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51" r:id="rId37"/>
    <p:sldId id="352" r:id="rId38"/>
    <p:sldId id="353" r:id="rId39"/>
    <p:sldId id="354" r:id="rId40"/>
    <p:sldId id="367" r:id="rId41"/>
    <p:sldId id="363" r:id="rId42"/>
    <p:sldId id="364" r:id="rId43"/>
    <p:sldId id="365" r:id="rId44"/>
    <p:sldId id="366" r:id="rId45"/>
    <p:sldId id="338" r:id="rId46"/>
    <p:sldId id="348" r:id="rId47"/>
    <p:sldId id="368" r:id="rId48"/>
    <p:sldId id="344" r:id="rId49"/>
    <p:sldId id="345" r:id="rId50"/>
    <p:sldId id="346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106" d="100"/>
          <a:sy n="106" d="100"/>
        </p:scale>
        <p:origin x="105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объект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по факту</a:t>
            </a:r>
            <a:r>
              <a:rPr lang="ru-RU" baseline="0" dirty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r>
              <a:rPr lang="ru-RU" baseline="0" dirty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ru-RU" baseline="0" dirty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декомпозиции</a:t>
            </a:r>
            <a:r>
              <a:rPr lang="ru-RU" baseline="0" dirty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 пришла, но нет геометрии, надо натянуть и пронумеровать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</a:t>
            </a:r>
            <a:r>
              <a:rPr lang="ru-RU" baseline="0" dirty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24.12.2017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24.12.2017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24.12.2017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6464" y="1707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 для решения задачи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 нумерации регулярной сетки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78624" y="4559808"/>
            <a:ext cx="4133088" cy="202387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магистров 2-го года обучения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752849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814951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411" y="152229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Неориентированный помеченный граф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481" y="3584392"/>
            <a:ext cx="10054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Индексы регулярной сетки определенной размерности для каждой 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Сообщение об ошибке, если не удалось найти подходящие индексы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  <a:blipFill rotWithShape="0">
                <a:blip r:embed="rId2"/>
                <a:stretch>
                  <a:fillRect l="-969" t="-2833" r="-1023" b="-7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- матрица, 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  <a:blipFill rotWithShape="0"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  <a:blipFill rotWithShape="0">
                <a:blip r:embed="rId2"/>
                <a:stretch>
                  <a:fillRect l="-969" t="-5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F = 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Q 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7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Решение состоит из следующих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Проверка исходного графа на необходимые условия регулярности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194" y="1362233"/>
            <a:ext cx="5463953" cy="4927283"/>
          </a:xfrm>
        </p:spPr>
        <p:txBody>
          <a:bodyPr/>
          <a:lstStyle/>
          <a:p>
            <a:r>
              <a:rPr lang="ru-RU" dirty="0"/>
              <a:t>Предназначена для проверки графа на необходимые условия регулярности: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Максимальная степень вершины не больше 6</a:t>
            </a:r>
          </a:p>
          <a:p>
            <a:r>
              <a:rPr lang="ru-RU" dirty="0"/>
              <a:t>Позволяет быстро сказать о невозможности нумерации, не запуская 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</a:p>
        </p:txBody>
      </p:sp>
      <p:grpSp>
        <p:nvGrpSpPr>
          <p:cNvPr id="116" name="Группа 115"/>
          <p:cNvGrpSpPr/>
          <p:nvPr/>
        </p:nvGrpSpPr>
        <p:grpSpPr>
          <a:xfrm>
            <a:off x="6686962" y="1249680"/>
            <a:ext cx="4282440" cy="5152390"/>
            <a:chOff x="7311802" y="1137126"/>
            <a:chExt cx="4282440" cy="5152390"/>
          </a:xfrm>
        </p:grpSpPr>
        <p:sp>
          <p:nvSpPr>
            <p:cNvPr id="47" name="Овал 46"/>
            <p:cNvSpPr/>
            <p:nvPr/>
          </p:nvSpPr>
          <p:spPr>
            <a:xfrm>
              <a:off x="854198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978109" y="54793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105869" y="40848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541989" y="38791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54198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942590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65806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/>
            <p:cNvCxnSpPr>
              <a:stCxn id="47" idx="0"/>
              <a:endCxn id="50" idx="4"/>
            </p:cNvCxnSpPr>
            <p:nvPr/>
          </p:nvCxnSpPr>
          <p:spPr>
            <a:xfrm flipV="1">
              <a:off x="8702009" y="421438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7" idx="7"/>
              <a:endCxn id="49" idx="3"/>
            </p:cNvCxnSpPr>
            <p:nvPr/>
          </p:nvCxnSpPr>
          <p:spPr>
            <a:xfrm flipV="1">
              <a:off x="8815160" y="4371022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7" idx="6"/>
              <a:endCxn id="52" idx="2"/>
            </p:cNvCxnSpPr>
            <p:nvPr/>
          </p:nvCxnSpPr>
          <p:spPr>
            <a:xfrm>
              <a:off x="886202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51" idx="0"/>
            </p:cNvCxnSpPr>
            <p:nvPr/>
          </p:nvCxnSpPr>
          <p:spPr>
            <a:xfrm>
              <a:off x="8702009" y="509830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6"/>
              <a:endCxn id="47" idx="2"/>
            </p:cNvCxnSpPr>
            <p:nvPr/>
          </p:nvCxnSpPr>
          <p:spPr>
            <a:xfrm>
              <a:off x="797810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7"/>
              <a:endCxn id="47" idx="3"/>
            </p:cNvCxnSpPr>
            <p:nvPr/>
          </p:nvCxnSpPr>
          <p:spPr>
            <a:xfrm flipV="1">
              <a:off x="8251280" y="5049202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942590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47" idx="5"/>
              <a:endCxn id="67" idx="1"/>
            </p:cNvCxnSpPr>
            <p:nvPr/>
          </p:nvCxnSpPr>
          <p:spPr>
            <a:xfrm>
              <a:off x="8815160" y="5049202"/>
              <a:ext cx="657618" cy="646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Умножение 70"/>
            <p:cNvSpPr/>
            <p:nvPr/>
          </p:nvSpPr>
          <p:spPr>
            <a:xfrm>
              <a:off x="10216513" y="4040664"/>
              <a:ext cx="1245870" cy="19215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Шеврон 78"/>
            <p:cNvSpPr/>
            <p:nvPr/>
          </p:nvSpPr>
          <p:spPr>
            <a:xfrm rot="5400000">
              <a:off x="10549488" y="1884204"/>
              <a:ext cx="622935" cy="1143000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54671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982834" y="29699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9110594" y="15754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8546714" y="13697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8546714" y="31375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943063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766279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94" idx="0"/>
              <a:endCxn id="97" idx="4"/>
            </p:cNvCxnSpPr>
            <p:nvPr/>
          </p:nvCxnSpPr>
          <p:spPr>
            <a:xfrm flipV="1">
              <a:off x="8706734" y="170502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4" idx="7"/>
              <a:endCxn id="96" idx="3"/>
            </p:cNvCxnSpPr>
            <p:nvPr/>
          </p:nvCxnSpPr>
          <p:spPr>
            <a:xfrm flipV="1">
              <a:off x="8819885" y="1861661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94" idx="6"/>
              <a:endCxn id="99" idx="2"/>
            </p:cNvCxnSpPr>
            <p:nvPr/>
          </p:nvCxnSpPr>
          <p:spPr>
            <a:xfrm>
              <a:off x="886675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94" idx="4"/>
              <a:endCxn id="98" idx="0"/>
            </p:cNvCxnSpPr>
            <p:nvPr/>
          </p:nvCxnSpPr>
          <p:spPr>
            <a:xfrm>
              <a:off x="8706734" y="258894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00" idx="6"/>
              <a:endCxn id="94" idx="2"/>
            </p:cNvCxnSpPr>
            <p:nvPr/>
          </p:nvCxnSpPr>
          <p:spPr>
            <a:xfrm>
              <a:off x="798283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95" idx="7"/>
              <a:endCxn id="94" idx="3"/>
            </p:cNvCxnSpPr>
            <p:nvPr/>
          </p:nvCxnSpPr>
          <p:spPr>
            <a:xfrm flipV="1">
              <a:off x="8256005" y="2539841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 108"/>
            <p:cNvSpPr/>
            <p:nvPr/>
          </p:nvSpPr>
          <p:spPr>
            <a:xfrm>
              <a:off x="7311802" y="1137126"/>
              <a:ext cx="4282440" cy="51523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/>
            <p:cNvCxnSpPr>
              <a:stCxn id="109" idx="1"/>
              <a:endCxn id="109" idx="3"/>
            </p:cNvCxnSpPr>
            <p:nvPr/>
          </p:nvCxnSpPr>
          <p:spPr>
            <a:xfrm>
              <a:off x="7311802" y="3713321"/>
              <a:ext cx="4282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10107930" y="1137126"/>
              <a:ext cx="0" cy="5152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970683"/>
            <a:ext cx="12192000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одномерного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двухмерного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4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трёхмерного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6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720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938993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42216" y="1040257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02" y="970462"/>
            <a:ext cx="6039196" cy="57953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каждого примера из тестовой базы выполняются следующие шаги:</a:t>
            </a:r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/>
              <a:t>В случае успеха 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="" xmlns:a16="http://schemas.microsoft.com/office/drawing/2014/main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="" xmlns:a16="http://schemas.microsoft.com/office/drawing/2014/main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=""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=""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="" xmlns:a16="http://schemas.microsoft.com/office/drawing/2014/main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="" xmlns:a16="http://schemas.microsoft.com/office/drawing/2014/main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верификации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="" xmlns:a16="http://schemas.microsoft.com/office/drawing/2014/main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=""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="" xmlns:a16="http://schemas.microsoft.com/office/drawing/2014/main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="" xmlns:a16="http://schemas.microsoft.com/office/drawing/2014/main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="" xmlns:a16="http://schemas.microsoft.com/office/drawing/2014/main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r>
              <a:rPr lang="ru-RU" dirty="0"/>
              <a:t>Для проведения тестов на производительность используются примеры с количеством вершин в графе от 2000 до 258569</a:t>
            </a:r>
          </a:p>
          <a:p>
            <a:r>
              <a:rPr lang="ru-RU" dirty="0"/>
              <a:t>В ходе тестирования фиксируется рабочее время алгоритмов проверки и нумерации для каждого примера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3959"/>
              </p:ext>
            </p:extLst>
          </p:nvPr>
        </p:nvGraphicFramePr>
        <p:xfrm>
          <a:off x="1496839" y="935566"/>
          <a:ext cx="9198321" cy="576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611">
                  <a:extLst>
                    <a:ext uri="{9D8B030D-6E8A-4147-A177-3AD203B41FA5}">
                      <a16:colId xmlns="" xmlns:a16="http://schemas.microsoft.com/office/drawing/2014/main" val="1171950682"/>
                    </a:ext>
                  </a:extLst>
                </a:gridCol>
                <a:gridCol w="876141">
                  <a:extLst>
                    <a:ext uri="{9D8B030D-6E8A-4147-A177-3AD203B41FA5}">
                      <a16:colId xmlns="" xmlns:a16="http://schemas.microsoft.com/office/drawing/2014/main" val="2713623616"/>
                    </a:ext>
                  </a:extLst>
                </a:gridCol>
                <a:gridCol w="885078">
                  <a:extLst>
                    <a:ext uri="{9D8B030D-6E8A-4147-A177-3AD203B41FA5}">
                      <a16:colId xmlns="" xmlns:a16="http://schemas.microsoft.com/office/drawing/2014/main" val="4214117398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936630454"/>
                    </a:ext>
                  </a:extLst>
                </a:gridCol>
                <a:gridCol w="1690106">
                  <a:extLst>
                    <a:ext uri="{9D8B030D-6E8A-4147-A177-3AD203B41FA5}">
                      <a16:colId xmlns="" xmlns:a16="http://schemas.microsoft.com/office/drawing/2014/main" val="3619060530"/>
                    </a:ext>
                  </a:extLst>
                </a:gridCol>
                <a:gridCol w="1797225">
                  <a:extLst>
                    <a:ext uri="{9D8B030D-6E8A-4147-A177-3AD203B41FA5}">
                      <a16:colId xmlns="" xmlns:a16="http://schemas.microsoft.com/office/drawing/2014/main" val="2623348019"/>
                    </a:ext>
                  </a:extLst>
                </a:gridCol>
              </a:tblGrid>
              <a:tr h="5984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192681"/>
                  </a:ext>
                </a:extLst>
              </a:tr>
              <a:tr h="4980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grid_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_100</a:t>
                      </a: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.graph</a:t>
                      </a:r>
                      <a:endParaRPr lang="ru-RU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100000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198900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2963696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0" marR="63500" marT="63500" marB="63500"/>
                </a:tc>
              </a:tr>
              <a:tr h="519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grid_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_50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K.graph</a:t>
                      </a:r>
                      <a:endParaRPr lang="ru-RU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50000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99400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641013</a:t>
                      </a:r>
                    </a:p>
                  </a:txBody>
                  <a:tcPr marL="63500" marR="63500" marT="63500" marB="63500"/>
                </a:tc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grid_2d_2K.graph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grid_3d_30K.graph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594877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тестов производительности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0" y="1487666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младше),ОС Windows 10 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2294592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/>
              <a:t>: Библиотека «</a:t>
            </a:r>
            <a:r>
              <a:rPr lang="ru-RU" sz="2800" dirty="0" err="1"/>
              <a:t>MeshRecovery_Lib</a:t>
            </a:r>
            <a:r>
              <a:rPr lang="ru-RU" sz="2800" dirty="0"/>
              <a:t>» написана на языке </a:t>
            </a:r>
            <a:r>
              <a:rPr lang="en-US" sz="2800" dirty="0"/>
              <a:t>C#,</a:t>
            </a:r>
            <a:r>
              <a:rPr lang="ru-RU" sz="2800" dirty="0"/>
              <a:t> включает в себя функции: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Validate</a:t>
            </a:r>
            <a:r>
              <a:rPr lang="ru-RU" sz="2800" dirty="0"/>
              <a:t>: Функция быстрой проверки графа на необходимые условия регулярности (на 〖10〗^6 должна выполняться не более 5 секунд)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</a:t>
            </a:r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0482550-BC91-44EE-BD8E-5D85817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08AFF44A-9A6A-4D99-B676-8EEC01B3E375}"/>
              </a:ext>
            </a:extLst>
          </p:cNvPr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Метрики кода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9B4E9DC-6BAE-4897-B3FA-3967E0072DB1}"/>
              </a:ext>
            </a:extLst>
          </p:cNvPr>
          <p:cNvSpPr/>
          <p:nvPr/>
        </p:nvSpPr>
        <p:spPr>
          <a:xfrm>
            <a:off x="963571" y="1534806"/>
            <a:ext cx="4052456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MeshRecovery_Lib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86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295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52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626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F58EC4D-5A59-4F1B-AEBC-599244732725}"/>
              </a:ext>
            </a:extLst>
          </p:cNvPr>
          <p:cNvSpPr/>
          <p:nvPr/>
        </p:nvSpPr>
        <p:spPr>
          <a:xfrm>
            <a:off x="7456836" y="1533889"/>
            <a:ext cx="3896964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MeshRecovery_Console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74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94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3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37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179</a:t>
            </a:r>
          </a:p>
        </p:txBody>
      </p:sp>
    </p:spTree>
    <p:extLst>
      <p:ext uri="{BB962C8B-B14F-4D97-AF65-F5344CB8AC3E}">
        <p14:creationId xmlns:p14="http://schemas.microsoft.com/office/powerpoint/2010/main" val="1664676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Проверить граф на необходимые условия регулярности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Восстановить геометрическую информацию для исходного графа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Предложенное решение позволяет решать только 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Время выполнения сильно 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текущего алгоритма: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нумерации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Исследование других подходов к решению задачи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1345</Words>
  <Application>Microsoft Office PowerPoint</Application>
  <PresentationFormat>Widescreen</PresentationFormat>
  <Paragraphs>570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ПО для решения задачи  восстановления нумерации регулярной сетки</vt:lpstr>
      <vt:lpstr>Актуальность &amp;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Методика верификации</vt:lpstr>
      <vt:lpstr>PowerPoint Presentation</vt:lpstr>
      <vt:lpstr>PowerPoint Presentation</vt:lpstr>
      <vt:lpstr>Методика проведения тестов производительности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Shulankina, Elizaveta</cp:lastModifiedBy>
  <cp:revision>145</cp:revision>
  <dcterms:created xsi:type="dcterms:W3CDTF">2017-05-23T18:21:54Z</dcterms:created>
  <dcterms:modified xsi:type="dcterms:W3CDTF">2017-12-24T14:08:37Z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2017-12-24 14:08:36Z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