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312" r:id="rId4"/>
    <p:sldId id="313" r:id="rId5"/>
    <p:sldId id="314" r:id="rId6"/>
    <p:sldId id="315" r:id="rId7"/>
    <p:sldId id="317" r:id="rId8"/>
    <p:sldId id="320" r:id="rId9"/>
    <p:sldId id="321" r:id="rId10"/>
    <p:sldId id="322" r:id="rId11"/>
    <p:sldId id="324" r:id="rId12"/>
    <p:sldId id="332" r:id="rId13"/>
    <p:sldId id="336" r:id="rId14"/>
    <p:sldId id="337" r:id="rId15"/>
    <p:sldId id="340" r:id="rId16"/>
    <p:sldId id="341" r:id="rId17"/>
    <p:sldId id="361" r:id="rId18"/>
    <p:sldId id="362" r:id="rId19"/>
    <p:sldId id="342" r:id="rId20"/>
    <p:sldId id="34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6" r:id="rId29"/>
    <p:sldId id="355" r:id="rId30"/>
    <p:sldId id="357" r:id="rId31"/>
    <p:sldId id="358" r:id="rId32"/>
    <p:sldId id="359" r:id="rId33"/>
    <p:sldId id="360" r:id="rId34"/>
    <p:sldId id="349" r:id="rId35"/>
    <p:sldId id="350" r:id="rId36"/>
    <p:sldId id="351" r:id="rId37"/>
    <p:sldId id="352" r:id="rId38"/>
    <p:sldId id="353" r:id="rId39"/>
    <p:sldId id="354" r:id="rId40"/>
    <p:sldId id="367" r:id="rId41"/>
    <p:sldId id="363" r:id="rId42"/>
    <p:sldId id="364" r:id="rId43"/>
    <p:sldId id="365" r:id="rId44"/>
    <p:sldId id="366" r:id="rId45"/>
    <p:sldId id="338" r:id="rId46"/>
    <p:sldId id="348" r:id="rId47"/>
    <p:sldId id="344" r:id="rId48"/>
    <p:sldId id="345" r:id="rId49"/>
    <p:sldId id="346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инар Каримов" initials="ДК" lastIdx="2" clrIdx="0">
    <p:extLst>
      <p:ext uri="{19B8F6BF-5375-455C-9EA6-DF929625EA0E}">
        <p15:presenceInfo xmlns:p15="http://schemas.microsoft.com/office/powerpoint/2012/main" userId="ce7a5564402eb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56"/>
    <a:srgbClr val="001B26"/>
    <a:srgbClr val="383838"/>
    <a:srgbClr val="925A5D"/>
    <a:srgbClr val="222222"/>
    <a:srgbClr val="1F1F1F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091" autoAdjust="0"/>
  </p:normalViewPr>
  <p:slideViewPr>
    <p:cSldViewPr snapToGrid="0">
      <p:cViewPr varScale="1">
        <p:scale>
          <a:sx n="63" d="100"/>
          <a:sy n="63" d="100"/>
        </p:scale>
        <p:origin x="120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BDC20-999D-4259-B6C3-F40ECC5C4406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66FCC-2ADF-469F-864C-916690745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Был объект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685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70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1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по факту</a:t>
            </a:r>
            <a:r>
              <a:rPr lang="ru-RU" baseline="0" dirty="0" smtClean="0"/>
              <a:t> удалось сделать, какие проблемы не решены, перспективы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r>
              <a:rPr lang="ru-RU" baseline="0" dirty="0" smtClean="0"/>
              <a:t> объекта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r>
              <a:rPr lang="ru-RU" baseline="0" dirty="0" smtClean="0"/>
              <a:t> декомпозиции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декомпозиции</a:t>
            </a:r>
            <a:r>
              <a:rPr lang="ru-RU" baseline="0" dirty="0" smtClean="0"/>
              <a:t> потерялась информация о геометрии фигуры и нумерации, нужно восстановить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3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 пришла, но нет геометрии, надо натянуть и пронумеровать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3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Сетка</a:t>
            </a:r>
            <a:r>
              <a:rPr lang="ru-RU" baseline="0" dirty="0" smtClean="0"/>
              <a:t> и геометрия есть, но нужно проверить корректность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1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10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66FCC-2ADF-469F-864C-9166907450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5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ADE9-FF2A-4FAE-8AFA-A6F5AE60518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2AEC-E365-4CCD-BC0F-5313038E0927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5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64601-6BAA-4E1D-A5D7-7B0867CDDF66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1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1018-6EBF-40EE-9984-DC2D2274B6EF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6E40-7F19-45A7-AFE3-AD6EAF55C0DD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5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2458-4C93-4E25-8E34-87E23EE7C8CE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F2B6-BB50-4E71-9679-83EA93217DD4}" type="datetime1">
              <a:rPr lang="ru-RU" smtClean="0"/>
              <a:t>17.12.2017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0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415F-912D-4181-ADD3-2E97B41F5BA3}" type="datetime1">
              <a:rPr lang="ru-RU" smtClean="0"/>
              <a:t>17.12.2017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8B0F-0C2B-49B2-9FD3-B073E7332BCA}" type="datetime1">
              <a:rPr lang="ru-RU" smtClean="0"/>
              <a:t>17.12.2017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9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9040C-12A9-414A-9B1A-63BD8F2F1AC2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2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461E-09D4-4DC8-9E9F-2F7F6F24987E}" type="datetime1">
              <a:rPr lang="ru-RU" smtClean="0"/>
              <a:t>17.12.2017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AB04-008B-420E-A0B7-26FA7A461D78}" type="datetime1">
              <a:rPr lang="ru-RU" smtClean="0"/>
              <a:t>17.12.2017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E75F-E4A2-4DA6-8D8E-DEA36A488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8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6291" y="2687781"/>
            <a:ext cx="9144000" cy="1016145"/>
          </a:xfrm>
        </p:spPr>
        <p:txBody>
          <a:bodyPr/>
          <a:lstStyle/>
          <a:p>
            <a:r>
              <a:rPr lang="ru-RU" dirty="0" smtClean="0"/>
              <a:t>Титульный слайд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1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92480" y="752849"/>
            <a:ext cx="412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Входные</a:t>
            </a:r>
            <a:r>
              <a:rPr lang="ru-RU" dirty="0" smtClean="0"/>
              <a:t> </a:t>
            </a:r>
            <a:r>
              <a:rPr lang="ru-RU" sz="44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данные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" y="2814951"/>
            <a:ext cx="4565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Выходные данные</a:t>
            </a:r>
            <a:endParaRPr lang="ru-RU" sz="44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2480" y="1522290"/>
            <a:ext cx="6787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Неориентированный помеченный граф.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" y="3584392"/>
            <a:ext cx="100962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Индексы регулярной сетки определенной размерности</a:t>
            </a:r>
          </a:p>
          <a:p>
            <a:r>
              <a:rPr lang="ru-RU" sz="2800" dirty="0" smtClean="0"/>
              <a:t>для </a:t>
            </a:r>
            <a:r>
              <a:rPr lang="ru-RU" sz="2800" dirty="0"/>
              <a:t>каждой </a:t>
            </a:r>
            <a:r>
              <a:rPr lang="ru-RU" sz="2800" dirty="0" smtClean="0"/>
              <a:t>вершины графа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Сообщение об ошибке, если не удалось найти подходящие </a:t>
            </a:r>
          </a:p>
          <a:p>
            <a:r>
              <a:rPr lang="ru-RU" sz="2800" dirty="0" smtClean="0"/>
              <a:t>индексы</a:t>
            </a:r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7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Формальная 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35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258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000000"/>
                    </a:solidFill>
                  </a:rPr>
                  <a:t>· Неориентированный помеченный граф G = (V, E), заданный матрицей смежности: 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800" dirty="0">
                    <a:solidFill>
                      <a:srgbClr val="000000"/>
                    </a:solidFill>
                  </a:rPr>
                  <a:t> k – размерность соответствующей регулярной сетки, 𝑘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∈</a:t>
                </a:r>
                <a:r>
                  <a:rPr lang="en-US" sz="2800" dirty="0">
                    <a:solidFill>
                      <a:srgbClr val="000000"/>
                    </a:solidFill>
                  </a:rPr>
                  <a:t> </a:t>
                </a:r>
                <a:r>
                  <a:rPr lang="ru-RU" sz="2800" dirty="0">
                    <a:solidFill>
                      <a:srgbClr val="000000"/>
                    </a:solidFill>
                  </a:rPr>
                  <a:t>{1,2,3}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2584105"/>
              </a:xfrm>
              <a:prstGeom prst="rect">
                <a:avLst/>
              </a:prstGeom>
              <a:blipFill>
                <a:blip r:embed="rId2"/>
                <a:stretch>
                  <a:fillRect l="-1130" t="-2358" b="-58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Исходные данные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57201" y="4534132"/>
                <a:ext cx="11329986" cy="1776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>
                    <a:solidFill>
                      <a:srgbClr val="000000"/>
                    </a:solidFill>
                  </a:rPr>
                  <a:t>·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𝑛𝑥𝑘</m:t>
                        </m:r>
                      </m:sub>
                    </m:sSub>
                  </m:oMath>
                </a14:m>
                <a:r>
                  <a:rPr lang="ru-RU" sz="2800" dirty="0" smtClean="0">
                    <a:solidFill>
                      <a:srgbClr val="000000"/>
                    </a:solidFill>
                  </a:rPr>
                  <a:t> - матрица, где </a:t>
                </a:r>
                <a:r>
                  <a:rPr lang="ru-RU" sz="2800" dirty="0">
                    <a:solidFill>
                      <a:srgbClr val="000000"/>
                    </a:solidFill>
                  </a:rPr>
                  <a:t>𝑥</a:t>
                </a:r>
                <a:r>
                  <a:rPr lang="ru-RU" sz="2800" baseline="-25000" dirty="0">
                    <a:solidFill>
                      <a:srgbClr val="000000"/>
                    </a:solidFill>
                  </a:rPr>
                  <a:t>𝑖𝑗</a:t>
                </a:r>
                <a:r>
                  <a:rPr lang="ru-RU" sz="2800" dirty="0">
                    <a:solidFill>
                      <a:srgbClr val="000000"/>
                    </a:solidFill>
                  </a:rPr>
                  <a:t> – значение </a:t>
                </a:r>
                <a:r>
                  <a:rPr lang="en-US" sz="2800" dirty="0">
                    <a:solidFill>
                      <a:srgbClr val="000000"/>
                    </a:solidFill>
                  </a:rPr>
                  <a:t>j-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компоненты индекса регулярной сетки для </a:t>
                </a:r>
                <a:r>
                  <a:rPr lang="en-US" sz="2800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800" dirty="0">
                    <a:solidFill>
                      <a:srgbClr val="000000"/>
                    </a:solidFill>
                  </a:rPr>
                  <a:t>-</a:t>
                </a:r>
                <a:r>
                  <a:rPr lang="ru-RU" sz="2800" dirty="0">
                    <a:solidFill>
                      <a:srgbClr val="000000"/>
                    </a:solidFill>
                  </a:rPr>
                  <a:t>ой </a:t>
                </a:r>
                <a:r>
                  <a:rPr lang="ru-RU" sz="2800" dirty="0" smtClean="0">
                    <a:solidFill>
                      <a:srgbClr val="000000"/>
                    </a:solidFill>
                  </a:rPr>
                  <a:t>вершины</a:t>
                </a:r>
                <a:r>
                  <a:rPr lang="ru-RU" sz="28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4534132"/>
                <a:ext cx="11329986" cy="1776448"/>
              </a:xfrm>
              <a:prstGeom prst="rect">
                <a:avLst/>
              </a:prstGeom>
              <a:blipFill>
                <a:blip r:embed="rId3"/>
                <a:stretch>
                  <a:fillRect l="-1076" b="-7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57201" y="3802006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Решение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60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000000"/>
                    </a:solidFill>
                  </a:rPr>
                  <a:t>· Граф </a:t>
                </a:r>
                <a:r>
                  <a:rPr lang="en-US" sz="2800" dirty="0">
                    <a:solidFill>
                      <a:srgbClr val="000000"/>
                    </a:solidFill>
                  </a:rPr>
                  <a:t>G – </a:t>
                </a:r>
                <a:r>
                  <a:rPr lang="ru-RU" sz="2800" dirty="0">
                    <a:solidFill>
                      <a:srgbClr val="000000"/>
                    </a:solidFill>
                  </a:rPr>
                  <a:t>связный</a:t>
                </a:r>
                <a:endParaRPr lang="en-US" sz="2800" dirty="0">
                  <a:solidFill>
                    <a:srgbClr val="000000"/>
                  </a:solidFill>
                </a:endParaRPr>
              </a:p>
              <a:p>
                <a:r>
                  <a:rPr lang="ru-RU" sz="2800" dirty="0">
                    <a:solidFill>
                      <a:srgbClr val="000000"/>
                    </a:solidFill>
                  </a:rPr>
                  <a:t>·</a:t>
                </a:r>
                <a:r>
                  <a:rPr lang="ru-RU" sz="4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∀ </m:t>
                    </m:r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</m:t>
                    </m:r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𝑖𝑙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7" y="1217901"/>
                <a:ext cx="11329986" cy="1138773"/>
              </a:xfrm>
              <a:prstGeom prst="rect">
                <a:avLst/>
              </a:prstGeom>
              <a:blipFill>
                <a:blip r:embed="rId2"/>
                <a:stretch>
                  <a:fillRect l="-1130" t="-5348" b="-10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485777" y="485775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Ограничения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=&gt;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,  где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 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𝑖𝑙</m:t>
                                      </m:r>
                                    </m:sub>
                                  </m:sSub>
                                  <m:r>
                                    <a:rPr lang="ru-RU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𝑗𝑙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4273770"/>
                <a:ext cx="10032682" cy="18889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/>
          <p:cNvSpPr txBox="1">
            <a:spLocks/>
          </p:cNvSpPr>
          <p:nvPr/>
        </p:nvSpPr>
        <p:spPr>
          <a:xfrm>
            <a:off x="485777" y="3134997"/>
            <a:ext cx="1135856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Критерий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a:rPr lang="ru-RU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sz="28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9" y="3867123"/>
                <a:ext cx="113299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885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435208" y="203440"/>
            <a:ext cx="2658768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ru-RU" sz="2000" dirty="0">
                    <a:solidFill>
                      <a:schemeClr val="accent1">
                        <a:lumMod val="50000"/>
                      </a:schemeClr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8625" y="885971"/>
                <a:ext cx="5257800" cy="1808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85673" y="162762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2000" dirty="0" smtClean="0"/>
              <a:t>= 2</a:t>
            </a:r>
            <a:endParaRPr lang="ru-RU" sz="2000" dirty="0"/>
          </a:p>
        </p:txBody>
      </p:sp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33" y="923587"/>
            <a:ext cx="2670468" cy="24519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Решение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: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200" dirty="0">
                  <a:effectLst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62" y="3734915"/>
                <a:ext cx="6096000" cy="206556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62" y="3375495"/>
            <a:ext cx="3486614" cy="33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523142" y="4190616"/>
            <a:ext cx="6096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</a:rPr>
              <a:t>Критерий</a:t>
            </a:r>
            <a:r>
              <a:rPr lang="en-US" sz="2000" dirty="0">
                <a:ea typeface="Calibri" panose="020F0502020204030204" pitchFamily="34" charset="0"/>
              </a:rPr>
              <a:t>: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F </a:t>
            </a:r>
            <a:r>
              <a:rPr lang="en-US" sz="2000" dirty="0">
                <a:ea typeface="Calibri" panose="020F0502020204030204" pitchFamily="34" charset="0"/>
              </a:rPr>
              <a:t>= </a:t>
            </a:r>
            <a:r>
              <a:rPr lang="en-US" sz="2000" dirty="0" smtClean="0">
                <a:ea typeface="Calibri" panose="020F0502020204030204" pitchFamily="34" charset="0"/>
              </a:rPr>
              <a:t>2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</a:rPr>
              <a:t>Q </a:t>
            </a:r>
            <a:r>
              <a:rPr lang="en-US" sz="2000" dirty="0">
                <a:ea typeface="Calibri" panose="020F0502020204030204" pitchFamily="34" charset="0"/>
              </a:rPr>
              <a:t>= 0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9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00" y="850130"/>
            <a:ext cx="7268326" cy="600787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(2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9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Сетка с восстановленной нумерацией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3D)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"/>
          <a:stretch/>
        </p:blipFill>
        <p:spPr>
          <a:xfrm>
            <a:off x="3232913" y="1000124"/>
            <a:ext cx="5001799" cy="585787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24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273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состоит из следующих шагов: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Проверка исходного графа на необходимые условия регулярности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Нахождение минимальной размерности регулярной сетки, которая подходит для исходного графа по необходимым условиям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Последовательный запуск алгоритмов нумерации, начиная с найденной минимальной размерности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0344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Общая концепция решения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3194" y="1362233"/>
            <a:ext cx="5463953" cy="4927283"/>
          </a:xfrm>
        </p:spPr>
        <p:txBody>
          <a:bodyPr/>
          <a:lstStyle/>
          <a:p>
            <a:r>
              <a:rPr lang="ru-RU" dirty="0" smtClean="0"/>
              <a:t>Предназначена для проверки графа на необходимые условия регулярности: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Граф является связным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800" dirty="0" smtClean="0"/>
              <a:t>Максимальная степень вершины не больше 6</a:t>
            </a:r>
          </a:p>
          <a:p>
            <a:r>
              <a:rPr lang="ru-RU" dirty="0" smtClean="0"/>
              <a:t>Позволяет быстро сказать о невозможности нумерации, не запуская алгоритм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Процедура быстрой проверки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6" name="Группа 115"/>
          <p:cNvGrpSpPr/>
          <p:nvPr/>
        </p:nvGrpSpPr>
        <p:grpSpPr>
          <a:xfrm>
            <a:off x="6686962" y="1249680"/>
            <a:ext cx="4282440" cy="5152390"/>
            <a:chOff x="7311802" y="1137126"/>
            <a:chExt cx="4282440" cy="5152390"/>
          </a:xfrm>
        </p:grpSpPr>
        <p:sp>
          <p:nvSpPr>
            <p:cNvPr id="47" name="Овал 46"/>
            <p:cNvSpPr/>
            <p:nvPr/>
          </p:nvSpPr>
          <p:spPr>
            <a:xfrm>
              <a:off x="854198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978109" y="54793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105869" y="40848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541989" y="387910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854198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942590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658069" y="476302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/>
            <p:cNvCxnSpPr>
              <a:stCxn id="47" idx="0"/>
              <a:endCxn id="50" idx="4"/>
            </p:cNvCxnSpPr>
            <p:nvPr/>
          </p:nvCxnSpPr>
          <p:spPr>
            <a:xfrm flipV="1">
              <a:off x="8702009" y="421438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7" idx="7"/>
              <a:endCxn id="49" idx="3"/>
            </p:cNvCxnSpPr>
            <p:nvPr/>
          </p:nvCxnSpPr>
          <p:spPr>
            <a:xfrm flipV="1">
              <a:off x="8815160" y="4371022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7" idx="6"/>
              <a:endCxn id="52" idx="2"/>
            </p:cNvCxnSpPr>
            <p:nvPr/>
          </p:nvCxnSpPr>
          <p:spPr>
            <a:xfrm>
              <a:off x="886202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51" idx="0"/>
            </p:cNvCxnSpPr>
            <p:nvPr/>
          </p:nvCxnSpPr>
          <p:spPr>
            <a:xfrm>
              <a:off x="8702009" y="5098303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6"/>
              <a:endCxn id="47" idx="2"/>
            </p:cNvCxnSpPr>
            <p:nvPr/>
          </p:nvCxnSpPr>
          <p:spPr>
            <a:xfrm>
              <a:off x="7978109" y="4930663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8" idx="7"/>
              <a:endCxn id="47" idx="3"/>
            </p:cNvCxnSpPr>
            <p:nvPr/>
          </p:nvCxnSpPr>
          <p:spPr>
            <a:xfrm flipV="1">
              <a:off x="8251280" y="5049202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/>
            <p:cNvSpPr/>
            <p:nvPr/>
          </p:nvSpPr>
          <p:spPr>
            <a:xfrm>
              <a:off x="9425909" y="5646943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9" name="Прямая соединительная линия 68"/>
            <p:cNvCxnSpPr>
              <a:stCxn id="47" idx="5"/>
              <a:endCxn id="67" idx="1"/>
            </p:cNvCxnSpPr>
            <p:nvPr/>
          </p:nvCxnSpPr>
          <p:spPr>
            <a:xfrm>
              <a:off x="8815160" y="5049202"/>
              <a:ext cx="657618" cy="646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Умножение 70"/>
            <p:cNvSpPr/>
            <p:nvPr/>
          </p:nvSpPr>
          <p:spPr>
            <a:xfrm>
              <a:off x="10216513" y="4040664"/>
              <a:ext cx="1245870" cy="192151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Шеврон 78"/>
            <p:cNvSpPr/>
            <p:nvPr/>
          </p:nvSpPr>
          <p:spPr>
            <a:xfrm rot="5400000">
              <a:off x="10549488" y="1884204"/>
              <a:ext cx="622935" cy="1143000"/>
            </a:xfrm>
            <a:prstGeom prst="chevr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54671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Овал 94"/>
            <p:cNvSpPr/>
            <p:nvPr/>
          </p:nvSpPr>
          <p:spPr>
            <a:xfrm>
              <a:off x="7982834" y="29699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Овал 95"/>
            <p:cNvSpPr/>
            <p:nvPr/>
          </p:nvSpPr>
          <p:spPr>
            <a:xfrm>
              <a:off x="9110594" y="15754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8546714" y="136974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Овал 97"/>
            <p:cNvSpPr/>
            <p:nvPr/>
          </p:nvSpPr>
          <p:spPr>
            <a:xfrm>
              <a:off x="8546714" y="313758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Овал 98"/>
            <p:cNvSpPr/>
            <p:nvPr/>
          </p:nvSpPr>
          <p:spPr>
            <a:xfrm>
              <a:off x="943063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Овал 99"/>
            <p:cNvSpPr/>
            <p:nvPr/>
          </p:nvSpPr>
          <p:spPr>
            <a:xfrm>
              <a:off x="7662794" y="2253662"/>
              <a:ext cx="320040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единительная линия 100"/>
            <p:cNvCxnSpPr>
              <a:stCxn id="94" idx="0"/>
              <a:endCxn id="97" idx="4"/>
            </p:cNvCxnSpPr>
            <p:nvPr/>
          </p:nvCxnSpPr>
          <p:spPr>
            <a:xfrm flipV="1">
              <a:off x="8706734" y="170502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4" idx="7"/>
              <a:endCxn id="96" idx="3"/>
            </p:cNvCxnSpPr>
            <p:nvPr/>
          </p:nvCxnSpPr>
          <p:spPr>
            <a:xfrm flipV="1">
              <a:off x="8819885" y="1861661"/>
              <a:ext cx="337578" cy="441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>
              <a:stCxn id="94" idx="6"/>
              <a:endCxn id="99" idx="2"/>
            </p:cNvCxnSpPr>
            <p:nvPr/>
          </p:nvCxnSpPr>
          <p:spPr>
            <a:xfrm>
              <a:off x="886675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94" idx="4"/>
              <a:endCxn id="98" idx="0"/>
            </p:cNvCxnSpPr>
            <p:nvPr/>
          </p:nvCxnSpPr>
          <p:spPr>
            <a:xfrm>
              <a:off x="8706734" y="2588942"/>
              <a:ext cx="0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>
              <a:stCxn id="100" idx="6"/>
              <a:endCxn id="94" idx="2"/>
            </p:cNvCxnSpPr>
            <p:nvPr/>
          </p:nvCxnSpPr>
          <p:spPr>
            <a:xfrm>
              <a:off x="7982834" y="2421302"/>
              <a:ext cx="563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>
              <a:stCxn id="95" idx="7"/>
              <a:endCxn id="94" idx="3"/>
            </p:cNvCxnSpPr>
            <p:nvPr/>
          </p:nvCxnSpPr>
          <p:spPr>
            <a:xfrm flipV="1">
              <a:off x="8256005" y="2539841"/>
              <a:ext cx="337578" cy="479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 108"/>
            <p:cNvSpPr/>
            <p:nvPr/>
          </p:nvSpPr>
          <p:spPr>
            <a:xfrm>
              <a:off x="7311802" y="1137126"/>
              <a:ext cx="4282440" cy="515239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/>
            <p:cNvCxnSpPr>
              <a:stCxn id="109" idx="1"/>
              <a:endCxn id="109" idx="3"/>
            </p:cNvCxnSpPr>
            <p:nvPr/>
          </p:nvCxnSpPr>
          <p:spPr>
            <a:xfrm>
              <a:off x="7311802" y="3713321"/>
              <a:ext cx="4282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/>
            <p:cNvCxnSpPr/>
            <p:nvPr/>
          </p:nvCxnSpPr>
          <p:spPr>
            <a:xfrm>
              <a:off x="10107930" y="1137126"/>
              <a:ext cx="0" cy="5152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9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1" y="970683"/>
            <a:ext cx="12192000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</a:t>
            </a: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одномерного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7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091" y="2313708"/>
            <a:ext cx="6456219" cy="1704543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Актуальность</a:t>
            </a:r>
            <a:b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&amp;</a:t>
            </a:r>
            <a:b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Проблематика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848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2" y="3931422"/>
            <a:ext cx="10599253" cy="123394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793029" y="1328786"/>
            <a:ext cx="10510838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две вершины графа имеют степень 1, а все остальные – 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RU" sz="28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Вершине со степенью 1 присваиваем номер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последовательно нумеруем соседей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60" y="5165364"/>
            <a:ext cx="10839577" cy="14940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4274" y="543406"/>
            <a:ext cx="607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Проверить, что граф - линейный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8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</a:t>
            </a: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нумерации </a:t>
            </a: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для двухмерного </a:t>
            </a: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7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54" y="238260"/>
            <a:ext cx="6607146" cy="610346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4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24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268874"/>
            <a:ext cx="6577011" cy="60756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3866" y="1847654"/>
            <a:ext cx="5171122" cy="473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24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5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24" y="292358"/>
            <a:ext cx="6581376" cy="60796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28" y="285751"/>
            <a:ext cx="6595872" cy="60888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4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88" y="313718"/>
            <a:ext cx="6577012" cy="6075625"/>
          </a:xfrm>
          <a:prstGeom prst="rect">
            <a:avLst/>
          </a:prstGeom>
        </p:spPr>
      </p:pic>
      <p:sp>
        <p:nvSpPr>
          <p:cNvPr id="4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223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 неудачи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4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01" y="0"/>
            <a:ext cx="6977161" cy="67008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00075" y="3088809"/>
            <a:ext cx="59150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 работы алгоритма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186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970683"/>
            <a:ext cx="1219199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Алгоритм нумерации для </a:t>
            </a:r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трёхмерного случая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17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>
            <a:picLocks noChangeAspect="1"/>
          </p:cNvPicPr>
          <p:nvPr/>
        </p:nvPicPr>
        <p:blipFill rotWithShape="1">
          <a:blip r:embed="rId2"/>
          <a:srcRect t="1070" b="-1"/>
          <a:stretch/>
        </p:blipFill>
        <p:spPr>
          <a:xfrm>
            <a:off x="6406773" y="622980"/>
            <a:ext cx="4947027" cy="58087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513" y="1839887"/>
            <a:ext cx="5067300" cy="237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1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/>
              <a:t>Находим </a:t>
            </a:r>
            <a:r>
              <a:rPr lang="ru-RU" sz="2800" dirty="0"/>
              <a:t>вершину </a:t>
            </a:r>
            <a:r>
              <a:rPr lang="ru-RU" sz="2800" dirty="0" smtClean="0"/>
              <a:t>старшей степени </a:t>
            </a:r>
            <a:r>
              <a:rPr lang="en-US" sz="2800" dirty="0" smtClean="0"/>
              <a:t>(</a:t>
            </a:r>
            <a:r>
              <a:rPr lang="ru-RU" sz="2800" dirty="0" smtClean="0"/>
              <a:t>максимальная </a:t>
            </a:r>
            <a:r>
              <a:rPr lang="ru-RU" sz="2800" dirty="0"/>
              <a:t>степень </a:t>
            </a:r>
            <a:r>
              <a:rPr lang="ru-RU" sz="2800" dirty="0" smtClean="0"/>
              <a:t>– 6</a:t>
            </a:r>
            <a:r>
              <a:rPr lang="en-US" sz="2800" dirty="0" smtClean="0"/>
              <a:t>)</a:t>
            </a:r>
            <a:r>
              <a:rPr lang="ru-RU" sz="2800" dirty="0" smtClean="0"/>
              <a:t>, </a:t>
            </a:r>
            <a:r>
              <a:rPr lang="ru-RU" sz="2800" dirty="0"/>
              <a:t>нумеруем нулевыми значениями</a:t>
            </a:r>
            <a:r>
              <a:rPr lang="ru-RU" sz="2800" dirty="0" smtClean="0"/>
              <a:t>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5066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Выделяем опорную точку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эвристики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61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3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3108"/>
          <a:stretch/>
        </p:blipFill>
        <p:spPr>
          <a:xfrm>
            <a:off x="6565492" y="622980"/>
            <a:ext cx="4505325" cy="5758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3866" y="1847654"/>
            <a:ext cx="517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2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Нумеруем смежные вершины 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по очереди.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дальнейшая нумерация не удалась, то пробуем поменять координаты вершин местами и запустить нумерацию заново. </a:t>
            </a:r>
            <a:endParaRPr lang="ru-RU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720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</a:rPr>
              <a:t>вариантов нумераций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 smtClean="0"/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047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Пытаемся задать координатную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1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2898"/>
          <a:stretch/>
        </p:blipFill>
        <p:spPr>
          <a:xfrm>
            <a:off x="6250305" y="622980"/>
            <a:ext cx="5372100" cy="56788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17554" y="1870544"/>
            <a:ext cx="54139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3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Нумеруем </a:t>
            </a:r>
            <a:r>
              <a:rPr lang="ru-RU" sz="2800" dirty="0"/>
              <a:t>смежные вершины от </a:t>
            </a:r>
            <a:r>
              <a:rPr lang="en-US" sz="2800" i="1" dirty="0"/>
              <a:t>P</a:t>
            </a:r>
            <a:r>
              <a:rPr lang="ru-RU" sz="2800" dirty="0"/>
              <a:t> по </a:t>
            </a:r>
            <a:r>
              <a:rPr lang="ru-RU" sz="2800" dirty="0" smtClean="0"/>
              <a:t>очереди.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Однозначно разрешимые случаи: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Два и более соседей имеют индекс.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Один из соседей не имеет непронумерованных соседей кроме текущей вершины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7554" y="622980"/>
            <a:ext cx="66896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Нумеруем однозначно разрешимые</a:t>
            </a:r>
          </a:p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2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7554" y="1914316"/>
            <a:ext cx="50785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4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Для </a:t>
            </a:r>
            <a:r>
              <a:rPr lang="ru-RU" sz="2800" dirty="0"/>
              <a:t>остальных вершин </a:t>
            </a:r>
            <a:r>
              <a:rPr lang="ru-RU" sz="2800" dirty="0" smtClean="0"/>
              <a:t>рекурсивно </a:t>
            </a:r>
            <a:r>
              <a:rPr lang="ru-RU" sz="2800" dirty="0"/>
              <a:t>перебираем все возможные индексы: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Ставим один из возможных индексов.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Повторяем алгоритм</a:t>
            </a:r>
            <a:r>
              <a:rPr lang="en-US" sz="2800" dirty="0"/>
              <a:t> </a:t>
            </a:r>
            <a:r>
              <a:rPr lang="ru-RU" sz="2800" dirty="0"/>
              <a:t>для смежных вершин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варианты нумерации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ля неоднозначных случаев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4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57" y="622980"/>
            <a:ext cx="5086350" cy="5800725"/>
          </a:xfrm>
          <a:prstGeom prst="rect">
            <a:avLst/>
          </a:prstGeom>
        </p:spPr>
      </p:pic>
      <p:sp>
        <p:nvSpPr>
          <p:cNvPr id="7" name="Прямоугольник 1"/>
          <p:cNvSpPr/>
          <p:nvPr/>
        </p:nvSpPr>
        <p:spPr>
          <a:xfrm>
            <a:off x="517554" y="1886349"/>
            <a:ext cx="50974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Шаг 5</a:t>
            </a:r>
            <a:endParaRPr lang="ru-R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2800" dirty="0" smtClean="0"/>
              <a:t>не </a:t>
            </a:r>
            <a:r>
              <a:rPr lang="ru-RU" sz="2800" dirty="0"/>
              <a:t>удалось </a:t>
            </a:r>
            <a:r>
              <a:rPr lang="ru-RU" sz="2800" dirty="0" smtClean="0"/>
              <a:t>пронумеровать, то: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Возвращаемся к предыдущему неоднозначному случаю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Меняем </a:t>
            </a:r>
            <a:r>
              <a:rPr lang="ru-RU" sz="2800" dirty="0"/>
              <a:t>индекс </a:t>
            </a:r>
            <a:r>
              <a:rPr lang="ru-RU" sz="2800" dirty="0" smtClean="0"/>
              <a:t>на следующий возможный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Запускаем дальнейшую нумерацию</a:t>
            </a:r>
            <a:endParaRPr lang="ru-RU" sz="2800" dirty="0"/>
          </a:p>
          <a:p>
            <a:pPr lvl="0"/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17554" y="622980"/>
            <a:ext cx="6415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Идея: Возвращаемся и пробуем заново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случае неудачи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9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Тестовый базис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97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827996" y="352553"/>
            <a:ext cx="6629032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Одномерный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3731323"/>
            <a:ext cx="4648849" cy="809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62" y="2812857"/>
            <a:ext cx="4639322" cy="61921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61" y="4840316"/>
            <a:ext cx="5001323" cy="819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20" y="1846759"/>
            <a:ext cx="6477904" cy="66684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1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7" y="1182965"/>
            <a:ext cx="6272736" cy="51849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76" y="1762108"/>
            <a:ext cx="4795718" cy="460578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94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495125"/>
            <a:ext cx="6697010" cy="4296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77" y="938993"/>
            <a:ext cx="4629796" cy="578248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37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Двумерный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"/>
          <a:stretch/>
        </p:blipFill>
        <p:spPr>
          <a:xfrm>
            <a:off x="442216" y="1040257"/>
            <a:ext cx="4872388" cy="57255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2" y="970462"/>
            <a:ext cx="6039196" cy="579530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4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"/>
          <a:stretch/>
        </p:blipFill>
        <p:spPr>
          <a:xfrm>
            <a:off x="229161" y="1287185"/>
            <a:ext cx="6100167" cy="5434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28" y="1153415"/>
            <a:ext cx="5777987" cy="55680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39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79245" y="450839"/>
            <a:ext cx="4990856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Трехмерный случай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5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3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" y="970683"/>
            <a:ext cx="12087224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Верификация и тестирование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71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каждого примера из тестовой базы выполняются следующие шаги:</a:t>
            </a:r>
            <a:endParaRPr lang="ru-RU" dirty="0"/>
          </a:p>
          <a:p>
            <a:pPr fontAlgn="base"/>
            <a:r>
              <a:rPr lang="ru-RU" dirty="0"/>
              <a:t>Запуск быстрой проверки графа на необходимые условия регулярности</a:t>
            </a:r>
          </a:p>
          <a:p>
            <a:pPr fontAlgn="base"/>
            <a:r>
              <a:rPr lang="ru-RU" dirty="0" smtClean="0"/>
              <a:t>В случае успеха </a:t>
            </a:r>
            <a:r>
              <a:rPr lang="ru-RU" dirty="0"/>
              <a:t>запускается алгоритм нумерации</a:t>
            </a:r>
          </a:p>
          <a:p>
            <a:pPr fontAlgn="base"/>
            <a:r>
              <a:rPr lang="ru-RU" dirty="0"/>
              <a:t>Если нумерация построена успешно, то запускается проверка полученных индексов на корректность следующими условиями:</a:t>
            </a:r>
          </a:p>
          <a:p>
            <a:pPr lvl="1" fontAlgn="base"/>
            <a:r>
              <a:rPr lang="ru-RU" dirty="0"/>
              <a:t>Нет одинаковых индексов</a:t>
            </a:r>
          </a:p>
          <a:p>
            <a:pPr lvl="1" fontAlgn="base"/>
            <a:r>
              <a:rPr lang="ru-RU" dirty="0"/>
              <a:t>Индексы соседей у каждой вершины отличаются от ее индекса только в одной позиции и только на единицу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6367"/>
              </p:ext>
            </p:extLst>
          </p:nvPr>
        </p:nvGraphicFramePr>
        <p:xfrm>
          <a:off x="525100" y="1167898"/>
          <a:ext cx="10828700" cy="514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900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32747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24653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9519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76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3_domains.graph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54578"/>
                  </a:ext>
                </a:extLst>
              </a:tr>
              <a:tr h="1784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49390"/>
                  </a:ext>
                </a:extLst>
              </a:tr>
              <a:tr h="3472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badtest_k1.graph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543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bad_square.graph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66472"/>
                  </a:ext>
                </a:extLst>
              </a:tr>
              <a:tr h="20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big_cube.graph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33328"/>
                  </a:ext>
                </a:extLst>
              </a:tr>
              <a:tr h="227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bridge.graph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broken_antenna.graph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cube8.graph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empty_star.graph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extra_diag_empty_rectangle.graph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ladder.graph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line4.graph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line_mix.graph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8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rectangle_2.graph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7021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верификации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0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07948"/>
              </p:ext>
            </p:extLst>
          </p:nvPr>
        </p:nvGraphicFramePr>
        <p:xfrm>
          <a:off x="552261" y="362140"/>
          <a:ext cx="10801539" cy="60598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3339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62761656"/>
                    </a:ext>
                  </a:extLst>
                </a:gridCol>
              </a:tblGrid>
              <a:tr h="47437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 нумерацию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Корректность нумерации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simple_square.graph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94433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square7.graph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335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test3_3D.graph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test4_3D.graph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test5_3D.graph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Верно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extra_edge_empty_rectangle.graph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fake_cube.graph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line_bad_1.graph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line_bad_8.graph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square.graph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test1_k3.graph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test2_k2.graph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test6_3D_error.graph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2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test7_3D_error.graph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29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Методика проведения тестов производительности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895"/>
          </a:xfrm>
        </p:spPr>
        <p:txBody>
          <a:bodyPr>
            <a:normAutofit/>
          </a:bodyPr>
          <a:lstStyle/>
          <a:p>
            <a:r>
              <a:rPr lang="ru-RU" dirty="0"/>
              <a:t>Для проведения тестов на </a:t>
            </a:r>
            <a:r>
              <a:rPr lang="ru-RU" dirty="0" smtClean="0"/>
              <a:t>производительность используются </a:t>
            </a:r>
            <a:r>
              <a:rPr lang="ru-RU" dirty="0"/>
              <a:t>примеры с количеством вершин в графе от 4720 до 258569.</a:t>
            </a:r>
            <a:endParaRPr lang="ru-RU" dirty="0"/>
          </a:p>
          <a:p>
            <a:r>
              <a:rPr lang="ru-RU" dirty="0"/>
              <a:t>В ходе тестирования фиксируется рабочее время алгоритмов проверки и нумерации для каждого примера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44090"/>
              </p:ext>
            </p:extLst>
          </p:nvPr>
        </p:nvGraphicFramePr>
        <p:xfrm>
          <a:off x="525100" y="1167898"/>
          <a:ext cx="10828700" cy="5188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4204">
                  <a:extLst>
                    <a:ext uri="{9D8B030D-6E8A-4147-A177-3AD203B41FA5}">
                      <a16:colId xmlns:a16="http://schemas.microsoft.com/office/drawing/2014/main" val="1171950682"/>
                    </a:ext>
                  </a:extLst>
                </a:gridCol>
                <a:gridCol w="1121846">
                  <a:extLst>
                    <a:ext uri="{9D8B030D-6E8A-4147-A177-3AD203B41FA5}">
                      <a16:colId xmlns:a16="http://schemas.microsoft.com/office/drawing/2014/main" val="2713623616"/>
                    </a:ext>
                  </a:extLst>
                </a:gridCol>
                <a:gridCol w="1133290">
                  <a:extLst>
                    <a:ext uri="{9D8B030D-6E8A-4147-A177-3AD203B41FA5}">
                      <a16:colId xmlns:a16="http://schemas.microsoft.com/office/drawing/2014/main" val="4214117398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93663045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619060530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2623348019"/>
                    </a:ext>
                  </a:extLst>
                </a:gridCol>
              </a:tblGrid>
              <a:tr h="6535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Имя файла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вершин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Кол-во ребер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Распознал граф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Построил</a:t>
                      </a:r>
                      <a:r>
                        <a:rPr lang="ru-RU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нумерацию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Время выполнения (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192681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grid_150x200.graph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ИСТИНА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ef_body.graph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163734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ef_sphere.graph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fe_3elt.graph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fe_bracket.graph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366559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fe_rotor.graph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fe_tooth.graph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ЛОЖЬ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66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mdual.graph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ИСТИНА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ЛОЖЬ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127968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 txBox="1">
            <a:spLocks/>
          </p:cNvSpPr>
          <p:nvPr/>
        </p:nvSpPr>
        <p:spPr>
          <a:xfrm>
            <a:off x="0" y="203440"/>
            <a:ext cx="12192000" cy="732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Результаты 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тестов производительности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3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1460" y="1487666"/>
            <a:ext cx="11920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Требования</a:t>
            </a:r>
            <a:r>
              <a:rPr lang="ru-RU" sz="2800" dirty="0"/>
              <a:t>: установленный .</a:t>
            </a:r>
            <a:r>
              <a:rPr lang="ru-RU" sz="2800" dirty="0" err="1"/>
              <a:t>Net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4.6 (и </a:t>
            </a:r>
            <a:r>
              <a:rPr lang="ru-RU" sz="2800" dirty="0" smtClean="0"/>
              <a:t>младше),ОС </a:t>
            </a:r>
            <a:r>
              <a:rPr lang="ru-RU" sz="2800" dirty="0"/>
              <a:t>Windows </a:t>
            </a:r>
            <a:r>
              <a:rPr lang="ru-RU" sz="2800" dirty="0" smtClean="0"/>
              <a:t>10 </a:t>
            </a:r>
            <a:r>
              <a:rPr lang="ru-RU" sz="2800" dirty="0"/>
              <a:t>­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1461" y="2294592"/>
            <a:ext cx="119205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Библиотека</a:t>
            </a:r>
            <a:r>
              <a:rPr lang="ru-RU" sz="2800" dirty="0" smtClean="0"/>
              <a:t>: Библиотека «</a:t>
            </a:r>
            <a:r>
              <a:rPr lang="ru-RU" sz="2800" dirty="0" err="1" smtClean="0"/>
              <a:t>MeshRecovery_Lib</a:t>
            </a:r>
            <a:r>
              <a:rPr lang="ru-RU" sz="2800" dirty="0" smtClean="0"/>
              <a:t>» написана на языке </a:t>
            </a:r>
            <a:r>
              <a:rPr lang="en-US" sz="2800" dirty="0" smtClean="0"/>
              <a:t>C#,</a:t>
            </a:r>
            <a:r>
              <a:rPr lang="ru-RU" sz="2800" dirty="0" smtClean="0"/>
              <a:t> включает </a:t>
            </a:r>
            <a:r>
              <a:rPr lang="ru-RU" sz="2800" dirty="0"/>
              <a:t>в себя </a:t>
            </a:r>
            <a:r>
              <a:rPr lang="ru-RU" sz="2800" dirty="0" smtClean="0"/>
              <a:t>функции:</a:t>
            </a:r>
            <a:endParaRPr lang="ru-RU" sz="2800" dirty="0"/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Validate</a:t>
            </a:r>
            <a:r>
              <a:rPr lang="ru-RU" sz="2800" dirty="0" smtClean="0"/>
              <a:t>: Функция </a:t>
            </a:r>
            <a:r>
              <a:rPr lang="ru-RU" sz="2800" dirty="0"/>
              <a:t>быстрой </a:t>
            </a:r>
            <a:r>
              <a:rPr lang="ru-RU" sz="2800" dirty="0" smtClean="0"/>
              <a:t>проверки графа на необходимые условия регулярности (на </a:t>
            </a:r>
            <a:r>
              <a:rPr lang="ru-RU" sz="2800" dirty="0"/>
              <a:t>〖10〗^6 должна выполняться не более 5 секунд</a:t>
            </a:r>
            <a:r>
              <a:rPr lang="ru-RU" sz="2800" dirty="0" smtClean="0"/>
              <a:t>).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i="1" dirty="0" err="1" smtClean="0"/>
              <a:t>Numerate</a:t>
            </a:r>
            <a:r>
              <a:rPr lang="ru-RU" sz="2800" dirty="0"/>
              <a:t>: Функция восстановления регулярной нумерации (при регулярности графа) (на 〖10〗^6 должна выполняться не более 5 минут).</a:t>
            </a:r>
          </a:p>
          <a:p>
            <a:endParaRPr lang="ru-RU" sz="2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57720"/>
            <a:ext cx="12192000" cy="104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Характеристики приложения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805979" y="970683"/>
            <a:ext cx="6456219" cy="4544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Заключение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9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920" y="243840"/>
            <a:ext cx="148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Сделано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17" y="2413664"/>
            <a:ext cx="18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Проблемы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17" y="3937158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50000"/>
                  </a:schemeClr>
                </a:solidFill>
              </a:rPr>
              <a:t>Перспективы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17" y="767060"/>
            <a:ext cx="9584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Написана библиотека, позволяющая:</a:t>
            </a:r>
          </a:p>
          <a:p>
            <a:pPr marL="800100" lvl="1" indent="-342900">
              <a:buAutoNum type="arabicParenR"/>
            </a:pPr>
            <a:r>
              <a:rPr lang="ru-RU" sz="2400" dirty="0" smtClean="0"/>
              <a:t>Проверить </a:t>
            </a:r>
            <a:r>
              <a:rPr lang="ru-RU" sz="2400" dirty="0"/>
              <a:t>граф на необходимые условия </a:t>
            </a:r>
            <a:r>
              <a:rPr lang="ru-RU" sz="2400" dirty="0" smtClean="0"/>
              <a:t>регулярности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 smtClean="0"/>
              <a:t>Восстановить </a:t>
            </a:r>
            <a:r>
              <a:rPr lang="ru-RU" sz="2400" dirty="0"/>
              <a:t>геометрическую информацию для исходного </a:t>
            </a:r>
            <a:r>
              <a:rPr lang="ru-RU" sz="2400" dirty="0" smtClean="0"/>
              <a:t>графа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Создана тестовая инфраструктура с расширяемой базой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17" y="2859940"/>
            <a:ext cx="10148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Предложенное </a:t>
            </a:r>
            <a:r>
              <a:rPr lang="ru-RU" sz="2400" dirty="0"/>
              <a:t>решение позволяет решать только </a:t>
            </a:r>
            <a:r>
              <a:rPr lang="ru-RU" sz="2400" dirty="0" smtClean="0"/>
              <a:t>некоторый класс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Время выполнения сильно </a:t>
            </a:r>
            <a:r>
              <a:rPr lang="ru-RU" sz="2400" dirty="0"/>
              <a:t>зависит от топологии исходного графа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2917" y="4460378"/>
            <a:ext cx="7433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Ускорение </a:t>
            </a:r>
            <a:r>
              <a:rPr lang="ru-RU" sz="2400" dirty="0" smtClean="0"/>
              <a:t>текущего алгоритма: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Распараллеливание </a:t>
            </a:r>
            <a:r>
              <a:rPr lang="ru-RU" sz="2400" dirty="0" smtClean="0"/>
              <a:t>нумерации</a:t>
            </a:r>
            <a:endParaRPr lang="ru-RU" sz="2400" dirty="0"/>
          </a:p>
          <a:p>
            <a:pPr marL="800100" lvl="1" indent="-342900">
              <a:buAutoNum type="arabicParenR"/>
            </a:pPr>
            <a:r>
              <a:rPr lang="ru-RU" sz="2400" dirty="0"/>
              <a:t>Определение класса задач до </a:t>
            </a:r>
            <a:r>
              <a:rPr lang="ru-RU" sz="2400" dirty="0" smtClean="0"/>
              <a:t>начала нумерации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Исследование других подходов к решению задачи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60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2518166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/>
              <a:t>https://github.com/Linserous/NumericalGridGeneration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60753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Ссылка на </a:t>
            </a:r>
            <a:r>
              <a:rPr lang="ru-RU" sz="48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проекта</a:t>
            </a:r>
            <a:endParaRPr lang="ru-RU" sz="4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86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011"/>
            <a:ext cx="12192000" cy="5691977"/>
          </a:xfrm>
          <a:prstGeom prst="rect">
            <a:avLst/>
          </a:prstGeom>
          <a:solidFill>
            <a:srgbClr val="1F1F1F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2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164"/>
            <a:ext cx="12192000" cy="5711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58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396"/>
            <a:ext cx="12191999" cy="5665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4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" y="614364"/>
            <a:ext cx="12182934" cy="5629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8604" y="0"/>
            <a:ext cx="263886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1300" dirty="0" smtClean="0">
                <a:solidFill>
                  <a:schemeClr val="bg1"/>
                </a:solidFill>
              </a:rPr>
              <a:t>?</a:t>
            </a:r>
            <a:endParaRPr lang="ru-RU" sz="413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2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563091" y="2313708"/>
            <a:ext cx="6456219" cy="17045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dirty="0" smtClean="0">
                <a:solidFill>
                  <a:schemeClr val="accent1">
                    <a:lumMod val="50000"/>
                  </a:schemeClr>
                </a:solidFill>
              </a:rPr>
              <a:t>Постановка задачи</a:t>
            </a:r>
            <a:endParaRPr lang="ru-RU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E75F-E4A2-4DA6-8D8E-DEA36A488C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0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1292</Words>
  <Application>Microsoft Office PowerPoint</Application>
  <PresentationFormat>Широкоэкранный</PresentationFormat>
  <Paragraphs>545</Paragraphs>
  <Slides>49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Тема Office</vt:lpstr>
      <vt:lpstr>Титульный слайд</vt:lpstr>
      <vt:lpstr>Актуальность &amp; Проблематика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Методика верификации</vt:lpstr>
      <vt:lpstr>Презентация PowerPoint</vt:lpstr>
      <vt:lpstr>Презентация PowerPoint</vt:lpstr>
      <vt:lpstr>Методика проведения тестов производительности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</dc:title>
  <dc:creator>Пользователь Windows</dc:creator>
  <cp:keywords>CTPClassification=CTP_PUBLIC:VisualMarkings=</cp:keywords>
  <cp:lastModifiedBy>Sevoster</cp:lastModifiedBy>
  <cp:revision>115</cp:revision>
  <dcterms:created xsi:type="dcterms:W3CDTF">2017-05-23T18:21:54Z</dcterms:created>
  <dcterms:modified xsi:type="dcterms:W3CDTF">2017-12-17T15:47:02Z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20c1b713-0d4f-4d36-97a3-eaa3830a99bf</vt:lpwstr>
  </property>
  <property fmtid="{D5CDD505-2E9C-101B-9397-08002B2CF9AE}" pid="3" name="CTP_TimeStamp">
    <vt:lpwstr>2017-12-10 22:11:43Z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