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8" r:id="rId3"/>
    <p:sldId id="312" r:id="rId4"/>
    <p:sldId id="313" r:id="rId5"/>
    <p:sldId id="314" r:id="rId6"/>
    <p:sldId id="315" r:id="rId7"/>
    <p:sldId id="317" r:id="rId8"/>
    <p:sldId id="320" r:id="rId9"/>
    <p:sldId id="340" r:id="rId10"/>
    <p:sldId id="341" r:id="rId11"/>
    <p:sldId id="321" r:id="rId12"/>
    <p:sldId id="322" r:id="rId13"/>
    <p:sldId id="324" r:id="rId14"/>
    <p:sldId id="332" r:id="rId15"/>
    <p:sldId id="336" r:id="rId16"/>
    <p:sldId id="337" r:id="rId17"/>
    <p:sldId id="342" r:id="rId18"/>
    <p:sldId id="343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56" r:id="rId27"/>
    <p:sldId id="355" r:id="rId28"/>
    <p:sldId id="349" r:id="rId29"/>
    <p:sldId id="350" r:id="rId30"/>
    <p:sldId id="351" r:id="rId31"/>
    <p:sldId id="352" r:id="rId32"/>
    <p:sldId id="353" r:id="rId33"/>
    <p:sldId id="354" r:id="rId34"/>
    <p:sldId id="338" r:id="rId35"/>
    <p:sldId id="339" r:id="rId36"/>
    <p:sldId id="347" r:id="rId37"/>
    <p:sldId id="348" r:id="rId38"/>
    <p:sldId id="344" r:id="rId39"/>
    <p:sldId id="345" r:id="rId40"/>
    <p:sldId id="346" r:id="rId4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инар Каримов" initials="ДК" lastIdx="2" clrIdx="0">
    <p:extLst>
      <p:ext uri="{19B8F6BF-5375-455C-9EA6-DF929625EA0E}">
        <p15:presenceInfo xmlns:p15="http://schemas.microsoft.com/office/powerpoint/2012/main" userId="ce7a5564402eb9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4B56"/>
    <a:srgbClr val="001B26"/>
    <a:srgbClr val="383838"/>
    <a:srgbClr val="925A5D"/>
    <a:srgbClr val="222222"/>
    <a:srgbClr val="1F1F1F"/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09" autoAdjust="0"/>
    <p:restoredTop sz="91091" autoAdjust="0"/>
  </p:normalViewPr>
  <p:slideViewPr>
    <p:cSldViewPr snapToGrid="0">
      <p:cViewPr varScale="1">
        <p:scale>
          <a:sx n="67" d="100"/>
          <a:sy n="67" d="100"/>
        </p:scale>
        <p:origin x="10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BDC20-999D-4259-B6C3-F40ECC5C4406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66FCC-2ADF-469F-864C-9166907450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230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Был объект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729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Декомпозиция</a:t>
            </a:r>
            <a:r>
              <a:rPr lang="ru-RU" baseline="0" dirty="0" smtClean="0"/>
              <a:t> объекта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15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r>
              <a:rPr lang="ru-RU" baseline="0" dirty="0" smtClean="0"/>
              <a:t> декомпозиции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405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После декомпозиции</a:t>
            </a:r>
            <a:r>
              <a:rPr lang="ru-RU" baseline="0" dirty="0" smtClean="0"/>
              <a:t> потерялась информация о геометрии фигуры и нумерации, нужно восстановить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933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Сетка пришла, но нет геометрии, надо натянуть и пронумеровать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034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Сетка</a:t>
            </a:r>
            <a:r>
              <a:rPr lang="ru-RU" baseline="0" dirty="0" smtClean="0"/>
              <a:t> и геометрия есть, но нужно проверить корректность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6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519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 по факту</a:t>
            </a:r>
            <a:r>
              <a:rPr lang="ru-RU" baseline="0" dirty="0" smtClean="0"/>
              <a:t> удалось сделать, какие проблемы не решены, перспективы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603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1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95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31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03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559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41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00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48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89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26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49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45AFB-DE82-40CD-9223-121836DEA27A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58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96291" y="2687781"/>
            <a:ext cx="9144000" cy="1016145"/>
          </a:xfrm>
        </p:spPr>
        <p:txBody>
          <a:bodyPr/>
          <a:lstStyle/>
          <a:p>
            <a:r>
              <a:rPr lang="ru-RU" dirty="0" smtClean="0"/>
              <a:t>Титульный слайд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821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0" y="203440"/>
            <a:ext cx="12192000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Сетка с восстановленной нумерацией (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3D)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"/>
          <a:stretch/>
        </p:blipFill>
        <p:spPr>
          <a:xfrm>
            <a:off x="3232913" y="1000124"/>
            <a:ext cx="5001799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4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563091" y="2313708"/>
            <a:ext cx="6456219" cy="1704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Постановка задачи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90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0124" y="365125"/>
            <a:ext cx="10353675" cy="1325563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КАКАЯ ДОЛЖНА БЫТЬ НУМЕРАЦИЯ И СЕТКА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9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563091" y="2313708"/>
            <a:ext cx="6456219" cy="1704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Формальная постановка задачи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35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485777" y="1217901"/>
                <a:ext cx="11329986" cy="15147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800" dirty="0" smtClean="0">
                    <a:solidFill>
                      <a:srgbClr val="000000"/>
                    </a:solidFill>
                  </a:rPr>
                  <a:t>· </a:t>
                </a:r>
                <a:r>
                  <a:rPr lang="ru-RU" sz="2800" dirty="0">
                    <a:solidFill>
                      <a:srgbClr val="000000"/>
                    </a:solidFill>
                  </a:rPr>
                  <a:t>Неориентированный помеченный граф G = (V, E), заданный матрицей смежности: </a:t>
                </a:r>
                <a14:m>
                  <m:oMath xmlns:m="http://schemas.openxmlformats.org/officeDocument/2006/math">
                    <m:r>
                      <a:rPr lang="ru-RU" sz="2800" i="1"/>
                      <m:t>𝐴</m:t>
                    </m:r>
                    <m:r>
                      <a:rPr lang="ru-RU" sz="2800" i="1"/>
                      <m:t>=</m:t>
                    </m:r>
                    <m:sSub>
                      <m:sSubPr>
                        <m:ctrlPr>
                          <a:rPr lang="ru-RU" sz="2800" i="1"/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ru-RU" sz="28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800" i="1"/>
                                </m:ctrlPr>
                              </m:sSubPr>
                              <m:e>
                                <m:r>
                                  <a:rPr lang="ru-RU" sz="2800" i="1"/>
                                  <m:t>𝑎</m:t>
                                </m:r>
                              </m:e>
                              <m:sub>
                                <m:r>
                                  <a:rPr lang="ru-RU" sz="2800" i="1"/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ru-RU" sz="2800" i="1"/>
                          <m:t>𝑛𝑥𝑛</m:t>
                        </m:r>
                      </m:sub>
                    </m:sSub>
                    <m:r>
                      <a:rPr lang="ru-RU" sz="2800" i="1"/>
                      <m:t>, </m:t>
                    </m:r>
                    <m:sSub>
                      <m:sSubPr>
                        <m:ctrlPr>
                          <a:rPr lang="ru-RU" sz="2800" i="1"/>
                        </m:ctrlPr>
                      </m:sSubPr>
                      <m:e>
                        <m:r>
                          <a:rPr lang="ru-RU" sz="2800" i="1"/>
                          <m:t>𝑎</m:t>
                        </m:r>
                      </m:e>
                      <m:sub>
                        <m:r>
                          <a:rPr lang="ru-RU" sz="2800" i="1"/>
                          <m:t>𝑖𝑗</m:t>
                        </m:r>
                      </m:sub>
                    </m:sSub>
                    <m:r>
                      <a:rPr lang="ru-RU" sz="2800" i="1"/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/>
                          <m:t>0,1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2800" dirty="0" smtClean="0">
                    <a:solidFill>
                      <a:srgbClr val="000000"/>
                    </a:solidFill>
                  </a:rPr>
                  <a:t> </a:t>
                </a:r>
                <a:r>
                  <a:rPr lang="ru-RU" sz="2800" dirty="0">
                    <a:solidFill>
                      <a:srgbClr val="000000"/>
                    </a:solidFill>
                  </a:rPr>
                  <a:t>k – размерность соответствующей регулярной сетки, </a:t>
                </a:r>
                <a:r>
                  <a:rPr lang="ru-RU" sz="2800" dirty="0" smtClean="0">
                    <a:solidFill>
                      <a:srgbClr val="000000"/>
                    </a:solidFill>
                  </a:rPr>
                  <a:t>𝑘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 </a:t>
                </a:r>
                <a:r>
                  <a:rPr lang="ru-RU" sz="2800" dirty="0" smtClean="0">
                    <a:solidFill>
                      <a:srgbClr val="000000"/>
                    </a:solidFill>
                  </a:rPr>
                  <a:t>∈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 </a:t>
                </a:r>
                <a:r>
                  <a:rPr lang="ru-RU" sz="2800" dirty="0" smtClean="0">
                    <a:solidFill>
                      <a:srgbClr val="000000"/>
                    </a:solidFill>
                  </a:rPr>
                  <a:t>{</a:t>
                </a:r>
                <a:r>
                  <a:rPr lang="ru-RU" sz="2800" dirty="0">
                    <a:solidFill>
                      <a:srgbClr val="000000"/>
                    </a:solidFill>
                  </a:rPr>
                  <a:t>1,2,3}</a:t>
                </a:r>
                <a:endParaRPr lang="ru-RU" sz="2800" b="0" i="0" dirty="0">
                  <a:solidFill>
                    <a:srgbClr val="000000"/>
                  </a:solidFill>
                  <a:effectLst/>
                </a:endParaRPr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7" y="1217901"/>
                <a:ext cx="11329986" cy="1514774"/>
              </a:xfrm>
              <a:prstGeom prst="rect">
                <a:avLst/>
              </a:prstGeom>
              <a:blipFill>
                <a:blip r:embed="rId2"/>
                <a:stretch>
                  <a:fillRect l="-1130" t="-4032" b="-10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485777" y="485775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Исходные данные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457201" y="4067148"/>
                <a:ext cx="11329986" cy="11321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800" dirty="0">
                    <a:solidFill>
                      <a:srgbClr val="000000"/>
                    </a:solidFill>
                  </a:rPr>
                  <a:t>·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ru-RU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2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ru-RU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𝑛𝑥𝑘</m:t>
                        </m:r>
                      </m:sub>
                    </m:sSub>
                    <m:r>
                      <a:rPr lang="ru-RU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где </m:t>
                    </m:r>
                    <m:sSub>
                      <m:sSubPr>
                        <m:ctrlPr>
                          <a:rPr lang="ru-R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ru-RU" sz="2800" dirty="0" smtClean="0">
                    <a:solidFill>
                      <a:srgbClr val="000000"/>
                    </a:solidFill>
                  </a:rPr>
                  <a:t>,</a:t>
                </a:r>
                <a:r>
                  <a:rPr lang="ru-RU" sz="2800" dirty="0">
                    <a:solidFill>
                      <a:srgbClr val="000000"/>
                    </a:solidFill>
                  </a:rPr>
                  <a:t>где 𝑥</a:t>
                </a:r>
                <a:r>
                  <a:rPr lang="ru-RU" sz="2800" baseline="-25000" dirty="0">
                    <a:solidFill>
                      <a:srgbClr val="000000"/>
                    </a:solidFill>
                  </a:rPr>
                  <a:t>𝑖𝑗</a:t>
                </a:r>
                <a:r>
                  <a:rPr lang="ru-RU" sz="2800" dirty="0">
                    <a:solidFill>
                      <a:srgbClr val="000000"/>
                    </a:solidFill>
                  </a:rPr>
                  <a:t> – значение </a:t>
                </a:r>
                <a:r>
                  <a:rPr lang="en-US" sz="2800" dirty="0">
                    <a:solidFill>
                      <a:srgbClr val="000000"/>
                    </a:solidFill>
                  </a:rPr>
                  <a:t>j-</a:t>
                </a:r>
                <a:r>
                  <a:rPr lang="ru-RU" sz="2800" dirty="0">
                    <a:solidFill>
                      <a:srgbClr val="000000"/>
                    </a:solidFill>
                  </a:rPr>
                  <a:t>ой компоненты индекса регулярной сетки для </a:t>
                </a:r>
                <a:r>
                  <a:rPr lang="en-US" sz="2800" dirty="0" err="1">
                    <a:solidFill>
                      <a:srgbClr val="000000"/>
                    </a:solidFill>
                  </a:rPr>
                  <a:t>i</a:t>
                </a:r>
                <a:r>
                  <a:rPr lang="en-US" sz="2800" dirty="0">
                    <a:solidFill>
                      <a:srgbClr val="000000"/>
                    </a:solidFill>
                  </a:rPr>
                  <a:t>-</a:t>
                </a:r>
                <a:r>
                  <a:rPr lang="ru-RU" sz="2800" dirty="0">
                    <a:solidFill>
                      <a:srgbClr val="000000"/>
                    </a:solidFill>
                  </a:rPr>
                  <a:t>ой вершины, </a:t>
                </a:r>
                <a:r>
                  <a:rPr lang="ru-RU" sz="28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ru-RU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ru-R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ru-RU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ru-RU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ru-RU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ru-RU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u-R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ru-RU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acc>
                    <m:r>
                      <a:rPr lang="ru-RU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ru-RU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ru-RU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u-R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ru-RU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ru-RU" sz="28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4067148"/>
                <a:ext cx="11329986" cy="1132169"/>
              </a:xfrm>
              <a:prstGeom prst="rect">
                <a:avLst/>
              </a:prstGeom>
              <a:blipFill>
                <a:blip r:embed="rId3"/>
                <a:stretch>
                  <a:fillRect l="-1076" t="-3763" b="-118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Заголовок 1"/>
          <p:cNvSpPr txBox="1">
            <a:spLocks/>
          </p:cNvSpPr>
          <p:nvPr/>
        </p:nvSpPr>
        <p:spPr>
          <a:xfrm>
            <a:off x="457201" y="3335022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Решение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56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485777" y="1217901"/>
                <a:ext cx="11329986" cy="11387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800" dirty="0">
                    <a:solidFill>
                      <a:srgbClr val="000000"/>
                    </a:solidFill>
                  </a:rPr>
                  <a:t>· Граф </a:t>
                </a:r>
                <a:r>
                  <a:rPr lang="en-US" sz="2800" dirty="0">
                    <a:solidFill>
                      <a:srgbClr val="000000"/>
                    </a:solidFill>
                  </a:rPr>
                  <a:t>G – </a:t>
                </a:r>
                <a:r>
                  <a:rPr lang="ru-RU" sz="2800" dirty="0" smtClean="0">
                    <a:solidFill>
                      <a:srgbClr val="000000"/>
                    </a:solidFill>
                  </a:rPr>
                  <a:t>связный</a:t>
                </a:r>
                <a:endParaRPr lang="en-US" sz="2800" dirty="0" smtClean="0">
                  <a:solidFill>
                    <a:srgbClr val="000000"/>
                  </a:solidFill>
                </a:endParaRPr>
              </a:p>
              <a:p>
                <a:r>
                  <a:rPr lang="ru-RU" sz="4000" dirty="0" smtClean="0">
                    <a:solidFill>
                      <a:srgbClr val="000000"/>
                    </a:solidFill>
                  </a:rPr>
                  <a:t>· </a:t>
                </a:r>
                <a14:m>
                  <m:oMath xmlns:m="http://schemas.openxmlformats.org/officeDocument/2006/math">
                    <m:r>
                      <a:rPr lang="en-US" sz="2800" i="1">
                        <a:ea typeface="Calibri" panose="020F0502020204030204" pitchFamily="34" charset="0"/>
                      </a:rPr>
                      <m:t>∀ </m:t>
                    </m:r>
                    <m:d>
                      <m:dPr>
                        <m:begChr m:val="{"/>
                        <m:endChr m:val="}"/>
                        <m:ctrlPr>
                          <a:rPr lang="ru-RU" sz="2800" i="1">
                            <a:ea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800" i="1"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ea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ea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ea typeface="Calibri" panose="020F050202020403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ru-RU" sz="2800" i="1"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ea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ea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800" i="1">
                        <a:ea typeface="Calibri" panose="020F0502020204030204" pitchFamily="34" charset="0"/>
                      </a:rPr>
                      <m:t>∈</m:t>
                    </m:r>
                    <m:r>
                      <a:rPr lang="en-US" sz="2800" i="1">
                        <a:ea typeface="Calibri" panose="020F0502020204030204" pitchFamily="34" charset="0"/>
                      </a:rPr>
                      <m:t>𝐸</m:t>
                    </m:r>
                    <m:r>
                      <a:rPr lang="en-US" sz="2800" i="1">
                        <a:ea typeface="Calibri" panose="020F0502020204030204" pitchFamily="34" charset="0"/>
                      </a:rPr>
                      <m:t>, </m:t>
                    </m:r>
                    <m:r>
                      <a:rPr lang="en-US" sz="2800" i="1">
                        <a:ea typeface="Calibri" panose="020F0502020204030204" pitchFamily="34" charset="0"/>
                      </a:rPr>
                      <m:t>𝑖</m:t>
                    </m:r>
                    <m:r>
                      <a:rPr lang="en-US" sz="2800" i="1">
                        <a:ea typeface="Calibri" panose="020F0502020204030204" pitchFamily="34" charset="0"/>
                      </a:rPr>
                      <m:t>≠</m:t>
                    </m:r>
                    <m:r>
                      <a:rPr lang="en-US" sz="2800" i="1">
                        <a:ea typeface="Calibri" panose="020F0502020204030204" pitchFamily="34" charset="0"/>
                      </a:rPr>
                      <m:t>𝑗</m:t>
                    </m:r>
                    <m:r>
                      <a:rPr lang="en-US" sz="2800" i="1">
                        <a:ea typeface="Calibri" panose="020F0502020204030204" pitchFamily="34" charset="0"/>
                      </a:rPr>
                      <m:t>: </m:t>
                    </m:r>
                    <m:nary>
                      <m:naryPr>
                        <m:chr m:val="∑"/>
                        <m:limLoc m:val="undOvr"/>
                        <m:ctrlPr>
                          <a:rPr lang="ru-RU" sz="2800" i="1">
                            <a:ea typeface="Calibri" panose="020F0502020204030204" pitchFamily="34" charset="0"/>
                          </a:rPr>
                        </m:ctrlPr>
                      </m:naryPr>
                      <m:sub>
                        <m:r>
                          <a:rPr lang="en-US" sz="2800" i="1">
                            <a:ea typeface="Calibri" panose="020F0502020204030204" pitchFamily="34" charset="0"/>
                          </a:rPr>
                          <m:t>𝑙</m:t>
                        </m:r>
                        <m:r>
                          <a:rPr lang="en-US" sz="2800" i="1">
                            <a:ea typeface="Calibri" panose="020F050202020403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ea typeface="Calibri" panose="020F0502020204030204" pitchFamily="34" charset="0"/>
                          </a:rPr>
                          <m:t>𝑘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2800" i="1"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800" i="1"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ea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ea typeface="Calibri" panose="020F0502020204030204" pitchFamily="34" charset="0"/>
                                  </a:rPr>
                                  <m:t>𝑖𝑙</m:t>
                                </m:r>
                              </m:sub>
                            </m:sSub>
                            <m:r>
                              <a:rPr lang="en-US" sz="2800" i="1">
                                <a:ea typeface="Calibri" panose="020F050202020403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sz="2800" i="1"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ea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ea typeface="Calibri" panose="020F0502020204030204" pitchFamily="34" charset="0"/>
                                  </a:rPr>
                                  <m:t>𝑗𝑙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ea typeface="Calibri" panose="020F0502020204030204" pitchFamily="34" charset="0"/>
                          </a:rPr>
                          <m:t>=1</m:t>
                        </m:r>
                      </m:e>
                    </m:nary>
                  </m:oMath>
                </a14:m>
                <a:endParaRPr lang="ru-RU" dirty="0">
                  <a:ea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7" y="1217901"/>
                <a:ext cx="11329986" cy="1138773"/>
              </a:xfrm>
              <a:prstGeom prst="rect">
                <a:avLst/>
              </a:prstGeom>
              <a:blipFill>
                <a:blip r:embed="rId2"/>
                <a:stretch>
                  <a:fillRect l="-1938" t="-5348" b="-219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485777" y="485775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Ограничения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85777" y="3867123"/>
            <a:ext cx="113299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rgbClr val="000000"/>
                </a:solidFill>
              </a:rPr>
              <a:t>· 𝐹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ru-RU" sz="2800" dirty="0" smtClean="0">
                <a:solidFill>
                  <a:srgbClr val="000000"/>
                </a:solidFill>
              </a:rPr>
              <a:t>= 𝑘=&gt;𝑚𝑖𝑛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85777" y="3134997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Критерий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/>
              <p:cNvSpPr/>
              <p:nvPr/>
            </p:nvSpPr>
            <p:spPr>
              <a:xfrm>
                <a:off x="290512" y="4390343"/>
                <a:ext cx="10382251" cy="1888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ru-RU" sz="2800" i="0">
                          <a:latin typeface="Cambria Math" panose="02040503050406030204" pitchFamily="18" charset="0"/>
                        </a:rPr>
                        <m:t>=&gt;</m:t>
                      </m:r>
                      <m:r>
                        <a:rPr lang="ru-RU" sz="2800" i="1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ru-RU" sz="2800" i="0">
                          <a:latin typeface="Cambria Math" panose="02040503050406030204" pitchFamily="18" charset="0"/>
                        </a:rPr>
                        <m:t>,  где </m:t>
                      </m:r>
                      <m:r>
                        <a:rPr lang="ru-RU" sz="28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,  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𝑖𝑙</m:t>
                                      </m:r>
                                    </m:sub>
                                  </m:s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𝑗𝑙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12" y="4390343"/>
                <a:ext cx="10382251" cy="18889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88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435208" y="203440"/>
            <a:ext cx="2658768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Пример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-428625" y="885971"/>
                <a:ext cx="5257800" cy="18081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:r>
                  <a:rPr lang="ru-RU" sz="2000" dirty="0">
                    <a:solidFill>
                      <a:schemeClr val="accent1">
                        <a:lumMod val="50000"/>
                      </a:schemeClr>
                    </a:solidFill>
                  </a:rPr>
                  <a:t>Граф 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8625" y="885971"/>
                <a:ext cx="5257800" cy="18081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7385673" y="1627624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k </a:t>
            </a:r>
            <a:r>
              <a:rPr lang="en-US" sz="2000" dirty="0" smtClean="0"/>
              <a:t>= 2</a:t>
            </a:r>
            <a:endParaRPr lang="ru-RU" sz="2000" dirty="0"/>
          </a:p>
        </p:txBody>
      </p:sp>
      <p:pic>
        <p:nvPicPr>
          <p:cNvPr id="12" name="Рисунок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633" y="923587"/>
            <a:ext cx="2670468" cy="245190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559362" y="3734915"/>
                <a:ext cx="6096000" cy="20655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ru-RU" dirty="0" smtClean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</a:rPr>
                  <a:t>Решение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</a:rPr>
                  <a:t>: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𝑋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sz="1200" dirty="0">
                  <a:effectLst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62" y="3734915"/>
                <a:ext cx="6096000" cy="2065565"/>
              </a:xfrm>
              <a:prstGeom prst="rect">
                <a:avLst/>
              </a:prstGeom>
              <a:blipFill>
                <a:blip r:embed="rId4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Рисунок 1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362" y="3375495"/>
            <a:ext cx="3486614" cy="330717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Прямоугольник 14"/>
          <p:cNvSpPr/>
          <p:nvPr/>
        </p:nvSpPr>
        <p:spPr>
          <a:xfrm>
            <a:off x="8523142" y="4190616"/>
            <a:ext cx="609600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</a:rPr>
              <a:t>Критерий</a:t>
            </a:r>
            <a:r>
              <a:rPr lang="en-US" sz="2000" dirty="0">
                <a:ea typeface="Calibri" panose="020F0502020204030204" pitchFamily="34" charset="0"/>
              </a:rPr>
              <a:t>: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sz="2000" dirty="0" smtClean="0">
                <a:ea typeface="Calibri" panose="020F0502020204030204" pitchFamily="34" charset="0"/>
              </a:rPr>
              <a:t>F </a:t>
            </a:r>
            <a:r>
              <a:rPr lang="en-US" sz="2000" dirty="0">
                <a:ea typeface="Calibri" panose="020F0502020204030204" pitchFamily="34" charset="0"/>
              </a:rPr>
              <a:t>= </a:t>
            </a:r>
            <a:r>
              <a:rPr lang="en-US" sz="2000" dirty="0" smtClean="0">
                <a:ea typeface="Calibri" panose="020F0502020204030204" pitchFamily="34" charset="0"/>
              </a:rPr>
              <a:t>2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sz="2000" dirty="0" smtClean="0">
                <a:ea typeface="Calibri" panose="020F0502020204030204" pitchFamily="34" charset="0"/>
              </a:rPr>
              <a:t>Q </a:t>
            </a:r>
            <a:r>
              <a:rPr lang="en-US" sz="2000" dirty="0">
                <a:ea typeface="Calibri" panose="020F0502020204030204" pitchFamily="34" charset="0"/>
              </a:rPr>
              <a:t>= 0</a:t>
            </a:r>
            <a:endParaRPr lang="ru-RU" sz="2000" dirty="0"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49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805979" y="970683"/>
            <a:ext cx="6456219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Описание алгоритма для одномерного случая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37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14" y="4386263"/>
            <a:ext cx="7559435" cy="123830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76225" y="1066626"/>
            <a:ext cx="10510838" cy="53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ТУТ НУЖНО ОПИСАНИЕ ДЛЯ ОДНОМЕРНОГО СЛУЧАЯ</a:t>
            </a:r>
            <a:endParaRPr lang="ru-RU" sz="28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18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805979" y="970683"/>
            <a:ext cx="6456219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Описание алгоритма для двухмерного случая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87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091" y="2313708"/>
            <a:ext cx="6456219" cy="1704543"/>
          </a:xfrm>
        </p:spPr>
        <p:txBody>
          <a:bodyPr>
            <a:noAutofit/>
          </a:bodyPr>
          <a:lstStyle/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Актуальность</a:t>
            </a:r>
            <a:b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&amp;</a:t>
            </a:r>
            <a:b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Проблематика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84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854" y="238260"/>
            <a:ext cx="6607146" cy="610346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76225" y="1066626"/>
            <a:ext cx="5067300" cy="444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 неориентированный помеченный граф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=(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1.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Находим 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вершину степени 4 и присваиваем нулевой индекс. Если такой вершины нет, то берем вершину со степенью наиболее близкой к 4.</a:t>
            </a:r>
          </a:p>
        </p:txBody>
      </p:sp>
    </p:spTree>
    <p:extLst>
      <p:ext uri="{BB962C8B-B14F-4D97-AF65-F5344CB8AC3E}">
        <p14:creationId xmlns:p14="http://schemas.microsoft.com/office/powerpoint/2010/main" val="358124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88" y="268874"/>
            <a:ext cx="6577011" cy="607562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42887" y="2281451"/>
            <a:ext cx="5543550" cy="2838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2.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Нумеруем 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соседние вершины по очереди. Если дальнейшая нумерация не удалась, то пробуем поменять (1,0) и (0,-1) местами и запустить нумерацию заново.</a:t>
            </a:r>
          </a:p>
        </p:txBody>
      </p:sp>
    </p:spTree>
    <p:extLst>
      <p:ext uri="{BB962C8B-B14F-4D97-AF65-F5344CB8AC3E}">
        <p14:creationId xmlns:p14="http://schemas.microsoft.com/office/powerpoint/2010/main" val="42923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624" y="292358"/>
            <a:ext cx="6581376" cy="6079656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0" y="984175"/>
            <a:ext cx="5915025" cy="5010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3.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Производим обход графа от стартовой вершины.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Есть два случая, когда мы можем однозначно поставить индекс для вершины: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Два и более соседей имеют индекс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Один из соседей не имеет непронумерованных соседей кроме текущей вершины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40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0" y="285751"/>
            <a:ext cx="6591300" cy="6088824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0" y="546491"/>
            <a:ext cx="5915025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4.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/>
              <a:t>Таким образом проставляем индексы для всех вершин, где это однозначно возможно</a:t>
            </a:r>
          </a:p>
          <a:p>
            <a:pPr lvl="0"/>
            <a:endParaRPr lang="ru-RU" sz="2800" dirty="0"/>
          </a:p>
          <a:p>
            <a:pPr lvl="0"/>
            <a:r>
              <a:rPr lang="ru-RU" sz="2800" dirty="0"/>
              <a:t>На неоднозначных случаях рекурсивно перебираем все возможные индексы:</a:t>
            </a:r>
          </a:p>
          <a:p>
            <a:pPr marL="514350" lvl="0" indent="-514350">
              <a:buFont typeface="+mj-lt"/>
              <a:buAutoNum type="alphaLcParenR"/>
            </a:pPr>
            <a:r>
              <a:rPr lang="ru-RU" sz="2800" dirty="0"/>
              <a:t>Ставим один из возможных индексов</a:t>
            </a:r>
          </a:p>
          <a:p>
            <a:pPr marL="514350" lvl="0" indent="-514350">
              <a:buFont typeface="+mj-lt"/>
              <a:buAutoNum type="alphaLcParenR"/>
            </a:pPr>
            <a:r>
              <a:rPr lang="ru-RU" sz="2800" dirty="0"/>
              <a:t>Повторяем алгоритм</a:t>
            </a:r>
          </a:p>
          <a:p>
            <a:pPr marL="514350" lvl="0" indent="-514350">
              <a:buFont typeface="+mj-lt"/>
              <a:buAutoNum type="alphaLcParenR"/>
            </a:pPr>
            <a:r>
              <a:rPr lang="ru-RU" sz="2800" dirty="0"/>
              <a:t>Если не удалось пронумеровать, то возвращаемся, меняем индекс и проходим заново</a:t>
            </a:r>
          </a:p>
        </p:txBody>
      </p:sp>
    </p:spTree>
    <p:extLst>
      <p:ext uri="{BB962C8B-B14F-4D97-AF65-F5344CB8AC3E}">
        <p14:creationId xmlns:p14="http://schemas.microsoft.com/office/powerpoint/2010/main" val="197474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88" y="313718"/>
            <a:ext cx="6577012" cy="607562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0" y="546491"/>
            <a:ext cx="5915025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4.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/>
              <a:t>Таким образом проставляем индексы для всех вершин, где это однозначно возможно</a:t>
            </a:r>
          </a:p>
          <a:p>
            <a:pPr lvl="0"/>
            <a:endParaRPr lang="ru-RU" sz="2800" dirty="0"/>
          </a:p>
          <a:p>
            <a:pPr lvl="0"/>
            <a:r>
              <a:rPr lang="ru-RU" sz="2800" dirty="0"/>
              <a:t>На неоднозначных случаях рекурсивно перебираем все возможные индексы:</a:t>
            </a:r>
          </a:p>
          <a:p>
            <a:pPr marL="514350" lvl="0" indent="-514350">
              <a:buFont typeface="+mj-lt"/>
              <a:buAutoNum type="alphaLcParenR"/>
            </a:pPr>
            <a:r>
              <a:rPr lang="ru-RU" sz="2800" dirty="0"/>
              <a:t>Ставим один из возможных индексов</a:t>
            </a:r>
          </a:p>
          <a:p>
            <a:pPr marL="514350" lvl="0" indent="-514350">
              <a:buFont typeface="+mj-lt"/>
              <a:buAutoNum type="alphaLcParenR"/>
            </a:pPr>
            <a:r>
              <a:rPr lang="ru-RU" sz="2800" dirty="0"/>
              <a:t>Повторяем алгоритм</a:t>
            </a:r>
          </a:p>
          <a:p>
            <a:pPr marL="514350" lvl="0" indent="-514350">
              <a:buFont typeface="+mj-lt"/>
              <a:buAutoNum type="alphaLcParenR"/>
            </a:pPr>
            <a:r>
              <a:rPr lang="ru-RU" sz="2800" dirty="0"/>
              <a:t>Если не удалось пронумеровать, то возвращаемся, меняем индекс и проходим заново</a:t>
            </a:r>
          </a:p>
        </p:txBody>
      </p:sp>
    </p:spTree>
    <p:extLst>
      <p:ext uri="{BB962C8B-B14F-4D97-AF65-F5344CB8AC3E}">
        <p14:creationId xmlns:p14="http://schemas.microsoft.com/office/powerpoint/2010/main" val="233404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001" y="0"/>
            <a:ext cx="6977161" cy="670083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600075" y="3088809"/>
            <a:ext cx="59150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 работы алгоритма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95186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805979" y="970683"/>
            <a:ext cx="6456219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Описание алгоритма для трёхмерного случая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17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19125" y="1280938"/>
            <a:ext cx="10510838" cy="1014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НЕТ СРИНОВ С ПОЛУЧЕНИЕМ НУМЕРАЦИИ И ОПИСАНИЯ ДЛЯ 3Д СЛУЧАЯ</a:t>
            </a:r>
            <a:endParaRPr lang="ru-RU" sz="28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618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" y="970683"/>
            <a:ext cx="12087224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Тестовый базис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9971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435208" y="203440"/>
            <a:ext cx="2658768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k=1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72" y="3198822"/>
            <a:ext cx="4648849" cy="80973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9" y="2317974"/>
            <a:ext cx="4639322" cy="61921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58" y="4384485"/>
            <a:ext cx="5001323" cy="81926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9" y="1084679"/>
            <a:ext cx="6477904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13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" y="614364"/>
            <a:ext cx="12182934" cy="562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13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435208" y="203440"/>
            <a:ext cx="2658768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k=2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7" y="1182965"/>
            <a:ext cx="6272736" cy="518493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976" y="1762108"/>
            <a:ext cx="4795718" cy="460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455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435208" y="203440"/>
            <a:ext cx="2658768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k=2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8" y="1495125"/>
            <a:ext cx="6697010" cy="42963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977" y="752071"/>
            <a:ext cx="4629796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7459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435208" y="203440"/>
            <a:ext cx="2658768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k=3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"/>
          <a:stretch/>
        </p:blipFill>
        <p:spPr>
          <a:xfrm>
            <a:off x="471137" y="957263"/>
            <a:ext cx="4872388" cy="572551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679" y="935565"/>
            <a:ext cx="6039196" cy="579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467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435208" y="203440"/>
            <a:ext cx="2658768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k=3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"/>
          <a:stretch/>
        </p:blipFill>
        <p:spPr>
          <a:xfrm>
            <a:off x="234850" y="1028700"/>
            <a:ext cx="6100167" cy="543429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017" y="935566"/>
            <a:ext cx="5777987" cy="55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547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76186"/>
              </p:ext>
            </p:extLst>
          </p:nvPr>
        </p:nvGraphicFramePr>
        <p:xfrm>
          <a:off x="447673" y="1192212"/>
          <a:ext cx="11396664" cy="52228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4583">
                  <a:extLst>
                    <a:ext uri="{9D8B030D-6E8A-4147-A177-3AD203B41FA5}">
                      <a16:colId xmlns:a16="http://schemas.microsoft.com/office/drawing/2014/main" val="1171950682"/>
                    </a:ext>
                  </a:extLst>
                </a:gridCol>
                <a:gridCol w="1141801">
                  <a:extLst>
                    <a:ext uri="{9D8B030D-6E8A-4147-A177-3AD203B41FA5}">
                      <a16:colId xmlns:a16="http://schemas.microsoft.com/office/drawing/2014/main" val="2713623616"/>
                    </a:ext>
                  </a:extLst>
                </a:gridCol>
                <a:gridCol w="1361624">
                  <a:extLst>
                    <a:ext uri="{9D8B030D-6E8A-4147-A177-3AD203B41FA5}">
                      <a16:colId xmlns:a16="http://schemas.microsoft.com/office/drawing/2014/main" val="4214117398"/>
                    </a:ext>
                  </a:extLst>
                </a:gridCol>
                <a:gridCol w="1361624">
                  <a:extLst>
                    <a:ext uri="{9D8B030D-6E8A-4147-A177-3AD203B41FA5}">
                      <a16:colId xmlns:a16="http://schemas.microsoft.com/office/drawing/2014/main" val="3936630454"/>
                    </a:ext>
                  </a:extLst>
                </a:gridCol>
                <a:gridCol w="1360557">
                  <a:extLst>
                    <a:ext uri="{9D8B030D-6E8A-4147-A177-3AD203B41FA5}">
                      <a16:colId xmlns:a16="http://schemas.microsoft.com/office/drawing/2014/main" val="3619060530"/>
                    </a:ext>
                  </a:extLst>
                </a:gridCol>
                <a:gridCol w="1513152">
                  <a:extLst>
                    <a:ext uri="{9D8B030D-6E8A-4147-A177-3AD203B41FA5}">
                      <a16:colId xmlns:a16="http://schemas.microsoft.com/office/drawing/2014/main" val="3962761656"/>
                    </a:ext>
                  </a:extLst>
                </a:gridCol>
                <a:gridCol w="1512085">
                  <a:extLst>
                    <a:ext uri="{9D8B030D-6E8A-4147-A177-3AD203B41FA5}">
                      <a16:colId xmlns:a16="http://schemas.microsoft.com/office/drawing/2014/main" val="2897370512"/>
                    </a:ext>
                  </a:extLst>
                </a:gridCol>
                <a:gridCol w="1721238">
                  <a:extLst>
                    <a:ext uri="{9D8B030D-6E8A-4147-A177-3AD203B41FA5}">
                      <a16:colId xmlns:a16="http://schemas.microsoft.com/office/drawing/2014/main" val="2623348019"/>
                    </a:ext>
                  </a:extLst>
                </a:gridCol>
              </a:tblGrid>
              <a:tr h="1131284"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Имя файла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Кол-во вершин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Кол-во ребер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Результат </a:t>
                      </a:r>
                      <a:r>
                        <a:rPr lang="ru-RU" sz="1800" dirty="0" err="1">
                          <a:effectLst/>
                        </a:rPr>
                        <a:t>Validate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Результат </a:t>
                      </a:r>
                      <a:r>
                        <a:rPr lang="ru-RU" sz="1800" dirty="0" err="1">
                          <a:effectLst/>
                        </a:rPr>
                        <a:t>Numerate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Ожидаемо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 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Время выполнения (</a:t>
                      </a:r>
                      <a:r>
                        <a:rPr lang="ru-RU" sz="1800" dirty="0" err="1">
                          <a:effectLst/>
                        </a:rPr>
                        <a:t>мс</a:t>
                      </a:r>
                      <a:r>
                        <a:rPr lang="ru-RU" sz="1800" dirty="0">
                          <a:effectLst/>
                        </a:rPr>
                        <a:t>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Корректность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192681"/>
                  </a:ext>
                </a:extLst>
              </a:tr>
              <a:tr h="7485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bad_square.graph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7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9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ИСТИНА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-1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74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 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8754578"/>
                  </a:ext>
                </a:extLst>
              </a:tr>
              <a:tr h="7485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</a:rPr>
                        <a:t>bridge.graph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12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15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ИСТИНА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195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Верно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75249390"/>
                  </a:ext>
                </a:extLst>
              </a:tr>
              <a:tr h="7485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cube8.graph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8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12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ИСТИНА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-1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116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 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305436"/>
                  </a:ext>
                </a:extLst>
              </a:tr>
              <a:tr h="7485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fake_cube.graph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16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32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ИСТИНА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-1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103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43266472"/>
                  </a:ext>
                </a:extLst>
              </a:tr>
              <a:tr h="3658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line2.graph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2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ИСТИНА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35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Верно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3733328"/>
                  </a:ext>
                </a:extLst>
              </a:tr>
              <a:tr h="3658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line3.graph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3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2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ИСТИНА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36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Верно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5944330"/>
                  </a:ext>
                </a:extLst>
              </a:tr>
              <a:tr h="3658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line4.graph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4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3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ИСТИНА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35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Верно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2013355"/>
                  </a:ext>
                </a:extLst>
              </a:tr>
            </a:tbl>
          </a:graphicData>
        </a:graphic>
      </p:graphicFrame>
      <p:sp>
        <p:nvSpPr>
          <p:cNvPr id="4" name="Заголовок 1"/>
          <p:cNvSpPr txBox="1">
            <a:spLocks/>
          </p:cNvSpPr>
          <p:nvPr/>
        </p:nvSpPr>
        <p:spPr>
          <a:xfrm>
            <a:off x="0" y="203440"/>
            <a:ext cx="12192000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Результаты тестов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0348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728366"/>
              </p:ext>
            </p:extLst>
          </p:nvPr>
        </p:nvGraphicFramePr>
        <p:xfrm>
          <a:off x="428625" y="0"/>
          <a:ext cx="11201400" cy="68580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0176">
                  <a:extLst>
                    <a:ext uri="{9D8B030D-6E8A-4147-A177-3AD203B41FA5}">
                      <a16:colId xmlns:a16="http://schemas.microsoft.com/office/drawing/2014/main" val="4011716707"/>
                    </a:ext>
                  </a:extLst>
                </a:gridCol>
                <a:gridCol w="1122239">
                  <a:extLst>
                    <a:ext uri="{9D8B030D-6E8A-4147-A177-3AD203B41FA5}">
                      <a16:colId xmlns:a16="http://schemas.microsoft.com/office/drawing/2014/main" val="2894626334"/>
                    </a:ext>
                  </a:extLst>
                </a:gridCol>
                <a:gridCol w="1338294">
                  <a:extLst>
                    <a:ext uri="{9D8B030D-6E8A-4147-A177-3AD203B41FA5}">
                      <a16:colId xmlns:a16="http://schemas.microsoft.com/office/drawing/2014/main" val="3974404645"/>
                    </a:ext>
                  </a:extLst>
                </a:gridCol>
                <a:gridCol w="1338294">
                  <a:extLst>
                    <a:ext uri="{9D8B030D-6E8A-4147-A177-3AD203B41FA5}">
                      <a16:colId xmlns:a16="http://schemas.microsoft.com/office/drawing/2014/main" val="1792574626"/>
                    </a:ext>
                  </a:extLst>
                </a:gridCol>
                <a:gridCol w="1337245">
                  <a:extLst>
                    <a:ext uri="{9D8B030D-6E8A-4147-A177-3AD203B41FA5}">
                      <a16:colId xmlns:a16="http://schemas.microsoft.com/office/drawing/2014/main" val="2927093727"/>
                    </a:ext>
                  </a:extLst>
                </a:gridCol>
                <a:gridCol w="1487226">
                  <a:extLst>
                    <a:ext uri="{9D8B030D-6E8A-4147-A177-3AD203B41FA5}">
                      <a16:colId xmlns:a16="http://schemas.microsoft.com/office/drawing/2014/main" val="3106270096"/>
                    </a:ext>
                  </a:extLst>
                </a:gridCol>
                <a:gridCol w="1486178">
                  <a:extLst>
                    <a:ext uri="{9D8B030D-6E8A-4147-A177-3AD203B41FA5}">
                      <a16:colId xmlns:a16="http://schemas.microsoft.com/office/drawing/2014/main" val="403033446"/>
                    </a:ext>
                  </a:extLst>
                </a:gridCol>
                <a:gridCol w="1691748">
                  <a:extLst>
                    <a:ext uri="{9D8B030D-6E8A-4147-A177-3AD203B41FA5}">
                      <a16:colId xmlns:a16="http://schemas.microsoft.com/office/drawing/2014/main" val="3937450186"/>
                    </a:ext>
                  </a:extLst>
                </a:gridCol>
              </a:tblGrid>
              <a:tr h="9242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Имя файла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Кол-во вершин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Кол-во ребер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Результат </a:t>
                      </a:r>
                      <a:r>
                        <a:rPr lang="ru-RU" sz="1800" dirty="0" err="1">
                          <a:effectLst/>
                        </a:rPr>
                        <a:t>Validate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Результат </a:t>
                      </a:r>
                      <a:r>
                        <a:rPr lang="ru-RU" sz="1800" dirty="0" err="1">
                          <a:effectLst/>
                        </a:rPr>
                        <a:t>Numerate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Ожидаемо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 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Время выполнения (</a:t>
                      </a:r>
                      <a:r>
                        <a:rPr lang="ru-RU" sz="1800" dirty="0" err="1">
                          <a:effectLst/>
                        </a:rPr>
                        <a:t>мс</a:t>
                      </a:r>
                      <a:r>
                        <a:rPr lang="ru-RU" sz="1800" dirty="0">
                          <a:effectLst/>
                        </a:rPr>
                        <a:t>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Корректность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09344570"/>
                  </a:ext>
                </a:extLst>
              </a:tr>
              <a:tr h="611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line_bad_8.graph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7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6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ЛОЖЬ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-1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29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4672999"/>
                  </a:ext>
                </a:extLst>
              </a:tr>
              <a:tr h="611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line_mix.graph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5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4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ИСТИНА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40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Верно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5178149"/>
                  </a:ext>
                </a:extLst>
              </a:tr>
              <a:tr h="611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rectangle.graph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12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17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ИСТИНА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181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Верно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826864"/>
                  </a:ext>
                </a:extLst>
              </a:tr>
              <a:tr h="611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square7.graph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7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8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ИСТИНА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+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84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Верно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74576405"/>
                  </a:ext>
                </a:extLst>
              </a:tr>
              <a:tr h="611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badtest_k1.graph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5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5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ИСТИНА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 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97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Верно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2502069"/>
                  </a:ext>
                </a:extLst>
              </a:tr>
              <a:tr h="611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rectangle_2.graph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11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13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ИСТИНА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 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414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Верно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93075805"/>
                  </a:ext>
                </a:extLst>
              </a:tr>
              <a:tr h="4295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square.graph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4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4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ИСТИНА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-1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 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48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 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4169546"/>
                  </a:ext>
                </a:extLst>
              </a:tr>
              <a:tr h="611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test1_k2.graph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33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51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ИСТИНА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 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931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Верно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83337273"/>
                  </a:ext>
                </a:extLst>
              </a:tr>
              <a:tr h="611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test1_k3.graph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18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32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ИСТИНА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-1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 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59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Верно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82840664"/>
                  </a:ext>
                </a:extLst>
              </a:tr>
              <a:tr h="611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test2_k2.graph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32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50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ИСТИНА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-1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 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2161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Верно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6149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2129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" y="970683"/>
            <a:ext cx="12087224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Характеристики приложения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2168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1462" y="762685"/>
            <a:ext cx="119205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Требования</a:t>
            </a:r>
            <a:r>
              <a:rPr lang="ru-RU" sz="2800" dirty="0"/>
              <a:t>: установленный .</a:t>
            </a:r>
            <a:r>
              <a:rPr lang="ru-RU" sz="2800" dirty="0" err="1"/>
              <a:t>Net</a:t>
            </a:r>
            <a:r>
              <a:rPr lang="ru-RU" sz="2800" dirty="0"/>
              <a:t> </a:t>
            </a:r>
            <a:r>
              <a:rPr lang="ru-RU" sz="2800" dirty="0" err="1"/>
              <a:t>Framework</a:t>
            </a:r>
            <a:r>
              <a:rPr lang="ru-RU" sz="2800" dirty="0"/>
              <a:t> 4.6 (и </a:t>
            </a:r>
            <a:r>
              <a:rPr lang="ru-RU" sz="2800" dirty="0" smtClean="0"/>
              <a:t>младше),ОС </a:t>
            </a:r>
            <a:r>
              <a:rPr lang="ru-RU" sz="2800" dirty="0"/>
              <a:t>Windows </a:t>
            </a:r>
            <a:r>
              <a:rPr lang="ru-RU" sz="2800" dirty="0" smtClean="0"/>
              <a:t>10 </a:t>
            </a:r>
            <a:r>
              <a:rPr lang="ru-RU" sz="2800" dirty="0"/>
              <a:t>­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71461" y="1285905"/>
            <a:ext cx="1192053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Библиотека</a:t>
            </a:r>
            <a:r>
              <a:rPr lang="ru-RU" sz="2800" dirty="0" smtClean="0"/>
              <a:t>: Библиотека «</a:t>
            </a:r>
            <a:r>
              <a:rPr lang="ru-RU" sz="2800" dirty="0" err="1" smtClean="0"/>
              <a:t>MeshRecovery_Lib</a:t>
            </a:r>
            <a:r>
              <a:rPr lang="ru-RU" sz="2800" dirty="0" smtClean="0"/>
              <a:t>» написана на языке </a:t>
            </a:r>
            <a:r>
              <a:rPr lang="en-US" sz="2800" dirty="0" smtClean="0"/>
              <a:t>C#,</a:t>
            </a:r>
            <a:r>
              <a:rPr lang="ru-RU" sz="2800" dirty="0" smtClean="0"/>
              <a:t> включает </a:t>
            </a:r>
            <a:r>
              <a:rPr lang="ru-RU" sz="2800" dirty="0"/>
              <a:t>в себя </a:t>
            </a:r>
            <a:r>
              <a:rPr lang="ru-RU" sz="2800" dirty="0" smtClean="0"/>
              <a:t>функции:</a:t>
            </a:r>
            <a:endParaRPr lang="ru-RU" sz="2800" dirty="0"/>
          </a:p>
          <a:p>
            <a:endParaRPr lang="ru-R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i="1" dirty="0" err="1" smtClean="0"/>
              <a:t>Validate</a:t>
            </a:r>
            <a:r>
              <a:rPr lang="ru-RU" sz="2800" dirty="0" smtClean="0"/>
              <a:t>: Функция </a:t>
            </a:r>
            <a:r>
              <a:rPr lang="ru-RU" sz="2800" dirty="0"/>
              <a:t>быстрой проверки на регулярность поданного на вход графа (на 〖10〗^6 должна выполняться не более 5 секунд</a:t>
            </a:r>
            <a:r>
              <a:rPr lang="ru-RU" sz="2800" dirty="0" smtClean="0"/>
              <a:t>).</a:t>
            </a:r>
          </a:p>
          <a:p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i="1" dirty="0" err="1" smtClean="0"/>
              <a:t>Numerate</a:t>
            </a:r>
            <a:r>
              <a:rPr lang="ru-RU" sz="2800" dirty="0"/>
              <a:t>: Функция восстановления регулярной нумерации (при регулярности графа) (на 〖10〗^6 должна выполняться не более 5 минут).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111864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805979" y="970683"/>
            <a:ext cx="6456219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Заключение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1980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0600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011"/>
            <a:ext cx="12192000" cy="569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" y="2518166"/>
            <a:ext cx="1219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dirty="0"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32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dirty="0"/>
              <a:t>https://github.com/Linserous/NumericalGridGeneration</a:t>
            </a:r>
            <a:endParaRPr lang="ru-RU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360753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dirty="0">
                <a:solidFill>
                  <a:schemeClr val="accent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Ссылка на </a:t>
            </a:r>
            <a:r>
              <a:rPr lang="ru-RU" sz="4800" dirty="0" err="1">
                <a:solidFill>
                  <a:schemeClr val="accent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репозиторий</a:t>
            </a:r>
            <a:r>
              <a:rPr lang="ru-RU" sz="4800" dirty="0">
                <a:solidFill>
                  <a:schemeClr val="accent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проекта</a:t>
            </a:r>
            <a:endParaRPr lang="ru-RU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0866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011"/>
            <a:ext cx="12192000" cy="5691977"/>
          </a:xfrm>
          <a:prstGeom prst="rect">
            <a:avLst/>
          </a:prstGeom>
          <a:solidFill>
            <a:srgbClr val="1F1F1F"/>
          </a:solidFill>
        </p:spPr>
      </p:pic>
    </p:spTree>
    <p:extLst>
      <p:ext uri="{BB962C8B-B14F-4D97-AF65-F5344CB8AC3E}">
        <p14:creationId xmlns:p14="http://schemas.microsoft.com/office/powerpoint/2010/main" val="373192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164"/>
            <a:ext cx="12192000" cy="57116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48604" y="0"/>
            <a:ext cx="2638864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1300" dirty="0" smtClean="0">
                <a:solidFill>
                  <a:schemeClr val="bg1"/>
                </a:solidFill>
              </a:rPr>
              <a:t>?</a:t>
            </a:r>
            <a:endParaRPr lang="ru-RU" sz="4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58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6396"/>
            <a:ext cx="12191999" cy="56652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48604" y="0"/>
            <a:ext cx="2638864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1300" dirty="0" smtClean="0">
                <a:solidFill>
                  <a:schemeClr val="bg1"/>
                </a:solidFill>
              </a:rPr>
              <a:t>?</a:t>
            </a:r>
            <a:endParaRPr lang="ru-RU" sz="4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74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" y="614364"/>
            <a:ext cx="12182934" cy="56292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48604" y="0"/>
            <a:ext cx="2638864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1300" dirty="0" smtClean="0">
                <a:solidFill>
                  <a:schemeClr val="bg1"/>
                </a:solidFill>
              </a:rPr>
              <a:t>?</a:t>
            </a:r>
            <a:endParaRPr lang="ru-RU" sz="4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12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300" y="850130"/>
            <a:ext cx="7268326" cy="600787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0" y="203440"/>
            <a:ext cx="12192000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Сетка с восстановленной нумерацией (2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D)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69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3208</TotalTime>
  <Words>470</Words>
  <Application>Microsoft Office PowerPoint</Application>
  <PresentationFormat>Широкоэкранный</PresentationFormat>
  <Paragraphs>244</Paragraphs>
  <Slides>40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Times New Roman</vt:lpstr>
      <vt:lpstr>Тема Office</vt:lpstr>
      <vt:lpstr>Титульный слайд</vt:lpstr>
      <vt:lpstr>Актуальность &amp; Проблематика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КАКАЯ ДОЛЖНА БЫТЬ НУМЕРАЦИЯ И СЕТКА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Титульный слайд</dc:title>
  <dc:creator>Пользователь Windows</dc:creator>
  <cp:lastModifiedBy>Пользователь Windows</cp:lastModifiedBy>
  <cp:revision>46</cp:revision>
  <dcterms:created xsi:type="dcterms:W3CDTF">2017-05-23T18:21:54Z</dcterms:created>
  <dcterms:modified xsi:type="dcterms:W3CDTF">2017-12-10T14:10:35Z</dcterms:modified>
</cp:coreProperties>
</file>