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312" r:id="rId4"/>
    <p:sldId id="313" r:id="rId5"/>
    <p:sldId id="314" r:id="rId6"/>
    <p:sldId id="315" r:id="rId7"/>
    <p:sldId id="317" r:id="rId8"/>
    <p:sldId id="320" r:id="rId9"/>
    <p:sldId id="321" r:id="rId10"/>
    <p:sldId id="322" r:id="rId11"/>
    <p:sldId id="324" r:id="rId12"/>
    <p:sldId id="332" r:id="rId13"/>
    <p:sldId id="336" r:id="rId14"/>
    <p:sldId id="337" r:id="rId15"/>
    <p:sldId id="340" r:id="rId16"/>
    <p:sldId id="341" r:id="rId17"/>
    <p:sldId id="342" r:id="rId18"/>
    <p:sldId id="343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56" r:id="rId27"/>
    <p:sldId id="355" r:id="rId28"/>
    <p:sldId id="357" r:id="rId29"/>
    <p:sldId id="358" r:id="rId30"/>
    <p:sldId id="359" r:id="rId31"/>
    <p:sldId id="360" r:id="rId32"/>
    <p:sldId id="349" r:id="rId33"/>
    <p:sldId id="350" r:id="rId34"/>
    <p:sldId id="351" r:id="rId35"/>
    <p:sldId id="352" r:id="rId36"/>
    <p:sldId id="353" r:id="rId37"/>
    <p:sldId id="354" r:id="rId38"/>
    <p:sldId id="338" r:id="rId39"/>
    <p:sldId id="339" r:id="rId40"/>
    <p:sldId id="347" r:id="rId41"/>
    <p:sldId id="348" r:id="rId42"/>
    <p:sldId id="344" r:id="rId43"/>
    <p:sldId id="345" r:id="rId44"/>
    <p:sldId id="346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нар Каримов" initials="ДК" lastIdx="2" clrIdx="0">
    <p:extLst>
      <p:ext uri="{19B8F6BF-5375-455C-9EA6-DF929625EA0E}">
        <p15:presenceInfo xmlns:p15="http://schemas.microsoft.com/office/powerpoint/2012/main" userId="ce7a5564402eb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56"/>
    <a:srgbClr val="001B26"/>
    <a:srgbClr val="383838"/>
    <a:srgbClr val="925A5D"/>
    <a:srgbClr val="222222"/>
    <a:srgbClr val="1F1F1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1091" autoAdjust="0"/>
  </p:normalViewPr>
  <p:slideViewPr>
    <p:cSldViewPr snapToGrid="0">
      <p:cViewPr varScale="1">
        <p:scale>
          <a:sx n="63" d="100"/>
          <a:sy n="63" d="100"/>
        </p:scale>
        <p:origin x="120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DC20-999D-4259-B6C3-F40ECC5C4406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6FCC-2ADF-469F-864C-916690745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 объект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16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405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по факту</a:t>
            </a:r>
            <a:r>
              <a:rPr lang="ru-RU" baseline="0" dirty="0" smtClean="0"/>
              <a:t> удалось сделать, какие проблемы не решены, перспективы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r>
              <a:rPr lang="ru-RU" baseline="0" dirty="0" smtClean="0"/>
              <a:t>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ru-RU" baseline="0" dirty="0" smtClean="0"/>
              <a:t> декомпозиции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декомпозиции</a:t>
            </a:r>
            <a:r>
              <a:rPr lang="ru-RU" baseline="0" dirty="0" smtClean="0"/>
              <a:t> потерялась информация о геометрии фигуры и нумерации, нужно восстановить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 пришла, но нет геометрии, надо натянуть и пронумеровать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</a:t>
            </a:r>
            <a:r>
              <a:rPr lang="ru-RU" baseline="0" dirty="0" smtClean="0"/>
              <a:t> и геометрия есть, но нужно проверить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0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5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5AFB-DE82-40CD-9223-121836DEA27A}" type="datetimeFigureOut">
              <a:rPr lang="ru-RU" smtClean="0"/>
              <a:t>14.12.2017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6291" y="2687781"/>
            <a:ext cx="9144000" cy="1016145"/>
          </a:xfrm>
        </p:spPr>
        <p:txBody>
          <a:bodyPr/>
          <a:lstStyle/>
          <a:p>
            <a:r>
              <a:rPr lang="ru-RU" dirty="0" smtClean="0"/>
              <a:t>Титульный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2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2480" y="472440"/>
            <a:ext cx="4128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Входные</a:t>
            </a:r>
            <a:r>
              <a:rPr lang="ru-RU" dirty="0" smtClean="0"/>
              <a:t>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данные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" y="2118360"/>
            <a:ext cx="4565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Выходные данные</a:t>
            </a:r>
            <a:endParaRPr lang="ru-RU" sz="44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480" y="1299150"/>
            <a:ext cx="678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Неориентированный помеченный граф.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92480" y="3182422"/>
            <a:ext cx="100962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Индексы регулярной сетки определенной размерности</a:t>
            </a:r>
          </a:p>
          <a:p>
            <a:r>
              <a:rPr lang="ru-RU" sz="2800" dirty="0" smtClean="0"/>
              <a:t>для </a:t>
            </a:r>
            <a:r>
              <a:rPr lang="ru-RU" sz="2800" dirty="0"/>
              <a:t>каждой </a:t>
            </a:r>
            <a:r>
              <a:rPr lang="ru-RU" sz="2800" dirty="0" smtClean="0"/>
              <a:t>вершины графа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Сообщение об ошибке, если не удалось найти подходящие </a:t>
            </a:r>
          </a:p>
          <a:p>
            <a:r>
              <a:rPr lang="ru-RU" sz="2800" smtClean="0"/>
              <a:t>индексы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089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Формальная 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5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508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Неориентированный помеченный граф G = (V, E), заданный матрицей смежности: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𝑛𝑥𝑛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k – размерность соответствующей регулярной сетки, 𝑘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∈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{1,2,3}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508939"/>
              </a:xfrm>
              <a:prstGeom prst="rect">
                <a:avLst/>
              </a:prstGeom>
              <a:blipFill>
                <a:blip r:embed="rId2"/>
                <a:stretch>
                  <a:fillRect l="-1130" t="-4049" b="-10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Исходные данные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57201" y="4067148"/>
                <a:ext cx="11329986" cy="1132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𝑛𝑥𝑘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где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,где 𝑥</a:t>
                </a:r>
                <a:r>
                  <a:rPr lang="ru-RU" sz="2800" baseline="-25000" dirty="0">
                    <a:solidFill>
                      <a:srgbClr val="000000"/>
                    </a:solidFill>
                  </a:rPr>
                  <a:t>𝑖𝑗</a:t>
                </a:r>
                <a:r>
                  <a:rPr lang="ru-RU" sz="2800" dirty="0">
                    <a:solidFill>
                      <a:srgbClr val="000000"/>
                    </a:solidFill>
                  </a:rPr>
                  <a:t> – значение </a:t>
                </a:r>
                <a:r>
                  <a:rPr lang="en-US" sz="2800" dirty="0">
                    <a:solidFill>
                      <a:srgbClr val="000000"/>
                    </a:solidFill>
                  </a:rPr>
                  <a:t>j-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компоненты индекса регулярной сетки для </a:t>
                </a:r>
                <a:r>
                  <a:rPr lang="en-US" sz="2800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800" dirty="0">
                    <a:solidFill>
                      <a:srgbClr val="000000"/>
                    </a:solidFill>
                  </a:rPr>
                  <a:t>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вершины,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4067148"/>
                <a:ext cx="11329986" cy="1132169"/>
              </a:xfrm>
              <a:prstGeom prst="rect">
                <a:avLst/>
              </a:prstGeom>
              <a:blipFill>
                <a:blip r:embed="rId3"/>
                <a:stretch>
                  <a:fillRect l="-1076" t="-3763" b="-118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57201" y="3335022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Граф </a:t>
                </a:r>
                <a:r>
                  <a:rPr lang="en-US" sz="2800" dirty="0">
                    <a:solidFill>
                      <a:srgbClr val="000000"/>
                    </a:solidFill>
                  </a:rPr>
                  <a:t>G – </a:t>
                </a:r>
                <a:r>
                  <a:rPr lang="ru-RU" sz="2800" dirty="0">
                    <a:solidFill>
                      <a:srgbClr val="000000"/>
                    </a:solidFill>
                  </a:rPr>
                  <a:t>связный</a:t>
                </a:r>
                <a:endParaRPr lang="en-US" sz="2800" dirty="0">
                  <a:solidFill>
                    <a:srgbClr val="000000"/>
                  </a:solidFill>
                </a:endParaRPr>
              </a:p>
              <a:p>
                <a:r>
                  <a:rPr lang="ru-RU" sz="4000" dirty="0">
                    <a:solidFill>
                      <a:srgbClr val="000000"/>
                    </a:solidFill>
                  </a:rPr>
                  <a:t>·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∀ 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𝑖𝑙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𝑗𝑙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  <a:blipFill>
                <a:blip r:embed="rId2"/>
                <a:stretch>
                  <a:fillRect l="-1938" t="-5348" b="-219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Ограничения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134429" y="4273770"/>
                <a:ext cx="10032682" cy="1888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,  где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𝑖𝑙</m:t>
                                      </m:r>
                                    </m:sub>
                                  </m:sSub>
                                  <m:r>
                                    <a:rPr lang="ru-RU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9" y="4273770"/>
                <a:ext cx="10032682" cy="1888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85777" y="3134997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Критерий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134429" y="3867123"/>
                <a:ext cx="113299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ru-RU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9" y="3867123"/>
                <a:ext cx="113299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Пример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85673" y="162762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2000" dirty="0" smtClean="0"/>
              <a:t>= 2</a:t>
            </a:r>
            <a:endParaRPr lang="ru-RU" sz="20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33" y="923587"/>
            <a:ext cx="2670468" cy="2451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Решение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: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375495"/>
            <a:ext cx="3486614" cy="3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523142" y="4190616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Критерий</a:t>
            </a:r>
            <a:r>
              <a:rPr lang="en-US" sz="2000" dirty="0">
                <a:ea typeface="Calibri" panose="020F0502020204030204" pitchFamily="34" charset="0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F </a:t>
            </a:r>
            <a:r>
              <a:rPr lang="en-US" sz="2000" dirty="0">
                <a:ea typeface="Calibri" panose="020F0502020204030204" pitchFamily="34" charset="0"/>
              </a:rPr>
              <a:t>= </a:t>
            </a:r>
            <a:r>
              <a:rPr lang="en-US" sz="2000" dirty="0" smtClean="0">
                <a:ea typeface="Calibri" panose="020F0502020204030204" pitchFamily="34" charset="0"/>
              </a:rPr>
              <a:t>2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Q </a:t>
            </a:r>
            <a:r>
              <a:rPr lang="en-US" sz="2000" dirty="0">
                <a:ea typeface="Calibri" panose="020F0502020204030204" pitchFamily="34" charset="0"/>
              </a:rPr>
              <a:t>= 0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0" y="850130"/>
            <a:ext cx="7268326" cy="60078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/>
          <a:stretch/>
        </p:blipFill>
        <p:spPr>
          <a:xfrm>
            <a:off x="3232913" y="1000124"/>
            <a:ext cx="5001799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одномерного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" y="3931422"/>
            <a:ext cx="10599253" cy="123394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Прямоугольник 5"/>
          <p:cNvSpPr/>
          <p:nvPr/>
        </p:nvSpPr>
        <p:spPr>
          <a:xfrm>
            <a:off x="793029" y="1328786"/>
            <a:ext cx="10510838" cy="2602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граф - связный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две вершины графа имеют степень 1, а все остальные –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Вершине со степенью 1 присваиваем номер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последовательно нумеруем соседей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0" y="5165364"/>
            <a:ext cx="10839577" cy="1494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4274" y="543406"/>
            <a:ext cx="607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Проверить, что граф - линейный</a:t>
            </a:r>
          </a:p>
        </p:txBody>
      </p:sp>
    </p:spTree>
    <p:extLst>
      <p:ext uri="{BB962C8B-B14F-4D97-AF65-F5344CB8AC3E}">
        <p14:creationId xmlns:p14="http://schemas.microsoft.com/office/powerpoint/2010/main" val="37251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двухмерного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1" y="2313708"/>
            <a:ext cx="6456219" cy="1704543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Актуальность</a:t>
            </a:r>
            <a:b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b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Проблематика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54" y="238260"/>
            <a:ext cx="6607146" cy="61034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Находим </a:t>
            </a:r>
            <a:r>
              <a:rPr lang="ru-RU" sz="2800" dirty="0"/>
              <a:t>вершину </a:t>
            </a:r>
            <a:r>
              <a:rPr lang="ru-RU" sz="2800" dirty="0" smtClean="0"/>
              <a:t>старшей степени 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4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значениями</a:t>
            </a:r>
            <a:r>
              <a:rPr lang="ru-RU" sz="2800" dirty="0" smtClean="0"/>
              <a:t>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Выделяем опорную точку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68874"/>
            <a:ext cx="6577011" cy="6075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3866" y="1847654"/>
            <a:ext cx="5171122" cy="473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по очереди.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дальнейшая нумерация не удалась, то пробуем поменять координаты вершин местами и запустить нумерацию заново.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24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/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Пытаемся задать координатную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4" y="292358"/>
            <a:ext cx="6581376" cy="60796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Нумеруем </a:t>
            </a:r>
            <a:r>
              <a:rPr lang="ru-RU" sz="2800" dirty="0"/>
              <a:t>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</a:t>
            </a:r>
            <a:r>
              <a:rPr lang="ru-RU" sz="2800" dirty="0" smtClean="0"/>
              <a:t>очереди.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Однозначно разрешимые случаи: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однозначно разрешимые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0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285751"/>
            <a:ext cx="6595872" cy="60888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Для </a:t>
            </a:r>
            <a:r>
              <a:rPr lang="ru-RU" sz="2800" dirty="0"/>
              <a:t>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313718"/>
            <a:ext cx="6577012" cy="6075625"/>
          </a:xfrm>
          <a:prstGeom prst="rect">
            <a:avLst/>
          </a:prstGeom>
        </p:spPr>
      </p:pic>
      <p:sp>
        <p:nvSpPr>
          <p:cNvPr id="4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 smtClean="0"/>
              <a:t>не </a:t>
            </a:r>
            <a:r>
              <a:rPr lang="ru-RU" sz="2800" dirty="0"/>
              <a:t>удалось </a:t>
            </a:r>
            <a:r>
              <a:rPr lang="ru-RU" sz="2800" dirty="0" smtClean="0"/>
              <a:t>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Меняем </a:t>
            </a:r>
            <a:r>
              <a:rPr lang="ru-RU" sz="2800" dirty="0"/>
              <a:t>индекс </a:t>
            </a:r>
            <a:r>
              <a:rPr lang="ru-RU" sz="2800" dirty="0" smtClean="0"/>
              <a:t>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Запускаем дальнейшую нумерацию</a:t>
            </a:r>
            <a:endParaRPr lang="ru-RU" sz="2800" dirty="0"/>
          </a:p>
          <a:p>
            <a:pPr lvl="0"/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1" y="0"/>
            <a:ext cx="6977161" cy="67008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075" y="3088809"/>
            <a:ext cx="591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алгоритма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51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трёхмерного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/>
          <p:cNvPicPr>
            <a:picLocks noChangeAspect="1"/>
          </p:cNvPicPr>
          <p:nvPr/>
        </p:nvPicPr>
        <p:blipFill rotWithShape="1">
          <a:blip r:embed="rId2"/>
          <a:srcRect t="1070" b="-1"/>
          <a:stretch/>
        </p:blipFill>
        <p:spPr>
          <a:xfrm>
            <a:off x="6406773" y="622980"/>
            <a:ext cx="4947027" cy="58087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Находим </a:t>
            </a:r>
            <a:r>
              <a:rPr lang="ru-RU" sz="2800" dirty="0"/>
              <a:t>вершину </a:t>
            </a:r>
            <a:r>
              <a:rPr lang="ru-RU" sz="2800" dirty="0" smtClean="0"/>
              <a:t>старшей степени 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6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значениями</a:t>
            </a:r>
            <a:r>
              <a:rPr lang="ru-RU" sz="2800" dirty="0" smtClean="0"/>
              <a:t>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Выделяем опорную точку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3108"/>
          <a:stretch/>
        </p:blipFill>
        <p:spPr>
          <a:xfrm>
            <a:off x="6565492" y="622980"/>
            <a:ext cx="4505325" cy="57588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3866" y="1847654"/>
            <a:ext cx="51711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по очереди.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дальнейшая нумерация не удалась, то пробуем поменять координаты вершин местами и запустить нумерацию заново.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720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/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Пытаемся задать координатную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898"/>
          <a:stretch/>
        </p:blipFill>
        <p:spPr>
          <a:xfrm>
            <a:off x="6250305" y="622980"/>
            <a:ext cx="5372100" cy="56788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Нумеруем </a:t>
            </a:r>
            <a:r>
              <a:rPr lang="ru-RU" sz="2800" dirty="0"/>
              <a:t>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</a:t>
            </a:r>
            <a:r>
              <a:rPr lang="ru-RU" sz="2800" dirty="0" smtClean="0"/>
              <a:t>очереди.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Однозначно разрешимые случаи: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однозначно разрешимые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Для </a:t>
            </a:r>
            <a:r>
              <a:rPr lang="ru-RU" sz="2800" dirty="0"/>
              <a:t>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7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 smtClean="0"/>
              <a:t>не </a:t>
            </a:r>
            <a:r>
              <a:rPr lang="ru-RU" sz="2800" dirty="0"/>
              <a:t>удалось </a:t>
            </a:r>
            <a:r>
              <a:rPr lang="ru-RU" sz="2800" dirty="0" smtClean="0"/>
              <a:t>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Меняем </a:t>
            </a:r>
            <a:r>
              <a:rPr lang="ru-RU" sz="2800" dirty="0"/>
              <a:t>индекс </a:t>
            </a:r>
            <a:r>
              <a:rPr lang="ru-RU" sz="2800" dirty="0" smtClean="0"/>
              <a:t>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Запускаем дальнейшую нумерацию</a:t>
            </a:r>
            <a:endParaRPr lang="ru-RU" sz="2800" dirty="0"/>
          </a:p>
          <a:p>
            <a:pPr lvl="0"/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Тестовый базис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k=1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2" y="3198822"/>
            <a:ext cx="4648849" cy="809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2317974"/>
            <a:ext cx="4639322" cy="6192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8" y="4384485"/>
            <a:ext cx="5001323" cy="819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1084679"/>
            <a:ext cx="647790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" y="1182965"/>
            <a:ext cx="6272736" cy="518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6" y="1762108"/>
            <a:ext cx="4795718" cy="46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1495125"/>
            <a:ext cx="6697010" cy="4296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77" y="752071"/>
            <a:ext cx="4629796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471137" y="957263"/>
            <a:ext cx="4872388" cy="57255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79" y="935565"/>
            <a:ext cx="6039196" cy="57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>
          <a:xfrm>
            <a:off x="234850" y="1028700"/>
            <a:ext cx="6100167" cy="543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17" y="935566"/>
            <a:ext cx="5777987" cy="55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174769"/>
              </p:ext>
            </p:extLst>
          </p:nvPr>
        </p:nvGraphicFramePr>
        <p:xfrm>
          <a:off x="525100" y="1167898"/>
          <a:ext cx="10846051" cy="4923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711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848102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1357073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1388332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  <a:gridCol w="1271351">
                  <a:extLst>
                    <a:ext uri="{9D8B030D-6E8A-4147-A177-3AD203B41FA5}">
                      <a16:colId xmlns:a16="http://schemas.microsoft.com/office/drawing/2014/main" val="2897370512"/>
                    </a:ext>
                  </a:extLst>
                </a:gridCol>
                <a:gridCol w="1553208">
                  <a:extLst>
                    <a:ext uri="{9D8B030D-6E8A-4147-A177-3AD203B41FA5}">
                      <a16:colId xmlns:a16="http://schemas.microsoft.com/office/drawing/2014/main" val="2623348019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Размерность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7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3_domains.graph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754578"/>
                  </a:ext>
                </a:extLst>
              </a:tr>
              <a:tr h="178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249390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badtest_k1.graph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05436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3266472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big_cube.graph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bridge.graph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broken_antenna.graph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cube8.graph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empty_star.graph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extra_diag_empty_rectangle.graph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ladder.graph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line4.graph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line_mix.graph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Результаты тестов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0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71114"/>
              </p:ext>
            </p:extLst>
          </p:nvPr>
        </p:nvGraphicFramePr>
        <p:xfrm>
          <a:off x="552261" y="362140"/>
          <a:ext cx="10846051" cy="6287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711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848102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1357073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1434323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  <a:gridCol w="1225360">
                  <a:extLst>
                    <a:ext uri="{9D8B030D-6E8A-4147-A177-3AD203B41FA5}">
                      <a16:colId xmlns:a16="http://schemas.microsoft.com/office/drawing/2014/main" val="2897370512"/>
                    </a:ext>
                  </a:extLst>
                </a:gridCol>
                <a:gridCol w="1553208">
                  <a:extLst>
                    <a:ext uri="{9D8B030D-6E8A-4147-A177-3AD203B41FA5}">
                      <a16:colId xmlns:a16="http://schemas.microsoft.com/office/drawing/2014/main" val="2623348019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Размерность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rectangle_2.graph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simple_square.graph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square7.graph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test3_3D.graph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test4_3D.graph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test5_3D.graph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extra_edge_empty_rectangle.graph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fake_cube.graph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test6_3D_error.graph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test7_3D_error.graph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2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Характеристики приложения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2" y="762685"/>
            <a:ext cx="11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Требования</a:t>
            </a:r>
            <a:r>
              <a:rPr lang="ru-RU" sz="2800" dirty="0"/>
              <a:t>: установленный .</a:t>
            </a:r>
            <a:r>
              <a:rPr lang="ru-RU" sz="2800" dirty="0" err="1"/>
              <a:t>Net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4.6 (и </a:t>
            </a:r>
            <a:r>
              <a:rPr lang="ru-RU" sz="2800" dirty="0" smtClean="0"/>
              <a:t>младше),ОС </a:t>
            </a:r>
            <a:r>
              <a:rPr lang="ru-RU" sz="2800" dirty="0"/>
              <a:t>Windows </a:t>
            </a:r>
            <a:r>
              <a:rPr lang="ru-RU" sz="2800" dirty="0" smtClean="0"/>
              <a:t>10 </a:t>
            </a:r>
            <a:r>
              <a:rPr lang="ru-RU" sz="2800" dirty="0"/>
              <a:t>­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1" y="1285905"/>
            <a:ext cx="11920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Библиотека</a:t>
            </a:r>
            <a:r>
              <a:rPr lang="ru-RU" sz="2800" dirty="0" smtClean="0"/>
              <a:t>: Библиотека «</a:t>
            </a:r>
            <a:r>
              <a:rPr lang="ru-RU" sz="2800" dirty="0" err="1" smtClean="0"/>
              <a:t>MeshRecovery_Lib</a:t>
            </a:r>
            <a:r>
              <a:rPr lang="ru-RU" sz="2800" dirty="0" smtClean="0"/>
              <a:t>» написана на языке </a:t>
            </a:r>
            <a:r>
              <a:rPr lang="en-US" sz="2800" dirty="0" smtClean="0"/>
              <a:t>C#,</a:t>
            </a:r>
            <a:r>
              <a:rPr lang="ru-RU" sz="2800" dirty="0" smtClean="0"/>
              <a:t> включает </a:t>
            </a:r>
            <a:r>
              <a:rPr lang="ru-RU" sz="2800" dirty="0"/>
              <a:t>в себя </a:t>
            </a:r>
            <a:r>
              <a:rPr lang="ru-RU" sz="2800" dirty="0" smtClean="0"/>
              <a:t>функции:</a:t>
            </a:r>
            <a:endParaRPr lang="ru-RU" sz="2800" dirty="0"/>
          </a:p>
          <a:p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Validate</a:t>
            </a:r>
            <a:r>
              <a:rPr lang="ru-RU" sz="2800" dirty="0" smtClean="0"/>
              <a:t>: Функция </a:t>
            </a:r>
            <a:r>
              <a:rPr lang="ru-RU" sz="2800" dirty="0"/>
              <a:t>быстрой </a:t>
            </a:r>
            <a:r>
              <a:rPr lang="ru-RU" sz="2800" dirty="0" smtClean="0"/>
              <a:t>проверки графа на необходимых условий регулярности (на </a:t>
            </a:r>
            <a:r>
              <a:rPr lang="ru-RU" sz="2800" dirty="0"/>
              <a:t>〖10〗^6 должна выполняться не более 5 секунд</a:t>
            </a:r>
            <a:r>
              <a:rPr lang="ru-RU" sz="2800" dirty="0" smtClean="0"/>
              <a:t>).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Numerate</a:t>
            </a:r>
            <a:r>
              <a:rPr lang="ru-RU" sz="2800" dirty="0"/>
              <a:t>: Функция восстановления регулярной нумерации (при регулярности графа) (на 〖10〗^6 должна выполняться не более 5 минут).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111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920" y="822960"/>
            <a:ext cx="148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Сделано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3917" y="2638841"/>
            <a:ext cx="180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Проблемы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3917" y="4146947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Перспективы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919" y="1346180"/>
            <a:ext cx="9626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Написана библиотека, позволяющая:</a:t>
            </a:r>
          </a:p>
          <a:p>
            <a:pPr marL="342900" indent="-342900">
              <a:buAutoNum type="arabicParenR"/>
            </a:pPr>
            <a:r>
              <a:rPr lang="ru-RU" dirty="0" smtClean="0"/>
              <a:t>Проверять граф на необходимые условия регулярности (быстро говорить о невозможности)</a:t>
            </a:r>
          </a:p>
          <a:p>
            <a:pPr marL="342900" indent="-342900">
              <a:buAutoNum type="arabicParenR"/>
            </a:pPr>
            <a:r>
              <a:rPr lang="ru-RU" dirty="0" smtClean="0"/>
              <a:t>Восстанавливать геометрическую информацию для исходного графа</a:t>
            </a:r>
          </a:p>
          <a:p>
            <a:pPr marL="342900" indent="-342900">
              <a:buAutoNum type="arabicParenR"/>
            </a:pPr>
            <a:r>
              <a:rPr lang="ru-RU" dirty="0" smtClean="0"/>
              <a:t>Создана тестовая инфраструктура с расширяемой базой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83917" y="3192839"/>
            <a:ext cx="7923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Предложенное решение позволяет решать только определенный класс задач.</a:t>
            </a:r>
          </a:p>
          <a:p>
            <a:r>
              <a:rPr lang="ru-RU" dirty="0" smtClean="0"/>
              <a:t>Время выполнения зависит от топологии исходного графа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83917" y="4762499"/>
            <a:ext cx="4981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Ускорение через:</a:t>
            </a:r>
          </a:p>
          <a:p>
            <a:pPr marL="342900" indent="-342900">
              <a:buAutoNum type="arabicParenR"/>
            </a:pPr>
            <a:r>
              <a:rPr lang="ru-RU" dirty="0" smtClean="0"/>
              <a:t>Распараллеливание работы</a:t>
            </a:r>
          </a:p>
          <a:p>
            <a:pPr marL="342900" indent="-342900">
              <a:buAutoNum type="arabicParenR"/>
            </a:pPr>
            <a:r>
              <a:rPr lang="ru-RU" dirty="0" smtClean="0"/>
              <a:t>Определение класса задач до начала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6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51816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/>
              <a:t>https://github.com/Linserous/NumericalGridGeneration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075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Ссылка на </a:t>
            </a:r>
            <a:r>
              <a:rPr lang="ru-RU" sz="48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endParaRPr lang="ru-RU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08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  <a:solidFill>
            <a:srgbClr val="1F1F1F"/>
          </a:solidFill>
        </p:spPr>
      </p:pic>
    </p:spTree>
    <p:extLst>
      <p:ext uri="{BB962C8B-B14F-4D97-AF65-F5344CB8AC3E}">
        <p14:creationId xmlns:p14="http://schemas.microsoft.com/office/powerpoint/2010/main" val="37319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64"/>
            <a:ext cx="12192000" cy="571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396"/>
            <a:ext cx="12191999" cy="566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7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2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3765</TotalTime>
  <Words>1106</Words>
  <Application>Microsoft Office PowerPoint</Application>
  <PresentationFormat>Широкоэкранный</PresentationFormat>
  <Paragraphs>509</Paragraphs>
  <Slides>44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Times New Roman</vt:lpstr>
      <vt:lpstr>Тема Office</vt:lpstr>
      <vt:lpstr>Титульный слайд</vt:lpstr>
      <vt:lpstr>Актуальность &amp; Проблематика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Пользователь Windows</dc:creator>
  <cp:keywords>CTPClassification=CTP_PUBLIC:VisualMarkings=</cp:keywords>
  <cp:lastModifiedBy>Sevoster</cp:lastModifiedBy>
  <cp:revision>95</cp:revision>
  <dcterms:created xsi:type="dcterms:W3CDTF">2017-05-23T18:21:54Z</dcterms:created>
  <dcterms:modified xsi:type="dcterms:W3CDTF">2017-12-14T16:58:48Z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20c1b713-0d4f-4d36-97a3-eaa3830a99bf</vt:lpwstr>
  </property>
  <property fmtid="{D5CDD505-2E9C-101B-9397-08002B2CF9AE}" pid="3" name="CTP_TimeStamp">
    <vt:lpwstr>2017-12-10 22:11:43Z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