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40" r:id="rId10"/>
    <p:sldId id="341" r:id="rId11"/>
    <p:sldId id="321" r:id="rId12"/>
    <p:sldId id="322" r:id="rId13"/>
    <p:sldId id="324" r:id="rId14"/>
    <p:sldId id="332" r:id="rId15"/>
    <p:sldId id="336" r:id="rId16"/>
    <p:sldId id="337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57" r:id="rId29"/>
    <p:sldId id="358" r:id="rId30"/>
    <p:sldId id="359" r:id="rId31"/>
    <p:sldId id="349" r:id="rId32"/>
    <p:sldId id="350" r:id="rId33"/>
    <p:sldId id="351" r:id="rId34"/>
    <p:sldId id="352" r:id="rId35"/>
    <p:sldId id="353" r:id="rId36"/>
    <p:sldId id="354" r:id="rId37"/>
    <p:sldId id="338" r:id="rId38"/>
    <p:sldId id="339" r:id="rId39"/>
    <p:sldId id="347" r:id="rId40"/>
    <p:sldId id="348" r:id="rId41"/>
    <p:sldId id="344" r:id="rId42"/>
    <p:sldId id="345" r:id="rId43"/>
    <p:sldId id="346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106" d="100"/>
          <a:sy n="106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24" y="365125"/>
            <a:ext cx="10353675" cy="132556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КАКАЯ ДОЛЖНА БЫТЬ НУМЕРАЦИЯ И СЕТКА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777" y="1217901"/>
            <a:ext cx="11329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</a:rPr>
              <a:t>· </a:t>
            </a:r>
            <a:r>
              <a:rPr lang="ru-RU" sz="2800" dirty="0">
                <a:solidFill>
                  <a:srgbClr val="000000"/>
                </a:solidFill>
              </a:rPr>
              <a:t>Неориентированный помеченный граф G = (V, E), заданный матрицей смежности: 𝐴=‖𝑎𝑖𝑗‖𝑛𝑥𝑛,𝑎𝑖𝑗∈{0,1</a:t>
            </a:r>
            <a:r>
              <a:rPr lang="ru-RU" sz="2800" dirty="0" smtClean="0">
                <a:solidFill>
                  <a:srgbClr val="000000"/>
                </a:solidFill>
              </a:rPr>
              <a:t>}</a:t>
            </a:r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>
                <a:solidFill>
                  <a:srgbClr val="000000"/>
                </a:solidFill>
              </a:rPr>
              <a:t>· k – размерность соответствующей регулярной сетки, 𝑘∈{1,2,3}</a:t>
            </a:r>
            <a:endParaRPr lang="ru-RU" sz="2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1" y="4067148"/>
            <a:ext cx="1132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· 𝑋=‖𝑥𝑖𝑗‖𝑛𝑥𝑘,где 𝑥𝑖𝑗 – значение </a:t>
            </a:r>
            <a:r>
              <a:rPr lang="en-US" sz="2800" dirty="0">
                <a:solidFill>
                  <a:srgbClr val="000000"/>
                </a:solidFill>
              </a:rPr>
              <a:t>j-</a:t>
            </a:r>
            <a:r>
              <a:rPr lang="ru-RU" sz="2800" dirty="0">
                <a:solidFill>
                  <a:srgbClr val="000000"/>
                </a:solidFill>
              </a:rPr>
              <a:t>ой компоненты индекса регулярной сетки для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-</a:t>
            </a:r>
            <a:r>
              <a:rPr lang="ru-RU" sz="2800" dirty="0">
                <a:solidFill>
                  <a:srgbClr val="000000"/>
                </a:solidFill>
              </a:rPr>
              <a:t>ой вершины, 𝑥𝑖𝑗∈𝑍,𝑖=1,𝑛̅,𝑗=1,𝑘̅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777" y="1217901"/>
            <a:ext cx="1132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· Граф </a:t>
            </a:r>
            <a:r>
              <a:rPr lang="en-US" sz="2800" dirty="0">
                <a:solidFill>
                  <a:srgbClr val="000000"/>
                </a:solidFill>
              </a:rPr>
              <a:t>G – </a:t>
            </a:r>
            <a:r>
              <a:rPr lang="ru-RU" sz="2800" dirty="0" smtClean="0">
                <a:solidFill>
                  <a:srgbClr val="000000"/>
                </a:solidFill>
              </a:rPr>
              <a:t>связный</a:t>
            </a:r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 smtClean="0">
                <a:solidFill>
                  <a:srgbClr val="000000"/>
                </a:solidFill>
              </a:rPr>
              <a:t>· </a:t>
            </a:r>
            <a:r>
              <a:rPr lang="ru-RU" sz="2800" dirty="0">
                <a:solidFill>
                  <a:srgbClr val="000000"/>
                </a:solidFill>
              </a:rPr>
              <a:t>∀ {𝑣𝑖,𝑣𝑗}∈𝐸,𝑖≠𝑗: ∑|𝑥𝑖𝑙−𝑥𝑗𝑙|=1𝑘𝑙=1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5777" y="3867123"/>
            <a:ext cx="1132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· 𝐹= 𝑘=&gt;</a:t>
            </a:r>
            <a:r>
              <a:rPr lang="ru-RU" sz="2800" dirty="0" smtClean="0">
                <a:solidFill>
                  <a:srgbClr val="000000"/>
                </a:solidFill>
              </a:rPr>
              <a:t>𝑚𝑖𝑛</a:t>
            </a:r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>
                <a:solidFill>
                  <a:srgbClr val="000000"/>
                </a:solidFill>
              </a:rPr>
              <a:t>· 𝑄=|𝑆|=&gt;𝑚𝑖𝑛,где 𝑆={ {𝑣𝑖,𝑣𝑗}:𝑣𝑖,𝑣𝑗∈𝑉,{𝑣𝑖,𝑣𝑗}∉𝐸,∑|𝑥𝑖𝑙−𝑥𝑗𝑙|=1𝑘𝑙=1}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14" y="4386263"/>
            <a:ext cx="7559435" cy="12383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6225" y="1066626"/>
            <a:ext cx="10510838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ТУТ НУЖНО ОПИСАНИЕ ДЛЯ ОДНОМЕРНОГО СЛУЧАЯ</a:t>
            </a:r>
            <a:endParaRPr lang="ru-RU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225" y="1066626"/>
            <a:ext cx="50673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Находим вершину старшей </a:t>
            </a:r>
            <a:r>
              <a:rPr lang="ru-RU" sz="2800" dirty="0" smtClean="0"/>
              <a:t>степени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5315" y="1656762"/>
            <a:ext cx="5543550" cy="4221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смежные вершины </a:t>
            </a:r>
            <a:r>
              <a:rPr lang="ru-RU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очереди. Если дальнейшая нумерация не удалась, то пробуем поменять координаты вершин местами и запустить нумерацию заново. Для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-хмерного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 будет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1604" y="1638677"/>
            <a:ext cx="54139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очереди. Есть два случая, когда мы можем однозначно поставить индекс для вершины: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1604" y="1080646"/>
            <a:ext cx="5717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Для 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271604" y="1080646"/>
            <a:ext cx="5717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Ставим </a:t>
            </a:r>
            <a:r>
              <a:rPr lang="ru-RU" sz="2800" dirty="0"/>
              <a:t>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6225" y="1066626"/>
            <a:ext cx="50673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Находим вершину старшей степени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</a:t>
            </a:r>
            <a:r>
              <a:rPr lang="ru-RU" sz="2800" dirty="0" smtClean="0"/>
              <a:t>6</a:t>
            </a:r>
            <a:r>
              <a:rPr lang="en-US" sz="2800" dirty="0" smtClean="0"/>
              <a:t>)</a:t>
            </a:r>
            <a:r>
              <a:rPr lang="ru-RU" sz="2800" dirty="0"/>
              <a:t>, нумеруем нулевыми значениями.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218" y="356291"/>
            <a:ext cx="4943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0319" y="1308778"/>
            <a:ext cx="5543550" cy="424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очереди. Если дальнейшая нумерация не удалась, то пробуем поменять координаты вершин местами и запустить нумерацию заново. Для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3-хмерного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 будет до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/>
              <a:t>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13" y="219456"/>
            <a:ext cx="45053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337" y="984175"/>
            <a:ext cx="56886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очереди. Есть два случая, когда мы можем однозначно поставить индекс для вершины: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565173"/>
            <a:ext cx="5372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391" y="1080646"/>
            <a:ext cx="5844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/>
              <a:t>Для остальных вершин 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57" y="708505"/>
            <a:ext cx="50863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93851"/>
              </p:ext>
            </p:extLst>
          </p:nvPr>
        </p:nvGraphicFramePr>
        <p:xfrm>
          <a:off x="525100" y="1167898"/>
          <a:ext cx="10846051" cy="492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1509277">
                  <a:extLst>
                    <a:ext uri="{9D8B030D-6E8A-4147-A177-3AD203B41FA5}">
                      <a16:colId xmlns:a16="http://schemas.microsoft.com/office/drawing/2014/main" xmlns="" val="3962761656"/>
                    </a:ext>
                  </a:extLst>
                </a:gridCol>
                <a:gridCol w="1150406">
                  <a:extLst>
                    <a:ext uri="{9D8B030D-6E8A-4147-A177-3AD203B41FA5}">
                      <a16:colId xmlns:a16="http://schemas.microsoft.com/office/drawing/2014/main" xmlns="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xmlns="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66568"/>
              </p:ext>
            </p:extLst>
          </p:nvPr>
        </p:nvGraphicFramePr>
        <p:xfrm>
          <a:off x="552261" y="362140"/>
          <a:ext cx="10846051" cy="6287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xmlns="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xmlns="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xmlns="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xmlns="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xmlns="" val="3619060530"/>
                    </a:ext>
                  </a:extLst>
                </a:gridCol>
                <a:gridCol w="1509277">
                  <a:extLst>
                    <a:ext uri="{9D8B030D-6E8A-4147-A177-3AD203B41FA5}">
                      <a16:colId xmlns:a16="http://schemas.microsoft.com/office/drawing/2014/main" xmlns="" val="3962761656"/>
                    </a:ext>
                  </a:extLst>
                </a:gridCol>
                <a:gridCol w="1150406">
                  <a:extLst>
                    <a:ext uri="{9D8B030D-6E8A-4147-A177-3AD203B41FA5}">
                      <a16:colId xmlns:a16="http://schemas.microsoft.com/office/drawing/2014/main" xmlns="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xmlns="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192681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проверки на регулярность поданного на вход графа (на 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818</Words>
  <Application>Microsoft Office PowerPoint</Application>
  <PresentationFormat>Widescreen</PresentationFormat>
  <Paragraphs>439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КАКАЯ ДОЛЖНА БЫТЬ НУМЕРАЦИЯ И СЕТКА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Shulankina, Elizaveta</cp:lastModifiedBy>
  <cp:revision>73</cp:revision>
  <dcterms:created xsi:type="dcterms:W3CDTF">2017-05-23T18:21:54Z</dcterms:created>
  <dcterms:modified xsi:type="dcterms:W3CDTF">2017-12-10T21:46:42Z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21:46:42Z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