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21"/>
  </p:notesMasterIdLst>
  <p:sldIdLst>
    <p:sldId id="256" r:id="rId2"/>
    <p:sldId id="257" r:id="rId3"/>
    <p:sldId id="258" r:id="rId4"/>
    <p:sldId id="259" r:id="rId5"/>
    <p:sldId id="260" r:id="rId6"/>
    <p:sldId id="262" r:id="rId7"/>
    <p:sldId id="263" r:id="rId8"/>
    <p:sldId id="273" r:id="rId9"/>
    <p:sldId id="264" r:id="rId10"/>
    <p:sldId id="265" r:id="rId11"/>
    <p:sldId id="266" r:id="rId12"/>
    <p:sldId id="261" r:id="rId13"/>
    <p:sldId id="267" r:id="rId14"/>
    <p:sldId id="274" r:id="rId15"/>
    <p:sldId id="268" r:id="rId16"/>
    <p:sldId id="269" r:id="rId17"/>
    <p:sldId id="270" r:id="rId18"/>
    <p:sldId id="271" r:id="rId19"/>
    <p:sldId id="272" r:id="rId20"/>
  </p:sldIdLst>
  <p:sldSz cx="12192000" cy="6858000"/>
  <p:notesSz cx="6858000" cy="9144000"/>
  <p:embeddedFontLst>
    <p:embeddedFont>
      <p:font typeface="Calibri" panose="020F0502020204030204" pitchFamily="34" charset="0"/>
      <p:regular r:id="rId22"/>
      <p:bold r:id="rId23"/>
      <p:italic r:id="rId24"/>
      <p:boldItalic r:id="rId25"/>
    </p:embeddedFont>
    <p:embeddedFont>
      <p:font typeface="Economica" panose="02000506040000020004" pitchFamily="2" charset="77"/>
      <p:regular r:id="rId26"/>
      <p:bold r:id="rId27"/>
      <p:italic r:id="rId28"/>
      <p:boldItalic r:id="rId29"/>
    </p:embeddedFont>
    <p:embeddedFont>
      <p:font typeface="Quicksand" pitchFamily="2" charset="77"/>
      <p:regular r:id="rId30"/>
      <p:bold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2" roundtripDataSignature="AMtx7mhQWxUkfp1DOnPvK0uN84F+pN0S2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05DC9BB-E2D2-4958-9D3A-7439AACFFBFD}">
  <a:tblStyle styleId="{E05DC9BB-E2D2-4958-9D3A-7439AACFFBFD}"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9666"/>
  </p:normalViewPr>
  <p:slideViewPr>
    <p:cSldViewPr snapToGrid="0">
      <p:cViewPr varScale="1">
        <p:scale>
          <a:sx n="92" d="100"/>
          <a:sy n="92" d="100"/>
        </p:scale>
        <p:origin x="122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8" name="Google Shape;158;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This is skipgram on the right. One word to surrounding context words (we map input word to </a:t>
            </a:r>
            <a:endParaRPr/>
          </a:p>
        </p:txBody>
      </p:sp>
      <p:sp>
        <p:nvSpPr>
          <p:cNvPr id="159" name="Google Shape;159;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7" name="Google Shape;167;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This is skipgram on the right. One word to surrounding context words (we map input word to </a:t>
            </a:r>
            <a:endParaRPr/>
          </a:p>
        </p:txBody>
      </p:sp>
      <p:sp>
        <p:nvSpPr>
          <p:cNvPr id="168" name="Google Shape;168;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5" name="Google Shape;175;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Attention layers are a very general concept. They are also implemented in many ways, using custom layers in Keras, for example, or using pre-defined layers. The book gives one example of an attention mechanism, Self-Attention, which is based on vector dot products between words’ vector embeddings. Just understand that this is merely one example of attention, and it’s not how every attention layer works. </a:t>
            </a:r>
            <a:endParaRPr/>
          </a:p>
          <a:p>
            <a:pPr marL="0" lvl="0" indent="0" algn="l" rtl="0">
              <a:spcBef>
                <a:spcPts val="0"/>
              </a:spcBef>
              <a:spcAft>
                <a:spcPts val="0"/>
              </a:spcAft>
              <a:buNone/>
            </a:pPr>
            <a:endParaRPr/>
          </a:p>
          <a:p>
            <a:pPr marL="0" lvl="0" indent="0" algn="l" rtl="0">
              <a:spcBef>
                <a:spcPts val="0"/>
              </a:spcBef>
              <a:spcAft>
                <a:spcPts val="0"/>
              </a:spcAft>
              <a:buNone/>
            </a:pPr>
            <a:r>
              <a:rPr lang="en-US"/>
              <a:t>Matrix on the left is the result of taking dot products between word (e.g., on the row index, station) and every other word (column index) (this is imaginary). We then take the resulting values and scale them / run them through a softmax. This will yield values 0-1, that sum to 1. Last step is to multiply those scores by all the associated term vectors in the sequence, and then add them together. The result is a new ‘shifted’ word vector for ‘train’, which is ‘context aware’ (of other items in the sequence with it). </a:t>
            </a:r>
            <a:endParaRPr/>
          </a:p>
          <a:p>
            <a:pPr marL="0" lvl="0" indent="0" algn="l" rtl="0">
              <a:spcBef>
                <a:spcPts val="0"/>
              </a:spcBef>
              <a:spcAft>
                <a:spcPts val="0"/>
              </a:spcAft>
              <a:buNone/>
            </a:pPr>
            <a:endParaRPr/>
          </a:p>
          <a:p>
            <a:pPr marL="0" lvl="0" indent="0" algn="l" rtl="0">
              <a:spcBef>
                <a:spcPts val="0"/>
              </a:spcBef>
              <a:spcAft>
                <a:spcPts val="0"/>
              </a:spcAft>
              <a:buNone/>
            </a:pPr>
            <a:r>
              <a:rPr lang="en-US"/>
              <a:t>Remember, vector dot product is project of A onto B. So, if two words are orthogonal in embedding space (they are completely unrelated) then the dot product with be 0. If two words are parallel, it means they are semantically related, and their dot product will approach 1. </a:t>
            </a:r>
            <a:endParaRPr/>
          </a:p>
        </p:txBody>
      </p:sp>
      <p:sp>
        <p:nvSpPr>
          <p:cNvPr id="176" name="Google Shape;176;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5" name="Google Shape;175;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Attention layers are a very general concept. They can be implemented in many ways, using custom layers in </a:t>
            </a:r>
            <a:r>
              <a:rPr lang="en-US" dirty="0" err="1"/>
              <a:t>Keras</a:t>
            </a:r>
            <a:r>
              <a:rPr lang="en-US" dirty="0"/>
              <a:t>, for example, or using pre-defined layers. The book gives one example of a self-attention mechanism in text, which is based on vector dot products between words’ vector embeddings. Just understand that this is merely one example of attention, and it’s not how every attention mechanism will work.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US" dirty="0"/>
              <a:t>Matrix on the left is the result of taking dot products between word (e.g., on the row index, station) and every other word (column index) (this is imaginary). We then take the resulting values and scale them / run them through a </a:t>
            </a:r>
            <a:r>
              <a:rPr lang="en-US" dirty="0" err="1"/>
              <a:t>softmax</a:t>
            </a:r>
            <a:r>
              <a:rPr lang="en-US" dirty="0"/>
              <a:t>. This will yield values 0-1, that sum to 1. Last step is to multiply those scores by all the associated term vectors in the sequence, and then add them together. The result is a new ‘shifted’ word vector for ‘train’, which is ‘context aware’ (of other items in the sequence with it).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US" dirty="0"/>
              <a:t>Remember, vector dot product is project of A onto B. So, if two words are orthogonal in embedding space (they are completely unrelated) then the dot product with be 0. If two words are parallel, it means they are semantically related, and their dot product will approach 1. </a:t>
            </a:r>
            <a:endParaRPr dirty="0"/>
          </a:p>
        </p:txBody>
      </p:sp>
      <p:sp>
        <p:nvSpPr>
          <p:cNvPr id="176" name="Google Shape;176;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extLst>
      <p:ext uri="{BB962C8B-B14F-4D97-AF65-F5344CB8AC3E}">
        <p14:creationId xmlns:p14="http://schemas.microsoft.com/office/powerpoint/2010/main" val="24841912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4" name="Google Shape;184;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1" name="Google Shape;191;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I’ll come back to this </a:t>
            </a:r>
            <a:r>
              <a:rPr lang="en-US"/>
              <a:t>next class!</a:t>
            </a:r>
            <a:endParaRPr/>
          </a:p>
        </p:txBody>
      </p:sp>
      <p:sp>
        <p:nvSpPr>
          <p:cNvPr id="192" name="Google Shape;192;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9" name="Google Shape;199;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This is skipgram on the right. One word to surrounding context words (we map input word to </a:t>
            </a:r>
            <a:endParaRPr/>
          </a:p>
        </p:txBody>
      </p:sp>
      <p:sp>
        <p:nvSpPr>
          <p:cNvPr id="200" name="Google Shape;200;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7" name="Google Shape;207;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This is skipgram on the right. One word to surrounding context words (we map input word to </a:t>
            </a:r>
            <a:endParaRPr/>
          </a:p>
        </p:txBody>
      </p:sp>
      <p:sp>
        <p:nvSpPr>
          <p:cNvPr id="208" name="Google Shape;208;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5" name="Google Shape;215;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Weights are not initialized until you “build” the model (or compile it, which will first build). </a:t>
            </a:r>
            <a:endParaRPr/>
          </a:p>
        </p:txBody>
      </p:sp>
      <p:sp>
        <p:nvSpPr>
          <p:cNvPr id="216" name="Google Shape;216;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All text vect</a:t>
            </a:r>
            <a:r>
              <a:rPr lang="en-US" b="1" dirty="0"/>
              <a:t>orization techniques generally work the same way. </a:t>
            </a:r>
          </a:p>
          <a:p>
            <a:pPr marL="0" lvl="0" indent="0" algn="l" rtl="0">
              <a:spcBef>
                <a:spcPts val="0"/>
              </a:spcBef>
              <a:spcAft>
                <a:spcPts val="0"/>
              </a:spcAft>
              <a:buNone/>
            </a:pPr>
            <a:endParaRPr lang="en-US" b="1" dirty="0"/>
          </a:p>
          <a:p>
            <a:pPr marL="171450" lvl="0" indent="-171450" algn="l" rtl="0">
              <a:spcBef>
                <a:spcPts val="0"/>
              </a:spcBef>
              <a:spcAft>
                <a:spcPts val="0"/>
              </a:spcAft>
              <a:buFontTx/>
              <a:buChar char="-"/>
            </a:pPr>
            <a:r>
              <a:rPr lang="en-US" b="1" dirty="0"/>
              <a:t>We throw out words we don’t want, standardize the rest. </a:t>
            </a:r>
          </a:p>
          <a:p>
            <a:pPr marL="171450" lvl="0" indent="-171450" algn="l" rtl="0">
              <a:spcBef>
                <a:spcPts val="0"/>
              </a:spcBef>
              <a:spcAft>
                <a:spcPts val="0"/>
              </a:spcAft>
              <a:buFontTx/>
              <a:buChar char="-"/>
            </a:pPr>
            <a:r>
              <a:rPr lang="en-US" b="1" dirty="0"/>
              <a:t>We then tokenize the text (split into lists of characters, words, or word-groups.</a:t>
            </a:r>
          </a:p>
          <a:p>
            <a:pPr marL="171450" lvl="0" indent="-171450" algn="l" rtl="0">
              <a:spcBef>
                <a:spcPts val="0"/>
              </a:spcBef>
              <a:spcAft>
                <a:spcPts val="0"/>
              </a:spcAft>
              <a:buFontTx/>
              <a:buChar char="-"/>
            </a:pPr>
            <a:r>
              <a:rPr lang="en-US" b="1" dirty="0"/>
              <a:t>We then convert each token into some numeric vector representation (many ways we might do this).</a:t>
            </a:r>
          </a:p>
        </p:txBody>
      </p:sp>
      <p:sp>
        <p:nvSpPr>
          <p:cNvPr id="121" name="Google Shape;12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2" name="Google Shape;142;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43" name="Google Shape;143;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2" name="Google Shape;142;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Available pre-trained embedding layers (e.g., trained on Wikipedia page data), but you can also fit these models on your own corpus of text, to learn context-specific embeddings.</a:t>
            </a:r>
            <a:endParaRPr/>
          </a:p>
        </p:txBody>
      </p:sp>
      <p:sp>
        <p:nvSpPr>
          <p:cNvPr id="143" name="Google Shape;143;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19448490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0" name="Google Shape;150;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Available pre-trained embedding layers (e.g., trained on Wikipedia page data), but you can also fit these models on your own corpus of text, to learn context-specific embeddings.</a:t>
            </a:r>
            <a:endParaRPr/>
          </a:p>
        </p:txBody>
      </p:sp>
      <p:sp>
        <p:nvSpPr>
          <p:cNvPr id="151" name="Google Shape;151;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9"/>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9"/>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0" name="Google Shape;20;p19"/>
          <p:cNvSpPr txBox="1"/>
          <p:nvPr/>
        </p:nvSpPr>
        <p:spPr>
          <a:xfrm>
            <a:off x="168440" y="6349018"/>
            <a:ext cx="1695083" cy="33855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0" i="0" u="none" strike="noStrike" cap="none">
                <a:solidFill>
                  <a:schemeClr val="dk1"/>
                </a:solidFill>
                <a:latin typeface="Economica"/>
                <a:ea typeface="Economica"/>
                <a:cs typeface="Economica"/>
                <a:sym typeface="Economica"/>
              </a:rPr>
              <a:t>© Gordon Burtch, 2022</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3"/>
        <p:cNvGrpSpPr/>
        <p:nvPr/>
      </p:nvGrpSpPr>
      <p:grpSpPr>
        <a:xfrm>
          <a:off x="0" y="0"/>
          <a:ext cx="0" cy="0"/>
          <a:chOff x="0" y="0"/>
          <a:chExt cx="0" cy="0"/>
        </a:xfrm>
      </p:grpSpPr>
      <p:sp>
        <p:nvSpPr>
          <p:cNvPr id="74" name="Google Shape;74;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28"/>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9"/>
        <p:cNvGrpSpPr/>
        <p:nvPr/>
      </p:nvGrpSpPr>
      <p:grpSpPr>
        <a:xfrm>
          <a:off x="0" y="0"/>
          <a:ext cx="0" cy="0"/>
          <a:chOff x="0" y="0"/>
          <a:chExt cx="0" cy="0"/>
        </a:xfrm>
      </p:grpSpPr>
      <p:sp>
        <p:nvSpPr>
          <p:cNvPr id="80" name="Google Shape;80;p29"/>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2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7" name="Google Shape;27;p20"/>
          <p:cNvSpPr txBox="1"/>
          <p:nvPr/>
        </p:nvSpPr>
        <p:spPr>
          <a:xfrm>
            <a:off x="168440" y="6349018"/>
            <a:ext cx="1695083" cy="33855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a:solidFill>
                  <a:schemeClr val="dk1"/>
                </a:solidFill>
                <a:latin typeface="Economica"/>
                <a:ea typeface="Economica"/>
                <a:cs typeface="Economica"/>
                <a:sym typeface="Economica"/>
              </a:rPr>
              <a:t>© Gordon Burtch, 2022</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2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2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1" name="Google Shape;31;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
        <p:cNvGrpSpPr/>
        <p:nvPr/>
      </p:nvGrpSpPr>
      <p:grpSpPr>
        <a:xfrm>
          <a:off x="0" y="0"/>
          <a:ext cx="0" cy="0"/>
          <a:chOff x="0" y="0"/>
          <a:chExt cx="0" cy="0"/>
        </a:xfrm>
      </p:grpSpPr>
      <p:sp>
        <p:nvSpPr>
          <p:cNvPr id="35" name="Google Shape;35;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2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1"/>
        <p:cNvGrpSpPr/>
        <p:nvPr/>
      </p:nvGrpSpPr>
      <p:grpSpPr>
        <a:xfrm>
          <a:off x="0" y="0"/>
          <a:ext cx="0" cy="0"/>
          <a:chOff x="0" y="0"/>
          <a:chExt cx="0" cy="0"/>
        </a:xfrm>
      </p:grpSpPr>
      <p:sp>
        <p:nvSpPr>
          <p:cNvPr id="42" name="Google Shape;42;p2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2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 name="Google Shape;44;p2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2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2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Google Shape;51;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9"/>
        <p:cNvGrpSpPr/>
        <p:nvPr/>
      </p:nvGrpSpPr>
      <p:grpSpPr>
        <a:xfrm>
          <a:off x="0" y="0"/>
          <a:ext cx="0" cy="0"/>
          <a:chOff x="0" y="0"/>
          <a:chExt cx="0" cy="0"/>
        </a:xfrm>
      </p:grpSpPr>
      <p:sp>
        <p:nvSpPr>
          <p:cNvPr id="60" name="Google Shape;60;p2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2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2" name="Google Shape;62;p2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3" name="Google Shape;63;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6"/>
        <p:cNvGrpSpPr/>
        <p:nvPr/>
      </p:nvGrpSpPr>
      <p:grpSpPr>
        <a:xfrm>
          <a:off x="0" y="0"/>
          <a:ext cx="0" cy="0"/>
          <a:chOff x="0" y="0"/>
          <a:chExt cx="0" cy="0"/>
        </a:xfrm>
      </p:grpSpPr>
      <p:sp>
        <p:nvSpPr>
          <p:cNvPr id="67" name="Google Shape;67;p2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27"/>
          <p:cNvSpPr>
            <a:spLocks noGrp="1"/>
          </p:cNvSpPr>
          <p:nvPr>
            <p:ph type="pic" idx="2"/>
          </p:nvPr>
        </p:nvSpPr>
        <p:spPr>
          <a:xfrm>
            <a:off x="5183188" y="987425"/>
            <a:ext cx="6172200" cy="4873625"/>
          </a:xfrm>
          <a:prstGeom prst="rect">
            <a:avLst/>
          </a:prstGeom>
          <a:noFill/>
          <a:ln>
            <a:noFill/>
          </a:ln>
        </p:spPr>
      </p:sp>
      <p:sp>
        <p:nvSpPr>
          <p:cNvPr id="69" name="Google Shape;69;p2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0" name="Google Shape;70;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grpSp>
        <p:nvGrpSpPr>
          <p:cNvPr id="89" name="Google Shape;89;p1"/>
          <p:cNvGrpSpPr/>
          <p:nvPr/>
        </p:nvGrpSpPr>
        <p:grpSpPr>
          <a:xfrm>
            <a:off x="2865521" y="1385048"/>
            <a:ext cx="6460957" cy="1657524"/>
            <a:chOff x="2971800" y="2588206"/>
            <a:chExt cx="6460957" cy="1657524"/>
          </a:xfrm>
        </p:grpSpPr>
        <p:sp>
          <p:nvSpPr>
            <p:cNvPr id="90" name="Google Shape;90;p1"/>
            <p:cNvSpPr txBox="1"/>
            <p:nvPr/>
          </p:nvSpPr>
          <p:spPr>
            <a:xfrm>
              <a:off x="2971800" y="2828835"/>
              <a:ext cx="6460957" cy="120032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7200" b="0" i="0" u="none" strike="noStrike" cap="none">
                  <a:solidFill>
                    <a:schemeClr val="dk1"/>
                  </a:solidFill>
                  <a:latin typeface="Economica"/>
                  <a:ea typeface="Economica"/>
                  <a:cs typeface="Economica"/>
                  <a:sym typeface="Economica"/>
                </a:rPr>
                <a:t>Intro to Neural Nets</a:t>
              </a:r>
              <a:endParaRPr/>
            </a:p>
          </p:txBody>
        </p:sp>
        <p:grpSp>
          <p:nvGrpSpPr>
            <p:cNvPr id="91" name="Google Shape;91;p1"/>
            <p:cNvGrpSpPr/>
            <p:nvPr/>
          </p:nvGrpSpPr>
          <p:grpSpPr>
            <a:xfrm>
              <a:off x="3164307" y="2588206"/>
              <a:ext cx="1213182" cy="661736"/>
              <a:chOff x="3132555" y="2419542"/>
              <a:chExt cx="1651279" cy="1070810"/>
            </a:xfrm>
          </p:grpSpPr>
          <p:cxnSp>
            <p:nvCxnSpPr>
              <p:cNvPr id="92" name="Google Shape;92;p1"/>
              <p:cNvCxnSpPr/>
              <p:nvPr/>
            </p:nvCxnSpPr>
            <p:spPr>
              <a:xfrm>
                <a:off x="3132555" y="2419542"/>
                <a:ext cx="1651279" cy="0"/>
              </a:xfrm>
              <a:prstGeom prst="straightConnector1">
                <a:avLst/>
              </a:prstGeom>
              <a:noFill/>
              <a:ln w="38100" cap="flat" cmpd="sng">
                <a:solidFill>
                  <a:schemeClr val="accent1"/>
                </a:solidFill>
                <a:prstDash val="solid"/>
                <a:miter lim="800000"/>
                <a:headEnd type="none" w="sm" len="sm"/>
                <a:tailEnd type="none" w="sm" len="sm"/>
              </a:ln>
            </p:spPr>
          </p:cxnSp>
          <p:cxnSp>
            <p:nvCxnSpPr>
              <p:cNvPr id="93" name="Google Shape;93;p1"/>
              <p:cNvCxnSpPr/>
              <p:nvPr/>
            </p:nvCxnSpPr>
            <p:spPr>
              <a:xfrm rot="10800000">
                <a:off x="3132555" y="2419542"/>
                <a:ext cx="0" cy="1070810"/>
              </a:xfrm>
              <a:prstGeom prst="straightConnector1">
                <a:avLst/>
              </a:prstGeom>
              <a:noFill/>
              <a:ln w="38100" cap="flat" cmpd="sng">
                <a:solidFill>
                  <a:schemeClr val="accent1"/>
                </a:solidFill>
                <a:prstDash val="solid"/>
                <a:miter lim="800000"/>
                <a:headEnd type="none" w="sm" len="sm"/>
                <a:tailEnd type="none" w="sm" len="sm"/>
              </a:ln>
            </p:spPr>
          </p:cxnSp>
        </p:grpSp>
        <p:grpSp>
          <p:nvGrpSpPr>
            <p:cNvPr id="94" name="Google Shape;94;p1"/>
            <p:cNvGrpSpPr/>
            <p:nvPr/>
          </p:nvGrpSpPr>
          <p:grpSpPr>
            <a:xfrm rot="10800000">
              <a:off x="8071184" y="3583994"/>
              <a:ext cx="1092868" cy="661736"/>
              <a:chOff x="3269088" y="2458482"/>
              <a:chExt cx="1388919" cy="1070810"/>
            </a:xfrm>
          </p:grpSpPr>
          <p:cxnSp>
            <p:nvCxnSpPr>
              <p:cNvPr id="95" name="Google Shape;95;p1"/>
              <p:cNvCxnSpPr/>
              <p:nvPr/>
            </p:nvCxnSpPr>
            <p:spPr>
              <a:xfrm>
                <a:off x="3269088" y="2458484"/>
                <a:ext cx="1388919" cy="0"/>
              </a:xfrm>
              <a:prstGeom prst="straightConnector1">
                <a:avLst/>
              </a:prstGeom>
              <a:noFill/>
              <a:ln w="38100" cap="flat" cmpd="sng">
                <a:solidFill>
                  <a:schemeClr val="accent1"/>
                </a:solidFill>
                <a:prstDash val="solid"/>
                <a:miter lim="800000"/>
                <a:headEnd type="none" w="sm" len="sm"/>
                <a:tailEnd type="none" w="sm" len="sm"/>
              </a:ln>
            </p:spPr>
          </p:cxnSp>
          <p:cxnSp>
            <p:nvCxnSpPr>
              <p:cNvPr id="96" name="Google Shape;96;p1"/>
              <p:cNvCxnSpPr/>
              <p:nvPr/>
            </p:nvCxnSpPr>
            <p:spPr>
              <a:xfrm rot="10800000">
                <a:off x="3269088" y="2458482"/>
                <a:ext cx="0" cy="1070810"/>
              </a:xfrm>
              <a:prstGeom prst="straightConnector1">
                <a:avLst/>
              </a:prstGeom>
              <a:noFill/>
              <a:ln w="38100" cap="flat" cmpd="sng">
                <a:solidFill>
                  <a:schemeClr val="accent1"/>
                </a:solidFill>
                <a:prstDash val="solid"/>
                <a:miter lim="800000"/>
                <a:headEnd type="none" w="sm" len="sm"/>
                <a:tailEnd type="none" w="sm" len="sm"/>
              </a:ln>
            </p:spPr>
          </p:cxnSp>
        </p:grpSp>
      </p:grpSp>
      <p:sp>
        <p:nvSpPr>
          <p:cNvPr id="97" name="Google Shape;97;p1"/>
          <p:cNvSpPr txBox="1"/>
          <p:nvPr/>
        </p:nvSpPr>
        <p:spPr>
          <a:xfrm>
            <a:off x="3598446" y="3429000"/>
            <a:ext cx="4995106"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0" i="0" u="none" strike="noStrike" cap="none" dirty="0">
                <a:solidFill>
                  <a:schemeClr val="dk1"/>
                </a:solidFill>
                <a:latin typeface="Economica"/>
                <a:ea typeface="Economica"/>
                <a:cs typeface="Economica"/>
                <a:sym typeface="Economica"/>
              </a:rPr>
              <a:t>RNNs for Text</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0"/>
          <p:cNvSpPr txBox="1"/>
          <p:nvPr/>
        </p:nvSpPr>
        <p:spPr>
          <a:xfrm>
            <a:off x="1325629" y="639657"/>
            <a:ext cx="9540742"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Pre-Trained Embeddings: Word2Vec</a:t>
            </a:r>
            <a:endParaRPr/>
          </a:p>
        </p:txBody>
      </p:sp>
      <p:sp>
        <p:nvSpPr>
          <p:cNvPr id="162" name="Google Shape;162;p10"/>
          <p:cNvSpPr txBox="1"/>
          <p:nvPr/>
        </p:nvSpPr>
        <p:spPr>
          <a:xfrm>
            <a:off x="772620" y="1950155"/>
            <a:ext cx="10093751"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Quicksand"/>
                <a:ea typeface="Quicksand"/>
                <a:cs typeface="Quicksand"/>
                <a:sym typeface="Quicksand"/>
              </a:rPr>
              <a:t>Word2Vec </a:t>
            </a:r>
            <a:endParaRPr/>
          </a:p>
          <a:p>
            <a:pPr marL="342900" marR="0" lvl="0" indent="-342900" algn="l" rtl="0">
              <a:spcBef>
                <a:spcPts val="0"/>
              </a:spcBef>
              <a:spcAft>
                <a:spcPts val="0"/>
              </a:spcAft>
              <a:buClr>
                <a:schemeClr val="dk1"/>
              </a:buClr>
              <a:buSzPts val="2000"/>
              <a:buFont typeface="Arial"/>
              <a:buChar char="•"/>
            </a:pPr>
            <a:r>
              <a:rPr lang="en-US" sz="2000">
                <a:solidFill>
                  <a:schemeClr val="dk1"/>
                </a:solidFill>
                <a:latin typeface="Quicksand"/>
                <a:ea typeface="Quicksand"/>
                <a:cs typeface="Quicksand"/>
                <a:sym typeface="Quicksand"/>
              </a:rPr>
              <a:t>Two types: CBoW and Skipgram</a:t>
            </a:r>
            <a:endParaRPr sz="2000">
              <a:solidFill>
                <a:schemeClr val="dk1"/>
              </a:solidFill>
              <a:latin typeface="Quicksand"/>
              <a:ea typeface="Quicksand"/>
              <a:cs typeface="Quicksand"/>
              <a:sym typeface="Quicksand"/>
            </a:endParaRPr>
          </a:p>
          <a:p>
            <a:pPr marL="342900" marR="0" lvl="0" indent="-342900" algn="l" rtl="0">
              <a:spcBef>
                <a:spcPts val="0"/>
              </a:spcBef>
              <a:spcAft>
                <a:spcPts val="0"/>
              </a:spcAft>
              <a:buClr>
                <a:schemeClr val="dk1"/>
              </a:buClr>
              <a:buSzPts val="2000"/>
              <a:buFont typeface="Arial"/>
              <a:buChar char="•"/>
            </a:pPr>
            <a:r>
              <a:rPr lang="en-US" sz="2000">
                <a:solidFill>
                  <a:schemeClr val="dk1"/>
                </a:solidFill>
                <a:latin typeface="Quicksand"/>
                <a:ea typeface="Quicksand"/>
                <a:cs typeface="Quicksand"/>
                <a:sym typeface="Quicksand"/>
              </a:rPr>
              <a:t>Construct training examples and labels.</a:t>
            </a:r>
            <a:endParaRPr/>
          </a:p>
        </p:txBody>
      </p:sp>
      <p:pic>
        <p:nvPicPr>
          <p:cNvPr id="163" name="Google Shape;163;p10"/>
          <p:cNvPicPr preferRelativeResize="0"/>
          <p:nvPr/>
        </p:nvPicPr>
        <p:blipFill rotWithShape="1">
          <a:blip r:embed="rId3">
            <a:alphaModFix/>
          </a:blip>
          <a:srcRect/>
          <a:stretch/>
        </p:blipFill>
        <p:spPr>
          <a:xfrm>
            <a:off x="772620" y="3352986"/>
            <a:ext cx="4415802" cy="2520315"/>
          </a:xfrm>
          <a:prstGeom prst="rect">
            <a:avLst/>
          </a:prstGeom>
          <a:noFill/>
          <a:ln>
            <a:noFill/>
          </a:ln>
        </p:spPr>
      </p:pic>
      <p:pic>
        <p:nvPicPr>
          <p:cNvPr id="164" name="Google Shape;164;p10"/>
          <p:cNvPicPr preferRelativeResize="0"/>
          <p:nvPr/>
        </p:nvPicPr>
        <p:blipFill rotWithShape="1">
          <a:blip r:embed="rId4">
            <a:alphaModFix/>
          </a:blip>
          <a:srcRect/>
          <a:stretch/>
        </p:blipFill>
        <p:spPr>
          <a:xfrm>
            <a:off x="5935006" y="2025940"/>
            <a:ext cx="5574686" cy="368630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1"/>
          <p:cNvSpPr txBox="1"/>
          <p:nvPr/>
        </p:nvSpPr>
        <p:spPr>
          <a:xfrm>
            <a:off x="1325629" y="639657"/>
            <a:ext cx="9540742"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Pre-Trained Embeddings: Limitation</a:t>
            </a:r>
            <a:endParaRPr/>
          </a:p>
        </p:txBody>
      </p:sp>
      <p:sp>
        <p:nvSpPr>
          <p:cNvPr id="171" name="Google Shape;171;p11"/>
          <p:cNvSpPr txBox="1"/>
          <p:nvPr/>
        </p:nvSpPr>
        <p:spPr>
          <a:xfrm>
            <a:off x="772620" y="1950155"/>
            <a:ext cx="10093751"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Quicksand"/>
                <a:ea typeface="Quicksand"/>
                <a:cs typeface="Quicksand"/>
                <a:sym typeface="Quicksand"/>
              </a:rPr>
              <a:t>Out of Sample Words</a:t>
            </a:r>
            <a:endParaRPr/>
          </a:p>
          <a:p>
            <a:pPr marL="342900" marR="0" lvl="0" indent="-342900" algn="l" rtl="0">
              <a:spcBef>
                <a:spcPts val="0"/>
              </a:spcBef>
              <a:spcAft>
                <a:spcPts val="0"/>
              </a:spcAft>
              <a:buClr>
                <a:schemeClr val="dk1"/>
              </a:buClr>
              <a:buSzPts val="2000"/>
              <a:buFont typeface="Arial"/>
              <a:buChar char="•"/>
            </a:pPr>
            <a:r>
              <a:rPr lang="en-US" sz="2000">
                <a:solidFill>
                  <a:schemeClr val="dk1"/>
                </a:solidFill>
                <a:latin typeface="Quicksand"/>
                <a:ea typeface="Quicksand"/>
                <a:cs typeface="Quicksand"/>
                <a:sym typeface="Quicksand"/>
              </a:rPr>
              <a:t>Both GloVe and Word2Vec are limited to words you’ve seen before in training. They cannot handle new words. Those words thus get omitted / dropped, or you need to do something different. </a:t>
            </a:r>
            <a:endParaRPr/>
          </a:p>
          <a:p>
            <a:pPr marL="342900" marR="0" lvl="0" indent="-215900" algn="l" rtl="0">
              <a:spcBef>
                <a:spcPts val="0"/>
              </a:spcBef>
              <a:spcAft>
                <a:spcPts val="0"/>
              </a:spcAft>
              <a:buClr>
                <a:schemeClr val="dk1"/>
              </a:buClr>
              <a:buSzPts val="2000"/>
              <a:buFont typeface="Arial"/>
              <a:buNone/>
            </a:pPr>
            <a:endParaRPr sz="2000">
              <a:solidFill>
                <a:schemeClr val="dk1"/>
              </a:solidFill>
              <a:latin typeface="Quicksand"/>
              <a:ea typeface="Quicksand"/>
              <a:cs typeface="Quicksand"/>
              <a:sym typeface="Quicksand"/>
            </a:endParaRPr>
          </a:p>
          <a:p>
            <a:pPr marL="0" marR="0" lvl="0" indent="0" algn="l" rtl="0">
              <a:spcBef>
                <a:spcPts val="0"/>
              </a:spcBef>
              <a:spcAft>
                <a:spcPts val="0"/>
              </a:spcAft>
              <a:buNone/>
            </a:pPr>
            <a:r>
              <a:rPr lang="en-US" sz="2000" b="1">
                <a:solidFill>
                  <a:schemeClr val="dk1"/>
                </a:solidFill>
                <a:latin typeface="Quicksand"/>
                <a:ea typeface="Quicksand"/>
                <a:cs typeface="Quicksand"/>
                <a:sym typeface="Quicksand"/>
              </a:rPr>
              <a:t>FastText</a:t>
            </a:r>
            <a:endParaRPr sz="2000" b="1">
              <a:solidFill>
                <a:schemeClr val="dk1"/>
              </a:solidFill>
              <a:latin typeface="Quicksand"/>
              <a:ea typeface="Quicksand"/>
              <a:cs typeface="Quicksand"/>
              <a:sym typeface="Quicksand"/>
            </a:endParaRPr>
          </a:p>
          <a:p>
            <a:pPr marL="342900" marR="0" lvl="0" indent="-342900" algn="l" rtl="0">
              <a:spcBef>
                <a:spcPts val="0"/>
              </a:spcBef>
              <a:spcAft>
                <a:spcPts val="0"/>
              </a:spcAft>
              <a:buClr>
                <a:schemeClr val="dk1"/>
              </a:buClr>
              <a:buSzPts val="2000"/>
              <a:buFont typeface="Arial"/>
              <a:buChar char="•"/>
            </a:pPr>
            <a:r>
              <a:rPr lang="en-US" sz="2000">
                <a:solidFill>
                  <a:schemeClr val="dk1"/>
                </a:solidFill>
                <a:latin typeface="Quicksand"/>
                <a:ea typeface="Quicksand"/>
                <a:cs typeface="Quicksand"/>
                <a:sym typeface="Quicksand"/>
              </a:rPr>
              <a:t>An extension to Word2Vec which learns character n-grams of words. So, instead of embedding words, we embed portions of words (e.g., a 3-gram character representation would break up the word ‘coffee’ into ‘cof’, ‘off’, ‘ffe’, … and then learn vector embeddings of each. </a:t>
            </a:r>
            <a:endParaRPr/>
          </a:p>
        </p:txBody>
      </p:sp>
      <p:pic>
        <p:nvPicPr>
          <p:cNvPr id="172" name="Google Shape;172;p11" descr="A Visual Guide to FastText Word Embeddings"/>
          <p:cNvPicPr preferRelativeResize="0"/>
          <p:nvPr/>
        </p:nvPicPr>
        <p:blipFill rotWithShape="1">
          <a:blip r:embed="rId3">
            <a:alphaModFix/>
          </a:blip>
          <a:srcRect/>
          <a:stretch/>
        </p:blipFill>
        <p:spPr>
          <a:xfrm>
            <a:off x="4171602" y="5000195"/>
            <a:ext cx="3848796" cy="153060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6"/>
          <p:cNvSpPr txBox="1">
            <a:spLocks noGrp="1"/>
          </p:cNvSpPr>
          <p:nvPr>
            <p:ph type="title"/>
          </p:nvPr>
        </p:nvSpPr>
        <p:spPr>
          <a:xfrm>
            <a:off x="838200" y="376414"/>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923"/>
              <a:buFont typeface="Economica"/>
              <a:buNone/>
            </a:pPr>
            <a:r>
              <a:rPr lang="en-US" sz="4923">
                <a:latin typeface="Economica"/>
                <a:ea typeface="Economica"/>
                <a:cs typeface="Economica"/>
                <a:sym typeface="Economica"/>
              </a:rPr>
              <a:t>Sequence vs. Bag-of-Words</a:t>
            </a:r>
            <a:endParaRPr/>
          </a:p>
        </p:txBody>
      </p:sp>
      <p:sp>
        <p:nvSpPr>
          <p:cNvPr id="131" name="Google Shape;13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200"/>
              <a:buNone/>
            </a:pPr>
            <a:r>
              <a:rPr lang="en-US" sz="2200" b="1"/>
              <a:t>Word-Ordering Contains Information</a:t>
            </a:r>
            <a:endParaRPr/>
          </a:p>
          <a:p>
            <a:pPr marL="347663" lvl="1" indent="-236538" algn="l" rtl="0">
              <a:lnSpc>
                <a:spcPct val="90000"/>
              </a:lnSpc>
              <a:spcBef>
                <a:spcPts val="500"/>
              </a:spcBef>
              <a:spcAft>
                <a:spcPts val="0"/>
              </a:spcAft>
              <a:buClr>
                <a:schemeClr val="dk1"/>
              </a:buClr>
              <a:buSzPts val="1900"/>
              <a:buChar char="•"/>
            </a:pPr>
            <a:r>
              <a:rPr lang="en-US" sz="1900"/>
              <a:t>We can get a weak representation of language sequences using n-grams, but this can be limited.</a:t>
            </a:r>
            <a:endParaRPr/>
          </a:p>
          <a:p>
            <a:pPr marL="347663" lvl="1" indent="-236538" algn="l" rtl="0">
              <a:lnSpc>
                <a:spcPct val="90000"/>
              </a:lnSpc>
              <a:spcBef>
                <a:spcPts val="500"/>
              </a:spcBef>
              <a:spcAft>
                <a:spcPts val="0"/>
              </a:spcAft>
              <a:buClr>
                <a:schemeClr val="dk1"/>
              </a:buClr>
              <a:buSzPts val="1900"/>
              <a:buChar char="•"/>
            </a:pPr>
            <a:r>
              <a:rPr lang="en-US" sz="1900"/>
              <a:t>Sequence-models may provide leverage more information from language in prediction tasks (if we have enough examples, and the sequences are short enough).</a:t>
            </a:r>
            <a:endParaRPr/>
          </a:p>
          <a:p>
            <a:pPr marL="347663" lvl="1" indent="-236538" algn="l" rtl="0">
              <a:lnSpc>
                <a:spcPct val="90000"/>
              </a:lnSpc>
              <a:spcBef>
                <a:spcPts val="500"/>
              </a:spcBef>
              <a:spcAft>
                <a:spcPts val="0"/>
              </a:spcAft>
              <a:buClr>
                <a:schemeClr val="dk1"/>
              </a:buClr>
              <a:buSzPts val="1900"/>
              <a:buChar char="•"/>
            </a:pPr>
            <a:r>
              <a:rPr lang="en-US" sz="1900"/>
              <a:t>We can represent these sequences with RNNs, typically bidirectional RNNs (because word ordering and interpretation is not always linear). </a:t>
            </a:r>
            <a:endParaRPr/>
          </a:p>
        </p:txBody>
      </p:sp>
      <p:pic>
        <p:nvPicPr>
          <p:cNvPr id="132" name="Google Shape;132;p6"/>
          <p:cNvPicPr preferRelativeResize="0"/>
          <p:nvPr/>
        </p:nvPicPr>
        <p:blipFill rotWithShape="1">
          <a:blip r:embed="rId3">
            <a:alphaModFix/>
          </a:blip>
          <a:srcRect/>
          <a:stretch/>
        </p:blipFill>
        <p:spPr>
          <a:xfrm>
            <a:off x="3448050" y="4339359"/>
            <a:ext cx="5295900" cy="1270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4"/>
          <p:cNvSpPr txBox="1"/>
          <p:nvPr/>
        </p:nvSpPr>
        <p:spPr>
          <a:xfrm>
            <a:off x="1325629" y="639657"/>
            <a:ext cx="9540742"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dirty="0">
                <a:solidFill>
                  <a:schemeClr val="dk1"/>
                </a:solidFill>
                <a:latin typeface="Economica"/>
                <a:ea typeface="Economica"/>
                <a:cs typeface="Economica"/>
                <a:sym typeface="Economica"/>
              </a:rPr>
              <a:t>General Attention</a:t>
            </a:r>
            <a:endParaRPr dirty="0"/>
          </a:p>
        </p:txBody>
      </p:sp>
      <p:sp>
        <p:nvSpPr>
          <p:cNvPr id="179" name="Google Shape;179;p14"/>
          <p:cNvSpPr txBox="1"/>
          <p:nvPr/>
        </p:nvSpPr>
        <p:spPr>
          <a:xfrm>
            <a:off x="772619" y="1992502"/>
            <a:ext cx="10915797" cy="390872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chemeClr val="dk1"/>
                </a:solidFill>
                <a:latin typeface="Quicksand"/>
                <a:ea typeface="Quicksand"/>
                <a:cs typeface="Quicksand"/>
                <a:sym typeface="Quicksand"/>
              </a:rPr>
              <a:t>Provide the Network with a Way to Learn Where it Should Focus</a:t>
            </a:r>
            <a:endParaRPr dirty="0"/>
          </a:p>
          <a:p>
            <a:pPr marL="342900" marR="0" lvl="0" indent="-215900" algn="l" rtl="0">
              <a:spcBef>
                <a:spcPts val="0"/>
              </a:spcBef>
              <a:spcAft>
                <a:spcPts val="0"/>
              </a:spcAft>
              <a:buClr>
                <a:schemeClr val="dk1"/>
              </a:buClr>
              <a:buSzPts val="2000"/>
              <a:buFont typeface="Arial"/>
              <a:buNone/>
            </a:pPr>
            <a:endParaRPr sz="2000" dirty="0">
              <a:solidFill>
                <a:schemeClr val="dk1"/>
              </a:solidFill>
              <a:latin typeface="Quicksand"/>
              <a:ea typeface="Quicksand"/>
              <a:cs typeface="Quicksand"/>
              <a:sym typeface="Quicksand"/>
            </a:endParaRPr>
          </a:p>
          <a:p>
            <a:pPr marL="342900" marR="0" lvl="0" indent="-342900" algn="l" rtl="0">
              <a:spcBef>
                <a:spcPts val="0"/>
              </a:spcBef>
              <a:spcAft>
                <a:spcPts val="0"/>
              </a:spcAft>
              <a:buClr>
                <a:schemeClr val="dk1"/>
              </a:buClr>
              <a:buSzPts val="2000"/>
              <a:buFont typeface="Arial"/>
              <a:buChar char="•"/>
            </a:pPr>
            <a:r>
              <a:rPr lang="en-US" sz="2000" dirty="0">
                <a:solidFill>
                  <a:schemeClr val="dk1"/>
                </a:solidFill>
                <a:latin typeface="Quicksand"/>
                <a:ea typeface="Quicksand"/>
                <a:cs typeface="Quicksand"/>
                <a:sym typeface="Quicksand"/>
              </a:rPr>
              <a:t>Rather than having the network assume equal relevance across all inputs it encounters, we can let it learn to focus on different segments of the input.</a:t>
            </a:r>
          </a:p>
          <a:p>
            <a:pPr marL="342900" marR="0" lvl="0" indent="-342900" algn="l" rtl="0">
              <a:spcBef>
                <a:spcPts val="0"/>
              </a:spcBef>
              <a:spcAft>
                <a:spcPts val="0"/>
              </a:spcAft>
              <a:buClr>
                <a:schemeClr val="dk1"/>
              </a:buClr>
              <a:buSzPts val="2000"/>
              <a:buFont typeface="Arial"/>
              <a:buChar char="•"/>
            </a:pPr>
            <a:endParaRPr lang="en-US" sz="2000" dirty="0">
              <a:solidFill>
                <a:schemeClr val="dk1"/>
              </a:solidFill>
              <a:latin typeface="Quicksand"/>
              <a:sym typeface="Quicksand"/>
            </a:endParaRPr>
          </a:p>
          <a:p>
            <a:pPr>
              <a:buClr>
                <a:schemeClr val="dk1"/>
              </a:buClr>
              <a:buSzPts val="2000"/>
            </a:pPr>
            <a:r>
              <a:rPr lang="en-US" sz="2000" b="1" dirty="0">
                <a:solidFill>
                  <a:schemeClr val="dk1"/>
                </a:solidFill>
                <a:latin typeface="Quicksand"/>
                <a:ea typeface="Quicksand"/>
                <a:cs typeface="Quicksand"/>
                <a:sym typeface="Quicksand"/>
              </a:rPr>
              <a:t>These ideas apply to inputs that have any sort of structural relation between elements</a:t>
            </a:r>
          </a:p>
          <a:p>
            <a:pPr>
              <a:buClr>
                <a:schemeClr val="dk1"/>
              </a:buClr>
              <a:buSzPts val="2000"/>
            </a:pPr>
            <a:endParaRPr lang="en-US" sz="1400" dirty="0">
              <a:solidFill>
                <a:schemeClr val="dk1"/>
              </a:solidFill>
              <a:latin typeface="Quicksand"/>
              <a:ea typeface="Quicksand"/>
              <a:cs typeface="Quicksand"/>
              <a:sym typeface="Quicksand"/>
            </a:endParaRPr>
          </a:p>
          <a:p>
            <a:pPr marL="285750" indent="-285750">
              <a:buClr>
                <a:schemeClr val="dk1"/>
              </a:buClr>
              <a:buSzPts val="2000"/>
              <a:buFont typeface="Arial" panose="020B0604020202020204" pitchFamily="34" charset="0"/>
              <a:buChar char="•"/>
            </a:pPr>
            <a:r>
              <a:rPr lang="en-US" sz="2000" dirty="0">
                <a:solidFill>
                  <a:schemeClr val="dk1"/>
                </a:solidFill>
                <a:latin typeface="Quicksand"/>
                <a:ea typeface="Quicksand"/>
                <a:cs typeface="Quicksand"/>
                <a:sym typeface="Quicksand"/>
              </a:rPr>
              <a:t>In the case of CNNs, we might let our network learn to focus its attention on certain segments of a photo based on the features / values it encounters in said segments. </a:t>
            </a:r>
          </a:p>
          <a:p>
            <a:pPr marL="285750" indent="-285750">
              <a:buClr>
                <a:schemeClr val="dk1"/>
              </a:buClr>
              <a:buSzPts val="2000"/>
              <a:buFont typeface="Arial" panose="020B0604020202020204" pitchFamily="34" charset="0"/>
              <a:buChar char="•"/>
            </a:pPr>
            <a:r>
              <a:rPr lang="en-US" sz="2000" dirty="0">
                <a:solidFill>
                  <a:schemeClr val="dk1"/>
                </a:solidFill>
                <a:latin typeface="Quicksand"/>
                <a:ea typeface="Quicksand"/>
                <a:cs typeface="Quicksand"/>
                <a:sym typeface="Quicksand"/>
              </a:rPr>
              <a:t>In the case of RNNs, we might let our network </a:t>
            </a:r>
            <a:br>
              <a:rPr lang="en-US" sz="2000" dirty="0">
                <a:solidFill>
                  <a:schemeClr val="dk1"/>
                </a:solidFill>
                <a:latin typeface="Quicksand"/>
                <a:ea typeface="Quicksand"/>
                <a:cs typeface="Quicksand"/>
                <a:sym typeface="Quicksand"/>
              </a:rPr>
            </a:br>
            <a:r>
              <a:rPr lang="en-US" sz="2000" dirty="0">
                <a:solidFill>
                  <a:schemeClr val="dk1"/>
                </a:solidFill>
                <a:latin typeface="Quicksand"/>
                <a:ea typeface="Quicksand"/>
                <a:cs typeface="Quicksand"/>
                <a:sym typeface="Quicksand"/>
              </a:rPr>
              <a:t>learn to focus its attention on certain tokens in </a:t>
            </a:r>
            <a:br>
              <a:rPr lang="en-US" sz="2000" dirty="0">
                <a:solidFill>
                  <a:schemeClr val="dk1"/>
                </a:solidFill>
                <a:latin typeface="Quicksand"/>
                <a:ea typeface="Quicksand"/>
                <a:cs typeface="Quicksand"/>
                <a:sym typeface="Quicksand"/>
              </a:rPr>
            </a:br>
            <a:r>
              <a:rPr lang="en-US" sz="2000" dirty="0">
                <a:solidFill>
                  <a:schemeClr val="dk1"/>
                </a:solidFill>
                <a:latin typeface="Quicksand"/>
                <a:ea typeface="Quicksand"/>
                <a:cs typeface="Quicksand"/>
                <a:sym typeface="Quicksand"/>
              </a:rPr>
              <a:t>a string base (e.g., important words or sounds). </a:t>
            </a:r>
          </a:p>
          <a:p>
            <a:pPr>
              <a:buClr>
                <a:schemeClr val="dk1"/>
              </a:buClr>
              <a:buSzPts val="2000"/>
            </a:pPr>
            <a:endParaRPr dirty="0"/>
          </a:p>
        </p:txBody>
      </p:sp>
      <p:pic>
        <p:nvPicPr>
          <p:cNvPr id="1028" name="Picture 4">
            <a:extLst>
              <a:ext uri="{FF2B5EF4-FFF2-40B4-BE49-F238E27FC236}">
                <a16:creationId xmlns:a16="http://schemas.microsoft.com/office/drawing/2014/main" id="{623C2209-CB58-9681-11F9-4B794958DF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7495" y="4976297"/>
            <a:ext cx="4580921" cy="166221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4"/>
          <p:cNvSpPr txBox="1"/>
          <p:nvPr/>
        </p:nvSpPr>
        <p:spPr>
          <a:xfrm>
            <a:off x="1325629" y="639657"/>
            <a:ext cx="9540742"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dirty="0">
                <a:solidFill>
                  <a:schemeClr val="dk1"/>
                </a:solidFill>
                <a:latin typeface="Economica"/>
                <a:ea typeface="Economica"/>
                <a:cs typeface="Economica"/>
                <a:sym typeface="Economica"/>
              </a:rPr>
              <a:t>Self-Attention</a:t>
            </a:r>
            <a:endParaRPr dirty="0"/>
          </a:p>
        </p:txBody>
      </p:sp>
      <p:sp>
        <p:nvSpPr>
          <p:cNvPr id="179" name="Google Shape;179;p14"/>
          <p:cNvSpPr txBox="1"/>
          <p:nvPr/>
        </p:nvSpPr>
        <p:spPr>
          <a:xfrm>
            <a:off x="772620" y="1992502"/>
            <a:ext cx="10093751" cy="378561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chemeClr val="dk1"/>
                </a:solidFill>
                <a:latin typeface="Quicksand"/>
                <a:ea typeface="Quicksand"/>
                <a:cs typeface="Quicksand"/>
                <a:sym typeface="Quicksand"/>
              </a:rPr>
              <a:t>We Can Also Enable Broader Contextual Consideration</a:t>
            </a:r>
            <a:endParaRPr dirty="0"/>
          </a:p>
          <a:p>
            <a:pPr marL="342900" marR="0" lvl="0" indent="-215900" algn="l" rtl="0">
              <a:spcBef>
                <a:spcPts val="0"/>
              </a:spcBef>
              <a:spcAft>
                <a:spcPts val="0"/>
              </a:spcAft>
              <a:buClr>
                <a:schemeClr val="dk1"/>
              </a:buClr>
              <a:buSzPts val="2000"/>
              <a:buFont typeface="Arial"/>
              <a:buNone/>
            </a:pPr>
            <a:endParaRPr sz="2000" dirty="0">
              <a:solidFill>
                <a:schemeClr val="dk1"/>
              </a:solidFill>
              <a:latin typeface="Quicksand"/>
              <a:ea typeface="Quicksand"/>
              <a:cs typeface="Quicksand"/>
              <a:sym typeface="Quicksand"/>
            </a:endParaRPr>
          </a:p>
          <a:p>
            <a:pPr marL="342900" marR="0" lvl="0" indent="-342900" algn="l" rtl="0">
              <a:spcBef>
                <a:spcPts val="0"/>
              </a:spcBef>
              <a:spcAft>
                <a:spcPts val="0"/>
              </a:spcAft>
              <a:buClr>
                <a:schemeClr val="dk1"/>
              </a:buClr>
              <a:buSzPts val="2000"/>
              <a:buFont typeface="Arial"/>
              <a:buChar char="•"/>
            </a:pPr>
            <a:r>
              <a:rPr lang="en-US" sz="2000" dirty="0">
                <a:solidFill>
                  <a:schemeClr val="dk1"/>
                </a:solidFill>
                <a:latin typeface="Quicksand"/>
                <a:ea typeface="Quicksand"/>
                <a:cs typeface="Quicksand"/>
                <a:sym typeface="Quicksand"/>
              </a:rPr>
              <a:t>Self-attention allows the network to </a:t>
            </a:r>
            <a:br>
              <a:rPr lang="en-US" sz="2000" dirty="0">
                <a:solidFill>
                  <a:schemeClr val="dk1"/>
                </a:solidFill>
                <a:latin typeface="Quicksand"/>
                <a:ea typeface="Quicksand"/>
                <a:cs typeface="Quicksand"/>
                <a:sym typeface="Quicksand"/>
              </a:rPr>
            </a:br>
            <a:r>
              <a:rPr lang="en-US" sz="2000" dirty="0">
                <a:solidFill>
                  <a:schemeClr val="dk1"/>
                </a:solidFill>
                <a:latin typeface="Quicksand"/>
                <a:ea typeface="Quicksand"/>
                <a:cs typeface="Quicksand"/>
                <a:sym typeface="Quicksand"/>
              </a:rPr>
              <a:t>evaluate the importance of an input element</a:t>
            </a:r>
            <a:br>
              <a:rPr lang="en-US" sz="2000" dirty="0">
                <a:solidFill>
                  <a:schemeClr val="dk1"/>
                </a:solidFill>
                <a:latin typeface="Quicksand"/>
                <a:ea typeface="Quicksand"/>
                <a:cs typeface="Quicksand"/>
                <a:sym typeface="Quicksand"/>
              </a:rPr>
            </a:br>
            <a:r>
              <a:rPr lang="en-US" sz="2000" dirty="0">
                <a:solidFill>
                  <a:schemeClr val="dk1"/>
                </a:solidFill>
                <a:latin typeface="Quicksand"/>
                <a:ea typeface="Quicksand"/>
                <a:cs typeface="Quicksand"/>
                <a:sym typeface="Quicksand"/>
              </a:rPr>
              <a:t>(e.g., token) based on that that element’s </a:t>
            </a:r>
            <a:br>
              <a:rPr lang="en-US" sz="2000" dirty="0">
                <a:solidFill>
                  <a:schemeClr val="dk1"/>
                </a:solidFill>
                <a:latin typeface="Quicksand"/>
                <a:ea typeface="Quicksand"/>
                <a:cs typeface="Quicksand"/>
                <a:sym typeface="Quicksand"/>
              </a:rPr>
            </a:br>
            <a:r>
              <a:rPr lang="en-US" sz="2000" dirty="0">
                <a:solidFill>
                  <a:schemeClr val="dk1"/>
                </a:solidFill>
                <a:latin typeface="Quicksand"/>
                <a:ea typeface="Quicksand"/>
                <a:cs typeface="Quicksand"/>
                <a:sym typeface="Quicksand"/>
              </a:rPr>
              <a:t>value </a:t>
            </a:r>
            <a:r>
              <a:rPr lang="en-US" sz="2000" i="1" dirty="0">
                <a:solidFill>
                  <a:schemeClr val="dk1"/>
                </a:solidFill>
                <a:latin typeface="Quicksand"/>
                <a:ea typeface="Quicksand"/>
                <a:cs typeface="Quicksand"/>
                <a:sym typeface="Quicksand"/>
              </a:rPr>
              <a:t>and all the other element values.</a:t>
            </a:r>
            <a:br>
              <a:rPr lang="en-US" sz="2000" dirty="0">
                <a:solidFill>
                  <a:schemeClr val="dk1"/>
                </a:solidFill>
                <a:latin typeface="Quicksand"/>
                <a:ea typeface="Quicksand"/>
                <a:cs typeface="Quicksand"/>
                <a:sym typeface="Quicksand"/>
              </a:rPr>
            </a:br>
            <a:endParaRPr sz="2000" dirty="0">
              <a:solidFill>
                <a:schemeClr val="dk1"/>
              </a:solidFill>
              <a:latin typeface="Quicksand"/>
              <a:ea typeface="Quicksand"/>
              <a:cs typeface="Quicksand"/>
              <a:sym typeface="Quicksand"/>
            </a:endParaRPr>
          </a:p>
          <a:p>
            <a:pPr marL="342900" marR="0" lvl="0" indent="-342900" algn="l" rtl="0">
              <a:spcBef>
                <a:spcPts val="0"/>
              </a:spcBef>
              <a:spcAft>
                <a:spcPts val="0"/>
              </a:spcAft>
              <a:buClr>
                <a:schemeClr val="dk1"/>
              </a:buClr>
              <a:buSzPts val="2000"/>
              <a:buFont typeface="Arial"/>
              <a:buChar char="•"/>
            </a:pPr>
            <a:r>
              <a:rPr lang="en-US" sz="2000" dirty="0">
                <a:solidFill>
                  <a:schemeClr val="dk1"/>
                </a:solidFill>
                <a:latin typeface="Quicksand"/>
                <a:ea typeface="Quicksand"/>
                <a:cs typeface="Quicksand"/>
                <a:sym typeface="Quicksand"/>
              </a:rPr>
              <a:t>Basically, it gives the network a way to</a:t>
            </a:r>
            <a:br>
              <a:rPr lang="en-US" sz="2000" dirty="0">
                <a:solidFill>
                  <a:schemeClr val="dk1"/>
                </a:solidFill>
                <a:latin typeface="Quicksand"/>
                <a:ea typeface="Quicksand"/>
                <a:cs typeface="Quicksand"/>
                <a:sym typeface="Quicksand"/>
              </a:rPr>
            </a:br>
            <a:r>
              <a:rPr lang="en-US" sz="2000" dirty="0">
                <a:solidFill>
                  <a:schemeClr val="dk1"/>
                </a:solidFill>
                <a:latin typeface="Quicksand"/>
                <a:ea typeface="Quicksand"/>
                <a:cs typeface="Quicksand"/>
                <a:sym typeface="Quicksand"/>
              </a:rPr>
              <a:t>shift focus to certain items that are useful,</a:t>
            </a:r>
            <a:br>
              <a:rPr lang="en-US" sz="2000" dirty="0">
                <a:solidFill>
                  <a:schemeClr val="dk1"/>
                </a:solidFill>
                <a:latin typeface="Quicksand"/>
                <a:ea typeface="Quicksand"/>
                <a:cs typeface="Quicksand"/>
                <a:sym typeface="Quicksand"/>
              </a:rPr>
            </a:br>
            <a:r>
              <a:rPr lang="en-US" sz="2000" dirty="0">
                <a:solidFill>
                  <a:schemeClr val="dk1"/>
                </a:solidFill>
                <a:latin typeface="Quicksand"/>
                <a:ea typeface="Quicksand"/>
                <a:cs typeface="Quicksand"/>
                <a:sym typeface="Quicksand"/>
              </a:rPr>
              <a:t>considering informational connections</a:t>
            </a:r>
            <a:br>
              <a:rPr lang="en-US" sz="2000" dirty="0">
                <a:solidFill>
                  <a:schemeClr val="dk1"/>
                </a:solidFill>
                <a:latin typeface="Quicksand"/>
                <a:ea typeface="Quicksand"/>
                <a:cs typeface="Quicksand"/>
                <a:sym typeface="Quicksand"/>
              </a:rPr>
            </a:br>
            <a:r>
              <a:rPr lang="en-US" sz="2000" dirty="0">
                <a:solidFill>
                  <a:schemeClr val="dk1"/>
                </a:solidFill>
                <a:latin typeface="Quicksand"/>
                <a:ea typeface="Quicksand"/>
                <a:cs typeface="Quicksand"/>
                <a:sym typeface="Quicksand"/>
              </a:rPr>
              <a:t>that may be very distant in the input</a:t>
            </a:r>
            <a:br>
              <a:rPr lang="en-US" sz="2000" dirty="0">
                <a:solidFill>
                  <a:schemeClr val="dk1"/>
                </a:solidFill>
                <a:latin typeface="Quicksand"/>
                <a:ea typeface="Quicksand"/>
                <a:cs typeface="Quicksand"/>
                <a:sym typeface="Quicksand"/>
              </a:rPr>
            </a:br>
            <a:r>
              <a:rPr lang="en-US" sz="2000" dirty="0">
                <a:solidFill>
                  <a:schemeClr val="dk1"/>
                </a:solidFill>
                <a:latin typeface="Quicksand"/>
                <a:ea typeface="Quicksand"/>
                <a:cs typeface="Quicksand"/>
                <a:sym typeface="Quicksand"/>
              </a:rPr>
              <a:t>sequence or image.</a:t>
            </a:r>
            <a:endParaRPr dirty="0"/>
          </a:p>
        </p:txBody>
      </p:sp>
      <p:pic>
        <p:nvPicPr>
          <p:cNvPr id="180" name="Google Shape;180;p14"/>
          <p:cNvPicPr preferRelativeResize="0"/>
          <p:nvPr/>
        </p:nvPicPr>
        <p:blipFill rotWithShape="1">
          <a:blip r:embed="rId3">
            <a:alphaModFix/>
          </a:blip>
          <a:srcRect/>
          <a:stretch/>
        </p:blipFill>
        <p:spPr>
          <a:xfrm>
            <a:off x="6770568" y="2729763"/>
            <a:ext cx="5255376" cy="3630175"/>
          </a:xfrm>
          <a:prstGeom prst="rect">
            <a:avLst/>
          </a:prstGeom>
          <a:noFill/>
          <a:ln>
            <a:noFill/>
          </a:ln>
        </p:spPr>
      </p:pic>
      <p:pic>
        <p:nvPicPr>
          <p:cNvPr id="181" name="Google Shape;181;p14"/>
          <p:cNvPicPr preferRelativeResize="0"/>
          <p:nvPr/>
        </p:nvPicPr>
        <p:blipFill rotWithShape="1">
          <a:blip r:embed="rId4">
            <a:alphaModFix/>
          </a:blip>
          <a:srcRect/>
          <a:stretch/>
        </p:blipFill>
        <p:spPr>
          <a:xfrm>
            <a:off x="8533444" y="498062"/>
            <a:ext cx="3492500" cy="1600200"/>
          </a:xfrm>
          <a:prstGeom prst="rect">
            <a:avLst/>
          </a:prstGeom>
          <a:noFill/>
          <a:ln>
            <a:noFill/>
          </a:ln>
        </p:spPr>
      </p:pic>
    </p:spTree>
    <p:extLst>
      <p:ext uri="{BB962C8B-B14F-4D97-AF65-F5344CB8AC3E}">
        <p14:creationId xmlns:p14="http://schemas.microsoft.com/office/powerpoint/2010/main" val="19604426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pic>
        <p:nvPicPr>
          <p:cNvPr id="187" name="Google Shape;187;p15"/>
          <p:cNvPicPr preferRelativeResize="0"/>
          <p:nvPr/>
        </p:nvPicPr>
        <p:blipFill rotWithShape="1">
          <a:blip r:embed="rId3">
            <a:alphaModFix/>
          </a:blip>
          <a:srcRect/>
          <a:stretch/>
        </p:blipFill>
        <p:spPr>
          <a:xfrm>
            <a:off x="115641" y="664140"/>
            <a:ext cx="11960718" cy="5529720"/>
          </a:xfrm>
          <a:prstGeom prst="rect">
            <a:avLst/>
          </a:prstGeom>
          <a:noFill/>
          <a:ln>
            <a:noFill/>
          </a:ln>
        </p:spPr>
      </p:pic>
      <p:sp>
        <p:nvSpPr>
          <p:cNvPr id="188" name="Google Shape;188;p15"/>
          <p:cNvSpPr txBox="1"/>
          <p:nvPr/>
        </p:nvSpPr>
        <p:spPr>
          <a:xfrm>
            <a:off x="4317184" y="402590"/>
            <a:ext cx="9540742"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Self-Attention Layer</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6"/>
          <p:cNvSpPr txBox="1"/>
          <p:nvPr/>
        </p:nvSpPr>
        <p:spPr>
          <a:xfrm>
            <a:off x="1325629" y="570405"/>
            <a:ext cx="9540742"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Transformer Architecture</a:t>
            </a:r>
            <a:endParaRPr/>
          </a:p>
        </p:txBody>
      </p:sp>
      <p:sp>
        <p:nvSpPr>
          <p:cNvPr id="195" name="Google Shape;195;p16"/>
          <p:cNvSpPr txBox="1"/>
          <p:nvPr/>
        </p:nvSpPr>
        <p:spPr>
          <a:xfrm>
            <a:off x="772620" y="1880984"/>
            <a:ext cx="10093751" cy="40934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Quicksand"/>
                <a:ea typeface="Quicksand"/>
                <a:cs typeface="Quicksand"/>
                <a:sym typeface="Quicksand"/>
              </a:rPr>
              <a:t>Implement Multiple, Parallel Attention Mechanisms</a:t>
            </a:r>
            <a:endParaRPr sz="2000">
              <a:solidFill>
                <a:schemeClr val="dk1"/>
              </a:solidFill>
              <a:latin typeface="Quicksand"/>
              <a:ea typeface="Quicksand"/>
              <a:cs typeface="Quicksand"/>
              <a:sym typeface="Quicksand"/>
            </a:endParaRPr>
          </a:p>
          <a:p>
            <a:pPr marL="342900" marR="0" lvl="0" indent="-342900" algn="l" rtl="0">
              <a:spcBef>
                <a:spcPts val="0"/>
              </a:spcBef>
              <a:spcAft>
                <a:spcPts val="0"/>
              </a:spcAft>
              <a:buClr>
                <a:schemeClr val="dk1"/>
              </a:buClr>
              <a:buSzPts val="2000"/>
              <a:buFont typeface="Arial"/>
              <a:buChar char="•"/>
            </a:pPr>
            <a:r>
              <a:rPr lang="en-US" sz="2000">
                <a:solidFill>
                  <a:schemeClr val="dk1"/>
                </a:solidFill>
                <a:latin typeface="Quicksand"/>
                <a:ea typeface="Quicksand"/>
                <a:cs typeface="Quicksand"/>
                <a:sym typeface="Quicksand"/>
              </a:rPr>
              <a:t>This allows the model to figure out different ‘types’ </a:t>
            </a:r>
            <a:br>
              <a:rPr lang="en-US" sz="2000">
                <a:solidFill>
                  <a:schemeClr val="dk1"/>
                </a:solidFill>
                <a:latin typeface="Quicksand"/>
                <a:ea typeface="Quicksand"/>
                <a:cs typeface="Quicksand"/>
                <a:sym typeface="Quicksand"/>
              </a:rPr>
            </a:br>
            <a:r>
              <a:rPr lang="en-US" sz="2000">
                <a:solidFill>
                  <a:schemeClr val="dk1"/>
                </a:solidFill>
                <a:latin typeface="Quicksand"/>
                <a:ea typeface="Quicksand"/>
                <a:cs typeface="Quicksand"/>
                <a:sym typeface="Quicksand"/>
              </a:rPr>
              <a:t>of attention patterns. </a:t>
            </a:r>
            <a:endParaRPr/>
          </a:p>
          <a:p>
            <a:pPr marL="342900" marR="0" lvl="0" indent="-342900" algn="l" rtl="0">
              <a:spcBef>
                <a:spcPts val="0"/>
              </a:spcBef>
              <a:spcAft>
                <a:spcPts val="0"/>
              </a:spcAft>
              <a:buClr>
                <a:schemeClr val="dk1"/>
              </a:buClr>
              <a:buSzPts val="2000"/>
              <a:buFont typeface="Arial"/>
              <a:buChar char="•"/>
            </a:pPr>
            <a:r>
              <a:rPr lang="en-US" sz="2000">
                <a:solidFill>
                  <a:schemeClr val="dk1"/>
                </a:solidFill>
                <a:latin typeface="Quicksand"/>
                <a:ea typeface="Quicksand"/>
                <a:cs typeface="Quicksand"/>
                <a:sym typeface="Quicksand"/>
              </a:rPr>
              <a:t>So, maybe the model should pay attention to word 1 and word 4 </a:t>
            </a:r>
            <a:br>
              <a:rPr lang="en-US" sz="2000">
                <a:solidFill>
                  <a:schemeClr val="dk1"/>
                </a:solidFill>
                <a:latin typeface="Quicksand"/>
                <a:ea typeface="Quicksand"/>
                <a:cs typeface="Quicksand"/>
                <a:sym typeface="Quicksand"/>
              </a:rPr>
            </a:br>
            <a:r>
              <a:rPr lang="en-US" sz="2000">
                <a:solidFill>
                  <a:schemeClr val="dk1"/>
                </a:solidFill>
                <a:latin typeface="Quicksand"/>
                <a:ea typeface="Quicksand"/>
                <a:cs typeface="Quicksand"/>
                <a:sym typeface="Quicksand"/>
              </a:rPr>
              <a:t>for one ‘reason’ and it should pay attention to word 3 and word 8 </a:t>
            </a:r>
            <a:br>
              <a:rPr lang="en-US" sz="2000">
                <a:solidFill>
                  <a:schemeClr val="dk1"/>
                </a:solidFill>
                <a:latin typeface="Quicksand"/>
                <a:ea typeface="Quicksand"/>
                <a:cs typeface="Quicksand"/>
                <a:sym typeface="Quicksand"/>
              </a:rPr>
            </a:br>
            <a:r>
              <a:rPr lang="en-US" sz="2000">
                <a:solidFill>
                  <a:schemeClr val="dk1"/>
                </a:solidFill>
                <a:latin typeface="Quicksand"/>
                <a:ea typeface="Quicksand"/>
                <a:cs typeface="Quicksand"/>
                <a:sym typeface="Quicksand"/>
              </a:rPr>
              <a:t>too, for a different ‘reason’. </a:t>
            </a:r>
            <a:endParaRPr/>
          </a:p>
          <a:p>
            <a:pPr marL="342900" marR="0" lvl="0" indent="-215900" algn="l" rtl="0">
              <a:spcBef>
                <a:spcPts val="0"/>
              </a:spcBef>
              <a:spcAft>
                <a:spcPts val="0"/>
              </a:spcAft>
              <a:buClr>
                <a:schemeClr val="dk1"/>
              </a:buClr>
              <a:buSzPts val="2000"/>
              <a:buFont typeface="Arial"/>
              <a:buNone/>
            </a:pPr>
            <a:endParaRPr sz="2000">
              <a:solidFill>
                <a:schemeClr val="dk1"/>
              </a:solidFill>
              <a:latin typeface="Quicksand"/>
              <a:ea typeface="Quicksand"/>
              <a:cs typeface="Quicksand"/>
              <a:sym typeface="Quicksand"/>
            </a:endParaRPr>
          </a:p>
          <a:p>
            <a:pPr marL="0" marR="0" lvl="0" indent="0" algn="l" rtl="0">
              <a:spcBef>
                <a:spcPts val="0"/>
              </a:spcBef>
              <a:spcAft>
                <a:spcPts val="0"/>
              </a:spcAft>
              <a:buNone/>
            </a:pPr>
            <a:r>
              <a:rPr lang="en-US" sz="2000" b="1">
                <a:solidFill>
                  <a:schemeClr val="dk1"/>
                </a:solidFill>
                <a:latin typeface="Quicksand"/>
                <a:ea typeface="Quicksand"/>
                <a:cs typeface="Quicksand"/>
                <a:sym typeface="Quicksand"/>
              </a:rPr>
              <a:t>Transformer Builds on Multi-Head Attention</a:t>
            </a:r>
            <a:endParaRPr/>
          </a:p>
          <a:p>
            <a:pPr marL="342900" marR="0" lvl="0" indent="-342900" algn="l" rtl="0">
              <a:spcBef>
                <a:spcPts val="0"/>
              </a:spcBef>
              <a:spcAft>
                <a:spcPts val="0"/>
              </a:spcAft>
              <a:buClr>
                <a:schemeClr val="dk1"/>
              </a:buClr>
              <a:buSzPts val="2000"/>
              <a:buFont typeface="Arial"/>
              <a:buChar char="•"/>
            </a:pPr>
            <a:r>
              <a:rPr lang="en-US" sz="2000">
                <a:solidFill>
                  <a:schemeClr val="dk1"/>
                </a:solidFill>
                <a:latin typeface="Quicksand"/>
                <a:ea typeface="Quicksand"/>
                <a:cs typeface="Quicksand"/>
                <a:sym typeface="Quicksand"/>
              </a:rPr>
              <a:t>It stacks the parallel attention layers with normalization layers</a:t>
            </a:r>
            <a:br>
              <a:rPr lang="en-US" sz="2000">
                <a:solidFill>
                  <a:schemeClr val="dk1"/>
                </a:solidFill>
                <a:latin typeface="Quicksand"/>
                <a:ea typeface="Quicksand"/>
                <a:cs typeface="Quicksand"/>
                <a:sym typeface="Quicksand"/>
              </a:rPr>
            </a:br>
            <a:r>
              <a:rPr lang="en-US" sz="2000">
                <a:solidFill>
                  <a:schemeClr val="dk1"/>
                </a:solidFill>
                <a:latin typeface="Quicksand"/>
                <a:ea typeface="Quicksand"/>
                <a:cs typeface="Quicksand"/>
                <a:sym typeface="Quicksand"/>
              </a:rPr>
              <a:t>and dense layers, plus some residual connections to enable </a:t>
            </a:r>
            <a:br>
              <a:rPr lang="en-US" sz="2000">
                <a:solidFill>
                  <a:schemeClr val="dk1"/>
                </a:solidFill>
                <a:latin typeface="Quicksand"/>
                <a:ea typeface="Quicksand"/>
                <a:cs typeface="Quicksand"/>
                <a:sym typeface="Quicksand"/>
              </a:rPr>
            </a:br>
            <a:r>
              <a:rPr lang="en-US" sz="2000">
                <a:solidFill>
                  <a:schemeClr val="dk1"/>
                </a:solidFill>
                <a:latin typeface="Quicksand"/>
                <a:ea typeface="Quicksand"/>
                <a:cs typeface="Quicksand"/>
                <a:sym typeface="Quicksand"/>
              </a:rPr>
              <a:t>better gradient updates.</a:t>
            </a:r>
            <a:endParaRPr/>
          </a:p>
          <a:p>
            <a:pPr marL="342900" marR="0" lvl="0" indent="-342900" algn="l" rtl="0">
              <a:spcBef>
                <a:spcPts val="0"/>
              </a:spcBef>
              <a:spcAft>
                <a:spcPts val="0"/>
              </a:spcAft>
              <a:buClr>
                <a:schemeClr val="dk1"/>
              </a:buClr>
              <a:buSzPts val="2000"/>
              <a:buFont typeface="Arial"/>
              <a:buChar char="•"/>
            </a:pPr>
            <a:r>
              <a:rPr lang="en-US" sz="2000">
                <a:solidFill>
                  <a:schemeClr val="dk1"/>
                </a:solidFill>
                <a:latin typeface="Quicksand"/>
                <a:ea typeface="Quicksand"/>
                <a:cs typeface="Quicksand"/>
                <a:sym typeface="Quicksand"/>
              </a:rPr>
              <a:t>LayerNormalization() normalizes within sequence, instead of across</a:t>
            </a:r>
            <a:br>
              <a:rPr lang="en-US" sz="2000">
                <a:solidFill>
                  <a:schemeClr val="dk1"/>
                </a:solidFill>
                <a:latin typeface="Quicksand"/>
                <a:ea typeface="Quicksand"/>
                <a:cs typeface="Quicksand"/>
                <a:sym typeface="Quicksand"/>
              </a:rPr>
            </a:br>
            <a:r>
              <a:rPr lang="en-US" sz="2000">
                <a:solidFill>
                  <a:schemeClr val="dk1"/>
                </a:solidFill>
                <a:latin typeface="Quicksand"/>
                <a:ea typeface="Quicksand"/>
                <a:cs typeface="Quicksand"/>
                <a:sym typeface="Quicksand"/>
              </a:rPr>
              <a:t>the batch.</a:t>
            </a:r>
            <a:endParaRPr/>
          </a:p>
        </p:txBody>
      </p:sp>
      <p:pic>
        <p:nvPicPr>
          <p:cNvPr id="196" name="Google Shape;196;p16"/>
          <p:cNvPicPr preferRelativeResize="0"/>
          <p:nvPr/>
        </p:nvPicPr>
        <p:blipFill rotWithShape="1">
          <a:blip r:embed="rId3">
            <a:alphaModFix/>
          </a:blip>
          <a:srcRect/>
          <a:stretch/>
        </p:blipFill>
        <p:spPr>
          <a:xfrm>
            <a:off x="8503004" y="1962349"/>
            <a:ext cx="2568690" cy="418475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2"/>
          <p:cNvSpPr txBox="1"/>
          <p:nvPr/>
        </p:nvSpPr>
        <p:spPr>
          <a:xfrm>
            <a:off x="1325629" y="639657"/>
            <a:ext cx="9540742"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RNN for Audio</a:t>
            </a:r>
            <a:endParaRPr/>
          </a:p>
        </p:txBody>
      </p:sp>
      <p:sp>
        <p:nvSpPr>
          <p:cNvPr id="203" name="Google Shape;203;p12"/>
          <p:cNvSpPr txBox="1"/>
          <p:nvPr/>
        </p:nvSpPr>
        <p:spPr>
          <a:xfrm>
            <a:off x="772620" y="1950155"/>
            <a:ext cx="10093751" cy="16312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Quicksand"/>
                <a:ea typeface="Quicksand"/>
                <a:cs typeface="Quicksand"/>
                <a:sym typeface="Quicksand"/>
              </a:rPr>
              <a:t>Same Sequence Concepts Work for Audio Data</a:t>
            </a:r>
            <a:endParaRPr/>
          </a:p>
          <a:p>
            <a:pPr marL="342900" marR="0" lvl="0" indent="-342900" algn="l" rtl="0">
              <a:spcBef>
                <a:spcPts val="0"/>
              </a:spcBef>
              <a:spcAft>
                <a:spcPts val="0"/>
              </a:spcAft>
              <a:buClr>
                <a:schemeClr val="dk1"/>
              </a:buClr>
              <a:buSzPts val="2000"/>
              <a:buFont typeface="Arial"/>
              <a:buChar char="•"/>
            </a:pPr>
            <a:r>
              <a:rPr lang="en-US" sz="2000">
                <a:solidFill>
                  <a:schemeClr val="dk1"/>
                </a:solidFill>
                <a:latin typeface="Quicksand"/>
                <a:ea typeface="Quicksand"/>
                <a:cs typeface="Quicksand"/>
                <a:sym typeface="Quicksand"/>
              </a:rPr>
              <a:t>Audio files are just sequences of numeric values (amplitude), possibly two if it was recorded in stereo. </a:t>
            </a:r>
            <a:endParaRPr/>
          </a:p>
          <a:p>
            <a:pPr marL="342900" marR="0" lvl="0" indent="-342900" algn="l" rtl="0">
              <a:spcBef>
                <a:spcPts val="0"/>
              </a:spcBef>
              <a:spcAft>
                <a:spcPts val="0"/>
              </a:spcAft>
              <a:buClr>
                <a:schemeClr val="dk1"/>
              </a:buClr>
              <a:buSzPts val="2000"/>
              <a:buFont typeface="Arial"/>
              <a:buChar char="•"/>
            </a:pPr>
            <a:r>
              <a:rPr lang="en-US" sz="2000">
                <a:solidFill>
                  <a:schemeClr val="dk1"/>
                </a:solidFill>
                <a:latin typeface="Quicksand"/>
                <a:ea typeface="Quicksand"/>
                <a:cs typeface="Quicksand"/>
                <a:sym typeface="Quicksand"/>
              </a:rPr>
              <a:t>Once we recognize this, we realize we can predict things about audio sequences too!</a:t>
            </a:r>
            <a:endParaRPr/>
          </a:p>
          <a:p>
            <a:pPr marL="342900" marR="0" lvl="0" indent="-215900" algn="l" rtl="0">
              <a:spcBef>
                <a:spcPts val="0"/>
              </a:spcBef>
              <a:spcAft>
                <a:spcPts val="0"/>
              </a:spcAft>
              <a:buClr>
                <a:schemeClr val="dk1"/>
              </a:buClr>
              <a:buSzPts val="2000"/>
              <a:buFont typeface="Arial"/>
              <a:buNone/>
            </a:pPr>
            <a:endParaRPr sz="2000">
              <a:solidFill>
                <a:schemeClr val="dk1"/>
              </a:solidFill>
              <a:latin typeface="Quicksand"/>
              <a:ea typeface="Quicksand"/>
              <a:cs typeface="Quicksand"/>
              <a:sym typeface="Quicksand"/>
            </a:endParaRPr>
          </a:p>
        </p:txBody>
      </p:sp>
      <p:pic>
        <p:nvPicPr>
          <p:cNvPr id="204" name="Google Shape;204;p12"/>
          <p:cNvPicPr preferRelativeResize="0"/>
          <p:nvPr/>
        </p:nvPicPr>
        <p:blipFill rotWithShape="1">
          <a:blip r:embed="rId3">
            <a:alphaModFix/>
          </a:blip>
          <a:srcRect/>
          <a:stretch/>
        </p:blipFill>
        <p:spPr>
          <a:xfrm>
            <a:off x="4337050" y="3429000"/>
            <a:ext cx="3517900" cy="2286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3"/>
          <p:cNvSpPr txBox="1"/>
          <p:nvPr/>
        </p:nvSpPr>
        <p:spPr>
          <a:xfrm>
            <a:off x="1325629" y="639657"/>
            <a:ext cx="9540742"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CNN-RNN for Video</a:t>
            </a:r>
            <a:endParaRPr/>
          </a:p>
        </p:txBody>
      </p:sp>
      <p:sp>
        <p:nvSpPr>
          <p:cNvPr id="211" name="Google Shape;211;p13"/>
          <p:cNvSpPr txBox="1"/>
          <p:nvPr/>
        </p:nvSpPr>
        <p:spPr>
          <a:xfrm>
            <a:off x="772620" y="1950155"/>
            <a:ext cx="10093751" cy="22467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Quicksand"/>
                <a:ea typeface="Quicksand"/>
                <a:cs typeface="Quicksand"/>
                <a:sym typeface="Quicksand"/>
              </a:rPr>
              <a:t>Hybrid Topology for Image Sequences</a:t>
            </a:r>
            <a:endParaRPr/>
          </a:p>
          <a:p>
            <a:pPr marL="342900" marR="0" lvl="0" indent="-342900" algn="l" rtl="0">
              <a:spcBef>
                <a:spcPts val="0"/>
              </a:spcBef>
              <a:spcAft>
                <a:spcPts val="0"/>
              </a:spcAft>
              <a:buClr>
                <a:schemeClr val="dk1"/>
              </a:buClr>
              <a:buSzPts val="2000"/>
              <a:buFont typeface="Arial"/>
              <a:buChar char="•"/>
            </a:pPr>
            <a:r>
              <a:rPr lang="en-US" sz="2000">
                <a:solidFill>
                  <a:schemeClr val="dk1"/>
                </a:solidFill>
                <a:latin typeface="Quicksand"/>
                <a:ea typeface="Quicksand"/>
                <a:cs typeface="Quicksand"/>
                <a:sym typeface="Quicksand"/>
              </a:rPr>
              <a:t>We Use CNN’s to detect features at a given input.</a:t>
            </a:r>
            <a:endParaRPr/>
          </a:p>
          <a:p>
            <a:pPr marL="342900" marR="0" lvl="0" indent="-342900" algn="l" rtl="0">
              <a:spcBef>
                <a:spcPts val="0"/>
              </a:spcBef>
              <a:spcAft>
                <a:spcPts val="0"/>
              </a:spcAft>
              <a:buClr>
                <a:schemeClr val="dk1"/>
              </a:buClr>
              <a:buSzPts val="2000"/>
              <a:buFont typeface="Arial"/>
              <a:buChar char="•"/>
            </a:pPr>
            <a:r>
              <a:rPr lang="en-US" sz="2000">
                <a:solidFill>
                  <a:schemeClr val="dk1"/>
                </a:solidFill>
                <a:latin typeface="Quicksand"/>
                <a:ea typeface="Quicksand"/>
                <a:cs typeface="Quicksand"/>
                <a:sym typeface="Quicksand"/>
              </a:rPr>
              <a:t>We feed those feature maps into an RNN architecture, like LSTM. </a:t>
            </a:r>
            <a:endParaRPr/>
          </a:p>
          <a:p>
            <a:pPr marL="342900" marR="0" lvl="0" indent="-342900" algn="l" rtl="0">
              <a:spcBef>
                <a:spcPts val="0"/>
              </a:spcBef>
              <a:spcAft>
                <a:spcPts val="0"/>
              </a:spcAft>
              <a:buClr>
                <a:schemeClr val="dk1"/>
              </a:buClr>
              <a:buSzPts val="2000"/>
              <a:buFont typeface="Arial"/>
              <a:buChar char="•"/>
            </a:pPr>
            <a:r>
              <a:rPr lang="en-US" sz="2000">
                <a:solidFill>
                  <a:schemeClr val="dk1"/>
                </a:solidFill>
                <a:latin typeface="Quicksand"/>
                <a:ea typeface="Quicksand"/>
                <a:cs typeface="Quicksand"/>
                <a:sym typeface="Quicksand"/>
              </a:rPr>
              <a:t>We can use this topology to predict things about videos. </a:t>
            </a:r>
            <a:endParaRPr/>
          </a:p>
          <a:p>
            <a:pPr marL="342900" marR="0" lvl="0" indent="-342900" algn="l" rtl="0">
              <a:spcBef>
                <a:spcPts val="0"/>
              </a:spcBef>
              <a:spcAft>
                <a:spcPts val="0"/>
              </a:spcAft>
              <a:buClr>
                <a:schemeClr val="dk1"/>
              </a:buClr>
              <a:buSzPts val="2000"/>
              <a:buFont typeface="Arial"/>
              <a:buChar char="•"/>
            </a:pPr>
            <a:r>
              <a:rPr lang="en-US" sz="2000">
                <a:solidFill>
                  <a:schemeClr val="dk1"/>
                </a:solidFill>
                <a:latin typeface="Quicksand"/>
                <a:ea typeface="Quicksand"/>
                <a:cs typeface="Quicksand"/>
                <a:sym typeface="Quicksand"/>
              </a:rPr>
              <a:t>You might pre-process frames using a pre-trained CNN and pass feature maps as sequences to an RNN.</a:t>
            </a:r>
            <a:endParaRPr/>
          </a:p>
          <a:p>
            <a:pPr marL="342900" marR="0" lvl="0" indent="-215900" algn="l" rtl="0">
              <a:spcBef>
                <a:spcPts val="0"/>
              </a:spcBef>
              <a:spcAft>
                <a:spcPts val="0"/>
              </a:spcAft>
              <a:buClr>
                <a:schemeClr val="dk1"/>
              </a:buClr>
              <a:buSzPts val="2000"/>
              <a:buFont typeface="Arial"/>
              <a:buNone/>
            </a:pPr>
            <a:endParaRPr sz="2000">
              <a:solidFill>
                <a:schemeClr val="dk1"/>
              </a:solidFill>
              <a:latin typeface="Quicksand"/>
              <a:ea typeface="Quicksand"/>
              <a:cs typeface="Quicksand"/>
              <a:sym typeface="Quicksand"/>
            </a:endParaRPr>
          </a:p>
        </p:txBody>
      </p:sp>
      <p:pic>
        <p:nvPicPr>
          <p:cNvPr id="212" name="Google Shape;212;p13" descr="Introduction to Video Classification and Human Activity Recognition"/>
          <p:cNvPicPr preferRelativeResize="0"/>
          <p:nvPr/>
        </p:nvPicPr>
        <p:blipFill rotWithShape="1">
          <a:blip r:embed="rId3">
            <a:alphaModFix/>
          </a:blip>
          <a:srcRect/>
          <a:stretch/>
        </p:blipFill>
        <p:spPr>
          <a:xfrm>
            <a:off x="3531000" y="3770489"/>
            <a:ext cx="5130000" cy="283686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7"/>
          <p:cNvSpPr txBox="1"/>
          <p:nvPr/>
        </p:nvSpPr>
        <p:spPr>
          <a:xfrm>
            <a:off x="1750621" y="2828835"/>
            <a:ext cx="8690758" cy="120032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7200">
                <a:solidFill>
                  <a:schemeClr val="dk1"/>
                </a:solidFill>
                <a:latin typeface="Economica"/>
                <a:ea typeface="Economica"/>
                <a:cs typeface="Economica"/>
                <a:sym typeface="Economica"/>
              </a:rPr>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
          <p:cNvSpPr txBox="1"/>
          <p:nvPr/>
        </p:nvSpPr>
        <p:spPr>
          <a:xfrm>
            <a:off x="2865521" y="586938"/>
            <a:ext cx="6460957"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b="0" i="0" u="none" strike="noStrike" cap="none">
                <a:solidFill>
                  <a:schemeClr val="dk1"/>
                </a:solidFill>
                <a:latin typeface="Economica"/>
                <a:ea typeface="Economica"/>
                <a:cs typeface="Economica"/>
                <a:sym typeface="Economica"/>
              </a:rPr>
              <a:t>Today’s Agenda</a:t>
            </a:r>
            <a:endParaRPr/>
          </a:p>
        </p:txBody>
      </p:sp>
      <p:sp>
        <p:nvSpPr>
          <p:cNvPr id="103" name="Google Shape;103;p2"/>
          <p:cNvSpPr txBox="1"/>
          <p:nvPr/>
        </p:nvSpPr>
        <p:spPr>
          <a:xfrm>
            <a:off x="890337" y="1940249"/>
            <a:ext cx="10016362" cy="412420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a:solidFill>
                  <a:schemeClr val="dk1"/>
                </a:solidFill>
                <a:latin typeface="Quicksand"/>
                <a:ea typeface="Quicksand"/>
                <a:cs typeface="Quicksand"/>
                <a:sym typeface="Quicksand"/>
              </a:rPr>
              <a:t>Background on NLP</a:t>
            </a:r>
            <a:endParaRPr/>
          </a:p>
          <a:p>
            <a:pPr marL="342900" marR="0" lvl="0" indent="-342900" algn="l" rtl="0">
              <a:spcBef>
                <a:spcPts val="0"/>
              </a:spcBef>
              <a:spcAft>
                <a:spcPts val="0"/>
              </a:spcAft>
              <a:buClr>
                <a:schemeClr val="dk1"/>
              </a:buClr>
              <a:buSzPts val="1800"/>
              <a:buFont typeface="Arial"/>
              <a:buChar char="•"/>
            </a:pPr>
            <a:r>
              <a:rPr lang="en-US" sz="1800">
                <a:solidFill>
                  <a:schemeClr val="dk1"/>
                </a:solidFill>
                <a:latin typeface="Quicksand"/>
                <a:ea typeface="Quicksand"/>
                <a:cs typeface="Quicksand"/>
                <a:sym typeface="Quicksand"/>
              </a:rPr>
              <a:t>Use Cases</a:t>
            </a:r>
            <a:endParaRPr/>
          </a:p>
          <a:p>
            <a:pPr marL="342900" marR="0" lvl="0" indent="-342900" algn="l" rtl="0">
              <a:spcBef>
                <a:spcPts val="0"/>
              </a:spcBef>
              <a:spcAft>
                <a:spcPts val="0"/>
              </a:spcAft>
              <a:buClr>
                <a:schemeClr val="dk1"/>
              </a:buClr>
              <a:buSzPts val="1800"/>
              <a:buFont typeface="Arial"/>
              <a:buChar char="•"/>
            </a:pPr>
            <a:r>
              <a:rPr lang="en-US" sz="1800">
                <a:solidFill>
                  <a:schemeClr val="dk1"/>
                </a:solidFill>
                <a:latin typeface="Quicksand"/>
                <a:ea typeface="Quicksand"/>
                <a:cs typeface="Quicksand"/>
                <a:sym typeface="Quicksand"/>
              </a:rPr>
              <a:t>Quick review on bag of words approaches, etc.</a:t>
            </a:r>
            <a:endParaRPr/>
          </a:p>
          <a:p>
            <a:pPr marL="0" marR="0" lvl="0" indent="0" algn="l" rtl="0">
              <a:spcBef>
                <a:spcPts val="0"/>
              </a:spcBef>
              <a:spcAft>
                <a:spcPts val="0"/>
              </a:spcAft>
              <a:buNone/>
            </a:pPr>
            <a:endParaRPr sz="1800" b="1">
              <a:solidFill>
                <a:schemeClr val="dk1"/>
              </a:solidFill>
              <a:latin typeface="Quicksand"/>
              <a:ea typeface="Quicksand"/>
              <a:cs typeface="Quicksand"/>
              <a:sym typeface="Quicksand"/>
            </a:endParaRPr>
          </a:p>
          <a:p>
            <a:pPr marL="0" marR="0" lvl="0" indent="0" algn="l" rtl="0">
              <a:spcBef>
                <a:spcPts val="0"/>
              </a:spcBef>
              <a:spcAft>
                <a:spcPts val="0"/>
              </a:spcAft>
              <a:buNone/>
            </a:pPr>
            <a:r>
              <a:rPr lang="en-US" sz="2000" b="1">
                <a:solidFill>
                  <a:schemeClr val="dk1"/>
                </a:solidFill>
                <a:latin typeface="Quicksand"/>
                <a:ea typeface="Quicksand"/>
                <a:cs typeface="Quicksand"/>
                <a:sym typeface="Quicksand"/>
              </a:rPr>
              <a:t>TextVectorization Layer</a:t>
            </a:r>
            <a:endParaRPr/>
          </a:p>
          <a:p>
            <a:pPr marL="342900" marR="0" lvl="0" indent="-342900" algn="l" rtl="0">
              <a:spcBef>
                <a:spcPts val="0"/>
              </a:spcBef>
              <a:spcAft>
                <a:spcPts val="0"/>
              </a:spcAft>
              <a:buClr>
                <a:schemeClr val="dk1"/>
              </a:buClr>
              <a:buSzPts val="1800"/>
              <a:buFont typeface="Arial"/>
              <a:buChar char="•"/>
            </a:pPr>
            <a:r>
              <a:rPr lang="en-US" sz="1800">
                <a:solidFill>
                  <a:schemeClr val="dk1"/>
                </a:solidFill>
                <a:latin typeface="Quicksand"/>
                <a:ea typeface="Quicksand"/>
                <a:cs typeface="Quicksand"/>
                <a:sym typeface="Quicksand"/>
              </a:rPr>
              <a:t>This implements basic standardization and punctuation</a:t>
            </a:r>
            <a:br>
              <a:rPr lang="en-US" sz="1800">
                <a:solidFill>
                  <a:schemeClr val="dk1"/>
                </a:solidFill>
                <a:latin typeface="Quicksand"/>
                <a:ea typeface="Quicksand"/>
                <a:cs typeface="Quicksand"/>
                <a:sym typeface="Quicksand"/>
              </a:rPr>
            </a:br>
            <a:r>
              <a:rPr lang="en-US" sz="1800">
                <a:solidFill>
                  <a:schemeClr val="dk1"/>
                </a:solidFill>
                <a:latin typeface="Quicksand"/>
                <a:ea typeface="Quicksand"/>
                <a:cs typeface="Quicksand"/>
                <a:sym typeface="Quicksand"/>
              </a:rPr>
              <a:t>removal. It assumes 1-grams, then one-hot encodes.</a:t>
            </a:r>
            <a:endParaRPr/>
          </a:p>
          <a:p>
            <a:pPr marL="342900" marR="0" lvl="0" indent="-342900" algn="l" rtl="0">
              <a:spcBef>
                <a:spcPts val="0"/>
              </a:spcBef>
              <a:spcAft>
                <a:spcPts val="0"/>
              </a:spcAft>
              <a:buClr>
                <a:schemeClr val="dk1"/>
              </a:buClr>
              <a:buSzPts val="1800"/>
              <a:buFont typeface="Arial"/>
              <a:buChar char="•"/>
            </a:pPr>
            <a:r>
              <a:rPr lang="en-US" sz="1800">
                <a:solidFill>
                  <a:schemeClr val="dk1"/>
                </a:solidFill>
                <a:latin typeface="Quicksand"/>
                <a:ea typeface="Quicksand"/>
                <a:cs typeface="Quicksand"/>
                <a:sym typeface="Quicksand"/>
              </a:rPr>
              <a:t>No stemming or stop word removal, by default.</a:t>
            </a:r>
            <a:endParaRPr/>
          </a:p>
          <a:p>
            <a:pPr marL="0" marR="0" lvl="0" indent="0" algn="l" rtl="0">
              <a:spcBef>
                <a:spcPts val="0"/>
              </a:spcBef>
              <a:spcAft>
                <a:spcPts val="0"/>
              </a:spcAft>
              <a:buNone/>
            </a:pPr>
            <a:endParaRPr sz="2000" b="1">
              <a:solidFill>
                <a:schemeClr val="dk1"/>
              </a:solidFill>
              <a:latin typeface="Quicksand"/>
              <a:ea typeface="Quicksand"/>
              <a:cs typeface="Quicksand"/>
              <a:sym typeface="Quicksand"/>
            </a:endParaRPr>
          </a:p>
          <a:p>
            <a:pPr marL="0" marR="0" lvl="0" indent="0" algn="l" rtl="0">
              <a:spcBef>
                <a:spcPts val="0"/>
              </a:spcBef>
              <a:spcAft>
                <a:spcPts val="0"/>
              </a:spcAft>
              <a:buNone/>
            </a:pPr>
            <a:r>
              <a:rPr lang="en-US" sz="2000" b="1">
                <a:solidFill>
                  <a:schemeClr val="dk1"/>
                </a:solidFill>
                <a:latin typeface="Quicksand"/>
                <a:ea typeface="Quicksand"/>
                <a:cs typeface="Quicksand"/>
                <a:sym typeface="Quicksand"/>
              </a:rPr>
              <a:t>Sequence vs. Bag-of-Words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Conceptually</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b="1">
                <a:solidFill>
                  <a:schemeClr val="dk1"/>
                </a:solidFill>
                <a:latin typeface="Quicksand"/>
                <a:ea typeface="Quicksand"/>
                <a:cs typeface="Quicksand"/>
                <a:sym typeface="Quicksand"/>
              </a:rPr>
              <a:t>Architectures for Sequences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Bidirectional LSTM</a:t>
            </a:r>
            <a:endParaRPr/>
          </a:p>
        </p:txBody>
      </p:sp>
      <p:pic>
        <p:nvPicPr>
          <p:cNvPr id="104" name="Google Shape;104;p2" descr="Build an Effective Meeting Agenda Template | WorkPatterns"/>
          <p:cNvPicPr preferRelativeResize="0"/>
          <p:nvPr/>
        </p:nvPicPr>
        <p:blipFill rotWithShape="1">
          <a:blip r:embed="rId3">
            <a:alphaModFix/>
          </a:blip>
          <a:srcRect/>
          <a:stretch/>
        </p:blipFill>
        <p:spPr>
          <a:xfrm>
            <a:off x="5757836" y="2540000"/>
            <a:ext cx="6434164" cy="338296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3"/>
          <p:cNvSpPr txBox="1"/>
          <p:nvPr/>
        </p:nvSpPr>
        <p:spPr>
          <a:xfrm>
            <a:off x="1325629" y="639657"/>
            <a:ext cx="9540742"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dirty="0">
                <a:solidFill>
                  <a:schemeClr val="dk1"/>
                </a:solidFill>
                <a:latin typeface="Economica"/>
                <a:ea typeface="Economica"/>
                <a:cs typeface="Economica"/>
                <a:sym typeface="Economica"/>
              </a:rPr>
              <a:t>Quick Review of NLP Concepts</a:t>
            </a:r>
            <a:endParaRPr dirty="0"/>
          </a:p>
        </p:txBody>
      </p:sp>
      <p:sp>
        <p:nvSpPr>
          <p:cNvPr id="110" name="Google Shape;110;p3"/>
          <p:cNvSpPr txBox="1"/>
          <p:nvPr/>
        </p:nvSpPr>
        <p:spPr>
          <a:xfrm>
            <a:off x="1025803" y="1819294"/>
            <a:ext cx="9438997" cy="178506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chemeClr val="dk1"/>
                </a:solidFill>
                <a:latin typeface="Quicksand"/>
                <a:ea typeface="Quicksand"/>
                <a:cs typeface="Quicksand"/>
                <a:sym typeface="Quicksand"/>
              </a:rPr>
              <a:t>Pre-processing Text</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Lower-casing, stop word removal, stemming, removing punctuation, stripping rare tokens, etc.</a:t>
            </a:r>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Tokenization (this may be chars, words, sentences, etc.</a:t>
            </a:r>
            <a:endParaRPr sz="1800"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Integer encoding / indexing the tokens. </a:t>
            </a:r>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cs typeface="Calibri"/>
                <a:sym typeface="Calibri"/>
              </a:rPr>
              <a:t>Finally, I may or may not leverage sequence information.</a:t>
            </a:r>
          </a:p>
          <a:p>
            <a:pPr marL="285750" marR="0" lvl="0" indent="-285750" algn="l" rtl="0">
              <a:spcBef>
                <a:spcPts val="0"/>
              </a:spcBef>
              <a:spcAft>
                <a:spcPts val="0"/>
              </a:spcAft>
              <a:buClr>
                <a:schemeClr val="dk1"/>
              </a:buClr>
              <a:buSzPts val="1800"/>
              <a:buFont typeface="Arial"/>
              <a:buChar char="•"/>
            </a:pPr>
            <a:r>
              <a:rPr lang="en-US" sz="1800" i="1" dirty="0">
                <a:solidFill>
                  <a:schemeClr val="dk1"/>
                </a:solidFill>
                <a:latin typeface="Calibri"/>
                <a:cs typeface="Calibri"/>
                <a:sym typeface="Calibri"/>
              </a:rPr>
              <a:t>Q: what is a bag of words approach? What are n-grams?</a:t>
            </a:r>
            <a:endParaRPr i="1" dirty="0"/>
          </a:p>
        </p:txBody>
      </p:sp>
      <p:graphicFrame>
        <p:nvGraphicFramePr>
          <p:cNvPr id="111" name="Google Shape;111;p3"/>
          <p:cNvGraphicFramePr/>
          <p:nvPr/>
        </p:nvGraphicFramePr>
        <p:xfrm>
          <a:off x="2664178" y="3652820"/>
          <a:ext cx="6863625" cy="2801900"/>
        </p:xfrm>
        <a:graphic>
          <a:graphicData uri="http://schemas.openxmlformats.org/drawingml/2006/table">
            <a:tbl>
              <a:tblPr>
                <a:noFill/>
                <a:tableStyleId>{E05DC9BB-E2D2-4958-9D3A-7439AACFFBFD}</a:tableStyleId>
              </a:tblPr>
              <a:tblGrid>
                <a:gridCol w="981800">
                  <a:extLst>
                    <a:ext uri="{9D8B030D-6E8A-4147-A177-3AD203B41FA5}">
                      <a16:colId xmlns:a16="http://schemas.microsoft.com/office/drawing/2014/main" val="20000"/>
                    </a:ext>
                  </a:extLst>
                </a:gridCol>
                <a:gridCol w="980300">
                  <a:extLst>
                    <a:ext uri="{9D8B030D-6E8A-4147-A177-3AD203B41FA5}">
                      <a16:colId xmlns:a16="http://schemas.microsoft.com/office/drawing/2014/main" val="20001"/>
                    </a:ext>
                  </a:extLst>
                </a:gridCol>
                <a:gridCol w="980300">
                  <a:extLst>
                    <a:ext uri="{9D8B030D-6E8A-4147-A177-3AD203B41FA5}">
                      <a16:colId xmlns:a16="http://schemas.microsoft.com/office/drawing/2014/main" val="20002"/>
                    </a:ext>
                  </a:extLst>
                </a:gridCol>
                <a:gridCol w="978825">
                  <a:extLst>
                    <a:ext uri="{9D8B030D-6E8A-4147-A177-3AD203B41FA5}">
                      <a16:colId xmlns:a16="http://schemas.microsoft.com/office/drawing/2014/main" val="20003"/>
                    </a:ext>
                  </a:extLst>
                </a:gridCol>
                <a:gridCol w="980300">
                  <a:extLst>
                    <a:ext uri="{9D8B030D-6E8A-4147-A177-3AD203B41FA5}">
                      <a16:colId xmlns:a16="http://schemas.microsoft.com/office/drawing/2014/main" val="20004"/>
                    </a:ext>
                  </a:extLst>
                </a:gridCol>
                <a:gridCol w="980300">
                  <a:extLst>
                    <a:ext uri="{9D8B030D-6E8A-4147-A177-3AD203B41FA5}">
                      <a16:colId xmlns:a16="http://schemas.microsoft.com/office/drawing/2014/main" val="20005"/>
                    </a:ext>
                  </a:extLst>
                </a:gridCol>
                <a:gridCol w="981800">
                  <a:extLst>
                    <a:ext uri="{9D8B030D-6E8A-4147-A177-3AD203B41FA5}">
                      <a16:colId xmlns:a16="http://schemas.microsoft.com/office/drawing/2014/main" val="20006"/>
                    </a:ext>
                  </a:extLst>
                </a:gridCol>
              </a:tblGrid>
              <a:tr h="271225">
                <a:tc>
                  <a:txBody>
                    <a:bodyPr/>
                    <a:lstStyle/>
                    <a:p>
                      <a:pPr marL="0" marR="0" lvl="0" indent="0" algn="l" rtl="0">
                        <a:lnSpc>
                          <a:spcPct val="100000"/>
                        </a:lnSpc>
                        <a:spcBef>
                          <a:spcPts val="0"/>
                        </a:spcBef>
                        <a:spcAft>
                          <a:spcPts val="0"/>
                        </a:spcAft>
                        <a:buClr>
                          <a:schemeClr val="dk1"/>
                        </a:buClr>
                        <a:buSzPts val="1100"/>
                        <a:buFont typeface="Calibri"/>
                        <a:buNone/>
                      </a:pPr>
                      <a:endParaRPr sz="1100" b="0" i="0" u="none" strike="noStrike" cap="none">
                        <a:solidFill>
                          <a:schemeClr val="dk1"/>
                        </a:solidFill>
                        <a:latin typeface="Quicksand"/>
                        <a:ea typeface="Quicksand"/>
                        <a:cs typeface="Quicksand"/>
                        <a:sym typeface="Quicksand"/>
                      </a:endParaRPr>
                    </a:p>
                  </a:txBody>
                  <a:tcPr marL="112550" marR="112550" marT="56275" marB="5627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Database</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SQL</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Index</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Regression</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Likelihood</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linear</a:t>
                      </a:r>
                      <a:endParaRPr/>
                    </a:p>
                  </a:txBody>
                  <a:tcPr marL="112550" marR="112550" marT="56275" marB="5627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71225">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D1</a:t>
                      </a:r>
                      <a:endParaRPr/>
                    </a:p>
                  </a:txBody>
                  <a:tcPr marL="112550" marR="112550" marT="56275" marB="5627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24</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21</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9</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0</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0</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3</a:t>
                      </a:r>
                      <a:endParaRPr/>
                    </a:p>
                  </a:txBody>
                  <a:tcPr marL="112550" marR="112550" marT="56275" marB="5627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71225">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D2</a:t>
                      </a:r>
                      <a:endParaRPr/>
                    </a:p>
                  </a:txBody>
                  <a:tcPr marL="112550" marR="112550" marT="56275" marB="5627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32</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10</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5</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0</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3</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0</a:t>
                      </a:r>
                      <a:endParaRPr/>
                    </a:p>
                  </a:txBody>
                  <a:tcPr marL="112550" marR="112550" marT="56275" marB="5627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271225">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D3</a:t>
                      </a:r>
                      <a:endParaRPr/>
                    </a:p>
                  </a:txBody>
                  <a:tcPr marL="112550" marR="112550" marT="56275" marB="5627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12</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16</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5</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0</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0</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0</a:t>
                      </a:r>
                      <a:endParaRPr/>
                    </a:p>
                  </a:txBody>
                  <a:tcPr marL="112550" marR="112550" marT="56275" marB="5627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271225">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D4</a:t>
                      </a:r>
                      <a:endParaRPr/>
                    </a:p>
                  </a:txBody>
                  <a:tcPr marL="112550" marR="112550" marT="56275" marB="5627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6</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7</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2</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0</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0</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0</a:t>
                      </a:r>
                      <a:endParaRPr/>
                    </a:p>
                  </a:txBody>
                  <a:tcPr marL="112550" marR="112550" marT="56275" marB="5627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271225">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D5</a:t>
                      </a:r>
                      <a:endParaRPr/>
                    </a:p>
                  </a:txBody>
                  <a:tcPr marL="112550" marR="112550" marT="56275" marB="5627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43</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31</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20</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0</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3</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0</a:t>
                      </a:r>
                      <a:endParaRPr/>
                    </a:p>
                  </a:txBody>
                  <a:tcPr marL="112550" marR="112550" marT="56275" marB="5627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271225">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D6</a:t>
                      </a:r>
                      <a:endParaRPr/>
                    </a:p>
                  </a:txBody>
                  <a:tcPr marL="112550" marR="112550" marT="56275" marB="5627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2</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0</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0</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18</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7</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6</a:t>
                      </a:r>
                      <a:endParaRPr/>
                    </a:p>
                  </a:txBody>
                  <a:tcPr marL="112550" marR="112550" marT="56275" marB="5627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271225">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D7</a:t>
                      </a:r>
                      <a:endParaRPr/>
                    </a:p>
                  </a:txBody>
                  <a:tcPr marL="112550" marR="112550" marT="56275" marB="5627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0</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0</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1</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32</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12</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0</a:t>
                      </a:r>
                      <a:endParaRPr/>
                    </a:p>
                  </a:txBody>
                  <a:tcPr marL="112550" marR="112550" marT="56275" marB="5627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271225">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D8</a:t>
                      </a:r>
                      <a:endParaRPr/>
                    </a:p>
                  </a:txBody>
                  <a:tcPr marL="112550" marR="112550" marT="56275" marB="5627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3</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0</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0</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22</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4</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4</a:t>
                      </a:r>
                      <a:endParaRPr/>
                    </a:p>
                  </a:txBody>
                  <a:tcPr marL="112550" marR="112550" marT="56275" marB="5627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r h="271225">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D9</a:t>
                      </a:r>
                      <a:endParaRPr/>
                    </a:p>
                  </a:txBody>
                  <a:tcPr marL="112550" marR="112550" marT="56275" marB="5627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1</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0</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0</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34</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27</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25</a:t>
                      </a:r>
                      <a:endParaRPr/>
                    </a:p>
                  </a:txBody>
                  <a:tcPr marL="112550" marR="112550" marT="56275" marB="5627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9"/>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4"/>
          <p:cNvSpPr txBox="1">
            <a:spLocks noGrp="1"/>
          </p:cNvSpPr>
          <p:nvPr>
            <p:ph type="title"/>
          </p:nvPr>
        </p:nvSpPr>
        <p:spPr>
          <a:xfrm>
            <a:off x="838200" y="376414"/>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923"/>
              <a:buFont typeface="Economica"/>
              <a:buNone/>
            </a:pPr>
            <a:r>
              <a:rPr lang="en-US" sz="4923">
                <a:latin typeface="Economica"/>
                <a:ea typeface="Economica"/>
                <a:cs typeface="Economica"/>
                <a:sym typeface="Economica"/>
              </a:rPr>
              <a:t>Weighting Term-Documents: TF-IDF</a:t>
            </a:r>
            <a:endParaRPr/>
          </a:p>
        </p:txBody>
      </p:sp>
      <p:sp>
        <p:nvSpPr>
          <p:cNvPr id="117" name="Google Shape;117;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lnSpc>
                <a:spcPct val="90000"/>
              </a:lnSpc>
              <a:spcBef>
                <a:spcPts val="0"/>
              </a:spcBef>
              <a:spcAft>
                <a:spcPts val="0"/>
              </a:spcAft>
              <a:buClr>
                <a:schemeClr val="dk1"/>
              </a:buClr>
              <a:buSzPct val="100000"/>
              <a:buNone/>
            </a:pPr>
            <a:r>
              <a:rPr lang="en-US" sz="2200" b="1"/>
              <a:t>Not all phrases are of equal importance…</a:t>
            </a:r>
            <a:endParaRPr/>
          </a:p>
          <a:p>
            <a:pPr marL="347663" lvl="1" indent="-236569" algn="l" rtl="0">
              <a:lnSpc>
                <a:spcPct val="90000"/>
              </a:lnSpc>
              <a:spcBef>
                <a:spcPts val="500"/>
              </a:spcBef>
              <a:spcAft>
                <a:spcPts val="0"/>
              </a:spcAft>
              <a:buClr>
                <a:schemeClr val="dk1"/>
              </a:buClr>
              <a:buSzPct val="100000"/>
              <a:buChar char="•"/>
            </a:pPr>
            <a:r>
              <a:rPr lang="en-US" sz="1900"/>
              <a:t>E.g., David less important than Beckham</a:t>
            </a:r>
            <a:endParaRPr/>
          </a:p>
          <a:p>
            <a:pPr marL="347663" lvl="1" indent="-236569" algn="l" rtl="0">
              <a:lnSpc>
                <a:spcPct val="90000"/>
              </a:lnSpc>
              <a:spcBef>
                <a:spcPts val="500"/>
              </a:spcBef>
              <a:spcAft>
                <a:spcPts val="0"/>
              </a:spcAft>
              <a:buClr>
                <a:schemeClr val="dk1"/>
              </a:buClr>
              <a:buSzPct val="100000"/>
              <a:buChar char="•"/>
            </a:pPr>
            <a:r>
              <a:rPr lang="en-US" sz="1900"/>
              <a:t>If a term occurs all the time, observing its presence is less informative</a:t>
            </a:r>
            <a:endParaRPr/>
          </a:p>
          <a:p>
            <a:pPr marL="228600" lvl="0" indent="-55118" algn="l" rtl="0">
              <a:lnSpc>
                <a:spcPct val="90000"/>
              </a:lnSpc>
              <a:spcBef>
                <a:spcPts val="1000"/>
              </a:spcBef>
              <a:spcAft>
                <a:spcPts val="0"/>
              </a:spcAft>
              <a:buClr>
                <a:schemeClr val="dk1"/>
              </a:buClr>
              <a:buSzPct val="100000"/>
              <a:buNone/>
            </a:pPr>
            <a:endParaRPr sz="2954"/>
          </a:p>
          <a:p>
            <a:pPr marL="0" lvl="0" indent="0" algn="l" rtl="0">
              <a:lnSpc>
                <a:spcPct val="90000"/>
              </a:lnSpc>
              <a:spcBef>
                <a:spcPts val="1000"/>
              </a:spcBef>
              <a:spcAft>
                <a:spcPts val="0"/>
              </a:spcAft>
              <a:buClr>
                <a:schemeClr val="dk1"/>
              </a:buClr>
              <a:buSzPct val="100000"/>
              <a:buNone/>
            </a:pPr>
            <a:r>
              <a:rPr lang="en-US" sz="2200" b="1"/>
              <a:t>Inverse-document frequency (IDF) helps address this.  </a:t>
            </a:r>
            <a:endParaRPr/>
          </a:p>
          <a:p>
            <a:pPr marL="685800" lvl="1" indent="-84010" algn="l" rtl="0">
              <a:lnSpc>
                <a:spcPct val="90000"/>
              </a:lnSpc>
              <a:spcBef>
                <a:spcPts val="500"/>
              </a:spcBef>
              <a:spcAft>
                <a:spcPts val="0"/>
              </a:spcAft>
              <a:buClr>
                <a:schemeClr val="dk1"/>
              </a:buClr>
              <a:buSzPct val="100000"/>
              <a:buNone/>
            </a:pPr>
            <a:endParaRPr sz="2462"/>
          </a:p>
          <a:p>
            <a:pPr marL="685800" lvl="1" indent="-84010" algn="l" rtl="0">
              <a:lnSpc>
                <a:spcPct val="90000"/>
              </a:lnSpc>
              <a:spcBef>
                <a:spcPts val="500"/>
              </a:spcBef>
              <a:spcAft>
                <a:spcPts val="0"/>
              </a:spcAft>
              <a:buClr>
                <a:schemeClr val="dk1"/>
              </a:buClr>
              <a:buSzPct val="100000"/>
              <a:buNone/>
            </a:pPr>
            <a:endParaRPr sz="2462"/>
          </a:p>
          <a:p>
            <a:pPr marL="685800" lvl="1" indent="-84010" algn="l" rtl="0">
              <a:lnSpc>
                <a:spcPct val="90000"/>
              </a:lnSpc>
              <a:spcBef>
                <a:spcPts val="500"/>
              </a:spcBef>
              <a:spcAft>
                <a:spcPts val="0"/>
              </a:spcAft>
              <a:buClr>
                <a:schemeClr val="dk1"/>
              </a:buClr>
              <a:buSzPct val="100000"/>
              <a:buNone/>
            </a:pPr>
            <a:endParaRPr sz="2462"/>
          </a:p>
          <a:p>
            <a:pPr marL="685800" lvl="1" indent="-228631" algn="l" rtl="0">
              <a:lnSpc>
                <a:spcPct val="90000"/>
              </a:lnSpc>
              <a:spcBef>
                <a:spcPts val="500"/>
              </a:spcBef>
              <a:spcAft>
                <a:spcPts val="0"/>
              </a:spcAft>
              <a:buClr>
                <a:schemeClr val="dk1"/>
              </a:buClr>
              <a:buSzPct val="100000"/>
              <a:buChar char="•"/>
            </a:pPr>
            <a:r>
              <a:rPr lang="en-US" sz="1900"/>
              <a:t>Term ‘weighting’ is then calculated as Term Frequency (TF) x IDF</a:t>
            </a:r>
            <a:endParaRPr/>
          </a:p>
          <a:p>
            <a:pPr marL="685800" lvl="1" indent="-228631" algn="l" rtl="0">
              <a:lnSpc>
                <a:spcPct val="90000"/>
              </a:lnSpc>
              <a:spcBef>
                <a:spcPts val="500"/>
              </a:spcBef>
              <a:spcAft>
                <a:spcPts val="0"/>
              </a:spcAft>
              <a:buClr>
                <a:schemeClr val="dk1"/>
              </a:buClr>
              <a:buSzPct val="100000"/>
              <a:buChar char="•"/>
            </a:pPr>
            <a:r>
              <a:rPr lang="en-US" sz="1900"/>
              <a:t>n</a:t>
            </a:r>
            <a:r>
              <a:rPr lang="en-US" sz="1900" baseline="-25000"/>
              <a:t>j</a:t>
            </a:r>
            <a:r>
              <a:rPr lang="en-US" sz="1900"/>
              <a:t>= # of docs containing the term, N = total # of docs</a:t>
            </a:r>
            <a:endParaRPr/>
          </a:p>
          <a:p>
            <a:pPr marL="685800" lvl="1" indent="-228631" algn="l" rtl="0">
              <a:lnSpc>
                <a:spcPct val="90000"/>
              </a:lnSpc>
              <a:spcBef>
                <a:spcPts val="500"/>
              </a:spcBef>
              <a:spcAft>
                <a:spcPts val="0"/>
              </a:spcAft>
              <a:buClr>
                <a:schemeClr val="dk1"/>
              </a:buClr>
              <a:buSzPct val="100000"/>
              <a:buChar char="•"/>
            </a:pPr>
            <a:r>
              <a:rPr lang="en-US" sz="1900"/>
              <a:t>A term is deemed important if it has a high TF and/or a high IDF.</a:t>
            </a:r>
            <a:endParaRPr/>
          </a:p>
          <a:p>
            <a:pPr marL="685800" lvl="1" indent="-228631" algn="l" rtl="0">
              <a:lnSpc>
                <a:spcPct val="90000"/>
              </a:lnSpc>
              <a:spcBef>
                <a:spcPts val="500"/>
              </a:spcBef>
              <a:spcAft>
                <a:spcPts val="0"/>
              </a:spcAft>
              <a:buClr>
                <a:schemeClr val="dk1"/>
              </a:buClr>
              <a:buSzPct val="100000"/>
              <a:buChar char="•"/>
            </a:pPr>
            <a:r>
              <a:rPr lang="en-US" sz="1900"/>
              <a:t>As TF goes up, the word is more common generally. As IDF goes up, it means very few documents contain this term.</a:t>
            </a:r>
            <a:endParaRPr/>
          </a:p>
        </p:txBody>
      </p:sp>
      <p:pic>
        <p:nvPicPr>
          <p:cNvPr id="118" name="Google Shape;118;p4"/>
          <p:cNvPicPr preferRelativeResize="0"/>
          <p:nvPr/>
        </p:nvPicPr>
        <p:blipFill rotWithShape="1">
          <a:blip r:embed="rId3">
            <a:alphaModFix/>
          </a:blip>
          <a:srcRect/>
          <a:stretch/>
        </p:blipFill>
        <p:spPr>
          <a:xfrm>
            <a:off x="4998525" y="4001294"/>
            <a:ext cx="2194950" cy="28617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Shape 122"/>
        <p:cNvGrpSpPr/>
        <p:nvPr/>
      </p:nvGrpSpPr>
      <p:grpSpPr>
        <a:xfrm>
          <a:off x="0" y="0"/>
          <a:ext cx="0" cy="0"/>
          <a:chOff x="0" y="0"/>
          <a:chExt cx="0" cy="0"/>
        </a:xfrm>
      </p:grpSpPr>
      <p:sp>
        <p:nvSpPr>
          <p:cNvPr id="123" name="Google Shape;123;p5"/>
          <p:cNvSpPr txBox="1"/>
          <p:nvPr/>
        </p:nvSpPr>
        <p:spPr>
          <a:xfrm>
            <a:off x="1325629" y="639657"/>
            <a:ext cx="9540742"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TextVectorization Layer</a:t>
            </a:r>
            <a:endParaRPr/>
          </a:p>
        </p:txBody>
      </p:sp>
      <p:sp>
        <p:nvSpPr>
          <p:cNvPr id="124" name="Google Shape;124;p5"/>
          <p:cNvSpPr txBox="1"/>
          <p:nvPr/>
        </p:nvSpPr>
        <p:spPr>
          <a:xfrm>
            <a:off x="1014515" y="1826371"/>
            <a:ext cx="4878285" cy="403187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Quicksand"/>
                <a:ea typeface="Quicksand"/>
                <a:cs typeface="Quicksand"/>
                <a:sym typeface="Quicksand"/>
              </a:rPr>
              <a:t>Pre-processing Text</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Standardization, tokenization (words),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one-hot-encoding / vectorization.</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The Keras TextVectorization() layer achieves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these steps quickly.</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b="1">
                <a:solidFill>
                  <a:schemeClr val="dk1"/>
                </a:solidFill>
                <a:latin typeface="Quicksand"/>
                <a:ea typeface="Quicksand"/>
                <a:cs typeface="Quicksand"/>
                <a:sym typeface="Quicksand"/>
              </a:rPr>
              <a:t>Customization</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You can work with n-grams, and do other sorts of pre-processing, using arguments.</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b="1">
                <a:solidFill>
                  <a:schemeClr val="dk1"/>
                </a:solidFill>
                <a:latin typeface="Calibri"/>
                <a:ea typeface="Calibri"/>
                <a:cs typeface="Calibri"/>
                <a:sym typeface="Calibri"/>
              </a:rPr>
              <a:t>Options</a:t>
            </a:r>
            <a:endParaRPr sz="1800" b="1">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Include as part of TF Dataset pipeline (more efficient)</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Include as a layer in your Keras model. </a:t>
            </a:r>
            <a:endParaRPr/>
          </a:p>
        </p:txBody>
      </p:sp>
      <p:pic>
        <p:nvPicPr>
          <p:cNvPr id="125" name="Google Shape;125;p5"/>
          <p:cNvPicPr preferRelativeResize="0"/>
          <p:nvPr/>
        </p:nvPicPr>
        <p:blipFill rotWithShape="1">
          <a:blip r:embed="rId3">
            <a:alphaModFix/>
          </a:blip>
          <a:srcRect/>
          <a:stretch/>
        </p:blipFill>
        <p:spPr>
          <a:xfrm>
            <a:off x="6571029" y="2051847"/>
            <a:ext cx="4295342" cy="410351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7"/>
          <p:cNvSpPr txBox="1">
            <a:spLocks noGrp="1"/>
          </p:cNvSpPr>
          <p:nvPr>
            <p:ph type="title"/>
          </p:nvPr>
        </p:nvSpPr>
        <p:spPr>
          <a:xfrm>
            <a:off x="838200" y="376414"/>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923"/>
              <a:buFont typeface="Economica"/>
              <a:buNone/>
            </a:pPr>
            <a:r>
              <a:rPr lang="en-US" sz="4923">
                <a:latin typeface="Economica"/>
                <a:ea typeface="Economica"/>
                <a:cs typeface="Economica"/>
                <a:sym typeface="Economica"/>
              </a:rPr>
              <a:t>Bidirectional LSTM</a:t>
            </a:r>
            <a:endParaRPr/>
          </a:p>
        </p:txBody>
      </p:sp>
      <p:sp>
        <p:nvSpPr>
          <p:cNvPr id="138" name="Google Shape;138;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200"/>
              <a:buNone/>
            </a:pPr>
            <a:r>
              <a:rPr lang="en-US" sz="2200" b="1"/>
              <a:t>We Saw This Last Time</a:t>
            </a:r>
            <a:endParaRPr/>
          </a:p>
          <a:p>
            <a:pPr marL="347663" lvl="1" indent="-236538" algn="l" rtl="0">
              <a:lnSpc>
                <a:spcPct val="90000"/>
              </a:lnSpc>
              <a:spcBef>
                <a:spcPts val="500"/>
              </a:spcBef>
              <a:spcAft>
                <a:spcPts val="0"/>
              </a:spcAft>
              <a:buClr>
                <a:schemeClr val="dk1"/>
              </a:buClr>
              <a:buSzPts val="1900"/>
              <a:buChar char="•"/>
            </a:pPr>
            <a:r>
              <a:rPr lang="en-US" sz="1900"/>
              <a:t>Take each sequence as input data, as well as a flipped/reversed copy.</a:t>
            </a:r>
            <a:endParaRPr/>
          </a:p>
          <a:p>
            <a:pPr marL="347663" lvl="1" indent="-236538" algn="l" rtl="0">
              <a:lnSpc>
                <a:spcPct val="90000"/>
              </a:lnSpc>
              <a:spcBef>
                <a:spcPts val="500"/>
              </a:spcBef>
              <a:spcAft>
                <a:spcPts val="0"/>
              </a:spcAft>
              <a:buClr>
                <a:schemeClr val="dk1"/>
              </a:buClr>
              <a:buSzPts val="1900"/>
              <a:buChar char="•"/>
            </a:pPr>
            <a:r>
              <a:rPr lang="en-US" sz="1900"/>
              <a:t>Was state of the art for text processing until relatively recently (transformers now dominate).</a:t>
            </a:r>
            <a:endParaRPr/>
          </a:p>
          <a:p>
            <a:pPr marL="347663" lvl="1" indent="-115888" algn="l" rtl="0">
              <a:lnSpc>
                <a:spcPct val="90000"/>
              </a:lnSpc>
              <a:spcBef>
                <a:spcPts val="500"/>
              </a:spcBef>
              <a:spcAft>
                <a:spcPts val="0"/>
              </a:spcAft>
              <a:buClr>
                <a:schemeClr val="dk1"/>
              </a:buClr>
              <a:buSzPts val="1900"/>
              <a:buNone/>
            </a:pPr>
            <a:endParaRPr sz="1900"/>
          </a:p>
          <a:p>
            <a:pPr marL="0" lvl="0" indent="0" algn="l" rtl="0">
              <a:lnSpc>
                <a:spcPct val="90000"/>
              </a:lnSpc>
              <a:spcBef>
                <a:spcPts val="1000"/>
              </a:spcBef>
              <a:spcAft>
                <a:spcPts val="0"/>
              </a:spcAft>
              <a:buClr>
                <a:schemeClr val="dk1"/>
              </a:buClr>
              <a:buSzPts val="2200"/>
              <a:buNone/>
            </a:pPr>
            <a:r>
              <a:rPr lang="en-US" sz="2200" b="1"/>
              <a:t>Instead of Time Series We Pass…</a:t>
            </a:r>
            <a:endParaRPr/>
          </a:p>
          <a:p>
            <a:pPr marL="347663" lvl="1" indent="-236538" algn="l" rtl="0">
              <a:lnSpc>
                <a:spcPct val="90000"/>
              </a:lnSpc>
              <a:spcBef>
                <a:spcPts val="500"/>
              </a:spcBef>
              <a:spcAft>
                <a:spcPts val="0"/>
              </a:spcAft>
              <a:buClr>
                <a:schemeClr val="dk1"/>
              </a:buClr>
              <a:buSzPts val="1900"/>
              <a:buChar char="•"/>
            </a:pPr>
            <a:r>
              <a:rPr lang="en-US" sz="1900"/>
              <a:t>Sequences of one-hot-encodings of terms.</a:t>
            </a:r>
            <a:endParaRPr/>
          </a:p>
          <a:p>
            <a:pPr marL="347663" lvl="1" indent="-236538" algn="l" rtl="0">
              <a:lnSpc>
                <a:spcPct val="90000"/>
              </a:lnSpc>
              <a:spcBef>
                <a:spcPts val="500"/>
              </a:spcBef>
              <a:spcAft>
                <a:spcPts val="0"/>
              </a:spcAft>
              <a:buClr>
                <a:schemeClr val="dk1"/>
              </a:buClr>
              <a:buSzPts val="1900"/>
              <a:buChar char="•"/>
            </a:pPr>
            <a:r>
              <a:rPr lang="en-US" sz="1900"/>
              <a:t>Sequences of pre-trained vector embeddings </a:t>
            </a:r>
            <a:br>
              <a:rPr lang="en-US" sz="1900"/>
            </a:br>
            <a:r>
              <a:rPr lang="en-US" sz="1900"/>
              <a:t>of terms.</a:t>
            </a:r>
            <a:endParaRPr/>
          </a:p>
          <a:p>
            <a:pPr marL="347663" lvl="1" indent="-115888" algn="l" rtl="0">
              <a:lnSpc>
                <a:spcPct val="90000"/>
              </a:lnSpc>
              <a:spcBef>
                <a:spcPts val="500"/>
              </a:spcBef>
              <a:spcAft>
                <a:spcPts val="0"/>
              </a:spcAft>
              <a:buClr>
                <a:schemeClr val="dk1"/>
              </a:buClr>
              <a:buSzPts val="1900"/>
              <a:buNone/>
            </a:pPr>
            <a:endParaRPr sz="1900"/>
          </a:p>
        </p:txBody>
      </p:sp>
      <p:pic>
        <p:nvPicPr>
          <p:cNvPr id="139" name="Google Shape;139;p7"/>
          <p:cNvPicPr preferRelativeResize="0"/>
          <p:nvPr/>
        </p:nvPicPr>
        <p:blipFill rotWithShape="1">
          <a:blip r:embed="rId3">
            <a:alphaModFix/>
          </a:blip>
          <a:srcRect/>
          <a:stretch/>
        </p:blipFill>
        <p:spPr>
          <a:xfrm>
            <a:off x="6521452" y="3429000"/>
            <a:ext cx="3213098" cy="283448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8"/>
          <p:cNvSpPr txBox="1"/>
          <p:nvPr/>
        </p:nvSpPr>
        <p:spPr>
          <a:xfrm>
            <a:off x="1325629" y="639657"/>
            <a:ext cx="9540742"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dirty="0">
                <a:solidFill>
                  <a:schemeClr val="dk1"/>
                </a:solidFill>
                <a:latin typeface="Economica"/>
                <a:ea typeface="Economica"/>
                <a:cs typeface="Economica"/>
                <a:sym typeface="Economica"/>
              </a:rPr>
              <a:t>Masking</a:t>
            </a:r>
            <a:endParaRPr dirty="0"/>
          </a:p>
        </p:txBody>
      </p:sp>
      <p:sp>
        <p:nvSpPr>
          <p:cNvPr id="146" name="Google Shape;146;p8"/>
          <p:cNvSpPr txBox="1"/>
          <p:nvPr/>
        </p:nvSpPr>
        <p:spPr>
          <a:xfrm>
            <a:off x="1049123" y="1984024"/>
            <a:ext cx="10093751" cy="378561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chemeClr val="dk1"/>
                </a:solidFill>
                <a:latin typeface="Quicksand"/>
                <a:ea typeface="Quicksand"/>
                <a:cs typeface="Quicksand"/>
                <a:sym typeface="Quicksand"/>
              </a:rPr>
              <a:t>RNNs with Ragged Lists</a:t>
            </a:r>
            <a:endParaRPr dirty="0"/>
          </a:p>
          <a:p>
            <a:pPr marL="342900" marR="0" lvl="0" indent="-342900" algn="l" rtl="0">
              <a:spcBef>
                <a:spcPts val="0"/>
              </a:spcBef>
              <a:spcAft>
                <a:spcPts val="0"/>
              </a:spcAft>
              <a:buClr>
                <a:schemeClr val="dk1"/>
              </a:buClr>
              <a:buSzPts val="2000"/>
              <a:buFont typeface="Arial"/>
              <a:buChar char="•"/>
            </a:pPr>
            <a:r>
              <a:rPr lang="en-US" sz="2000" dirty="0">
                <a:solidFill>
                  <a:schemeClr val="dk1"/>
                </a:solidFill>
                <a:latin typeface="Quicksand"/>
                <a:ea typeface="Quicksand"/>
                <a:cs typeface="Quicksand"/>
                <a:sym typeface="Quicksand"/>
              </a:rPr>
              <a:t>Lists where each element is a sequence of variable length *can* be handled here, but not automatically.</a:t>
            </a:r>
          </a:p>
          <a:p>
            <a:pPr marL="342900" marR="0" lvl="0" indent="-342900" algn="l" rtl="0">
              <a:spcBef>
                <a:spcPts val="0"/>
              </a:spcBef>
              <a:spcAft>
                <a:spcPts val="0"/>
              </a:spcAft>
              <a:buClr>
                <a:schemeClr val="dk1"/>
              </a:buClr>
              <a:buSzPts val="2000"/>
              <a:buFont typeface="Arial"/>
              <a:buChar char="•"/>
            </a:pPr>
            <a:r>
              <a:rPr lang="en-US" sz="2000" dirty="0">
                <a:solidFill>
                  <a:schemeClr val="dk1"/>
                </a:solidFill>
                <a:latin typeface="Quicksand"/>
                <a:sym typeface="Quicksand"/>
              </a:rPr>
              <a:t>A batch in </a:t>
            </a:r>
            <a:r>
              <a:rPr lang="en-US" sz="2000" dirty="0" err="1">
                <a:solidFill>
                  <a:schemeClr val="dk1"/>
                </a:solidFill>
                <a:latin typeface="Quicksand"/>
                <a:sym typeface="Quicksand"/>
              </a:rPr>
              <a:t>Keras</a:t>
            </a:r>
            <a:r>
              <a:rPr lang="en-US" sz="2000" dirty="0">
                <a:solidFill>
                  <a:schemeClr val="dk1"/>
                </a:solidFill>
                <a:latin typeface="Quicksand"/>
                <a:sym typeface="Quicksand"/>
              </a:rPr>
              <a:t> must be of a fixed dimensionality; we use padding and truncation to achieve this.</a:t>
            </a:r>
            <a:endParaRPr dirty="0"/>
          </a:p>
          <a:p>
            <a:pPr marL="0" marR="0" lvl="0" indent="0" algn="l" rtl="0">
              <a:spcBef>
                <a:spcPts val="0"/>
              </a:spcBef>
              <a:spcAft>
                <a:spcPts val="0"/>
              </a:spcAft>
              <a:buNone/>
            </a:pPr>
            <a:endParaRPr sz="2000" b="1" dirty="0">
              <a:solidFill>
                <a:schemeClr val="dk1"/>
              </a:solidFill>
              <a:latin typeface="Quicksand"/>
              <a:ea typeface="Quicksand"/>
              <a:cs typeface="Quicksand"/>
              <a:sym typeface="Quicksand"/>
            </a:endParaRPr>
          </a:p>
          <a:p>
            <a:pPr marL="0" marR="0" lvl="0" indent="0" algn="l" rtl="0">
              <a:spcBef>
                <a:spcPts val="0"/>
              </a:spcBef>
              <a:spcAft>
                <a:spcPts val="0"/>
              </a:spcAft>
              <a:buNone/>
            </a:pPr>
            <a:r>
              <a:rPr lang="en-US" sz="2000" b="1" dirty="0">
                <a:solidFill>
                  <a:schemeClr val="dk1"/>
                </a:solidFill>
                <a:latin typeface="Quicksand"/>
                <a:ea typeface="Quicksand"/>
                <a:cs typeface="Quicksand"/>
                <a:sym typeface="Quicksand"/>
              </a:rPr>
              <a:t>We Deal with Variable Lengths Using a Mask</a:t>
            </a:r>
            <a:endParaRPr dirty="0"/>
          </a:p>
          <a:p>
            <a:pPr marL="342900" marR="0" lvl="0" indent="-342900" algn="l" rtl="0">
              <a:spcBef>
                <a:spcPts val="0"/>
              </a:spcBef>
              <a:spcAft>
                <a:spcPts val="0"/>
              </a:spcAft>
              <a:buClr>
                <a:schemeClr val="dk1"/>
              </a:buClr>
              <a:buSzPts val="2000"/>
              <a:buFont typeface="Arial"/>
              <a:buChar char="•"/>
            </a:pPr>
            <a:r>
              <a:rPr lang="en-US" sz="2000" dirty="0">
                <a:solidFill>
                  <a:schemeClr val="dk1"/>
                </a:solidFill>
                <a:latin typeface="Quicksand"/>
                <a:ea typeface="Quicksand"/>
                <a:cs typeface="Quicksand"/>
                <a:sym typeface="Quicksand"/>
              </a:rPr>
              <a:t>The Masking layer “flags” sequence elements that are to be ignored by subsequent layers (e.g., an LSTM) that have the ability to process a mask.</a:t>
            </a:r>
          </a:p>
          <a:p>
            <a:pPr marL="342900" marR="0" lvl="0" indent="-342900" algn="l" rtl="0">
              <a:spcBef>
                <a:spcPts val="0"/>
              </a:spcBef>
              <a:spcAft>
                <a:spcPts val="0"/>
              </a:spcAft>
              <a:buClr>
                <a:schemeClr val="dk1"/>
              </a:buClr>
              <a:buSzPts val="2000"/>
              <a:buFont typeface="Arial"/>
              <a:buChar char="•"/>
            </a:pPr>
            <a:r>
              <a:rPr lang="en-US" sz="2000" dirty="0">
                <a:solidFill>
                  <a:schemeClr val="dk1"/>
                </a:solidFill>
                <a:latin typeface="Quicksand"/>
                <a:sym typeface="Quicksand"/>
              </a:rPr>
              <a:t>The output of masking layer passes on the input + a second tensor of the same shape, containing Boolean values (True = process, False = ignore).</a:t>
            </a:r>
          </a:p>
          <a:p>
            <a:pPr marL="342900" marR="0" lvl="0" indent="-342900" algn="l" rtl="0">
              <a:spcBef>
                <a:spcPts val="0"/>
              </a:spcBef>
              <a:spcAft>
                <a:spcPts val="0"/>
              </a:spcAft>
              <a:buClr>
                <a:schemeClr val="dk1"/>
              </a:buClr>
              <a:buSzPts val="2000"/>
              <a:buFont typeface="Arial"/>
              <a:buChar char="•"/>
            </a:pPr>
            <a:r>
              <a:rPr lang="en-US" sz="2000" dirty="0">
                <a:solidFill>
                  <a:schemeClr val="dk1"/>
                </a:solidFill>
                <a:latin typeface="Quicksand"/>
                <a:sym typeface="Quicksand"/>
              </a:rPr>
              <a:t>By default values of 0 get ignored, but we can override this.</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8"/>
          <p:cNvSpPr txBox="1"/>
          <p:nvPr/>
        </p:nvSpPr>
        <p:spPr>
          <a:xfrm>
            <a:off x="1325629" y="639657"/>
            <a:ext cx="9540742"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Embedding Layer</a:t>
            </a:r>
            <a:endParaRPr/>
          </a:p>
        </p:txBody>
      </p:sp>
      <p:sp>
        <p:nvSpPr>
          <p:cNvPr id="146" name="Google Shape;146;p8"/>
          <p:cNvSpPr txBox="1"/>
          <p:nvPr/>
        </p:nvSpPr>
        <p:spPr>
          <a:xfrm>
            <a:off x="1049123" y="1984024"/>
            <a:ext cx="10665799" cy="40933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chemeClr val="dk1"/>
                </a:solidFill>
                <a:latin typeface="Quicksand"/>
                <a:ea typeface="Quicksand"/>
                <a:cs typeface="Quicksand"/>
                <a:sym typeface="Quicksand"/>
              </a:rPr>
              <a:t>With Hot Encodings, Model Will Still Struggle to Figure Out Semantics</a:t>
            </a:r>
            <a:endParaRPr dirty="0"/>
          </a:p>
          <a:p>
            <a:pPr marL="342900" marR="0" lvl="0" indent="-342900" algn="l" rtl="0">
              <a:spcBef>
                <a:spcPts val="0"/>
              </a:spcBef>
              <a:spcAft>
                <a:spcPts val="0"/>
              </a:spcAft>
              <a:buClr>
                <a:schemeClr val="dk1"/>
              </a:buClr>
              <a:buSzPts val="2000"/>
              <a:buFont typeface="Arial"/>
              <a:buChar char="•"/>
            </a:pPr>
            <a:r>
              <a:rPr lang="en-US" sz="2000" dirty="0">
                <a:solidFill>
                  <a:schemeClr val="dk1"/>
                </a:solidFill>
                <a:latin typeface="Quicksand"/>
                <a:ea typeface="Quicksand"/>
                <a:cs typeface="Quicksand"/>
                <a:sym typeface="Quicksand"/>
              </a:rPr>
              <a:t>Despite having sequence, the model is “told” that the tokens are orthogonal / independent of one another in their meanings. But that’s not true! </a:t>
            </a:r>
            <a:endParaRPr dirty="0"/>
          </a:p>
          <a:p>
            <a:pPr marL="0" marR="0" lvl="0" indent="0" algn="l" rtl="0">
              <a:spcBef>
                <a:spcPts val="0"/>
              </a:spcBef>
              <a:spcAft>
                <a:spcPts val="0"/>
              </a:spcAft>
              <a:buNone/>
            </a:pPr>
            <a:endParaRPr sz="2000" b="1" dirty="0">
              <a:solidFill>
                <a:schemeClr val="dk1"/>
              </a:solidFill>
              <a:latin typeface="Quicksand"/>
              <a:ea typeface="Quicksand"/>
              <a:cs typeface="Quicksand"/>
              <a:sym typeface="Quicksand"/>
            </a:endParaRPr>
          </a:p>
          <a:p>
            <a:pPr marL="0" marR="0" lvl="0" indent="0" algn="l" rtl="0">
              <a:spcBef>
                <a:spcPts val="0"/>
              </a:spcBef>
              <a:spcAft>
                <a:spcPts val="0"/>
              </a:spcAft>
              <a:buNone/>
            </a:pPr>
            <a:r>
              <a:rPr lang="en-US" sz="2000" b="1" dirty="0">
                <a:solidFill>
                  <a:schemeClr val="dk1"/>
                </a:solidFill>
                <a:latin typeface="Quicksand"/>
                <a:ea typeface="Quicksand"/>
                <a:cs typeface="Quicksand"/>
                <a:sym typeface="Quicksand"/>
              </a:rPr>
              <a:t>Textual Embedding Layer First Provides Dimensionality Reduction </a:t>
            </a:r>
            <a:endParaRPr dirty="0"/>
          </a:p>
          <a:p>
            <a:pPr marL="342900" marR="0" lvl="0" indent="-342900" algn="l" rtl="0">
              <a:spcBef>
                <a:spcPts val="0"/>
              </a:spcBef>
              <a:spcAft>
                <a:spcPts val="0"/>
              </a:spcAft>
              <a:buClr>
                <a:schemeClr val="dk1"/>
              </a:buClr>
              <a:buSzPts val="2000"/>
              <a:buFont typeface="Arial"/>
              <a:buChar char="•"/>
            </a:pPr>
            <a:r>
              <a:rPr lang="en-US" sz="2000" dirty="0">
                <a:solidFill>
                  <a:schemeClr val="dk1"/>
                </a:solidFill>
                <a:latin typeface="Quicksand"/>
                <a:ea typeface="Quicksand"/>
                <a:cs typeface="Quicksand"/>
                <a:sym typeface="Quicksand"/>
              </a:rPr>
              <a:t>Represent words into a lower dimensional space – similar vector = similar meaning.</a:t>
            </a:r>
            <a:endParaRPr dirty="0"/>
          </a:p>
          <a:p>
            <a:pPr marL="342900" marR="0" lvl="0" indent="-342900" algn="l" rtl="0">
              <a:spcBef>
                <a:spcPts val="0"/>
              </a:spcBef>
              <a:spcAft>
                <a:spcPts val="0"/>
              </a:spcAft>
              <a:buClr>
                <a:schemeClr val="dk1"/>
              </a:buClr>
              <a:buSzPts val="2000"/>
              <a:buFont typeface="Arial"/>
              <a:buChar char="•"/>
            </a:pPr>
            <a:r>
              <a:rPr lang="en-US" sz="2000" dirty="0">
                <a:solidFill>
                  <a:schemeClr val="dk1"/>
                </a:solidFill>
                <a:latin typeface="Quicksand"/>
                <a:ea typeface="Quicksand"/>
                <a:cs typeface="Quicksand"/>
                <a:sym typeface="Quicksand"/>
              </a:rPr>
              <a:t>The Embedding layer is a lookup table that maps tokens to vectors. For each token in the vocabulary, the network learns a vector representation. The vectors are initially random, and the network updates them in training to learn representations that help in prediction (just like with convolution filters!).</a:t>
            </a:r>
          </a:p>
          <a:p>
            <a:pPr marL="342900" marR="0" lvl="0" indent="-342900" algn="l" rtl="0">
              <a:spcBef>
                <a:spcPts val="0"/>
              </a:spcBef>
              <a:spcAft>
                <a:spcPts val="0"/>
              </a:spcAft>
              <a:buClr>
                <a:schemeClr val="dk1"/>
              </a:buClr>
              <a:buSzPts val="2000"/>
              <a:buFont typeface="Arial"/>
              <a:buChar char="•"/>
            </a:pPr>
            <a:r>
              <a:rPr lang="en-US" sz="2000" dirty="0">
                <a:solidFill>
                  <a:schemeClr val="dk1"/>
                </a:solidFill>
                <a:latin typeface="Quicksand"/>
                <a:sym typeface="Quicksand"/>
              </a:rPr>
              <a:t>In practice, it is learning semantic relationships… </a:t>
            </a:r>
          </a:p>
          <a:p>
            <a:pPr marL="342900" marR="0" lvl="0" indent="-342900" algn="l" rtl="0">
              <a:spcBef>
                <a:spcPts val="0"/>
              </a:spcBef>
              <a:spcAft>
                <a:spcPts val="0"/>
              </a:spcAft>
              <a:buClr>
                <a:schemeClr val="dk1"/>
              </a:buClr>
              <a:buSzPts val="2000"/>
              <a:buFont typeface="Arial"/>
              <a:buChar char="•"/>
            </a:pPr>
            <a:r>
              <a:rPr lang="en-US" sz="2000" dirty="0">
                <a:solidFill>
                  <a:schemeClr val="dk1"/>
                </a:solidFill>
                <a:latin typeface="Quicksand"/>
                <a:sym typeface="Quicksand"/>
              </a:rPr>
              <a:t>This is much better for an RNN than a hot encoding,</a:t>
            </a:r>
            <a:br>
              <a:rPr lang="en-US" sz="2000" dirty="0">
                <a:solidFill>
                  <a:schemeClr val="dk1"/>
                </a:solidFill>
                <a:latin typeface="Quicksand"/>
                <a:sym typeface="Quicksand"/>
              </a:rPr>
            </a:br>
            <a:r>
              <a:rPr lang="en-US" sz="2000" dirty="0">
                <a:solidFill>
                  <a:schemeClr val="dk1"/>
                </a:solidFill>
                <a:latin typeface="Quicksand"/>
                <a:sym typeface="Quicksand"/>
              </a:rPr>
              <a:t>because 120 values (for example) is &lt;&lt; 20,000!</a:t>
            </a:r>
            <a:endParaRPr dirty="0"/>
          </a:p>
        </p:txBody>
      </p:sp>
      <p:pic>
        <p:nvPicPr>
          <p:cNvPr id="147" name="Google Shape;147;p8" descr="The amazing power of word vectors | the morning paper"/>
          <p:cNvPicPr preferRelativeResize="0"/>
          <p:nvPr/>
        </p:nvPicPr>
        <p:blipFill rotWithShape="1">
          <a:blip r:embed="rId3">
            <a:alphaModFix/>
          </a:blip>
          <a:srcRect/>
          <a:stretch/>
        </p:blipFill>
        <p:spPr>
          <a:xfrm>
            <a:off x="7850146" y="4860758"/>
            <a:ext cx="3016225" cy="1835840"/>
          </a:xfrm>
          <a:prstGeom prst="rect">
            <a:avLst/>
          </a:prstGeom>
          <a:noFill/>
          <a:ln>
            <a:noFill/>
          </a:ln>
        </p:spPr>
      </p:pic>
    </p:spTree>
    <p:extLst>
      <p:ext uri="{BB962C8B-B14F-4D97-AF65-F5344CB8AC3E}">
        <p14:creationId xmlns:p14="http://schemas.microsoft.com/office/powerpoint/2010/main" val="3569588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9"/>
          <p:cNvSpPr txBox="1"/>
          <p:nvPr/>
        </p:nvSpPr>
        <p:spPr>
          <a:xfrm>
            <a:off x="1325629" y="639657"/>
            <a:ext cx="9540742"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Pre-Trained Embeddings: GloVe</a:t>
            </a:r>
            <a:endParaRPr sz="5400">
              <a:solidFill>
                <a:schemeClr val="dk1"/>
              </a:solidFill>
              <a:latin typeface="Economica"/>
              <a:ea typeface="Economica"/>
              <a:cs typeface="Economica"/>
              <a:sym typeface="Economica"/>
            </a:endParaRPr>
          </a:p>
        </p:txBody>
      </p:sp>
      <p:sp>
        <p:nvSpPr>
          <p:cNvPr id="154" name="Google Shape;154;p9"/>
          <p:cNvSpPr txBox="1"/>
          <p:nvPr/>
        </p:nvSpPr>
        <p:spPr>
          <a:xfrm>
            <a:off x="1049124" y="1605611"/>
            <a:ext cx="10093751" cy="22467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Quicksand"/>
                <a:ea typeface="Quicksand"/>
                <a:cs typeface="Quicksand"/>
                <a:sym typeface="Quicksand"/>
              </a:rPr>
              <a:t>Global Vector Representation</a:t>
            </a:r>
            <a:endParaRPr/>
          </a:p>
          <a:p>
            <a:pPr marL="342900" marR="0" lvl="0" indent="-342900" algn="l" rtl="0">
              <a:spcBef>
                <a:spcPts val="0"/>
              </a:spcBef>
              <a:spcAft>
                <a:spcPts val="0"/>
              </a:spcAft>
              <a:buClr>
                <a:schemeClr val="dk1"/>
              </a:buClr>
              <a:buSzPts val="2000"/>
              <a:buFont typeface="Arial"/>
              <a:buChar char="•"/>
            </a:pPr>
            <a:r>
              <a:rPr lang="en-US" sz="2000">
                <a:solidFill>
                  <a:schemeClr val="dk1"/>
                </a:solidFill>
                <a:latin typeface="Quicksand"/>
                <a:ea typeface="Quicksand"/>
                <a:cs typeface="Quicksand"/>
                <a:sym typeface="Quicksand"/>
              </a:rPr>
              <a:t>Based on a giant term-term co-occurrence matrix – rows are vectors of co-occurrence (conditional) probabilities.</a:t>
            </a:r>
            <a:endParaRPr/>
          </a:p>
          <a:p>
            <a:pPr marL="342900" marR="0" lvl="0" indent="-342900" algn="l" rtl="0">
              <a:spcBef>
                <a:spcPts val="0"/>
              </a:spcBef>
              <a:spcAft>
                <a:spcPts val="0"/>
              </a:spcAft>
              <a:buClr>
                <a:schemeClr val="dk1"/>
              </a:buClr>
              <a:buSzPts val="2000"/>
              <a:buFont typeface="Arial"/>
              <a:buChar char="•"/>
            </a:pPr>
            <a:r>
              <a:rPr lang="en-US" sz="2000">
                <a:solidFill>
                  <a:schemeClr val="dk1"/>
                </a:solidFill>
                <a:latin typeface="Quicksand"/>
                <a:ea typeface="Quicksand"/>
                <a:cs typeface="Quicksand"/>
                <a:sym typeface="Quicksand"/>
              </a:rPr>
              <a:t>Two terms are similar if their ratios of co-occurrences with </a:t>
            </a:r>
            <a:r>
              <a:rPr lang="en-US" sz="2000" i="1">
                <a:solidFill>
                  <a:schemeClr val="dk1"/>
                </a:solidFill>
                <a:latin typeface="Quicksand"/>
                <a:ea typeface="Quicksand"/>
                <a:cs typeface="Quicksand"/>
                <a:sym typeface="Quicksand"/>
              </a:rPr>
              <a:t>other </a:t>
            </a:r>
            <a:r>
              <a:rPr lang="en-US" sz="2000">
                <a:solidFill>
                  <a:schemeClr val="dk1"/>
                </a:solidFill>
                <a:latin typeface="Quicksand"/>
                <a:ea typeface="Quicksand"/>
                <a:cs typeface="Quicksand"/>
                <a:sym typeface="Quicksand"/>
              </a:rPr>
              <a:t>terms are about equal. </a:t>
            </a:r>
            <a:endParaRPr/>
          </a:p>
          <a:p>
            <a:pPr marL="342900" marR="0" lvl="0" indent="-342900" algn="l" rtl="0">
              <a:spcBef>
                <a:spcPts val="0"/>
              </a:spcBef>
              <a:spcAft>
                <a:spcPts val="0"/>
              </a:spcAft>
              <a:buClr>
                <a:schemeClr val="dk1"/>
              </a:buClr>
              <a:buSzPts val="2000"/>
              <a:buFont typeface="Arial"/>
              <a:buChar char="•"/>
            </a:pPr>
            <a:r>
              <a:rPr lang="en-US" sz="2000">
                <a:solidFill>
                  <a:schemeClr val="dk1"/>
                </a:solidFill>
                <a:latin typeface="Quicksand"/>
                <a:ea typeface="Quicksand"/>
                <a:cs typeface="Quicksand"/>
                <a:sym typeface="Quicksand"/>
              </a:rPr>
              <a:t>Roughly speaking, GloVe learns word vectors, e.g., v_i and v_j, such that the dot product of any pair of vectors is equal to their co-occurrence ratio P(v_j | v_i).</a:t>
            </a:r>
            <a:endParaRPr/>
          </a:p>
          <a:p>
            <a:pPr marL="342900" marR="0" lvl="0" indent="-342900" algn="l" rtl="0">
              <a:spcBef>
                <a:spcPts val="0"/>
              </a:spcBef>
              <a:spcAft>
                <a:spcPts val="0"/>
              </a:spcAft>
              <a:buClr>
                <a:schemeClr val="dk1"/>
              </a:buClr>
              <a:buSzPts val="2000"/>
              <a:buFont typeface="Arial"/>
              <a:buChar char="•"/>
            </a:pPr>
            <a:r>
              <a:rPr lang="en-US" sz="2000">
                <a:solidFill>
                  <a:schemeClr val="dk1"/>
                </a:solidFill>
                <a:latin typeface="Quicksand"/>
                <a:ea typeface="Quicksand"/>
                <a:cs typeface="Quicksand"/>
                <a:sym typeface="Quicksand"/>
              </a:rPr>
              <a:t>This is achieved via a gradient-descent optimization.</a:t>
            </a:r>
            <a:endParaRPr/>
          </a:p>
        </p:txBody>
      </p:sp>
      <p:pic>
        <p:nvPicPr>
          <p:cNvPr id="155" name="Google Shape;155;p9" descr="Intuitive Guide to Understanding GloVe Embeddings | by Thushan Ganegedara |  Towards Data Science"/>
          <p:cNvPicPr preferRelativeResize="0"/>
          <p:nvPr/>
        </p:nvPicPr>
        <p:blipFill rotWithShape="1">
          <a:blip r:embed="rId3">
            <a:alphaModFix/>
          </a:blip>
          <a:srcRect r="27620"/>
          <a:stretch/>
        </p:blipFill>
        <p:spPr>
          <a:xfrm>
            <a:off x="4763381" y="4021420"/>
            <a:ext cx="2665236" cy="2461937"/>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746</TotalTime>
  <Words>2181</Words>
  <Application>Microsoft Macintosh PowerPoint</Application>
  <PresentationFormat>Widescreen</PresentationFormat>
  <Paragraphs>232</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Economica</vt:lpstr>
      <vt:lpstr>Arial</vt:lpstr>
      <vt:lpstr>Quicksand</vt:lpstr>
      <vt:lpstr>Calibri</vt:lpstr>
      <vt:lpstr>Office Theme</vt:lpstr>
      <vt:lpstr>PowerPoint Presentation</vt:lpstr>
      <vt:lpstr>PowerPoint Presentation</vt:lpstr>
      <vt:lpstr>PowerPoint Presentation</vt:lpstr>
      <vt:lpstr>Weighting Term-Documents: TF-IDF</vt:lpstr>
      <vt:lpstr>PowerPoint Presentation</vt:lpstr>
      <vt:lpstr>Bidirectional LSTM</vt:lpstr>
      <vt:lpstr>PowerPoint Presentation</vt:lpstr>
      <vt:lpstr>PowerPoint Presentation</vt:lpstr>
      <vt:lpstr>PowerPoint Presentation</vt:lpstr>
      <vt:lpstr>PowerPoint Presentation</vt:lpstr>
      <vt:lpstr>PowerPoint Presentation</vt:lpstr>
      <vt:lpstr>Sequence vs. Bag-of-Words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Gordon Burtch</dc:creator>
  <cp:lastModifiedBy>Burtch, David Gordon</cp:lastModifiedBy>
  <cp:revision>6</cp:revision>
  <dcterms:created xsi:type="dcterms:W3CDTF">2019-12-28T13:51:56Z</dcterms:created>
  <dcterms:modified xsi:type="dcterms:W3CDTF">2023-04-20T14:26:45Z</dcterms:modified>
</cp:coreProperties>
</file>