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3851-B2C6-4EEB-AC29-D96DA2871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5D2F7-D049-42E5-B207-017B31BA4E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5D2F7-D049-42E5-B207-017B31BA4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5D2F7-D049-42E5-B207-017B31BA4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表示具有比例差异的细胞类型；对于没有</a:t>
            </a:r>
            <a:r>
              <a:rPr lang="en-US" altLang="zh-CN" dirty="0"/>
              <a:t>*</a:t>
            </a:r>
            <a:r>
              <a:rPr lang="zh-CN" altLang="en-US" dirty="0"/>
              <a:t>的细胞类型不带</a:t>
            </a:r>
            <a:r>
              <a:rPr lang="en-US" altLang="zh-CN" dirty="0"/>
              <a:t>#</a:t>
            </a:r>
            <a:r>
              <a:rPr lang="zh-CN" altLang="en-US" dirty="0"/>
              <a:t>表示假发现率好，</a:t>
            </a:r>
            <a:r>
              <a:rPr lang="en-US" altLang="zh-CN" dirty="0"/>
              <a:t>#</a:t>
            </a:r>
            <a:r>
              <a:rPr lang="zh-CN" altLang="en-US" dirty="0"/>
              <a:t>越多表明模型在该方面的性能越差。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5D2F7-D049-42E5-B207-017B31BA4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3729-C726-4ECB-8E30-9B7A1EC73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B04-6D79-477B-8448-B898CD1045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vid19-balf.cells.ucsc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362" y="214312"/>
            <a:ext cx="10201275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右图为各方法在各种样本条件下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的均值分布热图，当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的值越高，则表明各模型检测细胞类型比例的差异能力越强。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如图所示，随着检验样本量的增加，各方法的检测出细胞差异能力越强。然而，在同一样本量的条件下，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方法的两种数据转换，相对于其他方法，又优于他们。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8" y="692409"/>
            <a:ext cx="5007428" cy="51765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极端细胞类型数量检测各方法的性能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605" y="1529915"/>
            <a:ext cx="10243457" cy="454070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190" y="344888"/>
            <a:ext cx="10098592" cy="37146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7815" y="4551904"/>
            <a:ext cx="963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种细胞类型各方法的召回率，查准率与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分数。通过上表可以直接发现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）具有最高查准率和相对较小的召回率，也就说明其检测真正例的能力越强。而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方法有较高的召回率，说明该方法在检测正例方面，有较高的可能性检测出假正例。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两种数据转换方法应用于真实数据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不同年龄阶段心脏发育细胞（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human heart biopsy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）类型比例的检验。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外周血单核细胞（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PBMC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）比例的差异性检验。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新冠细胞（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COVID-19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）数据集细胞比例的差异性测试。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human heart biopsy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82" y="1374583"/>
            <a:ext cx="1020127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PBMC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53" y="1425575"/>
            <a:ext cx="1038225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33450"/>
            <a:ext cx="100584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COVID-19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095" y="1690688"/>
            <a:ext cx="5762008" cy="37488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969476"/>
            <a:ext cx="41759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首先，对该数据集进行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转换后，将人体的健康状况作为影响因素来分析对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COVID-19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细胞类型比例的影响是否显著，在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0.05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的情况下是可以发现前四种细胞比例具有统计显著。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然而，对该数据集进行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arcsin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转换后，发现血浆细胞（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plasma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）不显著，其余三种均显著，说明该细胞数据集存在异常值，如右图所示。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三种真实细胞数据集获取地址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心脏发育细胞数据集可在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数据库搜索序列号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GSE156703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新冠病毒数据集可在文章所对应的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平台获取。数据链接：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0" i="0" u="sng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/>
              </a:rPr>
              <a:t> https://covid19-balf.cells.ucsc.edu</a:t>
            </a:r>
            <a:r>
              <a:rPr lang="zh-CN" altLang="en-US" u="sng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u="sng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u="sng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也可以在</a:t>
            </a:r>
            <a:r>
              <a:rPr lang="en-US" altLang="zh-CN" u="sng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GEO</a:t>
            </a:r>
            <a:r>
              <a:rPr lang="zh-CN" altLang="en-US" u="sng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数据库搜索</a:t>
            </a:r>
            <a:r>
              <a:rPr lang="en-US" altLang="zh-CN" u="sng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GSE145926</a:t>
            </a:r>
            <a:r>
              <a:rPr lang="zh-CN" altLang="en-US" u="sng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获取。</a:t>
            </a:r>
            <a:endParaRPr lang="en-US" altLang="zh-CN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外周血单核细胞可通过本文提供数据链接</a:t>
            </a:r>
            <a:endParaRPr lang="zh-CN" altLang="en-US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0" i="0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https://doi.org/10.5281/zenodo.7009042.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直接获取。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 Model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i个细胞类型在第j个样本的比例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ij</m:t>
                        </m:r>
                      </m:sub>
                    </m:sSub>
                    <m:r>
                      <a: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8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8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ij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8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8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j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表示第j个样本中第i个细胞类型的频数，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为第j个样本的细胞总数。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在分析前，利用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在logit或者arcsin squre两种数据转换方式，将原数据转换成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用样本1,…,j的第i个细胞类型的转换比例向量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b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bSup>
                    <m:r>
                      <a: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i</m:t>
                            </m:r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拟合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一条线性模型</a:t>
                </a:r>
                <a14:m>
                  <m:oMath xmlns:m="http://schemas.openxmlformats.org/officeDocument/2006/math">
                    <m:r>
                      <a: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𝐸</m:t>
                    </m:r>
                    <m:d>
                      <m:dPr>
                        <m:ctrlP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𝑋</m:t>
                    </m:r>
                    <m:sSub>
                      <m:sSubPr>
                        <m:ctrlP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其中，对于上述线性模型的系数估计量为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p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p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b>
                        <m: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计算各细胞类型i的t统计量，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ik</m:t>
                        </m:r>
                      </m:sub>
                    </m:sSub>
                    <m:r>
                      <a: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  </m:t>
                    </m:r>
                    <m:f>
                      <m:fPr>
                        <m:ctrlPr>
                          <a: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acc>
                          <m:accPr>
                            <m:ctrlP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b="0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b="0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𝑖𝑘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𝑖𝑘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rad>
                      </m:den>
                    </m:f>
                    <m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数据转换方式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597898"/>
          </a:xfrm>
        </p:spPr>
        <p:txBody>
          <a:bodyPr>
            <a:normAutofit/>
          </a:bodyPr>
          <a:lstStyle/>
          <a:p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16183"/>
                <a:ext cx="5157787" cy="29913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在对原数据进行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转换之前，需要对比例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进行特殊处理，为了避免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的情况，使得转换后的数据出现极端值。处理方式如下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5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400" i="1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i</m:t>
                            </m:r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𝐼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5</m:t>
                            </m:r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zh-CN" altLang="en-US" sz="2400" i="1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数据转换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𝑙𝑜𝑔𝑖𝑡</m:t>
                    </m:r>
                    <m:r>
                      <a:rPr lang="en-US" altLang="zh-CN" sz="24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16183"/>
                <a:ext cx="5157787" cy="2991394"/>
              </a:xfrm>
              <a:blipFill rotWithShape="1">
                <a:blip r:embed="rId1"/>
                <a:stretch>
                  <a:fillRect l="-6" t="-37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0" y="1371600"/>
            <a:ext cx="5183188" cy="597898"/>
          </a:xfrm>
        </p:spPr>
        <p:txBody>
          <a:bodyPr>
            <a:normAutofit/>
          </a:bodyPr>
          <a:lstStyle/>
          <a:p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Arcsin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squre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16183"/>
                <a:ext cx="5183188" cy="29913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该数据转换方式也叫反正弦平方根转换，就是先对比例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取平方根，然后对取完平方根的值去反正弦，即为转换值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ij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转换方式如下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arcsin</m:t>
                    </m:r>
                    <m:r>
                      <a:rPr lang="en-US" altLang="zh-CN" sz="240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</m:e>
                    </m:rad>
                    <m:r>
                      <a:rPr lang="en-US" altLang="zh-CN" sz="240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16183"/>
                <a:ext cx="5183188" cy="2991394"/>
              </a:xfrm>
              <a:blipFill rotWithShape="1">
                <a:blip r:embed="rId2"/>
                <a:stretch>
                  <a:fillRect t="-373"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39788" y="5113496"/>
            <a:ext cx="111257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运用这两种数据转换的好处：在使用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方法进行分析之前恰好需要满足某些特定的假设，比如同方差性、正态性等。刚好，这两种数据转换方法适用于处理比例型数据，使数据更好地满足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所需的特定假设，提高后续分析的准确性。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模拟数据集的层次模型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5000</m:t>
                    </m:r>
                    <m:r>
                      <a:rPr lang="zh-CN" altLang="en-US" i="1">
                        <a:latin typeface="Cambria Math" panose="02040503050406030204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20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的负二项分布中取每个样本的细胞总数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 ~ 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charset="0"/>
                      </a:rPr>
                      <m:t>eg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Bin(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5000</m:t>
                    </m:r>
                    <m:r>
                      <a:rPr lang="zh-CN" altLang="en-US" i="1">
                        <a:latin typeface="Cambria Math" panose="02040503050406030204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20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个样本中的第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个细胞类型的比例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的贝塔分布，即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charset="0"/>
                      </a:rPr>
                      <m:t>bet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个样本中的细胞类型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的二项分布，也就是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charset="0"/>
                      </a:rPr>
                      <m:t>bi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ij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charset="0"/>
                      </a:rPr>
                      <m:t>。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3" y="338138"/>
            <a:ext cx="5076560" cy="4351337"/>
          </a:xfrm>
        </p:spPr>
      </p:pic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20" y="338138"/>
            <a:ext cx="5076560" cy="4351337"/>
          </a:xfrm>
        </p:spPr>
      </p:pic>
      <p:sp>
        <p:nvSpPr>
          <p:cNvPr id="9" name="文本框 8"/>
          <p:cNvSpPr txBox="1"/>
          <p:nvPr/>
        </p:nvSpPr>
        <p:spPr>
          <a:xfrm>
            <a:off x="838201" y="78377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0601" y="93617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3001" y="108857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8201" y="542108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个健康人的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PBMC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（外周血单核细胞）数据集的探索，在绘制各个体的细胞类型计数与比例的均值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方差关系图（如上图所示）表明与二项分布下估计的方差相比，该数据过于分散。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使用模拟数据集检验九种模型的性能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卡方检验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二项回归（离散度为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的贝塔二项分布的特殊情况）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泊松回归（离散度为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的负二项分布的特殊情况）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细胞类型计数的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二项回归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细胞类型计数负二项回归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细胞类型计数的准似然负二项回归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中心对数比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转换后进行线性回归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933" y="188913"/>
            <a:ext cx="3932237" cy="8001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l-GR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Ι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类错误的控制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9274" y="588963"/>
            <a:ext cx="6272938" cy="5411788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358537"/>
            <a:ext cx="3932237" cy="4510451"/>
          </a:xfrm>
        </p:spPr>
        <p:txBody>
          <a:bodyPr/>
          <a:lstStyle/>
          <a:p>
            <a:r>
              <a:rPr lang="zh-CN" altLang="en-US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分别在样本量</a:t>
            </a:r>
            <a:r>
              <a:rPr lang="en-US" altLang="zh-CN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3,5,10,20</a:t>
            </a:r>
            <a:r>
              <a:rPr lang="zh-CN" altLang="en-US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的实验条件下来检验各模型第</a:t>
            </a:r>
            <a:r>
              <a:rPr lang="el-GR" altLang="zh-CN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Ι</a:t>
            </a:r>
            <a:r>
              <a:rPr lang="zh-CN" altLang="en-US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类错误的控制，通过右图可以直接发现前</a:t>
            </a:r>
            <a:r>
              <a:rPr lang="en-US" altLang="zh-CN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种方法在各种样本量条件下认为两组间无显著差异，所以在后期的讨论中将这</a:t>
            </a:r>
            <a:r>
              <a:rPr lang="en-US" altLang="zh-CN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spc="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种方法剔除。</a:t>
            </a:r>
            <a:endParaRPr lang="zh-CN" altLang="en-US" sz="2600" spc="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4" y="407533"/>
            <a:ext cx="10750731" cy="3877083"/>
          </a:xfrm>
        </p:spPr>
      </p:pic>
      <p:sp>
        <p:nvSpPr>
          <p:cNvPr id="7" name="文本框 6"/>
          <p:cNvSpPr txBox="1"/>
          <p:nvPr/>
        </p:nvSpPr>
        <p:spPr>
          <a:xfrm>
            <a:off x="1149532" y="5029199"/>
            <a:ext cx="1032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在剔除掉前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种方法后，将其余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种方法在各样本量条件下对第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类错误的控制汇集在一张图中，但是通过图表发现没有一种方法可以很好对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类错误进行控制。因此这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种模型在该性能的差别并不大。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365435" cy="1264892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用模拟数据集检测细胞丰度差异的能力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132" y="1427094"/>
            <a:ext cx="2709034" cy="2638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29" y="1427093"/>
            <a:ext cx="2709034" cy="26395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26" y="4023027"/>
            <a:ext cx="2709034" cy="26381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29" y="4023027"/>
            <a:ext cx="2709034" cy="26381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122" y="1427093"/>
            <a:ext cx="3514725" cy="3667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32122" y="5694520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检测细胞差异能力热图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ZjMGJlM2U5MWQ3ZTM2MWJjYTFlOWM5ZTBhMzJmYj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WPS 演示</Application>
  <PresentationFormat>宽屏</PresentationFormat>
  <Paragraphs>93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Cambria Math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Propeller Model</vt:lpstr>
      <vt:lpstr>数据转换方式</vt:lpstr>
      <vt:lpstr>模拟数据集的层次模型</vt:lpstr>
      <vt:lpstr>PowerPoint 演示文稿</vt:lpstr>
      <vt:lpstr>使用模拟数据集检验九种模型的性能</vt:lpstr>
      <vt:lpstr>第Ι类错误的控制</vt:lpstr>
      <vt:lpstr>PowerPoint 演示文稿</vt:lpstr>
      <vt:lpstr>用模拟数据集检测细胞丰度差异的能力</vt:lpstr>
      <vt:lpstr>PowerPoint 演示文稿</vt:lpstr>
      <vt:lpstr>极端细胞类型数量检测各方法的性能</vt:lpstr>
      <vt:lpstr>PowerPoint 演示文稿</vt:lpstr>
      <vt:lpstr>将propeller两种数据转换方法应用于真实数据</vt:lpstr>
      <vt:lpstr>human heart biopsy</vt:lpstr>
      <vt:lpstr>PBMC</vt:lpstr>
      <vt:lpstr>PowerPoint 演示文稿</vt:lpstr>
      <vt:lpstr>COVID-19</vt:lpstr>
      <vt:lpstr>三种真实细胞数据集获取地址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liu</dc:creator>
  <cp:lastModifiedBy>肯尼.卡特</cp:lastModifiedBy>
  <cp:revision>4</cp:revision>
  <dcterms:created xsi:type="dcterms:W3CDTF">2024-04-19T14:34:00Z</dcterms:created>
  <dcterms:modified xsi:type="dcterms:W3CDTF">2024-04-20T01:55:51Z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9C29AB57525E41249B1BAF34C06B7D22_12</vt:lpwstr>
  </property>
  <property fmtid="{D5CDD505-2E9C-101B-9397-08002B2CF9AE}" pid="3" name="KSOProductBuildVer">
    <vt:lpwstr>2052-12.1.0.16729</vt:lpwstr>
  </property>
</Properties>
</file>