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2" r:id="rId3"/>
    <p:sldId id="273" r:id="rId4"/>
    <p:sldId id="274" r:id="rId5"/>
    <p:sldId id="275" r:id="rId6"/>
    <p:sldId id="276" r:id="rId7"/>
    <p:sldId id="277" r:id="rId8"/>
    <p:sldId id="257" r:id="rId9"/>
    <p:sldId id="258" r:id="rId10"/>
    <p:sldId id="259" r:id="rId11"/>
    <p:sldId id="260" r:id="rId12"/>
    <p:sldId id="261" r:id="rId13"/>
    <p:sldId id="278" r:id="rId14"/>
    <p:sldId id="262" r:id="rId15"/>
    <p:sldId id="263" r:id="rId16"/>
    <p:sldId id="279" r:id="rId17"/>
    <p:sldId id="264" r:id="rId18"/>
    <p:sldId id="265" r:id="rId19"/>
    <p:sldId id="280" r:id="rId20"/>
    <p:sldId id="266" r:id="rId21"/>
    <p:sldId id="267" r:id="rId22"/>
    <p:sldId id="268" r:id="rId23"/>
    <p:sldId id="269" r:id="rId24"/>
    <p:sldId id="270" r:id="rId25"/>
    <p:sldId id="27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241" autoAdjust="0"/>
  </p:normalViewPr>
  <p:slideViewPr>
    <p:cSldViewPr snapToGrid="0">
      <p:cViewPr varScale="1">
        <p:scale>
          <a:sx n="77" d="100"/>
          <a:sy n="77" d="100"/>
        </p:scale>
        <p:origin x="9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2146E-B815-4876-ACA4-E16944E53A20}" type="datetimeFigureOut">
              <a:rPr lang="zh-CN" altLang="en-US" smtClean="0"/>
              <a:t>2024/5/23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95E22-DB1C-4EB8-AE6B-DD0D953CE34F}" type="slidenum">
              <a:rPr lang="zh-CN" altLang="en-US" smtClean="0"/>
              <a:t>‹#›</a:t>
            </a:fld>
            <a:endParaRPr lang="zh-CN" altLang="en-US"/>
          </a:p>
        </p:txBody>
      </p:sp>
    </p:spTree>
    <p:extLst>
      <p:ext uri="{BB962C8B-B14F-4D97-AF65-F5344CB8AC3E}">
        <p14:creationId xmlns:p14="http://schemas.microsoft.com/office/powerpoint/2010/main" val="41091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995E22-DB1C-4EB8-AE6B-DD0D953CE34F}" type="slidenum">
              <a:rPr lang="zh-CN" altLang="en-US" smtClean="0"/>
              <a:t>5</a:t>
            </a:fld>
            <a:endParaRPr lang="zh-CN" altLang="en-US"/>
          </a:p>
        </p:txBody>
      </p:sp>
    </p:spTree>
    <p:extLst>
      <p:ext uri="{BB962C8B-B14F-4D97-AF65-F5344CB8AC3E}">
        <p14:creationId xmlns:p14="http://schemas.microsoft.com/office/powerpoint/2010/main" val="343485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995E22-DB1C-4EB8-AE6B-DD0D953CE34F}" type="slidenum">
              <a:rPr lang="zh-CN" altLang="en-US" smtClean="0"/>
              <a:t>9</a:t>
            </a:fld>
            <a:endParaRPr lang="zh-CN" altLang="en-US"/>
          </a:p>
        </p:txBody>
      </p:sp>
    </p:spTree>
    <p:extLst>
      <p:ext uri="{BB962C8B-B14F-4D97-AF65-F5344CB8AC3E}">
        <p14:creationId xmlns:p14="http://schemas.microsoft.com/office/powerpoint/2010/main" val="3782608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highlight>
                  <a:srgbClr val="FFFFFF"/>
                </a:highlight>
                <a:latin typeface="-apple-system"/>
              </a:rPr>
              <a:t>以 </a:t>
            </a:r>
            <a:r>
              <a:rPr lang="en-US" altLang="zh-CN" b="0" i="0" dirty="0">
                <a:effectLst/>
                <a:highlight>
                  <a:srgbClr val="FFFFFF"/>
                </a:highlight>
                <a:latin typeface="-apple-system"/>
              </a:rPr>
              <a:t>COVID-19 </a:t>
            </a:r>
            <a:r>
              <a:rPr lang="zh-CN" altLang="en-US" b="0" i="0" dirty="0">
                <a:effectLst/>
                <a:highlight>
                  <a:srgbClr val="FFFFFF"/>
                </a:highlight>
                <a:latin typeface="-apple-system"/>
              </a:rPr>
              <a:t>数据集 </a:t>
            </a:r>
            <a:r>
              <a:rPr lang="en-US" altLang="zh-CN" b="0" i="0" dirty="0">
                <a:effectLst/>
                <a:highlight>
                  <a:srgbClr val="FFFFFF"/>
                </a:highlight>
                <a:latin typeface="-apple-system"/>
              </a:rPr>
              <a:t>EGAS00001004481(1)</a:t>
            </a:r>
            <a:r>
              <a:rPr lang="zh-CN" altLang="en-US" b="0" i="0" dirty="0">
                <a:effectLst/>
                <a:highlight>
                  <a:srgbClr val="FFFFFF"/>
                </a:highlight>
                <a:latin typeface="-apple-system"/>
              </a:rPr>
              <a:t>为基础，采用对数线性多项式模型模拟数据。</a:t>
            </a:r>
            <a:endParaRPr lang="zh-CN" altLang="en-US" dirty="0"/>
          </a:p>
        </p:txBody>
      </p:sp>
      <p:sp>
        <p:nvSpPr>
          <p:cNvPr id="4" name="灯片编号占位符 3"/>
          <p:cNvSpPr>
            <a:spLocks noGrp="1"/>
          </p:cNvSpPr>
          <p:nvPr>
            <p:ph type="sldNum" sz="quarter" idx="5"/>
          </p:nvPr>
        </p:nvSpPr>
        <p:spPr/>
        <p:txBody>
          <a:bodyPr/>
          <a:lstStyle/>
          <a:p>
            <a:fld id="{B8995E22-DB1C-4EB8-AE6B-DD0D953CE34F}" type="slidenum">
              <a:rPr lang="zh-CN" altLang="en-US" smtClean="0"/>
              <a:t>10</a:t>
            </a:fld>
            <a:endParaRPr lang="zh-CN" altLang="en-US"/>
          </a:p>
        </p:txBody>
      </p:sp>
    </p:spTree>
    <p:extLst>
      <p:ext uri="{BB962C8B-B14F-4D97-AF65-F5344CB8AC3E}">
        <p14:creationId xmlns:p14="http://schemas.microsoft.com/office/powerpoint/2010/main" val="92063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幻灯片</a:t>
            </a:r>
            <a:r>
              <a:rPr lang="en-US" altLang="zh-CN" dirty="0"/>
              <a:t>11</a:t>
            </a:r>
            <a:r>
              <a:rPr lang="zh-CN" altLang="en-US" dirty="0"/>
              <a:t>与</a:t>
            </a:r>
            <a:r>
              <a:rPr lang="en-US" altLang="zh-CN" dirty="0"/>
              <a:t>12</a:t>
            </a:r>
            <a:r>
              <a:rPr lang="zh-CN" altLang="en-US" dirty="0"/>
              <a:t>，都属于基准测试的部分来测试方法性能的一个方法，该方法就是绘制能够反映方法性能的图（比如</a:t>
            </a:r>
            <a:r>
              <a:rPr lang="en-US" altLang="zh-CN" dirty="0"/>
              <a:t>AUC</a:t>
            </a:r>
            <a:r>
              <a:rPr lang="zh-CN" altLang="en-US" dirty="0"/>
              <a:t>，</a:t>
            </a:r>
            <a:r>
              <a:rPr lang="en-US" altLang="zh-CN" dirty="0"/>
              <a:t>ROC</a:t>
            </a:r>
            <a:r>
              <a:rPr lang="zh-CN" altLang="en-US" dirty="0"/>
              <a:t>），来直观看出各方法的性能。</a:t>
            </a:r>
          </a:p>
          <a:p>
            <a:endParaRPr lang="zh-CN" altLang="en-US" dirty="0"/>
          </a:p>
        </p:txBody>
      </p:sp>
      <p:sp>
        <p:nvSpPr>
          <p:cNvPr id="4" name="灯片编号占位符 3"/>
          <p:cNvSpPr>
            <a:spLocks noGrp="1"/>
          </p:cNvSpPr>
          <p:nvPr>
            <p:ph type="sldNum" sz="quarter" idx="5"/>
          </p:nvPr>
        </p:nvSpPr>
        <p:spPr/>
        <p:txBody>
          <a:bodyPr/>
          <a:lstStyle/>
          <a:p>
            <a:fld id="{B8995E22-DB1C-4EB8-AE6B-DD0D953CE34F}" type="slidenum">
              <a:rPr lang="zh-CN" altLang="en-US" smtClean="0"/>
              <a:t>11</a:t>
            </a:fld>
            <a:endParaRPr lang="zh-CN" altLang="en-US"/>
          </a:p>
        </p:txBody>
      </p:sp>
    </p:spTree>
    <p:extLst>
      <p:ext uri="{BB962C8B-B14F-4D97-AF65-F5344CB8AC3E}">
        <p14:creationId xmlns:p14="http://schemas.microsoft.com/office/powerpoint/2010/main" val="276878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995E22-DB1C-4EB8-AE6B-DD0D953CE34F}" type="slidenum">
              <a:rPr lang="zh-CN" altLang="en-US" smtClean="0"/>
              <a:t>12</a:t>
            </a:fld>
            <a:endParaRPr lang="zh-CN" altLang="en-US"/>
          </a:p>
        </p:txBody>
      </p:sp>
    </p:spTree>
    <p:extLst>
      <p:ext uri="{BB962C8B-B14F-4D97-AF65-F5344CB8AC3E}">
        <p14:creationId xmlns:p14="http://schemas.microsoft.com/office/powerpoint/2010/main" val="1839546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Cross-­Dataset Learning Transfer</a:t>
            </a:r>
            <a:r>
              <a:rPr lang="zh-CN" altLang="en-US" dirty="0"/>
              <a:t>：</a:t>
            </a:r>
            <a:r>
              <a:rPr lang="en-US" altLang="zh-CN" dirty="0"/>
              <a:t>By default, our model uses uninformative</a:t>
            </a:r>
          </a:p>
          <a:p>
            <a:r>
              <a:rPr lang="en-US" altLang="zh-CN" dirty="0"/>
              <a:t>Gaussian hyperpriors (see the Statistical model subsection) on the intercept</a:t>
            </a:r>
          </a:p>
          <a:p>
            <a:r>
              <a:rPr lang="en-US" altLang="zh-CN" dirty="0"/>
              <a:t>(λ0), slope (λ1), and gamma hyperpriors for the SD (Φ) of the prior for the</a:t>
            </a:r>
          </a:p>
          <a:p>
            <a:r>
              <a:rPr lang="en-US" altLang="zh-CN" dirty="0"/>
              <a:t>concentration parameter ω. </a:t>
            </a:r>
            <a:r>
              <a:rPr lang="en-US" altLang="zh-CN" dirty="0" err="1"/>
              <a:t>sccomp</a:t>
            </a:r>
            <a:r>
              <a:rPr lang="en-US" altLang="zh-CN" dirty="0"/>
              <a:t> offers the possibility of integrating prior</a:t>
            </a:r>
          </a:p>
          <a:p>
            <a:r>
              <a:rPr lang="en-US" altLang="zh-CN" dirty="0"/>
              <a:t>knowledge about the mean–variability association from other, previously ana-</a:t>
            </a:r>
          </a:p>
          <a:p>
            <a:r>
              <a:rPr lang="en-US" altLang="zh-CN" dirty="0" err="1"/>
              <a:t>lyzed</a:t>
            </a:r>
            <a:r>
              <a:rPr lang="en-US" altLang="zh-CN" dirty="0"/>
              <a:t> datasets by setting informative hyperpriors. We also provide users with</a:t>
            </a:r>
          </a:p>
          <a:p>
            <a:r>
              <a:rPr lang="en-US" altLang="zh-CN" dirty="0"/>
              <a:t>hyperpriors for single-­cell RNA sequencing, </a:t>
            </a:r>
            <a:r>
              <a:rPr lang="en-US" altLang="zh-CN" dirty="0" err="1"/>
              <a:t>CyTOF</a:t>
            </a:r>
            <a:r>
              <a:rPr lang="en-US" altLang="zh-CN" dirty="0"/>
              <a:t>, and microbiome data, </a:t>
            </a:r>
            <a:r>
              <a:rPr lang="en-US" altLang="zh-CN" dirty="0" err="1"/>
              <a:t>inte</a:t>
            </a:r>
            <a:r>
              <a:rPr lang="en-US" altLang="zh-CN" dirty="0"/>
              <a:t>-</a:t>
            </a:r>
          </a:p>
          <a:p>
            <a:r>
              <a:rPr lang="en-US" altLang="zh-CN" dirty="0"/>
              <a:t>grating the information from the 18 analyzed datasets (SI Appendix, Table S1).</a:t>
            </a:r>
          </a:p>
          <a:p>
            <a:r>
              <a:rPr lang="en-US" altLang="zh-CN" dirty="0"/>
              <a:t>We fit the model and calculate the posterior means and SDs of the three</a:t>
            </a:r>
          </a:p>
          <a:p>
            <a:r>
              <a:rPr lang="en-US" altLang="zh-CN" dirty="0"/>
              <a:t>parameters (λ0, λ1, Φ) from these data sources. We set them as the means</a:t>
            </a:r>
          </a:p>
          <a:p>
            <a:r>
              <a:rPr lang="en-US" altLang="zh-CN" dirty="0"/>
              <a:t>and SDs of the respective hyperpriors, regarded as mutually independent.</a:t>
            </a:r>
          </a:p>
          <a:p>
            <a:r>
              <a:rPr lang="en-US" altLang="zh-CN" dirty="0"/>
              <a:t>We tested the difference in performances across reference datasets </a:t>
            </a:r>
            <a:r>
              <a:rPr lang="en-US" altLang="zh-CN" dirty="0" err="1"/>
              <a:t>simulat</a:t>
            </a:r>
            <a:r>
              <a:rPr lang="en-US" altLang="zh-CN" dirty="0"/>
              <a:t>-</a:t>
            </a:r>
          </a:p>
          <a:p>
            <a:r>
              <a:rPr lang="en-US" altLang="zh-CN" dirty="0" err="1"/>
              <a:t>ing</a:t>
            </a:r>
            <a:r>
              <a:rPr lang="en-US" altLang="zh-CN" dirty="0"/>
              <a:t> data as described in the Benchmark subsection of the Methods section</a:t>
            </a:r>
          </a:p>
          <a:p>
            <a:r>
              <a:rPr lang="en-US" altLang="zh-CN" dirty="0"/>
              <a:t>but using a sum-­constrained Beta-­binomial noise model. We compared the</a:t>
            </a:r>
          </a:p>
          <a:p>
            <a:r>
              <a:rPr lang="en-US" altLang="zh-CN" dirty="0"/>
              <a:t>default uninformative hyperpriors with an optimal scenario using the same</a:t>
            </a:r>
          </a:p>
          <a:p>
            <a:r>
              <a:rPr lang="en-US" altLang="zh-CN" dirty="0"/>
              <a:t>hyperpriors with which the data have been generated [intercept mean =</a:t>
            </a:r>
          </a:p>
          <a:p>
            <a:r>
              <a:rPr lang="en-US" altLang="zh-CN" dirty="0"/>
              <a:t>4.92, intercept SD = 0.12, slope mean = −0.76, slope SD = 0.09, SD (of the</a:t>
            </a:r>
          </a:p>
          <a:p>
            <a:r>
              <a:rPr lang="en-US" altLang="zh-CN" dirty="0"/>
              <a:t>mean–variability association) shape (of a gamma distribution) = 37.45, SD</a:t>
            </a:r>
          </a:p>
          <a:p>
            <a:r>
              <a:rPr lang="en-US" altLang="zh-CN" dirty="0"/>
              <a:t>rate = 76.65], hyperpriors from a single-­cell RNA sequencing dataset (BRCA1</a:t>
            </a:r>
          </a:p>
          <a:p>
            <a:r>
              <a:rPr lang="en-US" altLang="zh-CN" dirty="0"/>
              <a:t>E-­MTAB-­10043l; intercept mean = 5.82, intercept SD = 0.14, slope mean =</a:t>
            </a:r>
          </a:p>
          <a:p>
            <a:r>
              <a:rPr lang="en-US" altLang="zh-CN" dirty="0"/>
              <a:t>−0.89, slope SD = 0.1061705, SD shape = 53, SD rate = 66), and a mislead-</a:t>
            </a:r>
          </a:p>
          <a:p>
            <a:r>
              <a:rPr lang="en-US" altLang="zh-CN" dirty="0" err="1"/>
              <a:t>ing</a:t>
            </a:r>
            <a:r>
              <a:rPr lang="en-US" altLang="zh-CN" dirty="0"/>
              <a:t> hyperprior (intercept mean = 10.00, intercept SD = 0.15, slope mean =</a:t>
            </a:r>
          </a:p>
          <a:p>
            <a:r>
              <a:rPr lang="en-US" altLang="zh-CN" dirty="0"/>
              <a:t>1, slope SD = 0.10, SD shape = 37.00, SD rate = 76.00).</a:t>
            </a:r>
          </a:p>
          <a:p>
            <a:endParaRPr lang="en-US" altLang="zh-CN" dirty="0"/>
          </a:p>
          <a:p>
            <a:r>
              <a:rPr lang="zh-CN" altLang="en-US" dirty="0"/>
              <a:t>结果说明：</a:t>
            </a:r>
            <a:r>
              <a:rPr lang="en-US" altLang="zh-CN" dirty="0"/>
              <a:t>Our method can improve estimates by transferring information</a:t>
            </a:r>
          </a:p>
          <a:p>
            <a:r>
              <a:rPr lang="en-US" altLang="zh-CN" dirty="0"/>
              <a:t>from publicly available datasets (see Cross-­dataset learning transfer</a:t>
            </a:r>
          </a:p>
          <a:p>
            <a:r>
              <a:rPr lang="en-US" altLang="zh-CN" dirty="0"/>
              <a:t>subsection). To test the effectiveness of this technique to regularize</a:t>
            </a:r>
          </a:p>
          <a:p>
            <a:r>
              <a:rPr lang="en-US" altLang="zh-CN" dirty="0"/>
              <a:t>estimates in low-­data settings, we compared the use of uninformative</a:t>
            </a:r>
          </a:p>
          <a:p>
            <a:r>
              <a:rPr lang="en-US" altLang="zh-CN" dirty="0"/>
              <a:t>or informative hyperpriors. Our results show improvements in per-</a:t>
            </a:r>
          </a:p>
          <a:p>
            <a:r>
              <a:rPr lang="en-US" altLang="zh-CN" dirty="0" err="1"/>
              <a:t>formance</a:t>
            </a:r>
            <a:r>
              <a:rPr lang="en-US" altLang="zh-CN" dirty="0"/>
              <a:t> for datasets with low sample sizes (n = 2 to 4) and small</a:t>
            </a:r>
          </a:p>
          <a:p>
            <a:r>
              <a:rPr lang="en-US" altLang="zh-CN" dirty="0"/>
              <a:t>differences between conditions (e.g., treated versus untreated;</a:t>
            </a:r>
          </a:p>
          <a:p>
            <a:r>
              <a:rPr lang="en-US" altLang="zh-CN" dirty="0"/>
              <a:t>SI Appendix, Fig. S3). The performance improvement is not </a:t>
            </a:r>
            <a:r>
              <a:rPr lang="en-US" altLang="zh-CN" dirty="0" err="1"/>
              <a:t>signifi</a:t>
            </a:r>
            <a:r>
              <a:rPr lang="en-US" altLang="zh-CN" dirty="0"/>
              <a:t>-</a:t>
            </a:r>
          </a:p>
          <a:p>
            <a:r>
              <a:rPr lang="en-US" altLang="zh-CN" dirty="0" err="1"/>
              <a:t>cantly</a:t>
            </a:r>
            <a:r>
              <a:rPr lang="en-US" altLang="zh-CN" dirty="0"/>
              <a:t> affected by the choice of reference dataset as long as it is</a:t>
            </a:r>
          </a:p>
          <a:p>
            <a:r>
              <a:rPr lang="en-US" altLang="zh-CN" dirty="0"/>
              <a:t>generated from the same data modality (e.g., 10x single-­cell RNA</a:t>
            </a:r>
          </a:p>
          <a:p>
            <a:r>
              <a:rPr lang="en-US" altLang="zh-CN" dirty="0"/>
              <a:t>sequencing). For extremely low sample size datasets and small effects,</a:t>
            </a:r>
          </a:p>
          <a:p>
            <a:r>
              <a:rPr lang="en-US" altLang="zh-CN" dirty="0"/>
              <a:t>both the ideal and alternative single-­cell RNA reference confer an</a:t>
            </a:r>
          </a:p>
          <a:p>
            <a:r>
              <a:rPr lang="en-US" altLang="zh-CN" dirty="0"/>
              <a:t>equivalent improvement in performance. The performance bench-</a:t>
            </a:r>
          </a:p>
          <a:p>
            <a:r>
              <a:rPr lang="en-US" altLang="zh-CN" dirty="0"/>
              <a:t>mark with an extremely misleading and confident (i.e., small SD)</a:t>
            </a:r>
          </a:p>
          <a:p>
            <a:r>
              <a:rPr lang="en-US" altLang="zh-CN" dirty="0"/>
              <a:t>hyperprior negatively affects the performance for low-­sample and</a:t>
            </a:r>
          </a:p>
          <a:p>
            <a:r>
              <a:rPr lang="en-US" altLang="zh-CN" dirty="0"/>
              <a:t>group-­size datasets (SI Appendix, Fig. S3) while it does not have a</a:t>
            </a:r>
          </a:p>
          <a:p>
            <a:r>
              <a:rPr lang="en-US" altLang="zh-CN" dirty="0"/>
              <a:t>large effect from a sample size of six.</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8995E22-DB1C-4EB8-AE6B-DD0D953CE34F}" type="slidenum">
              <a:rPr lang="zh-CN" altLang="en-US" smtClean="0"/>
              <a:t>13</a:t>
            </a:fld>
            <a:endParaRPr lang="zh-CN" altLang="en-US"/>
          </a:p>
        </p:txBody>
      </p:sp>
    </p:spTree>
    <p:extLst>
      <p:ext uri="{BB962C8B-B14F-4D97-AF65-F5344CB8AC3E}">
        <p14:creationId xmlns:p14="http://schemas.microsoft.com/office/powerpoint/2010/main" val="971789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main feature is the depletion of cytotoxic CD8 IFN-γ in TNBC, compared to HER2+ and ER+ .</a:t>
            </a:r>
            <a:r>
              <a:rPr lang="zh-CN" altLang="en-US" dirty="0"/>
              <a:t>（与</a:t>
            </a:r>
            <a:r>
              <a:rPr lang="en-US" altLang="zh-CN" dirty="0"/>
              <a:t>HER2+</a:t>
            </a:r>
            <a:r>
              <a:rPr lang="zh-CN" altLang="en-US" dirty="0"/>
              <a:t>和</a:t>
            </a:r>
            <a:r>
              <a:rPr lang="en-US" altLang="zh-CN" dirty="0"/>
              <a:t>ER+</a:t>
            </a:r>
            <a:r>
              <a:rPr lang="zh-CN" altLang="en-US" dirty="0"/>
              <a:t>相比，</a:t>
            </a:r>
            <a:r>
              <a:rPr lang="en-US" altLang="zh-CN" dirty="0"/>
              <a:t>TNBC</a:t>
            </a:r>
            <a:r>
              <a:rPr lang="zh-CN" altLang="en-US" dirty="0"/>
              <a:t>的</a:t>
            </a:r>
            <a:r>
              <a:rPr lang="en-US" altLang="zh-CN" dirty="0"/>
              <a:t>CD8 IFN-</a:t>
            </a:r>
            <a:r>
              <a:rPr lang="el-GR" altLang="zh-CN" dirty="0"/>
              <a:t>γ</a:t>
            </a:r>
            <a:r>
              <a:rPr lang="zh-CN" altLang="en-US" dirty="0"/>
              <a:t>有明显下降。）</a:t>
            </a:r>
            <a:endParaRPr lang="en-US" altLang="zh-CN" dirty="0"/>
          </a:p>
        </p:txBody>
      </p:sp>
      <p:sp>
        <p:nvSpPr>
          <p:cNvPr id="4" name="灯片编号占位符 3"/>
          <p:cNvSpPr>
            <a:spLocks noGrp="1"/>
          </p:cNvSpPr>
          <p:nvPr>
            <p:ph type="sldNum" sz="quarter" idx="5"/>
          </p:nvPr>
        </p:nvSpPr>
        <p:spPr/>
        <p:txBody>
          <a:bodyPr/>
          <a:lstStyle/>
          <a:p>
            <a:fld id="{B8995E22-DB1C-4EB8-AE6B-DD0D953CE34F}" type="slidenum">
              <a:rPr lang="zh-CN" altLang="en-US" smtClean="0"/>
              <a:t>15</a:t>
            </a:fld>
            <a:endParaRPr lang="zh-CN" altLang="en-US"/>
          </a:p>
        </p:txBody>
      </p:sp>
    </p:spTree>
    <p:extLst>
      <p:ext uri="{BB962C8B-B14F-4D97-AF65-F5344CB8AC3E}">
        <p14:creationId xmlns:p14="http://schemas.microsoft.com/office/powerpoint/2010/main" val="3425577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r>
              <a:rPr lang="en-US" altLang="zh-CN" dirty="0"/>
              <a:t>1</a:t>
            </a:r>
            <a:r>
              <a:rPr lang="zh-CN" altLang="en-US" dirty="0"/>
              <a:t>：上方图中各个柱形里面的颜色说明什么？</a:t>
            </a:r>
            <a:endParaRPr lang="en-US" altLang="zh-CN" dirty="0"/>
          </a:p>
          <a:p>
            <a:r>
              <a:rPr lang="zh-CN" altLang="en-US" dirty="0"/>
              <a:t>问题</a:t>
            </a:r>
            <a:r>
              <a:rPr lang="en-US" altLang="zh-CN" dirty="0"/>
              <a:t>2</a:t>
            </a:r>
            <a:r>
              <a:rPr lang="zh-CN" altLang="en-US" dirty="0"/>
              <a:t>：文章中还指出通过图</a:t>
            </a:r>
            <a:r>
              <a:rPr lang="en-US" altLang="zh-CN" dirty="0"/>
              <a:t>J</a:t>
            </a:r>
            <a:r>
              <a:rPr lang="zh-CN" altLang="en-US" dirty="0"/>
              <a:t>有这样一个发现：</a:t>
            </a:r>
            <a:r>
              <a:rPr lang="en-US" altLang="zh-CN" dirty="0" err="1"/>
              <a:t>sccomp</a:t>
            </a:r>
            <a:r>
              <a:rPr lang="en-US" altLang="zh-CN" dirty="0"/>
              <a:t> identified outliers in all datasets, with 19% of cell groups containing one or more (Fig. 3J). In addition, 20% of the outlier-positive cell groups, which previous analyses did not label as significant, were labeled as significant by </a:t>
            </a:r>
          </a:p>
          <a:p>
            <a:r>
              <a:rPr lang="en-US" altLang="zh-CN" dirty="0" err="1"/>
              <a:t>sccomp</a:t>
            </a:r>
            <a:r>
              <a:rPr lang="en-US" altLang="zh-CN" dirty="0"/>
              <a:t> after excluding outliers. The comparison between the original and </a:t>
            </a:r>
            <a:r>
              <a:rPr lang="en-US" altLang="zh-CN" dirty="0" err="1"/>
              <a:t>sccomp</a:t>
            </a:r>
            <a:r>
              <a:rPr lang="en-US" altLang="zh-CN" dirty="0"/>
              <a:t> analyses revealed that 15% of the disagreed calls included one or more outliers.</a:t>
            </a:r>
            <a:r>
              <a:rPr lang="zh-CN" altLang="en-US" dirty="0"/>
              <a:t>（</a:t>
            </a:r>
            <a:r>
              <a:rPr lang="en-US" altLang="zh-CN" b="0" i="0" dirty="0" err="1">
                <a:solidFill>
                  <a:srgbClr val="000000"/>
                </a:solidFill>
                <a:effectLst/>
                <a:latin typeface="微软雅黑" panose="020B0503020204020204" pitchFamily="34" charset="-122"/>
                <a:ea typeface="微软雅黑" panose="020B0503020204020204" pitchFamily="34" charset="-122"/>
              </a:rPr>
              <a:t>sccomp</a:t>
            </a:r>
            <a:r>
              <a:rPr lang="zh-CN" altLang="en-US" b="0" i="0" dirty="0">
                <a:solidFill>
                  <a:srgbClr val="000000"/>
                </a:solidFill>
                <a:effectLst/>
                <a:latin typeface="微软雅黑" panose="020B0503020204020204" pitchFamily="34" charset="-122"/>
                <a:ea typeface="微软雅黑" panose="020B0503020204020204" pitchFamily="34" charset="-122"/>
              </a:rPr>
              <a:t>在所有数据集中发现了异常值，其中</a:t>
            </a:r>
            <a:r>
              <a:rPr lang="en-US" altLang="zh-CN" b="0" i="0" dirty="0">
                <a:solidFill>
                  <a:srgbClr val="000000"/>
                </a:solidFill>
                <a:effectLst/>
                <a:latin typeface="微软雅黑" panose="020B0503020204020204" pitchFamily="34" charset="-122"/>
                <a:ea typeface="微软雅黑" panose="020B0503020204020204" pitchFamily="34" charset="-122"/>
              </a:rPr>
              <a:t>19%</a:t>
            </a:r>
            <a:r>
              <a:rPr lang="zh-CN" altLang="en-US" b="0" i="0" dirty="0">
                <a:solidFill>
                  <a:srgbClr val="000000"/>
                </a:solidFill>
                <a:effectLst/>
                <a:latin typeface="微软雅黑" panose="020B0503020204020204" pitchFamily="34" charset="-122"/>
                <a:ea typeface="微软雅黑" panose="020B0503020204020204" pitchFamily="34" charset="-122"/>
              </a:rPr>
              <a:t>的细胞组包含一个或多个异常值</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3J)</a:t>
            </a:r>
            <a:r>
              <a:rPr lang="zh-CN" altLang="en-US" b="0" i="0" dirty="0">
                <a:solidFill>
                  <a:srgbClr val="000000"/>
                </a:solidFill>
                <a:effectLst/>
                <a:latin typeface="微软雅黑" panose="020B0503020204020204" pitchFamily="34" charset="-122"/>
                <a:ea typeface="微软雅黑" panose="020B0503020204020204" pitchFamily="34" charset="-122"/>
              </a:rPr>
              <a:t>。此外，</a:t>
            </a:r>
            <a:r>
              <a:rPr lang="en-US" altLang="zh-CN" b="0" i="0" dirty="0">
                <a:solidFill>
                  <a:srgbClr val="000000"/>
                </a:solidFill>
                <a:effectLst/>
                <a:latin typeface="微软雅黑" panose="020B0503020204020204" pitchFamily="34" charset="-122"/>
                <a:ea typeface="微软雅黑" panose="020B0503020204020204" pitchFamily="34" charset="-122"/>
              </a:rPr>
              <a:t>20%</a:t>
            </a:r>
            <a:r>
              <a:rPr lang="zh-CN" altLang="en-US" b="0" i="0" dirty="0">
                <a:solidFill>
                  <a:srgbClr val="000000"/>
                </a:solidFill>
                <a:effectLst/>
                <a:latin typeface="微软雅黑" panose="020B0503020204020204" pitchFamily="34" charset="-122"/>
                <a:ea typeface="微软雅黑" panose="020B0503020204020204" pitchFamily="34" charset="-122"/>
              </a:rPr>
              <a:t>的异常阳性细胞组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之前的分析未标记为显著</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在排除异常值后被</a:t>
            </a:r>
            <a:r>
              <a:rPr lang="en-US" altLang="zh-CN" b="0" i="0" dirty="0" err="1">
                <a:solidFill>
                  <a:srgbClr val="000000"/>
                </a:solidFill>
                <a:effectLst/>
                <a:latin typeface="微软雅黑" panose="020B0503020204020204" pitchFamily="34" charset="-122"/>
                <a:ea typeface="微软雅黑" panose="020B0503020204020204" pitchFamily="34" charset="-122"/>
              </a:rPr>
              <a:t>sccomp</a:t>
            </a:r>
            <a:r>
              <a:rPr lang="zh-CN" altLang="en-US" b="0" i="0" dirty="0">
                <a:solidFill>
                  <a:srgbClr val="000000"/>
                </a:solidFill>
                <a:effectLst/>
                <a:latin typeface="微软雅黑" panose="020B0503020204020204" pitchFamily="34" charset="-122"/>
                <a:ea typeface="微软雅黑" panose="020B0503020204020204" pitchFamily="34" charset="-122"/>
              </a:rPr>
              <a:t>标记为显著。原始分析和</a:t>
            </a:r>
            <a:r>
              <a:rPr lang="en-US" altLang="zh-CN" b="0" i="0" dirty="0" err="1">
                <a:solidFill>
                  <a:srgbClr val="000000"/>
                </a:solidFill>
                <a:effectLst/>
                <a:latin typeface="微软雅黑" panose="020B0503020204020204" pitchFamily="34" charset="-122"/>
                <a:ea typeface="微软雅黑" panose="020B0503020204020204" pitchFamily="34" charset="-122"/>
              </a:rPr>
              <a:t>sccomp</a:t>
            </a:r>
            <a:r>
              <a:rPr lang="zh-CN" altLang="en-US" b="0" i="0" dirty="0">
                <a:solidFill>
                  <a:srgbClr val="000000"/>
                </a:solidFill>
                <a:effectLst/>
                <a:latin typeface="微软雅黑" panose="020B0503020204020204" pitchFamily="34" charset="-122"/>
                <a:ea typeface="微软雅黑" panose="020B0503020204020204" pitchFamily="34" charset="-122"/>
              </a:rPr>
              <a:t>分析之间的比较显示，</a:t>
            </a:r>
            <a:r>
              <a:rPr lang="en-US" altLang="zh-CN" b="0" i="0" dirty="0">
                <a:solidFill>
                  <a:srgbClr val="000000"/>
                </a:solidFill>
                <a:effectLst/>
                <a:latin typeface="微软雅黑" panose="020B0503020204020204" pitchFamily="34" charset="-122"/>
                <a:ea typeface="微软雅黑" panose="020B0503020204020204" pitchFamily="34" charset="-122"/>
              </a:rPr>
              <a:t>15%</a:t>
            </a:r>
            <a:r>
              <a:rPr lang="zh-CN" altLang="en-US" b="0" i="0" dirty="0">
                <a:solidFill>
                  <a:srgbClr val="000000"/>
                </a:solidFill>
                <a:effectLst/>
                <a:latin typeface="微软雅黑" panose="020B0503020204020204" pitchFamily="34" charset="-122"/>
                <a:ea typeface="微软雅黑" panose="020B0503020204020204" pitchFamily="34" charset="-122"/>
              </a:rPr>
              <a:t>的不同意呼叫包括一个或多个异常值</a:t>
            </a:r>
            <a:r>
              <a:rPr lang="zh-CN" altLang="en-US" dirty="0"/>
              <a:t>）</a:t>
            </a:r>
          </a:p>
        </p:txBody>
      </p:sp>
      <p:sp>
        <p:nvSpPr>
          <p:cNvPr id="4" name="灯片编号占位符 3"/>
          <p:cNvSpPr>
            <a:spLocks noGrp="1"/>
          </p:cNvSpPr>
          <p:nvPr>
            <p:ph type="sldNum" sz="quarter" idx="5"/>
          </p:nvPr>
        </p:nvSpPr>
        <p:spPr/>
        <p:txBody>
          <a:bodyPr/>
          <a:lstStyle/>
          <a:p>
            <a:fld id="{B8995E22-DB1C-4EB8-AE6B-DD0D953CE34F}" type="slidenum">
              <a:rPr lang="zh-CN" altLang="en-US" smtClean="0"/>
              <a:t>18</a:t>
            </a:fld>
            <a:endParaRPr lang="zh-CN" altLang="en-US"/>
          </a:p>
        </p:txBody>
      </p:sp>
    </p:spTree>
    <p:extLst>
      <p:ext uri="{BB962C8B-B14F-4D97-AF65-F5344CB8AC3E}">
        <p14:creationId xmlns:p14="http://schemas.microsoft.com/office/powerpoint/2010/main" val="938220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r>
              <a:rPr lang="en-US" altLang="zh-CN" dirty="0"/>
              <a:t>1</a:t>
            </a:r>
            <a:r>
              <a:rPr lang="zh-CN" altLang="en-US" dirty="0"/>
              <a:t>：</a:t>
            </a:r>
            <a:r>
              <a:rPr lang="en-US" altLang="zh-CN" dirty="0"/>
              <a:t>We then compared these mean and variability estimates to the ones produced with the sum-constrained Beta-binomial model with built-in mean–variability association. This comparison shows that the hierarchical modeling of the mean–variability association confers a significant shrinkage of the variability estimates up to four-fold (Fig. 4 A, Right and SI Appendix, Fig. S5D).</a:t>
            </a:r>
          </a:p>
          <a:p>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然后，我们将这些均值和变异性估计值与内置均值</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变异性关联的和约束</a:t>
            </a:r>
            <a:r>
              <a:rPr lang="en-US" altLang="zh-CN" b="0" i="0" dirty="0">
                <a:solidFill>
                  <a:srgbClr val="000000"/>
                </a:solidFill>
                <a:effectLst/>
                <a:latin typeface="微软雅黑" panose="020B0503020204020204" pitchFamily="34" charset="-122"/>
                <a:ea typeface="微软雅黑" panose="020B0503020204020204" pitchFamily="34" charset="-122"/>
              </a:rPr>
              <a:t>β</a:t>
            </a:r>
            <a:r>
              <a:rPr lang="zh-CN" altLang="en-US" b="0" i="0" dirty="0">
                <a:solidFill>
                  <a:srgbClr val="000000"/>
                </a:solidFill>
                <a:effectLst/>
                <a:latin typeface="微软雅黑" panose="020B0503020204020204" pitchFamily="34" charset="-122"/>
                <a:ea typeface="微软雅黑" panose="020B0503020204020204" pitchFamily="34" charset="-122"/>
              </a:rPr>
              <a:t>二项模型产生的估计值进行比较。这一比较表明，平均</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变异性关联的分层建模使变异性估计值显著缩小了四倍</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4a</a:t>
            </a:r>
            <a:r>
              <a:rPr lang="zh-CN" altLang="en-US" b="0" i="0" dirty="0">
                <a:solidFill>
                  <a:srgbClr val="000000"/>
                </a:solidFill>
                <a:effectLst/>
                <a:latin typeface="微软雅黑" panose="020B0503020204020204" pitchFamily="34" charset="-122"/>
                <a:ea typeface="微软雅黑" panose="020B0503020204020204" pitchFamily="34" charset="-122"/>
              </a:rPr>
              <a:t>，右侧和</a:t>
            </a:r>
            <a:r>
              <a:rPr lang="en-US" altLang="zh-CN" b="0" i="0" dirty="0">
                <a:solidFill>
                  <a:srgbClr val="000000"/>
                </a:solidFill>
                <a:effectLst/>
                <a:latin typeface="微软雅黑" panose="020B0503020204020204" pitchFamily="34" charset="-122"/>
                <a:ea typeface="微软雅黑" panose="020B0503020204020204" pitchFamily="34" charset="-122"/>
              </a:rPr>
              <a:t>SI</a:t>
            </a:r>
            <a:r>
              <a:rPr lang="zh-CN" altLang="en-US" b="0" i="0" dirty="0">
                <a:solidFill>
                  <a:srgbClr val="000000"/>
                </a:solidFill>
                <a:effectLst/>
                <a:latin typeface="微软雅黑" panose="020B0503020204020204" pitchFamily="34" charset="-122"/>
                <a:ea typeface="微软雅黑" panose="020B0503020204020204" pitchFamily="34" charset="-122"/>
              </a:rPr>
              <a:t>附录，图</a:t>
            </a:r>
            <a:r>
              <a:rPr lang="en-US" altLang="zh-CN" b="0" i="0" dirty="0">
                <a:solidFill>
                  <a:srgbClr val="000000"/>
                </a:solidFill>
                <a:effectLst/>
                <a:latin typeface="微软雅黑" panose="020B0503020204020204" pitchFamily="34" charset="-122"/>
                <a:ea typeface="微软雅黑" panose="020B0503020204020204" pitchFamily="34" charset="-122"/>
              </a:rPr>
              <a:t>S5D)</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dirty="0"/>
              <a:t>）</a:t>
            </a:r>
            <a:endParaRPr lang="en-US" altLang="zh-CN" dirty="0"/>
          </a:p>
          <a:p>
            <a:endParaRPr lang="en-US" altLang="zh-CN" dirty="0"/>
          </a:p>
          <a:p>
            <a:r>
              <a:rPr lang="zh-CN" altLang="en-US" dirty="0"/>
              <a:t>问题</a:t>
            </a:r>
            <a:r>
              <a:rPr lang="en-US" altLang="zh-CN" dirty="0"/>
              <a:t>2</a:t>
            </a:r>
            <a:r>
              <a:rPr lang="zh-CN" altLang="en-US" dirty="0"/>
              <a:t>：文章所说的收缩效应是什么？如何看出具有收缩效应？</a:t>
            </a:r>
            <a:endParaRPr lang="en-US" altLang="zh-CN" dirty="0"/>
          </a:p>
          <a:p>
            <a:r>
              <a:rPr lang="en-US" altLang="zh-CN" dirty="0"/>
              <a:t>For single-cell RNA sequencing data, modeling this association had a shrinkage effect on the variability estimates (and means to a lesser extent), something obvious for the BRCA1 dataset for cell types with low abundance (e.g., tumor-associated macrophages, Tam1, SI Appendix, Fig. S5). For </a:t>
            </a:r>
            <a:r>
              <a:rPr lang="en-US" altLang="zh-CN" dirty="0" err="1"/>
              <a:t>CyTOF</a:t>
            </a:r>
            <a:r>
              <a:rPr lang="en-US" altLang="zh-CN" dirty="0"/>
              <a:t> data, the shrinkage effect is evident in the </a:t>
            </a:r>
            <a:r>
              <a:rPr lang="en-US" altLang="zh-CN" dirty="0" err="1"/>
              <a:t>Bodenmiller</a:t>
            </a:r>
            <a:r>
              <a:rPr lang="en-US" altLang="zh-CN" dirty="0"/>
              <a:t> and </a:t>
            </a:r>
            <a:r>
              <a:rPr lang="en-US" altLang="zh-CN" dirty="0" err="1"/>
              <a:t>CytoNorm</a:t>
            </a:r>
            <a:r>
              <a:rPr lang="en-US" altLang="zh-CN" dirty="0"/>
              <a:t> datasets. Similarly, the most significant impact can be seen for rare cell types. Microbiome data are characterized by higher uncertainty and greater spread around the regression line (before shrinkage). The shrinkage effect is more dramatic for microbiome data than other data types, especially for the means.</a:t>
            </a:r>
          </a:p>
          <a:p>
            <a:pPr algn="just"/>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对于单细胞</a:t>
            </a:r>
            <a:r>
              <a:rPr lang="en-US" altLang="zh-CN" b="0" i="0" dirty="0">
                <a:solidFill>
                  <a:srgbClr val="000000"/>
                </a:solidFill>
                <a:effectLst/>
                <a:latin typeface="微软雅黑" panose="020B0503020204020204" pitchFamily="34" charset="-122"/>
                <a:ea typeface="微软雅黑" panose="020B0503020204020204" pitchFamily="34" charset="-122"/>
              </a:rPr>
              <a:t>RNA</a:t>
            </a:r>
            <a:r>
              <a:rPr lang="zh-CN" altLang="en-US" b="0" i="0" dirty="0">
                <a:solidFill>
                  <a:srgbClr val="000000"/>
                </a:solidFill>
                <a:effectLst/>
                <a:latin typeface="微软雅黑" panose="020B0503020204020204" pitchFamily="34" charset="-122"/>
                <a:ea typeface="微软雅黑" panose="020B0503020204020204" pitchFamily="34" charset="-122"/>
              </a:rPr>
              <a:t>测序数据，建模这种关联对变异性估计有收缩效应</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并且意味着在较小程度上</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，对于低丰度细胞类型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例如，肿瘤相关巨噬细胞，</a:t>
            </a:r>
            <a:r>
              <a:rPr lang="en-US" altLang="zh-CN" b="0" i="0" dirty="0">
                <a:solidFill>
                  <a:srgbClr val="000000"/>
                </a:solidFill>
                <a:effectLst/>
                <a:latin typeface="微软雅黑" panose="020B0503020204020204" pitchFamily="34" charset="-122"/>
                <a:ea typeface="微软雅黑" panose="020B0503020204020204" pitchFamily="34" charset="-122"/>
              </a:rPr>
              <a:t>Tam1, SI</a:t>
            </a:r>
            <a:r>
              <a:rPr lang="zh-CN" altLang="en-US" b="0" i="0" dirty="0">
                <a:solidFill>
                  <a:srgbClr val="000000"/>
                </a:solidFill>
                <a:effectLst/>
                <a:latin typeface="微软雅黑" panose="020B0503020204020204" pitchFamily="34" charset="-122"/>
                <a:ea typeface="微软雅黑" panose="020B0503020204020204" pitchFamily="34" charset="-122"/>
              </a:rPr>
              <a:t>附录，图</a:t>
            </a:r>
            <a:r>
              <a:rPr lang="en-US" altLang="zh-CN" b="0" i="0" dirty="0">
                <a:solidFill>
                  <a:srgbClr val="000000"/>
                </a:solidFill>
                <a:effectLst/>
                <a:latin typeface="微软雅黑" panose="020B0503020204020204" pitchFamily="34" charset="-122"/>
                <a:ea typeface="微软雅黑" panose="020B0503020204020204" pitchFamily="34" charset="-122"/>
              </a:rPr>
              <a:t>S5)</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BRCA1</a:t>
            </a:r>
            <a:r>
              <a:rPr lang="zh-CN" altLang="en-US" b="0" i="0" dirty="0">
                <a:solidFill>
                  <a:srgbClr val="000000"/>
                </a:solidFill>
                <a:effectLst/>
                <a:latin typeface="微软雅黑" panose="020B0503020204020204" pitchFamily="34" charset="-122"/>
                <a:ea typeface="微软雅黑" panose="020B0503020204020204" pitchFamily="34" charset="-122"/>
              </a:rPr>
              <a:t>数据集来说，这是显而易见的。对于</a:t>
            </a:r>
            <a:r>
              <a:rPr lang="en-US" altLang="zh-CN" b="0" i="0" dirty="0" err="1">
                <a:solidFill>
                  <a:srgbClr val="000000"/>
                </a:solidFill>
                <a:effectLst/>
                <a:latin typeface="微软雅黑" panose="020B0503020204020204" pitchFamily="34" charset="-122"/>
                <a:ea typeface="微软雅黑" panose="020B0503020204020204" pitchFamily="34" charset="-122"/>
              </a:rPr>
              <a:t>CyTOF</a:t>
            </a:r>
            <a:r>
              <a:rPr lang="zh-CN" altLang="en-US" b="0" i="0" dirty="0">
                <a:solidFill>
                  <a:srgbClr val="000000"/>
                </a:solidFill>
                <a:effectLst/>
                <a:latin typeface="微软雅黑" panose="020B0503020204020204" pitchFamily="34" charset="-122"/>
                <a:ea typeface="微软雅黑" panose="020B0503020204020204" pitchFamily="34" charset="-122"/>
              </a:rPr>
              <a:t>数据，收缩效应在</a:t>
            </a:r>
            <a:r>
              <a:rPr lang="en-US" altLang="zh-CN" b="0" i="0" dirty="0" err="1">
                <a:solidFill>
                  <a:srgbClr val="000000"/>
                </a:solidFill>
                <a:effectLst/>
                <a:latin typeface="微软雅黑" panose="020B0503020204020204" pitchFamily="34" charset="-122"/>
                <a:ea typeface="微软雅黑" panose="020B0503020204020204" pitchFamily="34" charset="-122"/>
              </a:rPr>
              <a:t>Bodenmiller</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CytoNorm</a:t>
            </a:r>
            <a:r>
              <a:rPr lang="zh-CN" altLang="en-US" b="0" i="0" dirty="0">
                <a:solidFill>
                  <a:srgbClr val="000000"/>
                </a:solidFill>
                <a:effectLst/>
                <a:latin typeface="微软雅黑" panose="020B0503020204020204" pitchFamily="34" charset="-122"/>
                <a:ea typeface="微软雅黑" panose="020B0503020204020204" pitchFamily="34" charset="-122"/>
              </a:rPr>
              <a:t>数据集中是明显的。同样，最显著的影响可以看到罕见的细胞类型。微生物组数据的特点是不确定性较高，在回归线周围</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收缩前</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分布更广。微生物组数据的收缩效应比其他数据类型更为显著，特别是对于均值而言。</a:t>
            </a:r>
            <a:r>
              <a:rPr lang="zh-CN" altLang="en-US" dirty="0"/>
              <a:t>）</a:t>
            </a:r>
          </a:p>
        </p:txBody>
      </p:sp>
      <p:sp>
        <p:nvSpPr>
          <p:cNvPr id="4" name="灯片编号占位符 3"/>
          <p:cNvSpPr>
            <a:spLocks noGrp="1"/>
          </p:cNvSpPr>
          <p:nvPr>
            <p:ph type="sldNum" sz="quarter" idx="5"/>
          </p:nvPr>
        </p:nvSpPr>
        <p:spPr/>
        <p:txBody>
          <a:bodyPr/>
          <a:lstStyle/>
          <a:p>
            <a:fld id="{B8995E22-DB1C-4EB8-AE6B-DD0D953CE34F}" type="slidenum">
              <a:rPr lang="zh-CN" altLang="en-US" smtClean="0"/>
              <a:t>20</a:t>
            </a:fld>
            <a:endParaRPr lang="zh-CN" altLang="en-US"/>
          </a:p>
        </p:txBody>
      </p:sp>
    </p:spTree>
    <p:extLst>
      <p:ext uri="{BB962C8B-B14F-4D97-AF65-F5344CB8AC3E}">
        <p14:creationId xmlns:p14="http://schemas.microsoft.com/office/powerpoint/2010/main" val="128077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94A48-6CFA-3087-DCB0-F3E2ADCF3F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3D40A2-BCF2-E966-AFE8-B789E8CCEB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D4424D5-6A69-A350-BEA5-FBB31C29A38E}"/>
              </a:ext>
            </a:extLst>
          </p:cNvPr>
          <p:cNvSpPr>
            <a:spLocks noGrp="1"/>
          </p:cNvSpPr>
          <p:nvPr>
            <p:ph type="dt" sz="half" idx="10"/>
          </p:nvPr>
        </p:nvSpPr>
        <p:spPr/>
        <p:txBody>
          <a:bodyPr/>
          <a:lstStyle/>
          <a:p>
            <a:fld id="{75ED0A28-003E-49E9-8DE3-1BC619ED4F1D}"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97D08C31-0B88-DE2E-5B5E-CF9B345401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9F7A9D-F2AA-52C6-6BA9-08A6BCFA142B}"/>
              </a:ext>
            </a:extLst>
          </p:cNvPr>
          <p:cNvSpPr>
            <a:spLocks noGrp="1"/>
          </p:cNvSpPr>
          <p:nvPr>
            <p:ph type="sldNum" sz="quarter" idx="12"/>
          </p:nvPr>
        </p:nvSpPr>
        <p:spPr/>
        <p:txBody>
          <a:body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356072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4AF51-8475-8C91-2651-BBA06D056FE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77C788-7503-0C09-B3C7-35EB925B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E5AA6D-CD3F-9BAB-9C1A-FD4026F76E16}"/>
              </a:ext>
            </a:extLst>
          </p:cNvPr>
          <p:cNvSpPr>
            <a:spLocks noGrp="1"/>
          </p:cNvSpPr>
          <p:nvPr>
            <p:ph type="dt" sz="half" idx="10"/>
          </p:nvPr>
        </p:nvSpPr>
        <p:spPr/>
        <p:txBody>
          <a:bodyPr/>
          <a:lstStyle/>
          <a:p>
            <a:fld id="{75ED0A28-003E-49E9-8DE3-1BC619ED4F1D}"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E7431C29-3FE1-BB8E-E66D-AEEC7691CE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377506-0734-58D9-CB8C-3E1D3CB5C7BB}"/>
              </a:ext>
            </a:extLst>
          </p:cNvPr>
          <p:cNvSpPr>
            <a:spLocks noGrp="1"/>
          </p:cNvSpPr>
          <p:nvPr>
            <p:ph type="sldNum" sz="quarter" idx="12"/>
          </p:nvPr>
        </p:nvSpPr>
        <p:spPr/>
        <p:txBody>
          <a:body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329232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76AEEBE-9BE5-DB93-65C8-8C9D55A3DFA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D7A41E-EFD6-CC5D-CD13-F33A0E08C2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180EDA-3436-A563-9850-AD26EA3DC64C}"/>
              </a:ext>
            </a:extLst>
          </p:cNvPr>
          <p:cNvSpPr>
            <a:spLocks noGrp="1"/>
          </p:cNvSpPr>
          <p:nvPr>
            <p:ph type="dt" sz="half" idx="10"/>
          </p:nvPr>
        </p:nvSpPr>
        <p:spPr/>
        <p:txBody>
          <a:bodyPr/>
          <a:lstStyle/>
          <a:p>
            <a:fld id="{75ED0A28-003E-49E9-8DE3-1BC619ED4F1D}"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ADDE2CF7-1D10-9D3F-F36E-59542BD630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C641F2-A8E4-ADB5-1563-184038AC3E88}"/>
              </a:ext>
            </a:extLst>
          </p:cNvPr>
          <p:cNvSpPr>
            <a:spLocks noGrp="1"/>
          </p:cNvSpPr>
          <p:nvPr>
            <p:ph type="sldNum" sz="quarter" idx="12"/>
          </p:nvPr>
        </p:nvSpPr>
        <p:spPr/>
        <p:txBody>
          <a:body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325759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A0FCB-C422-8B8F-E1BD-999A4D5772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3EEC63-F419-471A-7B7C-E10EFD9845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E17BA0-0470-663C-9287-BC3303355242}"/>
              </a:ext>
            </a:extLst>
          </p:cNvPr>
          <p:cNvSpPr>
            <a:spLocks noGrp="1"/>
          </p:cNvSpPr>
          <p:nvPr>
            <p:ph type="dt" sz="half" idx="10"/>
          </p:nvPr>
        </p:nvSpPr>
        <p:spPr/>
        <p:txBody>
          <a:bodyPr/>
          <a:lstStyle/>
          <a:p>
            <a:fld id="{75ED0A28-003E-49E9-8DE3-1BC619ED4F1D}"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C2A8CCE8-B885-381F-03FC-32E1238C3C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00E088-D0DF-BE41-D007-A5827165915E}"/>
              </a:ext>
            </a:extLst>
          </p:cNvPr>
          <p:cNvSpPr>
            <a:spLocks noGrp="1"/>
          </p:cNvSpPr>
          <p:nvPr>
            <p:ph type="sldNum" sz="quarter" idx="12"/>
          </p:nvPr>
        </p:nvSpPr>
        <p:spPr/>
        <p:txBody>
          <a:body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23173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39E57-441E-D8B1-C9C5-BF294517FBD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4A0C73-287E-9BEE-81FA-82F09ED2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FBE080-4B9F-4DFA-DA0A-9C3250C73120}"/>
              </a:ext>
            </a:extLst>
          </p:cNvPr>
          <p:cNvSpPr>
            <a:spLocks noGrp="1"/>
          </p:cNvSpPr>
          <p:nvPr>
            <p:ph type="dt" sz="half" idx="10"/>
          </p:nvPr>
        </p:nvSpPr>
        <p:spPr/>
        <p:txBody>
          <a:bodyPr/>
          <a:lstStyle/>
          <a:p>
            <a:fld id="{75ED0A28-003E-49E9-8DE3-1BC619ED4F1D}"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A0FCBAD4-6CF0-0483-71E9-2BE3121654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4A3A9D-9C16-EC6A-FDA8-3142F680A7C3}"/>
              </a:ext>
            </a:extLst>
          </p:cNvPr>
          <p:cNvSpPr>
            <a:spLocks noGrp="1"/>
          </p:cNvSpPr>
          <p:nvPr>
            <p:ph type="sldNum" sz="quarter" idx="12"/>
          </p:nvPr>
        </p:nvSpPr>
        <p:spPr/>
        <p:txBody>
          <a:body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141407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BCDC7-F1DF-2A73-CA96-60D1BA0D85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8922D7-8304-2ED7-2635-0E5517DB1A9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0CD499-5F92-4E99-741A-5B463E5784D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E20DCB-DEBD-2B9B-F902-BF7C642BDE29}"/>
              </a:ext>
            </a:extLst>
          </p:cNvPr>
          <p:cNvSpPr>
            <a:spLocks noGrp="1"/>
          </p:cNvSpPr>
          <p:nvPr>
            <p:ph type="dt" sz="half" idx="10"/>
          </p:nvPr>
        </p:nvSpPr>
        <p:spPr/>
        <p:txBody>
          <a:bodyPr/>
          <a:lstStyle/>
          <a:p>
            <a:fld id="{75ED0A28-003E-49E9-8DE3-1BC619ED4F1D}" type="datetimeFigureOut">
              <a:rPr lang="zh-CN" altLang="en-US" smtClean="0"/>
              <a:t>2024/5/23</a:t>
            </a:fld>
            <a:endParaRPr lang="zh-CN" altLang="en-US"/>
          </a:p>
        </p:txBody>
      </p:sp>
      <p:sp>
        <p:nvSpPr>
          <p:cNvPr id="6" name="页脚占位符 5">
            <a:extLst>
              <a:ext uri="{FF2B5EF4-FFF2-40B4-BE49-F238E27FC236}">
                <a16:creationId xmlns:a16="http://schemas.microsoft.com/office/drawing/2014/main" id="{2C984A02-2F9F-895C-780E-18E552E13D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03EB5-FAC7-1A8F-7503-0EBE70364E72}"/>
              </a:ext>
            </a:extLst>
          </p:cNvPr>
          <p:cNvSpPr>
            <a:spLocks noGrp="1"/>
          </p:cNvSpPr>
          <p:nvPr>
            <p:ph type="sldNum" sz="quarter" idx="12"/>
          </p:nvPr>
        </p:nvSpPr>
        <p:spPr/>
        <p:txBody>
          <a:body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363730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D18A9-1654-B162-4405-8582ED1B57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911D68D-53E2-60A9-3239-81CC20D94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2AB8425-8B20-CDB5-9AA1-9A9A924F19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DF984D-B2C7-83C5-D65B-93702AC6BF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F1C859-6258-D377-B0EE-98E8DB5FB0A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E21005-BFC7-9504-A42A-BC2D99CF9851}"/>
              </a:ext>
            </a:extLst>
          </p:cNvPr>
          <p:cNvSpPr>
            <a:spLocks noGrp="1"/>
          </p:cNvSpPr>
          <p:nvPr>
            <p:ph type="dt" sz="half" idx="10"/>
          </p:nvPr>
        </p:nvSpPr>
        <p:spPr/>
        <p:txBody>
          <a:bodyPr/>
          <a:lstStyle/>
          <a:p>
            <a:fld id="{75ED0A28-003E-49E9-8DE3-1BC619ED4F1D}" type="datetimeFigureOut">
              <a:rPr lang="zh-CN" altLang="en-US" smtClean="0"/>
              <a:t>2024/5/23</a:t>
            </a:fld>
            <a:endParaRPr lang="zh-CN" altLang="en-US"/>
          </a:p>
        </p:txBody>
      </p:sp>
      <p:sp>
        <p:nvSpPr>
          <p:cNvPr id="8" name="页脚占位符 7">
            <a:extLst>
              <a:ext uri="{FF2B5EF4-FFF2-40B4-BE49-F238E27FC236}">
                <a16:creationId xmlns:a16="http://schemas.microsoft.com/office/drawing/2014/main" id="{AE14C54C-9E47-A159-2375-7FDFFBD602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2BCDC74-913C-8BB8-99D4-460B5E4C71F7}"/>
              </a:ext>
            </a:extLst>
          </p:cNvPr>
          <p:cNvSpPr>
            <a:spLocks noGrp="1"/>
          </p:cNvSpPr>
          <p:nvPr>
            <p:ph type="sldNum" sz="quarter" idx="12"/>
          </p:nvPr>
        </p:nvSpPr>
        <p:spPr/>
        <p:txBody>
          <a:body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336688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3A6D5-D090-6E79-1D91-6CF4276025A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2C2118-E2B2-AC67-FBDE-F00D42714F70}"/>
              </a:ext>
            </a:extLst>
          </p:cNvPr>
          <p:cNvSpPr>
            <a:spLocks noGrp="1"/>
          </p:cNvSpPr>
          <p:nvPr>
            <p:ph type="dt" sz="half" idx="10"/>
          </p:nvPr>
        </p:nvSpPr>
        <p:spPr/>
        <p:txBody>
          <a:bodyPr/>
          <a:lstStyle/>
          <a:p>
            <a:fld id="{75ED0A28-003E-49E9-8DE3-1BC619ED4F1D}" type="datetimeFigureOut">
              <a:rPr lang="zh-CN" altLang="en-US" smtClean="0"/>
              <a:t>2024/5/23</a:t>
            </a:fld>
            <a:endParaRPr lang="zh-CN" altLang="en-US"/>
          </a:p>
        </p:txBody>
      </p:sp>
      <p:sp>
        <p:nvSpPr>
          <p:cNvPr id="4" name="页脚占位符 3">
            <a:extLst>
              <a:ext uri="{FF2B5EF4-FFF2-40B4-BE49-F238E27FC236}">
                <a16:creationId xmlns:a16="http://schemas.microsoft.com/office/drawing/2014/main" id="{D1AA0C8E-15D4-CB2F-8B14-32E2FE040B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DA55316-BBE2-3AFE-7372-97422F526BE4}"/>
              </a:ext>
            </a:extLst>
          </p:cNvPr>
          <p:cNvSpPr>
            <a:spLocks noGrp="1"/>
          </p:cNvSpPr>
          <p:nvPr>
            <p:ph type="sldNum" sz="quarter" idx="12"/>
          </p:nvPr>
        </p:nvSpPr>
        <p:spPr/>
        <p:txBody>
          <a:body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13280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10C3F3-EC57-45AF-07D0-B55B84B376CD}"/>
              </a:ext>
            </a:extLst>
          </p:cNvPr>
          <p:cNvSpPr>
            <a:spLocks noGrp="1"/>
          </p:cNvSpPr>
          <p:nvPr>
            <p:ph type="dt" sz="half" idx="10"/>
          </p:nvPr>
        </p:nvSpPr>
        <p:spPr/>
        <p:txBody>
          <a:bodyPr/>
          <a:lstStyle/>
          <a:p>
            <a:fld id="{75ED0A28-003E-49E9-8DE3-1BC619ED4F1D}" type="datetimeFigureOut">
              <a:rPr lang="zh-CN" altLang="en-US" smtClean="0"/>
              <a:t>2024/5/23</a:t>
            </a:fld>
            <a:endParaRPr lang="zh-CN" altLang="en-US"/>
          </a:p>
        </p:txBody>
      </p:sp>
      <p:sp>
        <p:nvSpPr>
          <p:cNvPr id="3" name="页脚占位符 2">
            <a:extLst>
              <a:ext uri="{FF2B5EF4-FFF2-40B4-BE49-F238E27FC236}">
                <a16:creationId xmlns:a16="http://schemas.microsoft.com/office/drawing/2014/main" id="{C0D5A715-2559-924A-AECB-A978F28764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07DB4DD-CAE6-FBD6-7937-7AEDF49DC675}"/>
              </a:ext>
            </a:extLst>
          </p:cNvPr>
          <p:cNvSpPr>
            <a:spLocks noGrp="1"/>
          </p:cNvSpPr>
          <p:nvPr>
            <p:ph type="sldNum" sz="quarter" idx="12"/>
          </p:nvPr>
        </p:nvSpPr>
        <p:spPr/>
        <p:txBody>
          <a:body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262975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23EB9-BB6C-C429-643B-1EF559C439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5DDA405-812A-D587-5D68-17B2623F5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274D35A-CDC0-5DEA-1E77-F3C38BB75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655F53-3C15-24DF-AF94-DEA27533DD5D}"/>
              </a:ext>
            </a:extLst>
          </p:cNvPr>
          <p:cNvSpPr>
            <a:spLocks noGrp="1"/>
          </p:cNvSpPr>
          <p:nvPr>
            <p:ph type="dt" sz="half" idx="10"/>
          </p:nvPr>
        </p:nvSpPr>
        <p:spPr/>
        <p:txBody>
          <a:bodyPr/>
          <a:lstStyle/>
          <a:p>
            <a:fld id="{75ED0A28-003E-49E9-8DE3-1BC619ED4F1D}" type="datetimeFigureOut">
              <a:rPr lang="zh-CN" altLang="en-US" smtClean="0"/>
              <a:t>2024/5/23</a:t>
            </a:fld>
            <a:endParaRPr lang="zh-CN" altLang="en-US"/>
          </a:p>
        </p:txBody>
      </p:sp>
      <p:sp>
        <p:nvSpPr>
          <p:cNvPr id="6" name="页脚占位符 5">
            <a:extLst>
              <a:ext uri="{FF2B5EF4-FFF2-40B4-BE49-F238E27FC236}">
                <a16:creationId xmlns:a16="http://schemas.microsoft.com/office/drawing/2014/main" id="{4D20339A-7A10-0BF1-471C-74C321845B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59305C-18D8-8D30-931D-9755A0C55641}"/>
              </a:ext>
            </a:extLst>
          </p:cNvPr>
          <p:cNvSpPr>
            <a:spLocks noGrp="1"/>
          </p:cNvSpPr>
          <p:nvPr>
            <p:ph type="sldNum" sz="quarter" idx="12"/>
          </p:nvPr>
        </p:nvSpPr>
        <p:spPr/>
        <p:txBody>
          <a:body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45341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A87FA-1ED6-3817-4920-569F36198C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DDEDFB-E535-A38D-3DD4-8D40D9249C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92ABC4-F8D1-A5C9-5478-91440F7EE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055B6A-44B2-48E1-0AF5-D93BE6F26C54}"/>
              </a:ext>
            </a:extLst>
          </p:cNvPr>
          <p:cNvSpPr>
            <a:spLocks noGrp="1"/>
          </p:cNvSpPr>
          <p:nvPr>
            <p:ph type="dt" sz="half" idx="10"/>
          </p:nvPr>
        </p:nvSpPr>
        <p:spPr/>
        <p:txBody>
          <a:bodyPr/>
          <a:lstStyle/>
          <a:p>
            <a:fld id="{75ED0A28-003E-49E9-8DE3-1BC619ED4F1D}" type="datetimeFigureOut">
              <a:rPr lang="zh-CN" altLang="en-US" smtClean="0"/>
              <a:t>2024/5/23</a:t>
            </a:fld>
            <a:endParaRPr lang="zh-CN" altLang="en-US"/>
          </a:p>
        </p:txBody>
      </p:sp>
      <p:sp>
        <p:nvSpPr>
          <p:cNvPr id="6" name="页脚占位符 5">
            <a:extLst>
              <a:ext uri="{FF2B5EF4-FFF2-40B4-BE49-F238E27FC236}">
                <a16:creationId xmlns:a16="http://schemas.microsoft.com/office/drawing/2014/main" id="{229C9B7F-CDF0-69BA-174C-A64C1DAEE7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045AF2-DA0A-B0C8-DACB-2B7C2D2D0F6D}"/>
              </a:ext>
            </a:extLst>
          </p:cNvPr>
          <p:cNvSpPr>
            <a:spLocks noGrp="1"/>
          </p:cNvSpPr>
          <p:nvPr>
            <p:ph type="sldNum" sz="quarter" idx="12"/>
          </p:nvPr>
        </p:nvSpPr>
        <p:spPr/>
        <p:txBody>
          <a:body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38176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C625B5-2084-D897-52B6-1569B365D4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6A439EB-F057-5088-20A0-C688EA0DA2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354B67-87C4-BBAE-F03A-9BF538437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D0A28-003E-49E9-8DE3-1BC619ED4F1D}"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951CE56D-D4FF-F848-FA10-14AE7A2EF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D13C9F6-141B-E359-D51F-037FCD838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3A943-8D2A-439B-B013-A844264252D6}" type="slidenum">
              <a:rPr lang="zh-CN" altLang="en-US" smtClean="0"/>
              <a:t>‹#›</a:t>
            </a:fld>
            <a:endParaRPr lang="zh-CN" altLang="en-US"/>
          </a:p>
        </p:txBody>
      </p:sp>
    </p:spTree>
    <p:extLst>
      <p:ext uri="{BB962C8B-B14F-4D97-AF65-F5344CB8AC3E}">
        <p14:creationId xmlns:p14="http://schemas.microsoft.com/office/powerpoint/2010/main" val="325324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E87FABB-C883-8281-30C6-605B75AA7624}"/>
              </a:ext>
            </a:extLst>
          </p:cNvPr>
          <p:cNvPicPr>
            <a:picLocks noChangeAspect="1"/>
          </p:cNvPicPr>
          <p:nvPr/>
        </p:nvPicPr>
        <p:blipFill>
          <a:blip r:embed="rId2"/>
          <a:stretch>
            <a:fillRect/>
          </a:stretch>
        </p:blipFill>
        <p:spPr>
          <a:xfrm>
            <a:off x="0" y="765313"/>
            <a:ext cx="12192000" cy="4909930"/>
          </a:xfrm>
          <a:prstGeom prst="rect">
            <a:avLst/>
          </a:prstGeom>
        </p:spPr>
      </p:pic>
    </p:spTree>
    <p:extLst>
      <p:ext uri="{BB962C8B-B14F-4D97-AF65-F5344CB8AC3E}">
        <p14:creationId xmlns:p14="http://schemas.microsoft.com/office/powerpoint/2010/main" val="1046295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A21A5-E222-4C48-FE9B-32CBAD70B948}"/>
              </a:ext>
            </a:extLst>
          </p:cNvPr>
          <p:cNvSpPr>
            <a:spLocks noGrp="1"/>
          </p:cNvSpPr>
          <p:nvPr>
            <p:ph type="title"/>
          </p:nvPr>
        </p:nvSpPr>
        <p:spPr/>
        <p:txBody>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rPr>
              <a:t>不同方法的性能比较</a:t>
            </a:r>
          </a:p>
        </p:txBody>
      </p:sp>
      <p:pic>
        <p:nvPicPr>
          <p:cNvPr id="5" name="内容占位符 4">
            <a:extLst>
              <a:ext uri="{FF2B5EF4-FFF2-40B4-BE49-F238E27FC236}">
                <a16:creationId xmlns:a16="http://schemas.microsoft.com/office/drawing/2014/main" id="{11231490-4FFD-9FA0-5BFB-F2C0D5723F5E}"/>
              </a:ext>
            </a:extLst>
          </p:cNvPr>
          <p:cNvPicPr>
            <a:picLocks noGrp="1" noChangeAspect="1"/>
          </p:cNvPicPr>
          <p:nvPr>
            <p:ph idx="1"/>
          </p:nvPr>
        </p:nvPicPr>
        <p:blipFill>
          <a:blip r:embed="rId3"/>
          <a:stretch>
            <a:fillRect/>
          </a:stretch>
        </p:blipFill>
        <p:spPr>
          <a:xfrm>
            <a:off x="838200" y="1519410"/>
            <a:ext cx="9935817" cy="3688694"/>
          </a:xfrm>
        </p:spPr>
      </p:pic>
      <p:sp>
        <p:nvSpPr>
          <p:cNvPr id="6" name="文本框 5">
            <a:extLst>
              <a:ext uri="{FF2B5EF4-FFF2-40B4-BE49-F238E27FC236}">
                <a16:creationId xmlns:a16="http://schemas.microsoft.com/office/drawing/2014/main" id="{B4E2C715-BCE6-7818-137A-68D2BE449B6E}"/>
              </a:ext>
            </a:extLst>
          </p:cNvPr>
          <p:cNvSpPr txBox="1"/>
          <p:nvPr/>
        </p:nvSpPr>
        <p:spPr>
          <a:xfrm>
            <a:off x="1232453" y="5893903"/>
            <a:ext cx="1051560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上图表示的是根据新冠数据（</a:t>
            </a:r>
            <a:r>
              <a:rPr lang="en-US" altLang="zh-CN" b="0" i="0" dirty="0">
                <a:effectLst/>
                <a:highlight>
                  <a:srgbClr val="FFFFFF"/>
                </a:highlight>
                <a:latin typeface="-apple-system"/>
              </a:rPr>
              <a:t> COVID-19 </a:t>
            </a:r>
            <a:r>
              <a:rPr lang="zh-CN" altLang="en-US" b="0" i="0" dirty="0">
                <a:effectLst/>
                <a:highlight>
                  <a:srgbClr val="FFFFFF"/>
                </a:highlight>
                <a:latin typeface="-apple-system"/>
              </a:rPr>
              <a:t>数据集 </a:t>
            </a:r>
            <a:r>
              <a:rPr lang="en-US" altLang="zh-CN" b="0" i="0" dirty="0">
                <a:effectLst/>
                <a:highlight>
                  <a:srgbClr val="FFFFFF"/>
                </a:highlight>
                <a:latin typeface="-apple-system"/>
              </a:rPr>
              <a:t>EGAS00001004481 </a:t>
            </a:r>
            <a:r>
              <a:rPr lang="zh-CN" altLang="en-US" dirty="0">
                <a:latin typeface="微软雅黑" panose="020B0503020204020204" pitchFamily="34" charset="-122"/>
                <a:ea typeface="微软雅黑" panose="020B0503020204020204" pitchFamily="34" charset="-122"/>
              </a:rPr>
              <a:t>）利用对数线性多项式（参考文献</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）方法所设置的模拟数据。</a:t>
            </a:r>
          </a:p>
        </p:txBody>
      </p:sp>
    </p:spTree>
    <p:extLst>
      <p:ext uri="{BB962C8B-B14F-4D97-AF65-F5344CB8AC3E}">
        <p14:creationId xmlns:p14="http://schemas.microsoft.com/office/powerpoint/2010/main" val="25488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62CF109-DCA2-2F80-1A87-1645E1254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46" y="114613"/>
            <a:ext cx="5113463" cy="4183743"/>
          </a:xfrm>
          <a:prstGeom prst="rect">
            <a:avLst/>
          </a:prstGeom>
        </p:spPr>
      </p:pic>
      <p:pic>
        <p:nvPicPr>
          <p:cNvPr id="7" name="图片 6">
            <a:extLst>
              <a:ext uri="{FF2B5EF4-FFF2-40B4-BE49-F238E27FC236}">
                <a16:creationId xmlns:a16="http://schemas.microsoft.com/office/drawing/2014/main" id="{A4852507-BA41-F57B-A667-E49CBAD2B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9199" y="5358322"/>
            <a:ext cx="4945809" cy="693480"/>
          </a:xfrm>
          <a:prstGeom prst="rect">
            <a:avLst/>
          </a:prstGeom>
        </p:spPr>
      </p:pic>
      <p:sp>
        <p:nvSpPr>
          <p:cNvPr id="8" name="文本框 7">
            <a:extLst>
              <a:ext uri="{FF2B5EF4-FFF2-40B4-BE49-F238E27FC236}">
                <a16:creationId xmlns:a16="http://schemas.microsoft.com/office/drawing/2014/main" id="{6180F571-3103-51DF-CDA4-571DF9C990E3}"/>
              </a:ext>
            </a:extLst>
          </p:cNvPr>
          <p:cNvSpPr txBox="1"/>
          <p:nvPr/>
        </p:nvSpPr>
        <p:spPr>
          <a:xfrm>
            <a:off x="358747" y="5243397"/>
            <a:ext cx="5737254"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通过模拟数据绘制各方法</a:t>
            </a:r>
            <a:r>
              <a:rPr lang="en-US" altLang="zh-CN" dirty="0">
                <a:latin typeface="微软雅黑" panose="020B0503020204020204" pitchFamily="34" charset="-122"/>
                <a:ea typeface="微软雅黑" panose="020B0503020204020204" pitchFamily="34" charset="-122"/>
              </a:rPr>
              <a:t>roc</a:t>
            </a:r>
            <a:r>
              <a:rPr lang="zh-CN" altLang="en-US" dirty="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auc</a:t>
            </a:r>
            <a:r>
              <a:rPr lang="zh-CN" altLang="en-US" dirty="0">
                <a:latin typeface="微软雅黑" panose="020B0503020204020204" pitchFamily="34" charset="-122"/>
                <a:ea typeface="微软雅黑" panose="020B0503020204020204" pitchFamily="34" charset="-122"/>
              </a:rPr>
              <a:t>曲线（左图），以及比较各方法性能增益效果（右图），可以发现</a:t>
            </a:r>
            <a:r>
              <a:rPr lang="en-US" altLang="zh-CN" dirty="0" err="1">
                <a:latin typeface="微软雅黑" panose="020B0503020204020204" pitchFamily="34" charset="-122"/>
                <a:ea typeface="微软雅黑" panose="020B0503020204020204" pitchFamily="34" charset="-122"/>
              </a:rPr>
              <a:t>Sccomp</a:t>
            </a:r>
            <a:r>
              <a:rPr lang="zh-CN" altLang="en-US" dirty="0">
                <a:latin typeface="微软雅黑" panose="020B0503020204020204" pitchFamily="34" charset="-122"/>
                <a:ea typeface="微软雅黑" panose="020B0503020204020204" pitchFamily="34" charset="-122"/>
              </a:rPr>
              <a:t>方法成分分析性能相较于其他方法更好一点。</a:t>
            </a:r>
          </a:p>
        </p:txBody>
      </p:sp>
      <p:pic>
        <p:nvPicPr>
          <p:cNvPr id="9" name="图片 8">
            <a:extLst>
              <a:ext uri="{FF2B5EF4-FFF2-40B4-BE49-F238E27FC236}">
                <a16:creationId xmlns:a16="http://schemas.microsoft.com/office/drawing/2014/main" id="{39968817-3F61-20BE-F80F-97B7794908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9199" y="114613"/>
            <a:ext cx="5143166" cy="4183743"/>
          </a:xfrm>
          <a:prstGeom prst="rect">
            <a:avLst/>
          </a:prstGeom>
        </p:spPr>
      </p:pic>
    </p:spTree>
    <p:extLst>
      <p:ext uri="{BB962C8B-B14F-4D97-AF65-F5344CB8AC3E}">
        <p14:creationId xmlns:p14="http://schemas.microsoft.com/office/powerpoint/2010/main" val="106684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DAB04E-F0CD-4D46-7180-9B7492E9F0C1}"/>
              </a:ext>
            </a:extLst>
          </p:cNvPr>
          <p:cNvSpPr txBox="1"/>
          <p:nvPr/>
        </p:nvSpPr>
        <p:spPr>
          <a:xfrm>
            <a:off x="952833" y="5236625"/>
            <a:ext cx="966215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最后，随着模拟数据效果的增加，各方法的</a:t>
            </a:r>
            <a:r>
              <a:rPr lang="en-US" altLang="zh-CN" dirty="0" err="1">
                <a:latin typeface="微软雅黑" panose="020B0503020204020204" pitchFamily="34" charset="-122"/>
                <a:ea typeface="微软雅黑" panose="020B0503020204020204" pitchFamily="34" charset="-122"/>
              </a:rPr>
              <a:t>auc</a:t>
            </a:r>
            <a:r>
              <a:rPr lang="zh-CN" altLang="en-US" dirty="0">
                <a:latin typeface="微软雅黑" panose="020B0503020204020204" pitchFamily="34" charset="-122"/>
                <a:ea typeface="微软雅黑" panose="020B0503020204020204" pitchFamily="34" charset="-122"/>
              </a:rPr>
              <a:t>曲线图可知，不同方法的性能差距也逐渐明显，但是</a:t>
            </a:r>
            <a:r>
              <a:rPr lang="en-US" altLang="zh-CN" dirty="0" err="1">
                <a:latin typeface="微软雅黑" panose="020B0503020204020204" pitchFamily="34" charset="-122"/>
                <a:ea typeface="微软雅黑" panose="020B0503020204020204" pitchFamily="34" charset="-122"/>
              </a:rPr>
              <a:t>sccomp</a:t>
            </a:r>
            <a:r>
              <a:rPr lang="zh-CN" altLang="en-US" dirty="0">
                <a:latin typeface="微软雅黑" panose="020B0503020204020204" pitchFamily="34" charset="-122"/>
                <a:ea typeface="微软雅黑" panose="020B0503020204020204" pitchFamily="34" charset="-122"/>
              </a:rPr>
              <a:t>方法在模拟数据效果改变的大多数情况下，其性能大多都是优于其他方法的。</a:t>
            </a:r>
          </a:p>
        </p:txBody>
      </p:sp>
      <p:pic>
        <p:nvPicPr>
          <p:cNvPr id="6" name="图片 5">
            <a:extLst>
              <a:ext uri="{FF2B5EF4-FFF2-40B4-BE49-F238E27FC236}">
                <a16:creationId xmlns:a16="http://schemas.microsoft.com/office/drawing/2014/main" id="{7DDB92D4-875D-2766-3D38-85CF67D94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47" y="460753"/>
            <a:ext cx="11023818" cy="4775872"/>
          </a:xfrm>
          <a:prstGeom prst="rect">
            <a:avLst/>
          </a:prstGeom>
        </p:spPr>
      </p:pic>
    </p:spTree>
    <p:extLst>
      <p:ext uri="{BB962C8B-B14F-4D97-AF65-F5344CB8AC3E}">
        <p14:creationId xmlns:p14="http://schemas.microsoft.com/office/powerpoint/2010/main" val="182783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273CBA-E418-4BF5-76AE-5A91EDA384D8}"/>
              </a:ext>
            </a:extLst>
          </p:cNvPr>
          <p:cNvPicPr>
            <a:picLocks noChangeAspect="1"/>
          </p:cNvPicPr>
          <p:nvPr/>
        </p:nvPicPr>
        <p:blipFill>
          <a:blip r:embed="rId3"/>
          <a:stretch>
            <a:fillRect/>
          </a:stretch>
        </p:blipFill>
        <p:spPr>
          <a:xfrm>
            <a:off x="1614487" y="660155"/>
            <a:ext cx="8976476" cy="4575035"/>
          </a:xfrm>
          <a:prstGeom prst="rect">
            <a:avLst/>
          </a:prstGeom>
        </p:spPr>
      </p:pic>
      <p:sp>
        <p:nvSpPr>
          <p:cNvPr id="4" name="文本框 3">
            <a:extLst>
              <a:ext uri="{FF2B5EF4-FFF2-40B4-BE49-F238E27FC236}">
                <a16:creationId xmlns:a16="http://schemas.microsoft.com/office/drawing/2014/main" id="{4E4AF133-CDFE-3E1B-13CC-51ED3703C6F5}"/>
              </a:ext>
            </a:extLst>
          </p:cNvPr>
          <p:cNvSpPr txBox="1"/>
          <p:nvPr/>
        </p:nvSpPr>
        <p:spPr>
          <a:xfrm>
            <a:off x="1614487" y="5828513"/>
            <a:ext cx="410881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通过转移公开数据集的信息来改进估计</a:t>
            </a:r>
          </a:p>
        </p:txBody>
      </p:sp>
    </p:spTree>
    <p:extLst>
      <p:ext uri="{BB962C8B-B14F-4D97-AF65-F5344CB8AC3E}">
        <p14:creationId xmlns:p14="http://schemas.microsoft.com/office/powerpoint/2010/main" val="259225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38026-9939-8187-C3B3-6D5F7606F894}"/>
              </a:ext>
            </a:extLst>
          </p:cNvPr>
          <p:cNvSpPr>
            <a:spLocks noGrp="1"/>
          </p:cNvSpPr>
          <p:nvPr>
            <p:ph type="title"/>
          </p:nvPr>
        </p:nvSpPr>
        <p:spPr/>
        <p:txBody>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rPr>
              <a:t>利用</a:t>
            </a:r>
            <a:r>
              <a:rPr lang="en-US" altLang="zh-CN" sz="3600" dirty="0" err="1">
                <a:latin typeface="微软雅黑" panose="020B0503020204020204" pitchFamily="34" charset="-122"/>
                <a:ea typeface="微软雅黑" panose="020B0503020204020204" pitchFamily="34" charset="-122"/>
              </a:rPr>
              <a:t>sccomp</a:t>
            </a:r>
            <a:r>
              <a:rPr lang="zh-CN" altLang="en-US" sz="3600" dirty="0">
                <a:latin typeface="微软雅黑" panose="020B0503020204020204" pitchFamily="34" charset="-122"/>
                <a:ea typeface="微软雅黑" panose="020B0503020204020204" pitchFamily="34" charset="-122"/>
              </a:rPr>
              <a:t>方法分析乳腺癌亚型的组成和差异</a:t>
            </a:r>
          </a:p>
        </p:txBody>
      </p:sp>
      <p:pic>
        <p:nvPicPr>
          <p:cNvPr id="5" name="内容占位符 4">
            <a:extLst>
              <a:ext uri="{FF2B5EF4-FFF2-40B4-BE49-F238E27FC236}">
                <a16:creationId xmlns:a16="http://schemas.microsoft.com/office/drawing/2014/main" id="{826BFCFE-73E2-3297-2E35-9EB5AA890161}"/>
              </a:ext>
            </a:extLst>
          </p:cNvPr>
          <p:cNvPicPr>
            <a:picLocks noGrp="1" noChangeAspect="1"/>
          </p:cNvPicPr>
          <p:nvPr>
            <p:ph idx="1"/>
          </p:nvPr>
        </p:nvPicPr>
        <p:blipFill>
          <a:blip r:embed="rId2"/>
          <a:stretch>
            <a:fillRect/>
          </a:stretch>
        </p:blipFill>
        <p:spPr>
          <a:xfrm>
            <a:off x="957470" y="1700627"/>
            <a:ext cx="10515600" cy="3308695"/>
          </a:xfrm>
        </p:spPr>
      </p:pic>
      <p:sp>
        <p:nvSpPr>
          <p:cNvPr id="7" name="文本框 6">
            <a:extLst>
              <a:ext uri="{FF2B5EF4-FFF2-40B4-BE49-F238E27FC236}">
                <a16:creationId xmlns:a16="http://schemas.microsoft.com/office/drawing/2014/main" id="{61EE0218-F928-FA20-ADBD-BC25CA78DE1B}"/>
              </a:ext>
            </a:extLst>
          </p:cNvPr>
          <p:cNvSpPr txBox="1"/>
          <p:nvPr/>
        </p:nvSpPr>
        <p:spPr>
          <a:xfrm>
            <a:off x="957470" y="5287618"/>
            <a:ext cx="11073865"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上图表示的是三种乳腺癌亚型的细胞投影，其中与</a:t>
            </a:r>
            <a:r>
              <a:rPr lang="en-US" altLang="zh-CN" dirty="0">
                <a:latin typeface="微软雅黑" panose="020B0503020204020204" pitchFamily="34" charset="-122"/>
                <a:ea typeface="微软雅黑" panose="020B0503020204020204" pitchFamily="34" charset="-122"/>
              </a:rPr>
              <a:t>TNBC</a:t>
            </a:r>
            <a:r>
              <a:rPr lang="zh-CN" altLang="en-US" dirty="0">
                <a:latin typeface="微软雅黑" panose="020B0503020204020204" pitchFamily="34" charset="-122"/>
                <a:ea typeface="微软雅黑" panose="020B0503020204020204" pitchFamily="34" charset="-122"/>
              </a:rPr>
              <a:t>相比，只有新发现的细胞组才会在</a:t>
            </a:r>
            <a:r>
              <a:rPr lang="en-US" altLang="zh-CN" dirty="0">
                <a:latin typeface="微软雅黑" panose="020B0503020204020204" pitchFamily="34" charset="-122"/>
                <a:ea typeface="微软雅黑" panose="020B0503020204020204" pitchFamily="34" charset="-122"/>
              </a:rPr>
              <a:t>HER2+</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ER+</a:t>
            </a:r>
          </a:p>
          <a:p>
            <a:r>
              <a:rPr lang="zh-CN" altLang="en-US" dirty="0">
                <a:latin typeface="微软雅黑" panose="020B0503020204020204" pitchFamily="34" charset="-122"/>
                <a:ea typeface="微软雅黑" panose="020B0503020204020204" pitchFamily="34" charset="-122"/>
              </a:rPr>
              <a:t>     被标记，上图初步可以看出三种乳腺癌亚型的组成和差异性。</a:t>
            </a:r>
          </a:p>
        </p:txBody>
      </p:sp>
    </p:spTree>
    <p:extLst>
      <p:ext uri="{BB962C8B-B14F-4D97-AF65-F5344CB8AC3E}">
        <p14:creationId xmlns:p14="http://schemas.microsoft.com/office/powerpoint/2010/main" val="2682974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225D1D-90A4-271F-9E66-BF058EFC2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56" y="437886"/>
            <a:ext cx="10852327" cy="2355009"/>
          </a:xfrm>
          <a:prstGeom prst="rect">
            <a:avLst/>
          </a:prstGeom>
        </p:spPr>
      </p:pic>
      <p:pic>
        <p:nvPicPr>
          <p:cNvPr id="5" name="图片 4">
            <a:extLst>
              <a:ext uri="{FF2B5EF4-FFF2-40B4-BE49-F238E27FC236}">
                <a16:creationId xmlns:a16="http://schemas.microsoft.com/office/drawing/2014/main" id="{47623E54-C773-8A7A-38CC-94A512319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55" y="2792894"/>
            <a:ext cx="10852327" cy="2146853"/>
          </a:xfrm>
          <a:prstGeom prst="rect">
            <a:avLst/>
          </a:prstGeom>
        </p:spPr>
      </p:pic>
      <p:sp>
        <p:nvSpPr>
          <p:cNvPr id="7" name="文本框 6">
            <a:extLst>
              <a:ext uri="{FF2B5EF4-FFF2-40B4-BE49-F238E27FC236}">
                <a16:creationId xmlns:a16="http://schemas.microsoft.com/office/drawing/2014/main" id="{639A7A65-1804-3427-BE50-5860986FD9FF}"/>
              </a:ext>
            </a:extLst>
          </p:cNvPr>
          <p:cNvSpPr txBox="1"/>
          <p:nvPr/>
        </p:nvSpPr>
        <p:spPr>
          <a:xfrm>
            <a:off x="669836" y="5416826"/>
            <a:ext cx="10852327"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首先，</a:t>
            </a:r>
            <a:r>
              <a:rPr lang="en-US" altLang="zh-CN" dirty="0" err="1">
                <a:latin typeface="微软雅黑" panose="020B0503020204020204" pitchFamily="34" charset="-122"/>
                <a:ea typeface="微软雅黑" panose="020B0503020204020204" pitchFamily="34" charset="-122"/>
              </a:rPr>
              <a:t>Sccomp</a:t>
            </a:r>
            <a:r>
              <a:rPr lang="zh-CN" altLang="en-US" dirty="0">
                <a:latin typeface="微软雅黑" panose="020B0503020204020204" pitchFamily="34" charset="-122"/>
                <a:ea typeface="微软雅黑" panose="020B0503020204020204" pitchFamily="34" charset="-122"/>
              </a:rPr>
              <a:t>方法可以很好的分析出三种乳腺癌亚型的组成差异；其次，使用该方法所分析的差异结果</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（上图中蓝色箱线性框，</a:t>
            </a:r>
            <a:r>
              <a:rPr lang="en-US" altLang="zh-CN" b="0" i="0" dirty="0">
                <a:effectLst/>
                <a:highlight>
                  <a:srgbClr val="FFFFFF"/>
                </a:highlight>
                <a:latin typeface="-apple-system"/>
              </a:rPr>
              <a:t> </a:t>
            </a:r>
            <a:r>
              <a:rPr lang="en-US" altLang="zh-CN" dirty="0">
                <a:latin typeface="微软雅黑" panose="020B0503020204020204" pitchFamily="34" charset="-122"/>
                <a:ea typeface="微软雅黑" panose="020B0503020204020204" pitchFamily="34" charset="-122"/>
              </a:rPr>
              <a:t>Stan (</a:t>
            </a:r>
            <a:r>
              <a:rPr lang="zh-CN" altLang="en-US" dirty="0">
                <a:latin typeface="微软雅黑" panose="020B0503020204020204" pitchFamily="34" charset="-122"/>
                <a:ea typeface="微软雅黑" panose="020B0503020204020204" pitchFamily="34" charset="-122"/>
              </a:rPr>
              <a:t>参考文献</a:t>
            </a:r>
            <a:r>
              <a:rPr lang="en-US" altLang="zh-CN" dirty="0">
                <a:latin typeface="微软雅黑" panose="020B0503020204020204" pitchFamily="34" charset="-122"/>
                <a:ea typeface="微软雅黑" panose="020B0503020204020204" pitchFamily="34" charset="-122"/>
              </a:rPr>
              <a:t>23) </a:t>
            </a:r>
            <a:r>
              <a:rPr lang="zh-CN" altLang="en-US" dirty="0">
                <a:latin typeface="微软雅黑" panose="020B0503020204020204" pitchFamily="34" charset="-122"/>
                <a:ea typeface="微软雅黑" panose="020B0503020204020204" pitchFamily="34" charset="-122"/>
              </a:rPr>
              <a:t>的概率框架用于数据模拟）与模拟数据分析出实际的组成差异结果具有很好相似性，更加进一步说明该方法的优越性。</a:t>
            </a:r>
          </a:p>
        </p:txBody>
      </p:sp>
    </p:spTree>
    <p:extLst>
      <p:ext uri="{BB962C8B-B14F-4D97-AF65-F5344CB8AC3E}">
        <p14:creationId xmlns:p14="http://schemas.microsoft.com/office/powerpoint/2010/main" val="136249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24C8690-48BD-F91A-99B1-8CA283A7BB92}"/>
              </a:ext>
            </a:extLst>
          </p:cNvPr>
          <p:cNvSpPr txBox="1"/>
          <p:nvPr/>
        </p:nvSpPr>
        <p:spPr>
          <a:xfrm>
            <a:off x="516835" y="496957"/>
            <a:ext cx="786185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引入两组差异变异性模型进行变异性分析</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76E84CA6-2DF0-67DA-0A7E-7C9A2E92A173}"/>
                  </a:ext>
                </a:extLst>
              </p:cNvPr>
              <p:cNvSpPr txBox="1"/>
              <p:nvPr/>
            </p:nvSpPr>
            <p:spPr>
              <a:xfrm>
                <a:off x="516835" y="1157052"/>
                <a:ext cx="5211417" cy="265957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𝜔</m:t>
                          </m:r>
                        </m:e>
                        <m:sub>
                          <m:r>
                            <m:rPr>
                              <m:sty m:val="p"/>
                            </m:rPr>
                            <a:rPr lang="en-US" altLang="zh-CN" sz="2000" i="1">
                              <a:latin typeface="Cambria Math" panose="02040503050406030204" pitchFamily="18" charset="0"/>
                            </a:rPr>
                            <m:t>g</m:t>
                          </m:r>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𝜔</m:t>
                          </m:r>
                        </m:e>
                        <m:sub>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𝜆</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𝜇</m:t>
                          </m:r>
                        </m:e>
                        <m:sub>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𝜇</m:t>
                          </m:r>
                        </m:e>
                        <m:sub>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m:t>
                      </m:r>
                      <m:r>
                        <a:rPr lang="en-US" altLang="zh-CN" sz="2000" b="0" i="1" smtClean="0">
                          <a:latin typeface="Cambria Math" panose="02040503050406030204" pitchFamily="18" charset="0"/>
                        </a:rPr>
                        <m:t>1</m:t>
                      </m:r>
                      <m:r>
                        <a:rPr lang="zh-CN" altLang="en-US" sz="2000" i="1">
                          <a:latin typeface="Cambria Math" panose="02040503050406030204" pitchFamily="18" charset="0"/>
                        </a:rPr>
                        <m:t>）</m:t>
                      </m:r>
                    </m:oMath>
                  </m:oMathPara>
                </a14:m>
                <a:endParaRPr lang="en-US" altLang="zh-CN" sz="200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𝜔</m:t>
                          </m:r>
                        </m:e>
                        <m:sub>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𝜆</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𝜆</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𝜇</m:t>
                              </m:r>
                            </m:e>
                            <m:sub>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𝜙</m:t>
                          </m:r>
                        </m:e>
                      </m:d>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=1,2</m:t>
                      </m:r>
                      <m:r>
                        <a:rPr lang="zh-CN" altLang="en-US" sz="2000" i="1">
                          <a:latin typeface="Cambria Math" panose="02040503050406030204" pitchFamily="18" charset="0"/>
                        </a:rPr>
                        <m:t>（</m:t>
                      </m:r>
                      <m:r>
                        <a:rPr lang="en-US" altLang="zh-CN" sz="2000" b="0" i="1" smtClean="0">
                          <a:latin typeface="Cambria Math" panose="02040503050406030204" pitchFamily="18" charset="0"/>
                        </a:rPr>
                        <m:t>2</m:t>
                      </m:r>
                      <m:r>
                        <a:rPr lang="zh-CN" altLang="en-US" sz="2000" i="1">
                          <a:latin typeface="Cambria Math" panose="02040503050406030204" pitchFamily="18" charset="0"/>
                        </a:rPr>
                        <m:t>）</m:t>
                      </m:r>
                    </m:oMath>
                  </m:oMathPara>
                </a14:m>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𝜔</m:t>
                        </m:r>
                      </m:e>
                      <m:sub>
                        <m:r>
                          <m:rPr>
                            <m:sty m:val="p"/>
                          </m:rPr>
                          <a:rPr lang="en-US" altLang="zh-CN" sz="2000" i="1">
                            <a:latin typeface="Cambria Math" panose="02040503050406030204" pitchFamily="18" charset="0"/>
                          </a:rPr>
                          <m:t>g</m:t>
                        </m:r>
                        <m:r>
                          <a:rPr lang="en-US" altLang="zh-CN" sz="2000" b="0" i="1" smtClean="0">
                            <a:latin typeface="Cambria Math" panose="02040503050406030204" pitchFamily="18" charset="0"/>
                          </a:rPr>
                          <m:t>,2</m:t>
                        </m:r>
                      </m:sub>
                    </m:sSub>
                  </m:oMath>
                </a14:m>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m:rPr>
                            <m:sty m:val="p"/>
                          </m:rPr>
                          <a:rPr lang="en-US" altLang="zh-CN" sz="2000" i="1">
                            <a:latin typeface="Cambria Math" panose="02040503050406030204" pitchFamily="18" charset="0"/>
                          </a:rPr>
                          <m:t>g</m:t>
                        </m:r>
                        <m:r>
                          <a:rPr lang="en-US" altLang="zh-CN" sz="2000" i="1">
                            <a:latin typeface="Cambria Math" panose="02040503050406030204" pitchFamily="18" charset="0"/>
                          </a:rPr>
                          <m:t>,</m:t>
                        </m:r>
                        <m:r>
                          <a:rPr lang="en-US" altLang="zh-CN" sz="2000" b="0" i="1" smtClean="0">
                            <a:latin typeface="Cambria Math" panose="02040503050406030204" pitchFamily="18" charset="0"/>
                          </a:rPr>
                          <m:t>1</m:t>
                        </m:r>
                      </m:sub>
                    </m:sSub>
                  </m:oMath>
                </a14:m>
                <a:r>
                  <a:rPr lang="zh-CN" altLang="en-US" sz="2000" dirty="0">
                    <a:latin typeface="微软雅黑" panose="020B0503020204020204" pitchFamily="34" charset="-122"/>
                    <a:ea typeface="微软雅黑" panose="020B0503020204020204" pitchFamily="34" charset="-122"/>
                  </a:rPr>
                  <a:t>表示的在两种条件（比如实验和对照）细胞组</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的浓度，为了检验调整后差异变异性的生物效应，需要从表观差异性（</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式的左侧部分）中减去差异组成（</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式的右侧）。其中调整的过程是通过参数</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1</m:t>
                        </m:r>
                      </m:sub>
                    </m:sSub>
                  </m:oMath>
                </a14:m>
                <a:r>
                  <a:rPr lang="zh-CN" altLang="en-US" sz="2000" dirty="0">
                    <a:latin typeface="微软雅黑" panose="020B0503020204020204" pitchFamily="34" charset="-122"/>
                    <a:ea typeface="微软雅黑" panose="020B0503020204020204" pitchFamily="34" charset="-122"/>
                  </a:rPr>
                  <a:t>来完成的。</a:t>
                </a:r>
              </a:p>
            </p:txBody>
          </p:sp>
        </mc:Choice>
        <mc:Fallback>
          <p:sp>
            <p:nvSpPr>
              <p:cNvPr id="3" name="文本框 2">
                <a:extLst>
                  <a:ext uri="{FF2B5EF4-FFF2-40B4-BE49-F238E27FC236}">
                    <a16:creationId xmlns:a16="http://schemas.microsoft.com/office/drawing/2014/main" id="{76E84CA6-2DF0-67DA-0A7E-7C9A2E92A173}"/>
                  </a:ext>
                </a:extLst>
              </p:cNvPr>
              <p:cNvSpPr txBox="1">
                <a:spLocks noRot="1" noChangeAspect="1" noMove="1" noResize="1" noEditPoints="1" noAdjustHandles="1" noChangeArrowheads="1" noChangeShapeType="1" noTextEdit="1"/>
              </p:cNvSpPr>
              <p:nvPr/>
            </p:nvSpPr>
            <p:spPr>
              <a:xfrm>
                <a:off x="516835" y="1157052"/>
                <a:ext cx="5211417" cy="2659574"/>
              </a:xfrm>
              <a:prstGeom prst="rect">
                <a:avLst/>
              </a:prstGeom>
              <a:blipFill>
                <a:blip r:embed="rId2"/>
                <a:stretch>
                  <a:fillRect l="-1287" r="-1170" b="-32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FFA9CF2-FAEE-2484-9AFB-AA4F39E29A3B}"/>
              </a:ext>
            </a:extLst>
          </p:cNvPr>
          <p:cNvPicPr>
            <a:picLocks noChangeAspect="1"/>
          </p:cNvPicPr>
          <p:nvPr/>
        </p:nvPicPr>
        <p:blipFill>
          <a:blip r:embed="rId3"/>
          <a:stretch>
            <a:fillRect/>
          </a:stretch>
        </p:blipFill>
        <p:spPr>
          <a:xfrm>
            <a:off x="5728252" y="1081732"/>
            <a:ext cx="6068347" cy="2734894"/>
          </a:xfrm>
          <a:prstGeom prst="rect">
            <a:avLst/>
          </a:prstGeom>
        </p:spPr>
      </p:pic>
      <p:pic>
        <p:nvPicPr>
          <p:cNvPr id="8" name="图片 7">
            <a:extLst>
              <a:ext uri="{FF2B5EF4-FFF2-40B4-BE49-F238E27FC236}">
                <a16:creationId xmlns:a16="http://schemas.microsoft.com/office/drawing/2014/main" id="{66AEC934-1E19-1AC9-C14B-76E76D5C8AB9}"/>
              </a:ext>
            </a:extLst>
          </p:cNvPr>
          <p:cNvPicPr>
            <a:picLocks noChangeAspect="1"/>
          </p:cNvPicPr>
          <p:nvPr/>
        </p:nvPicPr>
        <p:blipFill>
          <a:blip r:embed="rId4"/>
          <a:stretch>
            <a:fillRect/>
          </a:stretch>
        </p:blipFill>
        <p:spPr>
          <a:xfrm>
            <a:off x="516835" y="3891946"/>
            <a:ext cx="5211418" cy="2659574"/>
          </a:xfrm>
          <a:prstGeom prst="rect">
            <a:avLst/>
          </a:prstGeom>
        </p:spPr>
      </p:pic>
      <p:sp>
        <p:nvSpPr>
          <p:cNvPr id="10" name="文本框 9">
            <a:extLst>
              <a:ext uri="{FF2B5EF4-FFF2-40B4-BE49-F238E27FC236}">
                <a16:creationId xmlns:a16="http://schemas.microsoft.com/office/drawing/2014/main" id="{BD3CFA37-B80C-0FBC-0FFA-7A1428C95DD2}"/>
              </a:ext>
            </a:extLst>
          </p:cNvPr>
          <p:cNvSpPr txBox="1"/>
          <p:nvPr/>
        </p:nvSpPr>
        <p:spPr>
          <a:xfrm>
            <a:off x="6313252" y="4252237"/>
            <a:ext cx="5483347" cy="193899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如图为</a:t>
            </a:r>
            <a:r>
              <a:rPr lang="en-US" altLang="zh-CN" sz="2000" dirty="0">
                <a:latin typeface="微软雅黑" panose="020B0503020204020204" pitchFamily="34" charset="-122"/>
                <a:ea typeface="微软雅黑" panose="020B0503020204020204" pitchFamily="34" charset="-122"/>
              </a:rPr>
              <a:t>ER+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HER2+</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TNBC</a:t>
            </a:r>
            <a:r>
              <a:rPr lang="zh-CN" altLang="en-US" sz="2000" dirty="0">
                <a:latin typeface="微软雅黑" panose="020B0503020204020204" pitchFamily="34" charset="-122"/>
                <a:ea typeface="微软雅黑" panose="020B0503020204020204" pitchFamily="34" charset="-122"/>
              </a:rPr>
              <a:t>相比的未调整（右上图）和调整后（左下图）的差异变异性分析的结果。可以</a:t>
            </a:r>
            <a:r>
              <a:rPr lang="zh-CN" altLang="en-US" sz="2000" b="0" i="0" dirty="0">
                <a:effectLst/>
                <a:highlight>
                  <a:srgbClr val="FFFFFF"/>
                </a:highlight>
                <a:latin typeface="微软雅黑" panose="020B0503020204020204" pitchFamily="34" charset="-122"/>
                <a:ea typeface="微软雅黑" panose="020B0503020204020204" pitchFamily="34" charset="-122"/>
              </a:rPr>
              <a:t>发现如果不进行调整，差异变异性和组成估计值似乎是相关的；如果使用 </a:t>
            </a:r>
            <a:r>
              <a:rPr lang="en-US" altLang="zh-CN" sz="2000" b="0" i="0" dirty="0">
                <a:effectLst/>
                <a:highlight>
                  <a:srgbClr val="FFFFFF"/>
                </a:highlight>
                <a:latin typeface="微软雅黑" panose="020B0503020204020204" pitchFamily="34" charset="-122"/>
                <a:ea typeface="微软雅黑" panose="020B0503020204020204" pitchFamily="34" charset="-122"/>
              </a:rPr>
              <a:t>λ1 </a:t>
            </a:r>
            <a:r>
              <a:rPr lang="zh-CN" altLang="en-US" sz="2000" b="0" i="0" dirty="0">
                <a:effectLst/>
                <a:highlight>
                  <a:srgbClr val="FFFFFF"/>
                </a:highlight>
                <a:latin typeface="微软雅黑" panose="020B0503020204020204" pitchFamily="34" charset="-122"/>
                <a:ea typeface="微软雅黑" panose="020B0503020204020204" pitchFamily="34" charset="-122"/>
              </a:rPr>
              <a:t>来调整成分差异的贡献，我们可以得到与成分差异无关的变异性差异估计值。</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317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5D0B9F80-49B3-DF15-94DD-F1D828B0FEEB}"/>
              </a:ext>
            </a:extLst>
          </p:cNvPr>
          <p:cNvSpPr>
            <a:spLocks noGrp="1"/>
          </p:cNvSpPr>
          <p:nvPr>
            <p:ph type="body" sz="half" idx="2"/>
          </p:nvPr>
        </p:nvSpPr>
        <p:spPr>
          <a:xfrm>
            <a:off x="719208" y="2032453"/>
            <a:ext cx="3913082" cy="2441575"/>
          </a:xfrm>
        </p:spPr>
        <p:txBody>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右图</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绘制出吴等人文章中乳腺癌细胞数据的</a:t>
            </a:r>
            <a:r>
              <a:rPr lang="en-US" altLang="zh-CN" sz="2000" dirty="0">
                <a:latin typeface="微软雅黑" panose="020B0503020204020204" pitchFamily="34" charset="-122"/>
                <a:ea typeface="微软雅黑" panose="020B0503020204020204" pitchFamily="34" charset="-122"/>
              </a:rPr>
              <a:t>UMAP</a:t>
            </a:r>
            <a:r>
              <a:rPr lang="zh-CN" altLang="en-US" sz="2000" dirty="0">
                <a:latin typeface="微软雅黑" panose="020B0503020204020204" pitchFamily="34" charset="-122"/>
                <a:ea typeface="微软雅黑" panose="020B0503020204020204" pitchFamily="34" charset="-122"/>
              </a:rPr>
              <a:t>投影，其中，将新发现的细胞组标记出来。</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右图</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展示出，上面投影图中的所有细胞类型（包括未被标记和已经标记的）比例分布图。</a:t>
            </a:r>
          </a:p>
        </p:txBody>
      </p:sp>
      <p:pic>
        <p:nvPicPr>
          <p:cNvPr id="7" name="内容占位符 6">
            <a:extLst>
              <a:ext uri="{FF2B5EF4-FFF2-40B4-BE49-F238E27FC236}">
                <a16:creationId xmlns:a16="http://schemas.microsoft.com/office/drawing/2014/main" id="{FD944956-F0C5-9596-B9EC-2D189D3B01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877624"/>
            <a:ext cx="4484914" cy="2584033"/>
          </a:xfrm>
        </p:spPr>
      </p:pic>
      <p:pic>
        <p:nvPicPr>
          <p:cNvPr id="9" name="图片 8">
            <a:extLst>
              <a:ext uri="{FF2B5EF4-FFF2-40B4-BE49-F238E27FC236}">
                <a16:creationId xmlns:a16="http://schemas.microsoft.com/office/drawing/2014/main" id="{10C66A72-5DA6-9733-6E84-EA196E4AC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024" y="3617407"/>
            <a:ext cx="7011008" cy="2251581"/>
          </a:xfrm>
          <a:prstGeom prst="rect">
            <a:avLst/>
          </a:prstGeom>
        </p:spPr>
      </p:pic>
    </p:spTree>
    <p:extLst>
      <p:ext uri="{BB962C8B-B14F-4D97-AF65-F5344CB8AC3E}">
        <p14:creationId xmlns:p14="http://schemas.microsoft.com/office/powerpoint/2010/main" val="81602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62FEE-2634-E5B3-A1BB-2EDB78A586CA}"/>
              </a:ext>
            </a:extLst>
          </p:cNvPr>
          <p:cNvSpPr>
            <a:spLocks noGrp="1"/>
          </p:cNvSpPr>
          <p:nvPr>
            <p:ph type="title"/>
          </p:nvPr>
        </p:nvSpPr>
        <p:spPr/>
        <p:txBody>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rPr>
              <a:t>使用</a:t>
            </a:r>
            <a:r>
              <a:rPr lang="en-US" altLang="zh-CN" sz="3600" dirty="0" err="1">
                <a:latin typeface="微软雅黑" panose="020B0503020204020204" pitchFamily="34" charset="-122"/>
                <a:ea typeface="微软雅黑" panose="020B0503020204020204" pitchFamily="34" charset="-122"/>
              </a:rPr>
              <a:t>sccomp</a:t>
            </a:r>
            <a:r>
              <a:rPr lang="zh-CN" altLang="en-US" sz="3600" dirty="0">
                <a:latin typeface="微软雅黑" panose="020B0503020204020204" pitchFamily="34" charset="-122"/>
                <a:ea typeface="微软雅黑" panose="020B0503020204020204" pitchFamily="34" charset="-122"/>
              </a:rPr>
              <a:t>方法在其他公共数据集带来新发现</a:t>
            </a:r>
          </a:p>
        </p:txBody>
      </p:sp>
      <p:sp>
        <p:nvSpPr>
          <p:cNvPr id="6" name="文本框 5">
            <a:extLst>
              <a:ext uri="{FF2B5EF4-FFF2-40B4-BE49-F238E27FC236}">
                <a16:creationId xmlns:a16="http://schemas.microsoft.com/office/drawing/2014/main" id="{18D3DAC7-422D-0375-2C37-A7BA592B7AB3}"/>
              </a:ext>
            </a:extLst>
          </p:cNvPr>
          <p:cNvSpPr txBox="1"/>
          <p:nvPr/>
        </p:nvSpPr>
        <p:spPr>
          <a:xfrm>
            <a:off x="1108953" y="1857983"/>
            <a:ext cx="10244847" cy="347787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异常值识别过程：</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第一步：拟合模型，根据拟合参数计算每个数据点</a:t>
            </a:r>
            <a:r>
              <a:rPr lang="en-US" altLang="zh-CN" sz="2000" dirty="0">
                <a:latin typeface="微软雅黑" panose="020B0503020204020204" pitchFamily="34" charset="-122"/>
                <a:ea typeface="微软雅黑" panose="020B0503020204020204" pitchFamily="34" charset="-122"/>
              </a:rPr>
              <a:t>95%</a:t>
            </a:r>
            <a:r>
              <a:rPr lang="zh-CN" altLang="en-US" sz="2000" dirty="0">
                <a:latin typeface="微软雅黑" panose="020B0503020204020204" pitchFamily="34" charset="-122"/>
                <a:ea typeface="微软雅黑" panose="020B0503020204020204" pitchFamily="34" charset="-122"/>
              </a:rPr>
              <a:t>的可信区间，超出这一区间的点被标记为离群值，这里可以允许</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的假异常值。</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第二步：在没有异常值的情况下，重新拟合模型，产生可靠的后验概率分布，从而准确识别异常值。</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第三步：对观测值删减进行调整，得到后验预测分布，以估计组织成分与生物条件之间的关联。</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（具体的针对于单细胞</a:t>
            </a:r>
            <a:r>
              <a:rPr lang="en-US" altLang="zh-CN" sz="2000" dirty="0">
                <a:latin typeface="微软雅黑" panose="020B0503020204020204" pitchFamily="34" charset="-122"/>
                <a:ea typeface="微软雅黑" panose="020B0503020204020204" pitchFamily="34" charset="-122"/>
              </a:rPr>
              <a:t>RNA</a:t>
            </a:r>
            <a:r>
              <a:rPr lang="zh-CN" altLang="en-US" sz="2000" dirty="0">
                <a:latin typeface="微软雅黑" panose="020B0503020204020204" pitchFamily="34" charset="-122"/>
                <a:ea typeface="微软雅黑" panose="020B0503020204020204" pitchFamily="34" charset="-122"/>
              </a:rPr>
              <a:t>数据的异常值识别方法见参考文献（</a:t>
            </a:r>
            <a:r>
              <a:rPr lang="en-US" altLang="zh-CN" sz="2000" dirty="0">
                <a:latin typeface="微软雅黑" panose="020B0503020204020204" pitchFamily="34" charset="-122"/>
                <a:ea typeface="微软雅黑" panose="020B0503020204020204" pitchFamily="34" charset="-122"/>
              </a:rPr>
              <a:t>43</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5198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4">
            <a:extLst>
              <a:ext uri="{FF2B5EF4-FFF2-40B4-BE49-F238E27FC236}">
                <a16:creationId xmlns:a16="http://schemas.microsoft.com/office/drawing/2014/main" id="{AFA73D4B-C2FB-53D1-38F5-5F77AB6B329F}"/>
              </a:ext>
            </a:extLst>
          </p:cNvPr>
          <p:cNvPicPr>
            <a:picLocks noChangeAspect="1"/>
          </p:cNvPicPr>
          <p:nvPr/>
        </p:nvPicPr>
        <p:blipFill>
          <a:blip r:embed="rId2"/>
          <a:stretch>
            <a:fillRect/>
          </a:stretch>
        </p:blipFill>
        <p:spPr>
          <a:xfrm>
            <a:off x="1316262" y="915436"/>
            <a:ext cx="3130897" cy="2318604"/>
          </a:xfrm>
          <a:prstGeom prst="rect">
            <a:avLst/>
          </a:prstGeom>
        </p:spPr>
      </p:pic>
      <p:sp>
        <p:nvSpPr>
          <p:cNvPr id="3" name="文本框 2">
            <a:extLst>
              <a:ext uri="{FF2B5EF4-FFF2-40B4-BE49-F238E27FC236}">
                <a16:creationId xmlns:a16="http://schemas.microsoft.com/office/drawing/2014/main" id="{B30000F3-AA72-722D-117E-C0C934B230AD}"/>
              </a:ext>
            </a:extLst>
          </p:cNvPr>
          <p:cNvSpPr txBox="1"/>
          <p:nvPr/>
        </p:nvSpPr>
        <p:spPr>
          <a:xfrm>
            <a:off x="6096000" y="874409"/>
            <a:ext cx="4577023"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使用</a:t>
            </a:r>
            <a:r>
              <a:rPr lang="en-US" altLang="zh-CN" dirty="0" err="1">
                <a:latin typeface="微软雅黑" panose="020B0503020204020204" pitchFamily="34" charset="-122"/>
                <a:ea typeface="微软雅黑" panose="020B0503020204020204" pitchFamily="34" charset="-122"/>
              </a:rPr>
              <a:t>sccomp</a:t>
            </a:r>
            <a:r>
              <a:rPr lang="zh-CN" altLang="en-US" dirty="0">
                <a:latin typeface="微软雅黑" panose="020B0503020204020204" pitchFamily="34" charset="-122"/>
                <a:ea typeface="微软雅黑" panose="020B0503020204020204" pitchFamily="34" charset="-122"/>
              </a:rPr>
              <a:t>方法在单细胞</a:t>
            </a:r>
            <a:r>
              <a:rPr lang="en-US" altLang="zh-CN" dirty="0" err="1">
                <a:latin typeface="微软雅黑" panose="020B0503020204020204" pitchFamily="34" charset="-122"/>
                <a:ea typeface="微软雅黑" panose="020B0503020204020204" pitchFamily="34" charset="-122"/>
              </a:rPr>
              <a:t>rna</a:t>
            </a:r>
            <a:r>
              <a:rPr lang="zh-CN" altLang="en-US" dirty="0">
                <a:latin typeface="微软雅黑" panose="020B0503020204020204" pitchFamily="34" charset="-122"/>
                <a:ea typeface="微软雅黑" panose="020B0503020204020204" pitchFamily="34" charset="-122"/>
              </a:rPr>
              <a:t>（补充材料表</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）公开数据集中发现了各数据集的细胞组数量的分布情况（上方图）；也发现各数据集中异常值的数量（下方图）。</a:t>
            </a:r>
          </a:p>
        </p:txBody>
      </p:sp>
      <p:pic>
        <p:nvPicPr>
          <p:cNvPr id="4" name="图片 3">
            <a:extLst>
              <a:ext uri="{FF2B5EF4-FFF2-40B4-BE49-F238E27FC236}">
                <a16:creationId xmlns:a16="http://schemas.microsoft.com/office/drawing/2014/main" id="{6C0A42E3-CCA8-9E57-516B-D21C33FACFBC}"/>
              </a:ext>
            </a:extLst>
          </p:cNvPr>
          <p:cNvPicPr>
            <a:picLocks noChangeAspect="1"/>
          </p:cNvPicPr>
          <p:nvPr/>
        </p:nvPicPr>
        <p:blipFill>
          <a:blip r:embed="rId3"/>
          <a:stretch>
            <a:fillRect/>
          </a:stretch>
        </p:blipFill>
        <p:spPr>
          <a:xfrm>
            <a:off x="1316263" y="4305225"/>
            <a:ext cx="3130896" cy="2318605"/>
          </a:xfrm>
          <a:prstGeom prst="rect">
            <a:avLst/>
          </a:prstGeom>
        </p:spPr>
      </p:pic>
      <p:pic>
        <p:nvPicPr>
          <p:cNvPr id="5" name="图片 4">
            <a:extLst>
              <a:ext uri="{FF2B5EF4-FFF2-40B4-BE49-F238E27FC236}">
                <a16:creationId xmlns:a16="http://schemas.microsoft.com/office/drawing/2014/main" id="{57BB3C1F-E236-34E0-40AE-861A13D16B4A}"/>
              </a:ext>
            </a:extLst>
          </p:cNvPr>
          <p:cNvPicPr>
            <a:picLocks noChangeAspect="1"/>
          </p:cNvPicPr>
          <p:nvPr/>
        </p:nvPicPr>
        <p:blipFill>
          <a:blip r:embed="rId4"/>
          <a:stretch>
            <a:fillRect/>
          </a:stretch>
        </p:blipFill>
        <p:spPr>
          <a:xfrm>
            <a:off x="6096000" y="3567712"/>
            <a:ext cx="4419600" cy="2674171"/>
          </a:xfrm>
          <a:prstGeom prst="rect">
            <a:avLst/>
          </a:prstGeom>
        </p:spPr>
      </p:pic>
    </p:spTree>
    <p:extLst>
      <p:ext uri="{BB962C8B-B14F-4D97-AF65-F5344CB8AC3E}">
        <p14:creationId xmlns:p14="http://schemas.microsoft.com/office/powerpoint/2010/main" val="179521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A898E-1133-91DF-B268-DEFE1720FF99}"/>
              </a:ext>
            </a:extLst>
          </p:cNvPr>
          <p:cNvSpPr>
            <a:spLocks noGrp="1"/>
          </p:cNvSpPr>
          <p:nvPr>
            <p:ph type="title"/>
          </p:nvPr>
        </p:nvSpPr>
        <p:spPr/>
        <p:txBody>
          <a:bodyPr>
            <a:normAutofit/>
          </a:bodyPr>
          <a:lstStyle/>
          <a:p>
            <a:r>
              <a:rPr lang="zh-CN" altLang="en-US" sz="3600" dirty="0">
                <a:latin typeface="微软雅黑" panose="020B0503020204020204" pitchFamily="34" charset="-122"/>
                <a:ea typeface="微软雅黑" panose="020B0503020204020204" pitchFamily="34" charset="-122"/>
              </a:rPr>
              <a:t>目录</a:t>
            </a:r>
          </a:p>
        </p:txBody>
      </p:sp>
      <p:sp>
        <p:nvSpPr>
          <p:cNvPr id="3" name="内容占位符 2">
            <a:extLst>
              <a:ext uri="{FF2B5EF4-FFF2-40B4-BE49-F238E27FC236}">
                <a16:creationId xmlns:a16="http://schemas.microsoft.com/office/drawing/2014/main" id="{E0549B4E-B929-75CC-BC15-70CBD01A2E74}"/>
              </a:ext>
            </a:extLst>
          </p:cNvPr>
          <p:cNvSpPr>
            <a:spLocks noGrp="1"/>
          </p:cNvSpPr>
          <p:nvPr>
            <p:ph idx="1"/>
          </p:nvPr>
        </p:nvSpPr>
        <p:spPr>
          <a:xfrm>
            <a:off x="838200" y="2029213"/>
            <a:ext cx="10235084" cy="3349276"/>
          </a:xfrm>
        </p:spPr>
        <p:txBody>
          <a:bodyPr>
            <a:normAutofit fontScale="92500" lnSpcReduction="20000"/>
          </a:bodyPr>
          <a:lstStyle/>
          <a:p>
            <a:r>
              <a:rPr lang="zh-CN" altLang="en-US" dirty="0">
                <a:latin typeface="微软雅黑" panose="020B0503020204020204" pitchFamily="34" charset="-122"/>
                <a:ea typeface="微软雅黑" panose="020B0503020204020204" pitchFamily="34" charset="-122"/>
              </a:rPr>
              <a:t>方法介绍</a:t>
            </a:r>
            <a:endParaRPr lang="en-US" altLang="zh-CN" sz="2800" dirty="0">
              <a:latin typeface="微软雅黑" panose="020B0503020204020204" pitchFamily="34" charset="-122"/>
              <a:ea typeface="微软雅黑" panose="020B0503020204020204" pitchFamily="34" charset="-122"/>
            </a:endParaRPr>
          </a:p>
          <a:p>
            <a:r>
              <a:rPr lang="en-US" altLang="zh-CN" sz="2800" dirty="0" err="1">
                <a:latin typeface="微软雅黑" panose="020B0503020204020204" pitchFamily="34" charset="-122"/>
                <a:ea typeface="微软雅黑" panose="020B0503020204020204" pitchFamily="34" charset="-122"/>
              </a:rPr>
              <a:t>Sccomp</a:t>
            </a:r>
            <a:r>
              <a:rPr lang="zh-CN" altLang="en-US" sz="2800" dirty="0">
                <a:latin typeface="微软雅黑" panose="020B0503020204020204" pitchFamily="34" charset="-122"/>
                <a:ea typeface="微软雅黑" panose="020B0503020204020204" pitchFamily="34" charset="-122"/>
              </a:rPr>
              <a:t>的优势</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不同方法的性能比较</a:t>
            </a:r>
            <a:endParaRPr lang="en-US" altLang="zh-CN"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利用</a:t>
            </a:r>
            <a:r>
              <a:rPr lang="en-US" altLang="zh-CN" sz="2800" dirty="0" err="1">
                <a:latin typeface="微软雅黑" panose="020B0503020204020204" pitchFamily="34" charset="-122"/>
                <a:ea typeface="微软雅黑" panose="020B0503020204020204" pitchFamily="34" charset="-122"/>
              </a:rPr>
              <a:t>sccomp</a:t>
            </a:r>
            <a:r>
              <a:rPr lang="zh-CN" altLang="en-US" sz="2800" dirty="0">
                <a:latin typeface="微软雅黑" panose="020B0503020204020204" pitchFamily="34" charset="-122"/>
                <a:ea typeface="微软雅黑" panose="020B0503020204020204" pitchFamily="34" charset="-122"/>
              </a:rPr>
              <a:t>方法分析乳腺癌亚型的组成和差异</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使用</a:t>
            </a:r>
            <a:r>
              <a:rPr lang="en-US" altLang="zh-CN" sz="2800" dirty="0" err="1">
                <a:latin typeface="微软雅黑" panose="020B0503020204020204" pitchFamily="34" charset="-122"/>
                <a:ea typeface="微软雅黑" panose="020B0503020204020204" pitchFamily="34" charset="-122"/>
              </a:rPr>
              <a:t>sccomp</a:t>
            </a:r>
            <a:r>
              <a:rPr lang="zh-CN" altLang="en-US" sz="2800" dirty="0">
                <a:latin typeface="微软雅黑" panose="020B0503020204020204" pitchFamily="34" charset="-122"/>
                <a:ea typeface="微软雅黑" panose="020B0503020204020204" pitchFamily="34" charset="-122"/>
              </a:rPr>
              <a:t>方法在其他公共数据集带来新发现</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对于公开数据集中细胞比例</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均值的关系</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cs typeface="+mj-cs"/>
              </a:rPr>
              <a:t>评估</a:t>
            </a:r>
            <a:r>
              <a:rPr lang="en-US" altLang="zh-CN" sz="2800" dirty="0" err="1">
                <a:latin typeface="微软雅黑" panose="020B0503020204020204" pitchFamily="34" charset="-122"/>
                <a:ea typeface="微软雅黑" panose="020B0503020204020204" pitchFamily="34" charset="-122"/>
                <a:cs typeface="+mj-cs"/>
              </a:rPr>
              <a:t>sccomp</a:t>
            </a:r>
            <a:r>
              <a:rPr lang="zh-CN" altLang="en-US" sz="2800" dirty="0">
                <a:latin typeface="微软雅黑" panose="020B0503020204020204" pitchFamily="34" charset="-122"/>
                <a:ea typeface="微软雅黑" panose="020B0503020204020204" pitchFamily="34" charset="-122"/>
                <a:cs typeface="+mj-cs"/>
              </a:rPr>
              <a:t>与实验数据拟合性的充分性</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三种模型的比较</a:t>
            </a:r>
            <a:endParaRPr lang="zh-CN" altLang="en-US" dirty="0"/>
          </a:p>
        </p:txBody>
      </p:sp>
    </p:spTree>
    <p:extLst>
      <p:ext uri="{BB962C8B-B14F-4D97-AF65-F5344CB8AC3E}">
        <p14:creationId xmlns:p14="http://schemas.microsoft.com/office/powerpoint/2010/main" val="2289756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050EE-05D5-5B9D-1496-445F67CAF6E9}"/>
              </a:ext>
            </a:extLst>
          </p:cNvPr>
          <p:cNvSpPr>
            <a:spLocks noGrp="1"/>
          </p:cNvSpPr>
          <p:nvPr>
            <p:ph type="title"/>
          </p:nvPr>
        </p:nvSpPr>
        <p:spPr/>
        <p:txBody>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rPr>
              <a:t>对于公开数据集中细胞比例</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均值的关系</a:t>
            </a:r>
          </a:p>
        </p:txBody>
      </p:sp>
      <p:pic>
        <p:nvPicPr>
          <p:cNvPr id="5" name="内容占位符 4">
            <a:extLst>
              <a:ext uri="{FF2B5EF4-FFF2-40B4-BE49-F238E27FC236}">
                <a16:creationId xmlns:a16="http://schemas.microsoft.com/office/drawing/2014/main" id="{379529DE-E0EB-E4E8-492B-014A625FA7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6237" y="1690688"/>
            <a:ext cx="5469763" cy="3241235"/>
          </a:xfrm>
        </p:spPr>
      </p:pic>
      <p:pic>
        <p:nvPicPr>
          <p:cNvPr id="7" name="图片 6">
            <a:extLst>
              <a:ext uri="{FF2B5EF4-FFF2-40B4-BE49-F238E27FC236}">
                <a16:creationId xmlns:a16="http://schemas.microsoft.com/office/drawing/2014/main" id="{DCFEC84C-AF23-BC21-6B43-0C3F4253CD7E}"/>
              </a:ext>
            </a:extLst>
          </p:cNvPr>
          <p:cNvPicPr>
            <a:picLocks noChangeAspect="1"/>
          </p:cNvPicPr>
          <p:nvPr/>
        </p:nvPicPr>
        <p:blipFill>
          <a:blip r:embed="rId4"/>
          <a:stretch>
            <a:fillRect/>
          </a:stretch>
        </p:blipFill>
        <p:spPr>
          <a:xfrm>
            <a:off x="6291471" y="1767716"/>
            <a:ext cx="5062330" cy="3164207"/>
          </a:xfrm>
          <a:prstGeom prst="rect">
            <a:avLst/>
          </a:prstGeom>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5490B4A-7788-DD8B-D00F-D7227A8087D0}"/>
                  </a:ext>
                </a:extLst>
              </p:cNvPr>
              <p:cNvSpPr txBox="1"/>
              <p:nvPr/>
            </p:nvSpPr>
            <p:spPr>
              <a:xfrm>
                <a:off x="768485" y="5535038"/>
                <a:ext cx="10585315" cy="1090491"/>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对于得到比例均值（</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𝜇</m:t>
                        </m:r>
                      </m:e>
                      <m:sub>
                        <m:r>
                          <a:rPr lang="en-US" altLang="zh-CN" sz="2000" b="0" i="1" smtClean="0">
                            <a:latin typeface="Cambria Math" panose="02040503050406030204" pitchFamily="18" charset="0"/>
                          </a:rPr>
                          <m:t>𝑔</m:t>
                        </m:r>
                      </m:sub>
                    </m:sSub>
                  </m:oMath>
                </a14:m>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变异性（</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𝜔</m:t>
                        </m:r>
                      </m:e>
                      <m:sub>
                        <m:r>
                          <a:rPr lang="en-US" altLang="zh-CN" sz="2000" b="0" i="1" smtClean="0">
                            <a:latin typeface="Cambria Math" panose="02040503050406030204" pitchFamily="18" charset="0"/>
                          </a:rPr>
                          <m:t>𝑔</m:t>
                        </m:r>
                      </m:sub>
                    </m:sSub>
                  </m:oMath>
                </a14:m>
                <a:r>
                  <a:rPr lang="zh-CN" altLang="en-US" sz="2000" dirty="0">
                    <a:latin typeface="微软雅黑" panose="020B0503020204020204" pitchFamily="34" charset="-122"/>
                    <a:ea typeface="微软雅黑" panose="020B0503020204020204" pitchFamily="34" charset="-122"/>
                  </a:rPr>
                  <a:t>）之间关联的方法：首先使用</a:t>
                </a:r>
                <a:r>
                  <a:rPr lang="en-US" altLang="zh-CN" sz="2000" dirty="0" err="1">
                    <a:latin typeface="微软雅黑" panose="020B0503020204020204" pitchFamily="34" charset="-122"/>
                    <a:ea typeface="微软雅黑" panose="020B0503020204020204" pitchFamily="34" charset="-122"/>
                  </a:rPr>
                  <a:t>sccomp</a:t>
                </a:r>
                <a:r>
                  <a:rPr lang="zh-CN" altLang="en-US" sz="2000" dirty="0">
                    <a:latin typeface="微软雅黑" panose="020B0503020204020204" pitchFamily="34" charset="-122"/>
                    <a:ea typeface="微软雅黑" panose="020B0503020204020204" pitchFamily="34" charset="-122"/>
                  </a:rPr>
                  <a:t>通过平坦，独立的先验信息对参数</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𝜇</m:t>
                        </m:r>
                      </m:e>
                      <m:sub>
                        <m:r>
                          <a:rPr lang="en-US" altLang="zh-CN" sz="2000" i="1">
                            <a:latin typeface="Cambria Math" panose="02040503050406030204" pitchFamily="18" charset="0"/>
                          </a:rPr>
                          <m:t>𝑔</m:t>
                        </m:r>
                      </m:sub>
                    </m:sSub>
                  </m:oMath>
                </a14:m>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𝑔</m:t>
                        </m:r>
                      </m:sub>
                    </m:sSub>
                  </m:oMath>
                </a14:m>
                <a:r>
                  <a:rPr lang="zh-CN" altLang="en-US" sz="2000" dirty="0">
                    <a:latin typeface="微软雅黑" panose="020B0503020204020204" pitchFamily="34" charset="-122"/>
                    <a:ea typeface="微软雅黑" panose="020B0503020204020204" pitchFamily="34" charset="-122"/>
                  </a:rPr>
                  <a:t>进行估计，而不在两者之间强加任何关系；然后使用稳健线性模型</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文献</a:t>
                </a:r>
                <a:r>
                  <a:rPr lang="en-US" altLang="zh-CN" sz="2000" dirty="0">
                    <a:latin typeface="微软雅黑" panose="020B0503020204020204" pitchFamily="34" charset="-122"/>
                    <a:ea typeface="微软雅黑" panose="020B0503020204020204" pitchFamily="34" charset="-122"/>
                  </a:rPr>
                  <a:t>26, 58)</a:t>
                </a:r>
                <a:r>
                  <a:rPr lang="zh-CN" altLang="en-US" sz="2000" dirty="0">
                    <a:latin typeface="微软雅黑" panose="020B0503020204020204" pitchFamily="34" charset="-122"/>
                    <a:ea typeface="微软雅黑" panose="020B0503020204020204" pitchFamily="34" charset="-122"/>
                  </a:rPr>
                  <a:t>计算了</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𝜇</m:t>
                        </m:r>
                      </m:e>
                      <m:sub>
                        <m:r>
                          <a:rPr lang="en-US" altLang="zh-CN" sz="2000" i="1">
                            <a:latin typeface="Cambria Math" panose="02040503050406030204" pitchFamily="18" charset="0"/>
                          </a:rPr>
                          <m:t>𝑔</m:t>
                        </m:r>
                      </m:sub>
                    </m:sSub>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𝑔</m:t>
                        </m:r>
                      </m:sub>
                    </m:sSub>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后验之间的相关性。</a:t>
                </a:r>
              </a:p>
            </p:txBody>
          </p:sp>
        </mc:Choice>
        <mc:Fallback>
          <p:sp>
            <p:nvSpPr>
              <p:cNvPr id="3" name="文本框 2">
                <a:extLst>
                  <a:ext uri="{FF2B5EF4-FFF2-40B4-BE49-F238E27FC236}">
                    <a16:creationId xmlns:a16="http://schemas.microsoft.com/office/drawing/2014/main" id="{85490B4A-7788-DD8B-D00F-D7227A8087D0}"/>
                  </a:ext>
                </a:extLst>
              </p:cNvPr>
              <p:cNvSpPr txBox="1">
                <a:spLocks noRot="1" noChangeAspect="1" noMove="1" noResize="1" noEditPoints="1" noAdjustHandles="1" noChangeArrowheads="1" noChangeShapeType="1" noTextEdit="1"/>
              </p:cNvSpPr>
              <p:nvPr/>
            </p:nvSpPr>
            <p:spPr>
              <a:xfrm>
                <a:off x="768485" y="5535038"/>
                <a:ext cx="10585315" cy="1090491"/>
              </a:xfrm>
              <a:prstGeom prst="rect">
                <a:avLst/>
              </a:prstGeom>
              <a:blipFill>
                <a:blip r:embed="rId5"/>
                <a:stretch>
                  <a:fillRect l="-576" t="-3352" b="-67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274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C73BB9C-1B19-D6B1-02B6-73006BC70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45" y="3487165"/>
            <a:ext cx="7079593" cy="2484335"/>
          </a:xfrm>
          <a:prstGeom prst="rect">
            <a:avLst/>
          </a:prstGeom>
        </p:spPr>
      </p:pic>
      <p:pic>
        <p:nvPicPr>
          <p:cNvPr id="5" name="图片 4">
            <a:extLst>
              <a:ext uri="{FF2B5EF4-FFF2-40B4-BE49-F238E27FC236}">
                <a16:creationId xmlns:a16="http://schemas.microsoft.com/office/drawing/2014/main" id="{4D76E424-6578-3C64-5E7F-0DDD8C148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45" y="293322"/>
            <a:ext cx="3162574" cy="2484335"/>
          </a:xfrm>
          <a:prstGeom prst="rect">
            <a:avLst/>
          </a:prstGeom>
        </p:spPr>
      </p:pic>
      <p:pic>
        <p:nvPicPr>
          <p:cNvPr id="7" name="图片 6">
            <a:extLst>
              <a:ext uri="{FF2B5EF4-FFF2-40B4-BE49-F238E27FC236}">
                <a16:creationId xmlns:a16="http://schemas.microsoft.com/office/drawing/2014/main" id="{8D6B1143-5390-4555-77ED-90E33239D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0219" y="746332"/>
            <a:ext cx="3917019" cy="1801462"/>
          </a:xfrm>
          <a:prstGeom prst="rect">
            <a:avLst/>
          </a:prstGeom>
        </p:spPr>
      </p:pic>
      <p:sp>
        <p:nvSpPr>
          <p:cNvPr id="8" name="文本框 7">
            <a:extLst>
              <a:ext uri="{FF2B5EF4-FFF2-40B4-BE49-F238E27FC236}">
                <a16:creationId xmlns:a16="http://schemas.microsoft.com/office/drawing/2014/main" id="{DFB4C2D3-EE97-3695-E54F-DEA93ED1FA13}"/>
              </a:ext>
            </a:extLst>
          </p:cNvPr>
          <p:cNvSpPr txBox="1"/>
          <p:nvPr/>
        </p:nvSpPr>
        <p:spPr>
          <a:xfrm>
            <a:off x="8418465" y="746332"/>
            <a:ext cx="3162574"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为了评估</a:t>
            </a:r>
            <a:r>
              <a:rPr lang="en-US" altLang="zh-CN" dirty="0" err="1">
                <a:latin typeface="微软雅黑" panose="020B0503020204020204" pitchFamily="34" charset="-122"/>
                <a:ea typeface="微软雅黑" panose="020B0503020204020204" pitchFamily="34" charset="-122"/>
              </a:rPr>
              <a:t>sccomp</a:t>
            </a:r>
            <a:r>
              <a:rPr lang="zh-CN" altLang="en-US" dirty="0">
                <a:latin typeface="微软雅黑" panose="020B0503020204020204" pitchFamily="34" charset="-122"/>
                <a:ea typeface="微软雅黑" panose="020B0503020204020204" pitchFamily="34" charset="-122"/>
              </a:rPr>
              <a:t>方法对于实验数据有效性，则使用该方法通过模拟数据与实验数据拟合回归线。发现可以很好拟合，则能够说明该方法对于实验数据的有效性。</a:t>
            </a:r>
          </a:p>
        </p:txBody>
      </p:sp>
      <p:pic>
        <p:nvPicPr>
          <p:cNvPr id="9" name="图片 8">
            <a:extLst>
              <a:ext uri="{FF2B5EF4-FFF2-40B4-BE49-F238E27FC236}">
                <a16:creationId xmlns:a16="http://schemas.microsoft.com/office/drawing/2014/main" id="{36970C8C-3634-7526-F81F-1F2C2CEF4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291" y="3487164"/>
            <a:ext cx="2857748" cy="2484336"/>
          </a:xfrm>
          <a:prstGeom prst="rect">
            <a:avLst/>
          </a:prstGeom>
        </p:spPr>
      </p:pic>
    </p:spTree>
    <p:extLst>
      <p:ext uri="{BB962C8B-B14F-4D97-AF65-F5344CB8AC3E}">
        <p14:creationId xmlns:p14="http://schemas.microsoft.com/office/powerpoint/2010/main" val="1093866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A15CBAB-A930-6F34-098D-A76977E23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 y="1675060"/>
            <a:ext cx="9503540" cy="2394020"/>
          </a:xfrm>
          <a:prstGeom prst="rect">
            <a:avLst/>
          </a:prstGeom>
        </p:spPr>
      </p:pic>
      <p:sp>
        <p:nvSpPr>
          <p:cNvPr id="5" name="文本框 4">
            <a:extLst>
              <a:ext uri="{FF2B5EF4-FFF2-40B4-BE49-F238E27FC236}">
                <a16:creationId xmlns:a16="http://schemas.microsoft.com/office/drawing/2014/main" id="{6D034CB6-789A-E946-8863-5D180277A4A9}"/>
              </a:ext>
            </a:extLst>
          </p:cNvPr>
          <p:cNvSpPr txBox="1"/>
          <p:nvPr/>
        </p:nvSpPr>
        <p:spPr>
          <a:xfrm>
            <a:off x="792480" y="4358083"/>
            <a:ext cx="1067135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有上述结果可知，模拟数据与真实数据比较相似，如果相似则希望是一条截距为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的水平直线。通过将求和约束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贝塔二项式与狄利克雷多项式绘制的直线结果可知，求和约束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贝塔二项式是更准确的模型。该结果可由方法中的（</a:t>
            </a:r>
            <a:r>
              <a:rPr lang="en-US" altLang="zh-CN" dirty="0">
                <a:latin typeface="微软雅黑" panose="020B0503020204020204" pitchFamily="34" charset="-122"/>
                <a:ea typeface="微软雅黑" panose="020B0503020204020204" pitchFamily="34" charset="-122"/>
              </a:rPr>
              <a:t> Study of the Adequacy of the Model Fitted to Experimental Data </a:t>
            </a:r>
            <a:r>
              <a:rPr lang="zh-CN" altLang="en-US" dirty="0">
                <a:latin typeface="微软雅黑" panose="020B0503020204020204" pitchFamily="34" charset="-122"/>
                <a:ea typeface="微软雅黑" panose="020B0503020204020204" pitchFamily="34" charset="-122"/>
              </a:rPr>
              <a:t>）得到。</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6BAFE1E-F696-8546-D21D-DA30D4679E0E}"/>
              </a:ext>
            </a:extLst>
          </p:cNvPr>
          <p:cNvSpPr txBox="1"/>
          <p:nvPr/>
        </p:nvSpPr>
        <p:spPr>
          <a:xfrm>
            <a:off x="792480" y="416560"/>
            <a:ext cx="8921032" cy="646331"/>
          </a:xfrm>
          <a:prstGeom prst="rect">
            <a:avLst/>
          </a:prstGeom>
          <a:noFill/>
        </p:spPr>
        <p:txBody>
          <a:bodyPr wrap="none" rtlCol="0">
            <a:sp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mj-cs"/>
              </a:rPr>
              <a:t>评估</a:t>
            </a:r>
            <a:r>
              <a:rPr lang="en-US" altLang="zh-CN" sz="3600" dirty="0" err="1">
                <a:latin typeface="微软雅黑" panose="020B0503020204020204" pitchFamily="34" charset="-122"/>
                <a:ea typeface="微软雅黑" panose="020B0503020204020204" pitchFamily="34" charset="-122"/>
                <a:cs typeface="+mj-cs"/>
              </a:rPr>
              <a:t>sccomp</a:t>
            </a:r>
            <a:r>
              <a:rPr lang="zh-CN" altLang="en-US" sz="3600" dirty="0">
                <a:latin typeface="微软雅黑" panose="020B0503020204020204" pitchFamily="34" charset="-122"/>
                <a:ea typeface="微软雅黑" panose="020B0503020204020204" pitchFamily="34" charset="-122"/>
                <a:cs typeface="+mj-cs"/>
              </a:rPr>
              <a:t>与实验数据拟合性的充分性</a:t>
            </a:r>
          </a:p>
        </p:txBody>
      </p:sp>
    </p:spTree>
    <p:extLst>
      <p:ext uri="{BB962C8B-B14F-4D97-AF65-F5344CB8AC3E}">
        <p14:creationId xmlns:p14="http://schemas.microsoft.com/office/powerpoint/2010/main" val="232021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7B0D5-76CD-54F9-1257-AA4191917E39}"/>
              </a:ext>
            </a:extLst>
          </p:cNvPr>
          <p:cNvSpPr>
            <a:spLocks noGrp="1"/>
          </p:cNvSpPr>
          <p:nvPr>
            <p:ph type="title"/>
          </p:nvPr>
        </p:nvSpPr>
        <p:spPr/>
        <p:txBody>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rPr>
              <a:t>三种模型的比较</a:t>
            </a:r>
          </a:p>
        </p:txBody>
      </p:sp>
      <p:sp>
        <p:nvSpPr>
          <p:cNvPr id="3" name="内容占位符 2">
            <a:extLst>
              <a:ext uri="{FF2B5EF4-FFF2-40B4-BE49-F238E27FC236}">
                <a16:creationId xmlns:a16="http://schemas.microsoft.com/office/drawing/2014/main" id="{97C8B2B7-E78E-5688-D0DB-CF35A5D69955}"/>
              </a:ext>
            </a:extLst>
          </p:cNvPr>
          <p:cNvSpPr>
            <a:spLocks noGrp="1"/>
          </p:cNvSpPr>
          <p:nvPr>
            <p:ph idx="1"/>
          </p:nvPr>
        </p:nvSpPr>
        <p:spPr/>
        <p:txBody>
          <a:bodyPr/>
          <a:lstStyle/>
          <a:p>
            <a:pPr marL="0" indent="0">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sum-constrained Beta binomial distribution</a:t>
            </a:r>
          </a:p>
          <a:p>
            <a:endParaRPr lang="en-US" altLang="zh-CN" dirty="0"/>
          </a:p>
          <a:p>
            <a:pPr marL="0" indent="0">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Dirichlet-multinomial</a:t>
            </a:r>
          </a:p>
          <a:p>
            <a:endParaRPr lang="en-US" altLang="zh-CN" dirty="0"/>
          </a:p>
          <a:p>
            <a:pPr marL="0" indent="0">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unconstrained Beta-binomial </a:t>
            </a:r>
          </a:p>
        </p:txBody>
      </p:sp>
    </p:spTree>
    <p:extLst>
      <p:ext uri="{BB962C8B-B14F-4D97-AF65-F5344CB8AC3E}">
        <p14:creationId xmlns:p14="http://schemas.microsoft.com/office/powerpoint/2010/main" val="820283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17B21CD-2840-8DB5-DDBB-0DE4EF008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18" y="448772"/>
            <a:ext cx="3788089" cy="3238973"/>
          </a:xfrm>
          <a:prstGeom prst="rect">
            <a:avLst/>
          </a:prstGeom>
        </p:spPr>
      </p:pic>
      <p:pic>
        <p:nvPicPr>
          <p:cNvPr id="5" name="图片 4">
            <a:extLst>
              <a:ext uri="{FF2B5EF4-FFF2-40B4-BE49-F238E27FC236}">
                <a16:creationId xmlns:a16="http://schemas.microsoft.com/office/drawing/2014/main" id="{F3CCF715-7A84-B57F-1C65-F27946640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849" y="468869"/>
            <a:ext cx="4991533" cy="2960131"/>
          </a:xfrm>
          <a:prstGeom prst="rect">
            <a:avLst/>
          </a:prstGeom>
        </p:spPr>
      </p:pic>
      <p:sp>
        <p:nvSpPr>
          <p:cNvPr id="6" name="文本框 5">
            <a:extLst>
              <a:ext uri="{FF2B5EF4-FFF2-40B4-BE49-F238E27FC236}">
                <a16:creationId xmlns:a16="http://schemas.microsoft.com/office/drawing/2014/main" id="{137DC395-613B-2285-8241-E94AE924FC9E}"/>
              </a:ext>
            </a:extLst>
          </p:cNvPr>
          <p:cNvSpPr txBox="1"/>
          <p:nvPr/>
        </p:nvSpPr>
        <p:spPr>
          <a:xfrm>
            <a:off x="964642" y="4793064"/>
            <a:ext cx="1068754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左图为狄利克雷多项式模拟数据的分布图，右图为求和约束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贝塔二项分布生成数据与模拟数据的拟合图</a:t>
            </a:r>
          </a:p>
        </p:txBody>
      </p:sp>
    </p:spTree>
    <p:extLst>
      <p:ext uri="{BB962C8B-B14F-4D97-AF65-F5344CB8AC3E}">
        <p14:creationId xmlns:p14="http://schemas.microsoft.com/office/powerpoint/2010/main" val="3795530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1436249-36A1-B1A3-0100-63649CF88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00" y="946643"/>
            <a:ext cx="5938719" cy="4964714"/>
          </a:xfrm>
          <a:prstGeom prst="rect">
            <a:avLst/>
          </a:prstGeom>
        </p:spPr>
      </p:pic>
      <p:sp>
        <p:nvSpPr>
          <p:cNvPr id="5" name="文本框 4">
            <a:extLst>
              <a:ext uri="{FF2B5EF4-FFF2-40B4-BE49-F238E27FC236}">
                <a16:creationId xmlns:a16="http://schemas.microsoft.com/office/drawing/2014/main" id="{5382B0E3-3447-9369-F547-56539CADA3FB}"/>
              </a:ext>
            </a:extLst>
          </p:cNvPr>
          <p:cNvSpPr txBox="1"/>
          <p:nvPr/>
        </p:nvSpPr>
        <p:spPr>
          <a:xfrm>
            <a:off x="7707086" y="1286188"/>
            <a:ext cx="3628814" cy="286232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通过比较三种模型检测细胞组间比例数据的负相关性可以发现（也就是细胞组间的依赖性），尤其在前两个细胞组之间有约束的和狄利克雷的负相关性结果都比较相似，以及在第三组与其他组之间都有较小程度的相似性。相比之下，无约束的却无法展示这种依赖性。但是细胞组之间的依赖性对于很多生物过程都很关键。</a:t>
            </a:r>
          </a:p>
        </p:txBody>
      </p:sp>
    </p:spTree>
    <p:extLst>
      <p:ext uri="{BB962C8B-B14F-4D97-AF65-F5344CB8AC3E}">
        <p14:creationId xmlns:p14="http://schemas.microsoft.com/office/powerpoint/2010/main" val="325317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3CD0C-838A-2A00-CE3C-00FE21BFCB86}"/>
              </a:ext>
            </a:extLst>
          </p:cNvPr>
          <p:cNvSpPr>
            <a:spLocks noGrp="1"/>
          </p:cNvSpPr>
          <p:nvPr>
            <p:ph type="title"/>
          </p:nvPr>
        </p:nvSpPr>
        <p:spPr/>
        <p:txBody>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rPr>
              <a:t>方法介绍</a:t>
            </a:r>
          </a:p>
        </p:txBody>
      </p:sp>
      <p:sp>
        <p:nvSpPr>
          <p:cNvPr id="3" name="内容占位符 2">
            <a:extLst>
              <a:ext uri="{FF2B5EF4-FFF2-40B4-BE49-F238E27FC236}">
                <a16:creationId xmlns:a16="http://schemas.microsoft.com/office/drawing/2014/main" id="{A4371A12-00B8-A808-7829-9E1CFCE70309}"/>
              </a:ext>
            </a:extLst>
          </p:cNvPr>
          <p:cNvSpPr>
            <a:spLocks noGrp="1"/>
          </p:cNvSpPr>
          <p:nvPr>
            <p:ph idx="1"/>
          </p:nvPr>
        </p:nvSpPr>
        <p:spPr/>
        <p:txBody>
          <a:bodyPr/>
          <a:lstStyle/>
          <a:p>
            <a:pPr marL="0" indent="0">
              <a:buNone/>
            </a:pPr>
            <a:r>
              <a:rPr lang="zh-CN" altLang="en-US" sz="2400" dirty="0">
                <a:latin typeface="微软雅黑" panose="020B0503020204020204" pitchFamily="34" charset="-122"/>
                <a:ea typeface="微软雅黑" panose="020B0503020204020204" pitchFamily="34" charset="-122"/>
              </a:rPr>
              <a:t>第一步：描述单均值模型</a:t>
            </a:r>
            <a:endParaRPr lang="en-US" altLang="zh-CN" sz="2400" dirty="0">
              <a:latin typeface="微软雅黑" panose="020B0503020204020204" pitchFamily="34" charset="-122"/>
              <a:ea typeface="微软雅黑" panose="020B0503020204020204" pitchFamily="34" charset="-122"/>
            </a:endParaRPr>
          </a:p>
          <a:p>
            <a:endParaRPr lang="en-US" altLang="zh-CN" dirty="0"/>
          </a:p>
          <a:p>
            <a:pPr marL="0" indent="0">
              <a:buNone/>
            </a:pPr>
            <a:r>
              <a:rPr lang="zh-CN" altLang="en-US" sz="2400" dirty="0">
                <a:latin typeface="微软雅黑" panose="020B0503020204020204" pitchFamily="34" charset="-122"/>
                <a:ea typeface="微软雅黑" panose="020B0503020204020204" pitchFamily="34" charset="-122"/>
              </a:rPr>
              <a:t>第二步：描述有着变异性和均值之间（对数）线性约束的单均值模型</a:t>
            </a:r>
            <a:endParaRPr lang="en-US" altLang="zh-CN" sz="2400" dirty="0">
              <a:latin typeface="微软雅黑" panose="020B0503020204020204" pitchFamily="34" charset="-122"/>
              <a:ea typeface="微软雅黑" panose="020B0503020204020204" pitchFamily="34" charset="-122"/>
            </a:endParaRPr>
          </a:p>
          <a:p>
            <a:endParaRPr lang="en-US" altLang="zh-CN" dirty="0"/>
          </a:p>
          <a:p>
            <a:pPr marL="0" indent="0">
              <a:buNone/>
            </a:pPr>
            <a:r>
              <a:rPr lang="zh-CN" altLang="en-US" sz="2400" dirty="0">
                <a:latin typeface="微软雅黑" panose="020B0503020204020204" pitchFamily="34" charset="-122"/>
                <a:ea typeface="微软雅黑" panose="020B0503020204020204" pitchFamily="34" charset="-122"/>
              </a:rPr>
              <a:t>第三步：描述双均值模型</a:t>
            </a:r>
            <a:endParaRPr lang="en-US" altLang="zh-CN" sz="2400" dirty="0">
              <a:latin typeface="微软雅黑" panose="020B0503020204020204" pitchFamily="34" charset="-122"/>
              <a:ea typeface="微软雅黑" panose="020B0503020204020204" pitchFamily="34" charset="-122"/>
            </a:endParaRPr>
          </a:p>
          <a:p>
            <a:endParaRPr lang="en-US" altLang="zh-CN" dirty="0"/>
          </a:p>
          <a:p>
            <a:pPr marL="0" indent="0">
              <a:buNone/>
            </a:pPr>
            <a:r>
              <a:rPr lang="zh-CN" altLang="en-US" sz="2400" dirty="0">
                <a:latin typeface="微软雅黑" panose="020B0503020204020204" pitchFamily="34" charset="-122"/>
                <a:ea typeface="微软雅黑" panose="020B0503020204020204" pitchFamily="34" charset="-122"/>
              </a:rPr>
              <a:t>第四步：描述在</a:t>
            </a:r>
            <a:r>
              <a:rPr lang="en-US" altLang="zh-CN" sz="2400" dirty="0" err="1">
                <a:latin typeface="微软雅黑" panose="020B0503020204020204" pitchFamily="34" charset="-122"/>
                <a:ea typeface="微软雅黑" panose="020B0503020204020204" pitchFamily="34" charset="-122"/>
              </a:rPr>
              <a:t>sccomp</a:t>
            </a:r>
            <a:r>
              <a:rPr lang="zh-CN" altLang="en-US" sz="2400" dirty="0">
                <a:latin typeface="微软雅黑" panose="020B0503020204020204" pitchFamily="34" charset="-122"/>
                <a:ea typeface="微软雅黑" panose="020B0503020204020204" pitchFamily="34" charset="-122"/>
              </a:rPr>
              <a:t>使用中的线性模型的泛化</a:t>
            </a:r>
          </a:p>
        </p:txBody>
      </p:sp>
    </p:spTree>
    <p:extLst>
      <p:ext uri="{BB962C8B-B14F-4D97-AF65-F5344CB8AC3E}">
        <p14:creationId xmlns:p14="http://schemas.microsoft.com/office/powerpoint/2010/main" val="32466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941A0E7-1B1D-0D24-DE59-17069ADC9DCC}"/>
                  </a:ext>
                </a:extLst>
              </p:cNvPr>
              <p:cNvSpPr txBox="1"/>
              <p:nvPr/>
            </p:nvSpPr>
            <p:spPr>
              <a:xfrm>
                <a:off x="361742" y="150725"/>
                <a:ext cx="8842550" cy="225401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一、预习知识点：</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贝塔函数：</a:t>
                </a:r>
                <a14:m>
                  <m:oMath xmlns:m="http://schemas.openxmlformats.org/officeDocument/2006/math">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𝛼</m:t>
                        </m:r>
                        <m:r>
                          <a:rPr lang="en-US" altLang="zh-CN" b="0" i="1" smtClean="0">
                            <a:latin typeface="Cambria Math" panose="02040503050406030204" pitchFamily="18" charset="0"/>
                          </a:rPr>
                          <m:t>,</m:t>
                        </m:r>
                        <m:r>
                          <a:rPr lang="zh-CN" altLang="en-US" b="0" i="1" smtClean="0">
                            <a:latin typeface="Cambria Math" panose="02040503050406030204" pitchFamily="18" charset="0"/>
                          </a:rPr>
                          <m:t>𝛽</m:t>
                        </m:r>
                      </m:e>
                    </m:d>
                    <m:r>
                      <a:rPr lang="en-US" altLang="zh-CN" b="0" i="1" smtClean="0">
                        <a:latin typeface="Cambria Math" panose="02040503050406030204" pitchFamily="18" charset="0"/>
                      </a:rPr>
                      <m:t>= </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zh-CN" altLang="en-US" b="0" i="1" smtClean="0">
                                <a:latin typeface="Cambria Math" panose="02040503050406030204" pitchFamily="18" charset="0"/>
                              </a:rPr>
                              <m:t>𝛼</m:t>
                            </m:r>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sup>
                            <m:r>
                              <a:rPr lang="zh-CN" altLang="en-US" b="0" i="1" smtClean="0">
                                <a:latin typeface="Cambria Math" panose="02040503050406030204" pitchFamily="18" charset="0"/>
                              </a:rPr>
                              <m:t>𝛽</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𝑑𝑥</m:t>
                        </m:r>
                      </m:e>
                    </m:nary>
                    <m:r>
                      <a:rPr lang="en-US" altLang="zh-CN" b="0" i="0" smtClean="0">
                        <a:latin typeface="Cambria Math" panose="02040503050406030204" pitchFamily="18" charset="0"/>
                      </a:rPr>
                      <m:t>= </m:t>
                    </m:r>
                    <m:f>
                      <m:fPr>
                        <m:ctrlPr>
                          <a:rPr lang="en-US" altLang="zh-CN" b="0" i="1" smtClean="0">
                            <a:latin typeface="Cambria Math" panose="02040503050406030204" pitchFamily="18" charset="0"/>
                          </a:rPr>
                        </m:ctrlPr>
                      </m:fPr>
                      <m:num>
                        <m:r>
                          <m:rPr>
                            <m:sty m:val="p"/>
                          </m:rPr>
                          <a:rPr lang="el-GR" altLang="zh-CN" b="0" i="0" smtClean="0">
                            <a:latin typeface="Cambria Math" panose="02040503050406030204" pitchFamily="18" charset="0"/>
                            <a:ea typeface="Cambria Math" panose="02040503050406030204" pitchFamily="18" charset="0"/>
                          </a:rPr>
                          <m:t>Γ</m:t>
                        </m:r>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𝛼</m:t>
                            </m:r>
                          </m:e>
                        </m:d>
                        <m:r>
                          <m:rPr>
                            <m:sty m:val="p"/>
                          </m:rPr>
                          <a:rPr lang="el-GR" altLang="zh-CN" b="0" i="0" smtClean="0">
                            <a:latin typeface="Cambria Math" panose="02040503050406030204" pitchFamily="18" charset="0"/>
                            <a:ea typeface="Cambria Math" panose="02040503050406030204" pitchFamily="18" charset="0"/>
                          </a:rPr>
                          <m:t>Γ</m:t>
                        </m:r>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𝛽</m:t>
                            </m:r>
                          </m:e>
                        </m:d>
                      </m:num>
                      <m:den>
                        <m:r>
                          <m:rPr>
                            <m:sty m:val="p"/>
                          </m:rPr>
                          <a:rPr lang="el-GR" altLang="zh-CN" b="0" i="0" smtClean="0">
                            <a:latin typeface="Cambria Math" panose="02040503050406030204" pitchFamily="18" charset="0"/>
                            <a:ea typeface="Cambria Math" panose="02040503050406030204" pitchFamily="18" charset="0"/>
                          </a:rPr>
                          <m:t>Γ</m:t>
                        </m:r>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𝛼</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𝛽</m:t>
                            </m:r>
                          </m:e>
                        </m:d>
                      </m:den>
                    </m:f>
                    <m:r>
                      <a:rPr lang="en-US" altLang="zh-CN" b="0" i="1" smtClean="0">
                        <a:latin typeface="Cambria Math" panose="02040503050406030204" pitchFamily="18" charset="0"/>
                      </a:rPr>
                      <m:t>    (</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r>
                      <a:rPr lang="zh-CN" altLang="en-US" b="0" i="1" smtClean="0">
                        <a:latin typeface="Cambria Math" panose="02040503050406030204" pitchFamily="18" charset="0"/>
                      </a:rPr>
                      <m:t>𝛽</m:t>
                    </m:r>
                    <m:r>
                      <a:rPr lang="en-US" altLang="zh-CN" b="0" i="1" smtClean="0">
                        <a:latin typeface="Cambria Math" panose="02040503050406030204" pitchFamily="18" charset="0"/>
                      </a:rPr>
                      <m:t>&gt;0)</m:t>
                    </m:r>
                  </m:oMath>
                </a14:m>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贝塔分布：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若</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𝐵𝑒𝑡𝑎</m:t>
                    </m:r>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r>
                      <a:rPr lang="zh-CN" altLang="en-US" b="0" i="1" smtClean="0">
                        <a:latin typeface="Cambria Math" panose="02040503050406030204" pitchFamily="18" charset="0"/>
                      </a:rPr>
                      <m:t>𝛽</m:t>
                    </m:r>
                    <m:r>
                      <a:rPr lang="en-US" altLang="zh-CN" b="0" i="1" smtClean="0">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，则</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m:rPr>
                            <m:sty m:val="p"/>
                          </m:rPr>
                          <a:rPr lang="en-US" altLang="zh-CN" i="1">
                            <a:latin typeface="Cambria Math" panose="02040503050406030204" pitchFamily="18" charset="0"/>
                          </a:rPr>
                          <m:t>x</m:t>
                        </m:r>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𝐵𝑒𝑡𝑎</m:t>
                                </m:r>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r>
                                  <a:rPr lang="zh-CN" altLang="en-US" b="0" i="1" smtClean="0">
                                    <a:latin typeface="Cambria Math" panose="02040503050406030204" pitchFamily="18" charset="0"/>
                                  </a:rPr>
                                  <m:t>𝛽</m:t>
                                </m:r>
                                <m:r>
                                  <a:rPr lang="en-US" altLang="zh-CN" b="0" i="1" smtClean="0">
                                    <a:latin typeface="Cambria Math" panose="02040503050406030204" pitchFamily="18" charset="0"/>
                                  </a:rPr>
                                  <m:t>)</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zh-CN" altLang="en-US" b="0" i="1" smtClean="0">
                                    <a:latin typeface="Cambria Math" panose="02040503050406030204" pitchFamily="18" charset="0"/>
                                  </a:rPr>
                                  <m:t>𝛼</m:t>
                                </m:r>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sup>
                                <m:r>
                                  <a:rPr lang="zh-CN" altLang="en-US" b="0" i="1" smtClean="0">
                                    <a:latin typeface="Cambria Math" panose="02040503050406030204" pitchFamily="18" charset="0"/>
                                  </a:rPr>
                                  <m:t>𝛽</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 0&lt;</m:t>
                            </m:r>
                            <m:r>
                              <a:rPr lang="en-US" altLang="zh-CN" b="0" i="1" smtClean="0">
                                <a:latin typeface="Cambria Math" panose="02040503050406030204" pitchFamily="18" charset="0"/>
                              </a:rPr>
                              <m:t>𝑥</m:t>
                            </m:r>
                            <m:r>
                              <a:rPr lang="en-US" altLang="zh-CN" b="0" i="1" smtClean="0">
                                <a:latin typeface="Cambria Math" panose="02040503050406030204" pitchFamily="18" charset="0"/>
                              </a:rPr>
                              <m:t>&lt;1</m:t>
                            </m:r>
                          </m:e>
                          <m:e>
                            <m:r>
                              <a:rPr lang="en-US" altLang="zh-CN" b="0" i="1" smtClean="0">
                                <a:latin typeface="Cambria Math" panose="02040503050406030204" pitchFamily="18" charset="0"/>
                              </a:rPr>
                              <m:t>0                                    , </m:t>
                            </m:r>
                            <m:r>
                              <a:rPr lang="zh-CN" altLang="en-US" i="1">
                                <a:latin typeface="Cambria Math" panose="02040503050406030204" pitchFamily="18" charset="0"/>
                              </a:rPr>
                              <m:t>其他</m:t>
                            </m:r>
                          </m:e>
                        </m:eqArr>
                      </m:e>
                    </m:d>
                  </m:oMath>
                </a14:m>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伽马函数相关性质：</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Γ</m:t>
                    </m:r>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𝛼</m:t>
                        </m:r>
                        <m:r>
                          <a:rPr lang="en-US" altLang="zh-CN" b="0" i="1" smtClean="0">
                            <a:latin typeface="Cambria Math" panose="02040503050406030204" pitchFamily="18" charset="0"/>
                            <a:ea typeface="Cambria Math" panose="02040503050406030204" pitchFamily="18" charset="0"/>
                          </a:rPr>
                          <m:t>+1</m:t>
                        </m:r>
                      </m:e>
                    </m:d>
                    <m:r>
                      <a:rPr lang="en-US" altLang="zh-CN" b="0" i="1" smtClean="0">
                        <a:latin typeface="Cambria Math" panose="02040503050406030204" pitchFamily="18" charset="0"/>
                        <a:ea typeface="Cambria Math" panose="02040503050406030204" pitchFamily="18" charset="0"/>
                      </a:rPr>
                      <m:t>= </m:t>
                    </m:r>
                    <m:r>
                      <a:rPr lang="zh-CN" altLang="en-US" b="0" i="1" smtClean="0">
                        <a:latin typeface="Cambria Math" panose="02040503050406030204" pitchFamily="18" charset="0"/>
                        <a:ea typeface="Cambria Math" panose="02040503050406030204" pitchFamily="18" charset="0"/>
                      </a:rPr>
                      <m:t>𝛼</m:t>
                    </m:r>
                    <m:r>
                      <m:rPr>
                        <m:sty m:val="p"/>
                      </m:rPr>
                      <a:rPr lang="el-GR" altLang="zh-CN" b="0" i="1" smtClean="0">
                        <a:latin typeface="Cambria Math" panose="02040503050406030204" pitchFamily="18" charset="0"/>
                        <a:ea typeface="Cambria Math" panose="02040503050406030204" pitchFamily="18" charset="0"/>
                      </a:rPr>
                      <m:t>Γ</m:t>
                    </m:r>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𝛼</m:t>
                        </m:r>
                      </m:e>
                    </m:d>
                    <m:r>
                      <a:rPr lang="en-US" altLang="zh-CN" b="0" i="1" smtClean="0">
                        <a:latin typeface="Cambria Math" panose="02040503050406030204" pitchFamily="18" charset="0"/>
                        <a:ea typeface="Cambria Math" panose="02040503050406030204" pitchFamily="18" charset="0"/>
                      </a:rPr>
                      <m:t>= </m:t>
                    </m:r>
                    <m:r>
                      <a:rPr lang="zh-CN" altLang="en-US" b="0" i="1" smtClean="0">
                        <a:latin typeface="Cambria Math" panose="02040503050406030204" pitchFamily="18" charset="0"/>
                        <a:ea typeface="Cambria Math" panose="02040503050406030204" pitchFamily="18" charset="0"/>
                      </a:rPr>
                      <m:t>𝛼</m:t>
                    </m:r>
                    <m:r>
                      <a:rPr lang="en-US" altLang="zh-CN" b="0" i="1" smtClean="0">
                        <a:latin typeface="Cambria Math" panose="02040503050406030204" pitchFamily="18" charset="0"/>
                        <a:ea typeface="Cambria Math" panose="02040503050406030204" pitchFamily="18" charset="0"/>
                      </a:rPr>
                      <m:t>!</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9941A0E7-1B1D-0D24-DE59-17069ADC9DCC}"/>
                  </a:ext>
                </a:extLst>
              </p:cNvPr>
              <p:cNvSpPr txBox="1">
                <a:spLocks noRot="1" noChangeAspect="1" noMove="1" noResize="1" noEditPoints="1" noAdjustHandles="1" noChangeArrowheads="1" noChangeShapeType="1" noTextEdit="1"/>
              </p:cNvSpPr>
              <p:nvPr/>
            </p:nvSpPr>
            <p:spPr>
              <a:xfrm>
                <a:off x="361742" y="150725"/>
                <a:ext cx="8842550" cy="2254015"/>
              </a:xfrm>
              <a:prstGeom prst="rect">
                <a:avLst/>
              </a:prstGeom>
              <a:blipFill>
                <a:blip r:embed="rId2"/>
                <a:stretch>
                  <a:fillRect l="-551" t="-8943" b="-35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98A5118-FA95-2AD1-698E-6AF2816A48F8}"/>
                  </a:ext>
                </a:extLst>
              </p:cNvPr>
              <p:cNvSpPr txBox="1"/>
              <p:nvPr/>
            </p:nvSpPr>
            <p:spPr>
              <a:xfrm>
                <a:off x="361742" y="2535369"/>
                <a:ext cx="11625942" cy="402655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二、介绍贝塔二项分布：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符号说明：</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组数；</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，样本数；</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s</m:t>
                        </m:r>
                      </m:sub>
                    </m:sSub>
                  </m:oMath>
                </a14:m>
                <a:r>
                  <a:rPr lang="zh-CN" altLang="en-US" dirty="0">
                    <a:latin typeface="微软雅黑" panose="020B0503020204020204" pitchFamily="34" charset="-122"/>
                    <a:ea typeface="微软雅黑" panose="020B0503020204020204" pitchFamily="34" charset="-122"/>
                  </a:rPr>
                  <a:t>，样本</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探测到的细胞总数；</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g</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Sub>
                  </m:oMath>
                </a14:m>
                <a:r>
                  <a:rPr lang="zh-CN" altLang="en-US" dirty="0">
                    <a:latin typeface="微软雅黑" panose="020B0503020204020204" pitchFamily="34" charset="-122"/>
                    <a:ea typeface="微软雅黑" panose="020B0503020204020204" pitchFamily="34" charset="-122"/>
                  </a:rPr>
                  <a:t>，样本</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中属于</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组的细胞数。</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贝塔二项分布概率密度可以由贝塔分布得到，形式如下：</a:t>
                </a:r>
                <a:endParaRPr lang="en-US" altLang="zh-CN" dirty="0">
                  <a:latin typeface="微软雅黑" panose="020B0503020204020204" pitchFamily="34" charset="-122"/>
                  <a:ea typeface="微软雅黑" panose="020B0503020204020204" pitchFamily="34" charset="-122"/>
                </a:endParaRPr>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𝐵𝑒𝑡𝑎𝐵𝑖𝑛𝑜𝑚𝑖𝑎𝑙</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n</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𝛽</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m:t>
                                </m:r>
                              </m:sub>
                            </m:sSub>
                          </m:den>
                        </m:f>
                      </m:e>
                    </m:d>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𝐵</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𝛽</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𝐵</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𝛽</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den>
                    </m:f>
                  </m:oMath>
                </a14:m>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𝑠</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𝑠</m:t>
                                </m:r>
                              </m:sub>
                            </m:sSub>
                          </m:den>
                        </m:f>
                      </m:e>
                    </m:d>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k</m:t>
                            </m:r>
                          </m:e>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Sub>
                          </m:e>
                        </m:d>
                        <m:r>
                          <a:rPr lang="en-US" altLang="zh-CN" b="0" i="1" smtClean="0">
                            <a:latin typeface="Cambria Math" panose="02040503050406030204" pitchFamily="18" charset="0"/>
                          </a:rPr>
                          <m:t>!</m:t>
                        </m:r>
                      </m:den>
                    </m:f>
                    <m:r>
                      <a:rPr lang="zh-CN" altLang="en-US" i="1">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上面</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𝐵𝑒𝑡𝑎𝐵𝑖𝑛𝑜𝑚𝑖𝑎𝑙</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n</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𝛽</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表示样本</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中属于</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组的细胞数服从贝塔二项分布。</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通过将分布中</a:t>
                </a:r>
                <a:r>
                  <a:rPr lang="el-GR" altLang="zh-CN" dirty="0">
                    <a:latin typeface="微软雅黑" panose="020B0503020204020204" pitchFamily="34" charset="-122"/>
                    <a:ea typeface="微软雅黑" panose="020B0503020204020204" pitchFamily="34" charset="-122"/>
                  </a:rPr>
                  <a:t>α</a:t>
                </a:r>
                <a:r>
                  <a:rPr lang="zh-CN" altLang="en-US" dirty="0">
                    <a:latin typeface="微软雅黑" panose="020B0503020204020204" pitchFamily="34" charset="-122"/>
                    <a:ea typeface="微软雅黑" panose="020B0503020204020204" pitchFamily="34" charset="-122"/>
                  </a:rPr>
                  <a:t>，</a:t>
                </a:r>
                <a:r>
                  <a:rPr lang="el-GR" altLang="zh-CN" dirty="0">
                    <a:latin typeface="微软雅黑" panose="020B0503020204020204" pitchFamily="34" charset="-122"/>
                    <a:ea typeface="微软雅黑" panose="020B0503020204020204" pitchFamily="34" charset="-122"/>
                  </a:rPr>
                  <a:t> β</a:t>
                </a:r>
                <a:r>
                  <a:rPr lang="zh-CN" altLang="en-US" dirty="0">
                    <a:latin typeface="微软雅黑" panose="020B0503020204020204" pitchFamily="34" charset="-122"/>
                    <a:ea typeface="微软雅黑" panose="020B0503020204020204" pitchFamily="34" charset="-122"/>
                  </a:rPr>
                  <a:t>使用</a:t>
                </a:r>
                <a:r>
                  <a:rPr lang="el-GR" altLang="zh-CN" dirty="0">
                    <a:latin typeface="微软雅黑" panose="020B0503020204020204" pitchFamily="34" charset="-122"/>
                    <a:ea typeface="微软雅黑" panose="020B0503020204020204" pitchFamily="34" charset="-122"/>
                  </a:rPr>
                  <a:t>π</a:t>
                </a:r>
                <a:r>
                  <a:rPr lang="zh-CN" altLang="en-US" dirty="0">
                    <a:latin typeface="微软雅黑" panose="020B0503020204020204" pitchFamily="34" charset="-122"/>
                    <a:ea typeface="微软雅黑" panose="020B0503020204020204" pitchFamily="34" charset="-122"/>
                  </a:rPr>
                  <a:t>，</a:t>
                </a:r>
                <a:r>
                  <a:rPr lang="el-GR" altLang="zh-CN" dirty="0">
                    <a:latin typeface="微软雅黑" panose="020B0503020204020204" pitchFamily="34" charset="-122"/>
                    <a:ea typeface="微软雅黑" panose="020B0503020204020204" pitchFamily="34" charset="-122"/>
                  </a:rPr>
                  <a:t> σ</a:t>
                </a:r>
                <a:r>
                  <a:rPr lang="zh-CN" altLang="en-US" dirty="0">
                    <a:latin typeface="微软雅黑" panose="020B0503020204020204" pitchFamily="34" charset="-122"/>
                    <a:ea typeface="微软雅黑" panose="020B0503020204020204" pitchFamily="34" charset="-122"/>
                  </a:rPr>
                  <a:t>进一步参数化，得到另一个等价的贝塔二项分布，以下为参数化过程：</a:t>
                </a:r>
                <a:endParaRPr lang="en-US" altLang="zh-CN" dirty="0">
                  <a:latin typeface="微软雅黑" panose="020B0503020204020204" pitchFamily="34" charset="-122"/>
                  <a:ea typeface="微软雅黑" panose="020B0503020204020204" pitchFamily="34" charset="-122"/>
                </a:endParaRPr>
              </a:p>
              <a:p>
                <a:pPr algn="ctr"/>
                <a14:m>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 </m:t>
                    </m:r>
                    <m:r>
                      <a:rPr lang="zh-CN" altLang="en-US" b="0" i="1" smtClean="0">
                        <a:latin typeface="Cambria Math" panose="02040503050406030204" pitchFamily="18" charset="0"/>
                      </a:rPr>
                      <m:t>𝜋𝜎</m:t>
                    </m:r>
                    <m:r>
                      <a:rPr lang="en-US" altLang="zh-CN" b="0" i="1" smtClean="0">
                        <a:latin typeface="Cambria Math" panose="02040503050406030204" pitchFamily="18" charset="0"/>
                      </a:rPr>
                      <m:t> , </m:t>
                    </m:r>
                    <m:r>
                      <a:rPr lang="zh-CN" altLang="en-US" b="0" i="1" smtClean="0">
                        <a:latin typeface="Cambria Math" panose="02040503050406030204" pitchFamily="18" charset="0"/>
                      </a:rPr>
                      <m:t>𝛽</m:t>
                    </m:r>
                    <m:r>
                      <a:rPr lang="en-US" altLang="zh-CN" b="0" i="1" smtClean="0">
                        <a:latin typeface="Cambria Math" panose="02040503050406030204" pitchFamily="18" charset="0"/>
                      </a:rPr>
                      <m:t>=(1−</m:t>
                    </m:r>
                    <m:r>
                      <a:rPr lang="zh-CN" altLang="en-US" b="0" i="1" smtClean="0">
                        <a:latin typeface="Cambria Math" panose="02040503050406030204" pitchFamily="18" charset="0"/>
                      </a:rPr>
                      <m:t>𝜋</m:t>
                    </m:r>
                    <m:r>
                      <a:rPr lang="en-US" altLang="zh-CN" b="0" i="1" smtClean="0">
                        <a:latin typeface="Cambria Math" panose="02040503050406030204" pitchFamily="18" charset="0"/>
                      </a:rPr>
                      <m:t>)</m:t>
                    </m:r>
                    <m:r>
                      <a:rPr lang="zh-CN" altLang="en-US" b="0" i="1" smtClean="0">
                        <a:latin typeface="Cambria Math" panose="02040503050406030204" pitchFamily="18" charset="0"/>
                      </a:rPr>
                      <m:t>𝜎</m:t>
                    </m:r>
                  </m:oMath>
                </a14:m>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其中 </a:t>
                </a:r>
                <a:r>
                  <a:rPr lang="en-US" altLang="zh-CN" dirty="0">
                    <a:latin typeface="微软雅黑" panose="020B0503020204020204" pitchFamily="34" charset="-122"/>
                    <a:ea typeface="微软雅黑" panose="020B0503020204020204" pitchFamily="34" charset="-122"/>
                  </a:rPr>
                  <a:t>0&lt;</a:t>
                </a:r>
                <a:r>
                  <a:rPr lang="el-GR" altLang="zh-CN" dirty="0">
                    <a:latin typeface="微软雅黑" panose="020B0503020204020204" pitchFamily="34" charset="-122"/>
                    <a:ea typeface="微软雅黑" panose="020B0503020204020204" pitchFamily="34" charset="-122"/>
                  </a:rPr>
                  <a:t> π</a:t>
                </a:r>
                <a:r>
                  <a:rPr lang="en-US" altLang="zh-CN" dirty="0">
                    <a:latin typeface="微软雅黑" panose="020B0503020204020204" pitchFamily="34" charset="-122"/>
                    <a:ea typeface="微软雅黑" panose="020B0503020204020204" pitchFamily="34" charset="-122"/>
                  </a:rPr>
                  <a:t>&lt;1,</a:t>
                </a:r>
                <a:r>
                  <a:rPr lang="el-GR" altLang="zh-CN" dirty="0">
                    <a:latin typeface="微软雅黑" panose="020B0503020204020204" pitchFamily="34" charset="-122"/>
                    <a:ea typeface="微软雅黑" panose="020B0503020204020204" pitchFamily="34" charset="-122"/>
                  </a:rPr>
                  <a:t> σ</a:t>
                </a:r>
                <a:r>
                  <a:rPr lang="en-US" altLang="zh-CN" dirty="0">
                    <a:latin typeface="微软雅黑" panose="020B0503020204020204" pitchFamily="34" charset="-122"/>
                    <a:ea typeface="微软雅黑" panose="020B0503020204020204" pitchFamily="34" charset="-122"/>
                  </a:rPr>
                  <a:t>&gt;0</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所以样本</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中属于</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组的细胞数另一个等价的贝塔二项分布表示如下：</a:t>
                </a:r>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r>
                        <m:rPr>
                          <m:sty m:val="p"/>
                        </m:rPr>
                        <a:rPr lang="en-US" altLang="zh-CN" i="1">
                          <a:latin typeface="Cambria Math" panose="02040503050406030204" pitchFamily="18" charset="0"/>
                        </a:rPr>
                        <m:t>eta</m:t>
                      </m:r>
                      <m:r>
                        <a:rPr lang="en-US" altLang="zh-CN" b="0" i="1" smtClean="0">
                          <a:latin typeface="Cambria Math" panose="02040503050406030204" pitchFamily="18" charset="0"/>
                        </a:rPr>
                        <m:t>𝐵𝑖𝑛𝑜𝑚𝑖𝑎𝑙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𝑠</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a:rPr lang="en-US" altLang="zh-CN" i="1">
                              <a:latin typeface="Cambria Math" panose="02040503050406030204" pitchFamily="18" charset="0"/>
                            </a:rPr>
                            <m:t>𝑠</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𝜋</m:t>
                          </m:r>
                        </m:e>
                        <m:sub>
                          <m:r>
                            <a:rPr lang="en-US" altLang="zh-CN" b="0" i="1" smtClean="0">
                              <a:latin typeface="Cambria Math" panose="02040503050406030204" pitchFamily="18" charset="0"/>
                            </a:rPr>
                            <m:t>𝑔</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𝑔</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𝑠</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𝑠</m:t>
                                  </m:r>
                                </m:sub>
                              </m:sSub>
                            </m:den>
                          </m:f>
                        </m:e>
                      </m:d>
                      <m:f>
                        <m:fPr>
                          <m:ctrlPr>
                            <a:rPr lang="en-US" altLang="zh-CN" i="1">
                              <a:latin typeface="Cambria Math" panose="02040503050406030204" pitchFamily="18" charset="0"/>
                            </a:rPr>
                          </m:ctrlPr>
                        </m:fPr>
                        <m:num>
                          <m:r>
                            <a:rPr lang="en-US" altLang="zh-CN" i="1">
                              <a:latin typeface="Cambria Math" panose="02040503050406030204" pitchFamily="18" charset="0"/>
                            </a:rPr>
                            <m:t>𝐵</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𝑠</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𝜋</m:t>
                              </m:r>
                            </m:e>
                            <m:sub>
                              <m:r>
                                <a:rPr lang="en-US" altLang="zh-CN" b="0" i="1" smtClean="0">
                                  <a:latin typeface="Cambria Math" panose="02040503050406030204" pitchFamily="18" charset="0"/>
                                </a:rPr>
                                <m:t>𝑔</m:t>
                              </m:r>
                            </m:sub>
                          </m:sSub>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𝑔</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𝑠</m:t>
                              </m:r>
                            </m:sub>
                          </m:sSub>
                          <m:r>
                            <a:rPr lang="en-US" altLang="zh-CN" i="1">
                              <a:latin typeface="Cambria Math" panose="02040503050406030204" pitchFamily="18" charset="0"/>
                            </a:rPr>
                            <m:t>+</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𝜋</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𝑔</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𝑠</m:t>
                              </m:r>
                            </m:sub>
                          </m:sSub>
                          <m:r>
                            <a:rPr lang="en-US" altLang="zh-CN" i="1">
                              <a:latin typeface="Cambria Math" panose="02040503050406030204" pitchFamily="18" charset="0"/>
                            </a:rPr>
                            <m:t>)</m:t>
                          </m:r>
                        </m:num>
                        <m:den>
                          <m:r>
                            <a:rPr lang="en-US" altLang="zh-CN" i="1">
                              <a:latin typeface="Cambria Math" panose="02040503050406030204" pitchFamily="18" charset="0"/>
                            </a:rPr>
                            <m:t>𝐵</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𝑔</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𝑔</m:t>
                              </m:r>
                            </m:sub>
                          </m:sSub>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𝑔</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𝑔</m:t>
                              </m:r>
                            </m:sub>
                          </m:sSub>
                          <m:r>
                            <a:rPr lang="en-US" altLang="zh-CN" i="1">
                              <a:latin typeface="Cambria Math" panose="02040503050406030204" pitchFamily="18" charset="0"/>
                            </a:rPr>
                            <m:t>)</m:t>
                          </m:r>
                        </m:den>
                      </m:f>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id="{B98A5118-FA95-2AD1-698E-6AF2816A48F8}"/>
                  </a:ext>
                </a:extLst>
              </p:cNvPr>
              <p:cNvSpPr txBox="1">
                <a:spLocks noRot="1" noChangeAspect="1" noMove="1" noResize="1" noEditPoints="1" noAdjustHandles="1" noChangeArrowheads="1" noChangeShapeType="1" noTextEdit="1"/>
              </p:cNvSpPr>
              <p:nvPr/>
            </p:nvSpPr>
            <p:spPr>
              <a:xfrm>
                <a:off x="361742" y="2535369"/>
                <a:ext cx="11625942" cy="4026552"/>
              </a:xfrm>
              <a:prstGeom prst="rect">
                <a:avLst/>
              </a:prstGeom>
              <a:blipFill>
                <a:blip r:embed="rId3"/>
                <a:stretch>
                  <a:fillRect l="-420" t="-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686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55997-6A91-F09A-7677-A5DDCE771777}"/>
              </a:ext>
            </a:extLst>
          </p:cNvPr>
          <p:cNvSpPr>
            <a:spLocks noGrp="1"/>
          </p:cNvSpPr>
          <p:nvPr>
            <p:ph type="title"/>
          </p:nvPr>
        </p:nvSpPr>
        <p:spPr>
          <a:xfrm>
            <a:off x="318654" y="281998"/>
            <a:ext cx="10515600" cy="1325563"/>
          </a:xfrm>
        </p:spPr>
        <p:txBody>
          <a:bodyPr>
            <a:normAutofit/>
          </a:bodyPr>
          <a:lstStyle/>
          <a:p>
            <a:r>
              <a:rPr lang="zh-CN" altLang="en-US" sz="3200" dirty="0">
                <a:latin typeface="微软雅黑" panose="020B0503020204020204" pitchFamily="34" charset="-122"/>
                <a:ea typeface="微软雅黑" panose="020B0503020204020204" pitchFamily="34" charset="-122"/>
              </a:rPr>
              <a:t>第一步：描述单均值模型</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518268-5963-35B9-6935-3290277FE75C}"/>
                  </a:ext>
                </a:extLst>
              </p:cNvPr>
              <p:cNvSpPr txBox="1"/>
              <p:nvPr/>
            </p:nvSpPr>
            <p:spPr>
              <a:xfrm>
                <a:off x="184393" y="1846551"/>
                <a:ext cx="11823213" cy="4354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𝜋</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𝜎</m:t>
                          </m:r>
                        </m:e>
                      </m:d>
                      <m:r>
                        <a:rPr lang="en-US" altLang="zh-CN" sz="2000" b="0" i="1" smtClean="0">
                          <a:latin typeface="Cambria Math" panose="02040503050406030204" pitchFamily="18" charset="0"/>
                        </a:rPr>
                        <m:t>= </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𝑆</m:t>
                          </m:r>
                        </m:sup>
                        <m:e>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𝐺</m:t>
                              </m:r>
                            </m:sup>
                            <m:e>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e>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n</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𝜎</m:t>
                                      </m:r>
                                    </m:e>
                                    <m:sub>
                                      <m:r>
                                        <a:rPr lang="en-US" altLang="zh-CN" sz="2000" i="1">
                                          <a:latin typeface="Cambria Math" panose="02040503050406030204" pitchFamily="18" charset="0"/>
                                        </a:rPr>
                                        <m:t>𝑔</m:t>
                                      </m:r>
                                    </m:sub>
                                  </m:sSub>
                                </m:e>
                              </m:d>
                            </m:e>
                          </m:nary>
                        </m:e>
                      </m:nary>
                      <m:d>
                        <m:dPr>
                          <m:begChr m:val="（"/>
                          <m:endChr m:val="）"/>
                          <m:ctrlPr>
                            <a:rPr lang="zh-CN" altLang="en-US" sz="2000" b="0" i="1" smtClean="0">
                              <a:latin typeface="Cambria Math" panose="02040503050406030204" pitchFamily="18" charset="0"/>
                            </a:rPr>
                          </m:ctrlPr>
                        </m:dPr>
                        <m:e>
                          <m:r>
                            <a:rPr lang="en-US" altLang="zh-CN" sz="2000" b="0" i="1" smtClean="0">
                              <a:latin typeface="Cambria Math" panose="02040503050406030204" pitchFamily="18" charset="0"/>
                            </a:rPr>
                            <m:t>1</m:t>
                          </m:r>
                        </m:e>
                      </m:d>
                    </m:oMath>
                  </m:oMathPara>
                </a14:m>
                <a:endParaRPr lang="en-US" altLang="zh-CN" sz="2000" i="1"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r>
                        <a:rPr lang="en-US" altLang="zh-CN" sz="2000" b="0" i="1" smtClean="0">
                          <a:latin typeface="Cambria Math" panose="02040503050406030204" pitchFamily="18" charset="0"/>
                        </a:rPr>
                        <m:t>~</m:t>
                      </m:r>
                      <m:r>
                        <a:rPr lang="en-US" altLang="zh-CN" sz="2000" i="1">
                          <a:latin typeface="Cambria Math" panose="02040503050406030204" pitchFamily="18" charset="0"/>
                        </a:rPr>
                        <m:t>𝐵</m:t>
                      </m:r>
                      <m:r>
                        <m:rPr>
                          <m:sty m:val="p"/>
                        </m:rPr>
                        <a:rPr lang="en-US" altLang="zh-CN" sz="2000" i="1">
                          <a:latin typeface="Cambria Math" panose="02040503050406030204" pitchFamily="18" charset="0"/>
                        </a:rPr>
                        <m:t>eta</m:t>
                      </m:r>
                      <m:r>
                        <a:rPr lang="en-US" altLang="zh-CN" sz="2000" i="1">
                          <a:latin typeface="Cambria Math" panose="02040503050406030204" pitchFamily="18" charset="0"/>
                        </a:rPr>
                        <m:t>𝐵𝑖𝑛𝑜𝑚𝑖𝑎𝑙</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n</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𝜎</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r>
                        <a:rPr lang="zh-CN" altLang="en-US" sz="2000" i="1">
                          <a:latin typeface="Cambria Math" panose="02040503050406030204" pitchFamily="18" charset="0"/>
                        </a:rPr>
                        <m:t>（</m:t>
                      </m:r>
                      <m:r>
                        <a:rPr lang="en-US" altLang="zh-CN" sz="2000" b="0" i="1" smtClean="0">
                          <a:latin typeface="Cambria Math" panose="02040503050406030204" pitchFamily="18" charset="0"/>
                        </a:rPr>
                        <m:t>2</m:t>
                      </m:r>
                      <m:r>
                        <a:rPr lang="zh-CN" altLang="en-US" sz="2000" i="1">
                          <a:latin typeface="Cambria Math" panose="02040503050406030204" pitchFamily="18" charset="0"/>
                        </a:rPr>
                        <m:t>）</m:t>
                      </m:r>
                    </m:oMath>
                  </m:oMathPara>
                </a14:m>
                <a:endParaRPr lang="en-US" altLang="zh-CN" sz="2000" dirty="0">
                  <a:latin typeface="微软雅黑" panose="020B0503020204020204" pitchFamily="34" charset="-122"/>
                  <a:ea typeface="微软雅黑" panose="020B0503020204020204" pitchFamily="34" charset="-122"/>
                </a:endParaRPr>
              </a:p>
              <a:p>
                <a:endParaRPr lang="en-US" altLang="zh-CN" sz="2000" i="1"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rPr>
                        <m:t>P</m:t>
                      </m:r>
                      <m:d>
                        <m:dPr>
                          <m:ctrlPr>
                            <a:rPr lang="en-US" altLang="zh-CN" sz="2000" b="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e>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n</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𝜎</m:t>
                              </m:r>
                            </m:e>
                            <m:sub>
                              <m:r>
                                <a:rPr lang="en-US" altLang="zh-CN" sz="2000" i="1">
                                  <a:latin typeface="Cambria Math" panose="02040503050406030204" pitchFamily="18" charset="0"/>
                                </a:rPr>
                                <m:t>𝑔</m:t>
                              </m:r>
                            </m:sub>
                          </m:sSub>
                        </m:e>
                      </m:d>
                      <m:r>
                        <a:rPr lang="en-US" altLang="zh-CN" sz="2000" i="1">
                          <a:latin typeface="Cambria Math" panose="02040503050406030204" pitchFamily="18" charset="0"/>
                        </a:rPr>
                        <m:t>= </m:t>
                      </m:r>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𝑠</m:t>
                                  </m:r>
                                </m:sub>
                              </m:sSub>
                            </m:den>
                          </m:f>
                        </m:e>
                      </m:d>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𝐵</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en-US" altLang="zh-CN" sz="2000" i="1">
                                      <a:latin typeface="Cambria Math" panose="02040503050406030204" pitchFamily="18" charset="0"/>
                                    </a:rPr>
                                    <m:t>𝑔</m:t>
                                  </m:r>
                                </m:sub>
                              </m:sSub>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𝜎</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en-US" altLang="zh-CN" sz="2000" i="1">
                                          <a:latin typeface="Cambria Math" panose="02040503050406030204" pitchFamily="18" charset="0"/>
                                        </a:rPr>
                                        <m:t>𝑔</m:t>
                                      </m:r>
                                    </m:sub>
                                  </m:sSub>
                                </m:e>
                              </m:d>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𝜎</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e>
                          </m:d>
                        </m:num>
                        <m:den>
                          <m:r>
                            <a:rPr lang="en-US" altLang="zh-CN" sz="2000" i="1">
                              <a:latin typeface="Cambria Math" panose="02040503050406030204" pitchFamily="18" charset="0"/>
                            </a:rPr>
                            <m:t>𝐵</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en-US" altLang="zh-CN" sz="2000" i="1">
                                      <a:latin typeface="Cambria Math" panose="02040503050406030204" pitchFamily="18" charset="0"/>
                                    </a:rPr>
                                    <m:t>𝑔</m:t>
                                  </m:r>
                                </m:sub>
                              </m:sSub>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𝜎</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en-US" altLang="zh-CN" sz="2000" i="1">
                                          <a:latin typeface="Cambria Math" panose="02040503050406030204" pitchFamily="18" charset="0"/>
                                        </a:rPr>
                                        <m:t>𝑔</m:t>
                                      </m:r>
                                    </m:sub>
                                  </m:sSub>
                                </m:e>
                              </m:d>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𝜎</m:t>
                                  </m:r>
                                </m:e>
                                <m:sub>
                                  <m:r>
                                    <a:rPr lang="en-US" altLang="zh-CN" sz="2000" i="1">
                                      <a:latin typeface="Cambria Math" panose="02040503050406030204" pitchFamily="18" charset="0"/>
                                    </a:rPr>
                                    <m:t>𝑔</m:t>
                                  </m:r>
                                </m:sub>
                              </m:sSub>
                            </m:e>
                          </m:d>
                        </m:den>
                      </m:f>
                      <m:d>
                        <m:dPr>
                          <m:begChr m:val="（"/>
                          <m:endChr m:val="）"/>
                          <m:ctrlPr>
                            <a:rPr lang="zh-CN" altLang="en-US" sz="2000" i="1">
                              <a:latin typeface="Cambria Math" panose="02040503050406030204" pitchFamily="18" charset="0"/>
                            </a:rPr>
                          </m:ctrlPr>
                        </m:dPr>
                        <m:e>
                          <m:r>
                            <a:rPr lang="en-US" altLang="zh-CN" sz="2000" b="0" i="1" smtClean="0">
                              <a:latin typeface="Cambria Math" panose="02040503050406030204" pitchFamily="18" charset="0"/>
                            </a:rPr>
                            <m:t>3</m:t>
                          </m:r>
                        </m:e>
                      </m:d>
                    </m:oMath>
                  </m:oMathPara>
                </a14:m>
                <a:endParaRPr lang="en-US" altLang="zh-CN" sz="2000" i="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nary>
                      <m:naryPr>
                        <m:chr m:val="∑"/>
                        <m:ctrlPr>
                          <a:rPr lang="zh-CN" altLang="en-US" sz="2000" i="1" smtClean="0">
                            <a:latin typeface="Cambria Math" panose="02040503050406030204" pitchFamily="18" charset="0"/>
                            <a:ea typeface="微软雅黑" panose="020B0503020204020204" pitchFamily="34" charset="-122"/>
                          </a:rPr>
                        </m:ctrlPr>
                      </m:naryPr>
                      <m:sub>
                        <m:r>
                          <m:rPr>
                            <m:sty m:val="p"/>
                            <m:brk m:alnAt="23"/>
                          </m:rPr>
                          <a:rPr lang="en-US" altLang="zh-CN" sz="2000" i="1">
                            <a:latin typeface="Cambria Math" panose="02040503050406030204" pitchFamily="18" charset="0"/>
                            <a:ea typeface="微软雅黑" panose="020B0503020204020204" pitchFamily="34" charset="-122"/>
                          </a:rPr>
                          <m:t>g</m:t>
                        </m:r>
                        <m:r>
                          <a:rPr lang="en-US" altLang="zh-CN" sz="2000" b="0" i="1" smtClean="0">
                            <a:latin typeface="Cambria Math" panose="02040503050406030204" pitchFamily="18" charset="0"/>
                            <a:ea typeface="微软雅黑" panose="020B0503020204020204" pitchFamily="34" charset="-122"/>
                          </a:rPr>
                          <m:t>=1</m:t>
                        </m:r>
                      </m:sub>
                      <m:sup>
                        <m:r>
                          <a:rPr lang="en-US" altLang="zh-CN" sz="2000" b="0" i="1" smtClean="0">
                            <a:latin typeface="Cambria Math" panose="02040503050406030204" pitchFamily="18" charset="0"/>
                            <a:ea typeface="微软雅黑" panose="020B0503020204020204" pitchFamily="34" charset="-122"/>
                          </a:rPr>
                          <m:t>𝐺</m:t>
                        </m:r>
                      </m:sup>
                      <m:e>
                        <m:r>
                          <a:rPr lang="zh-CN" altLang="en-US" sz="2000" i="1" smtClean="0">
                            <a:latin typeface="Cambria Math" panose="02040503050406030204" pitchFamily="18" charset="0"/>
                            <a:ea typeface="微软雅黑" panose="020B0503020204020204" pitchFamily="34" charset="-122"/>
                          </a:rPr>
                          <m:t>𝜋</m:t>
                        </m:r>
                        <m:r>
                          <a:rPr lang="en-US" altLang="zh-CN" sz="2000" b="0" i="1" smtClean="0">
                            <a:latin typeface="Cambria Math" panose="02040503050406030204" pitchFamily="18" charset="0"/>
                            <a:ea typeface="微软雅黑" panose="020B0503020204020204" pitchFamily="34" charset="-122"/>
                          </a:rPr>
                          <m:t>=1,</m:t>
                        </m:r>
                        <m:sSub>
                          <m:sSubPr>
                            <m:ctrlPr>
                              <a:rPr lang="en-US" altLang="zh-CN" sz="2000" b="0" i="1" smtClean="0">
                                <a:latin typeface="Cambria Math" panose="02040503050406030204" pitchFamily="18" charset="0"/>
                                <a:ea typeface="微软雅黑" panose="020B0503020204020204" pitchFamily="34" charset="-122"/>
                              </a:rPr>
                            </m:ctrlPr>
                          </m:sSubPr>
                          <m:e>
                            <m:r>
                              <a:rPr lang="zh-CN" altLang="en-US" sz="2000" b="0" i="1" smtClean="0">
                                <a:latin typeface="Cambria Math" panose="02040503050406030204" pitchFamily="18" charset="0"/>
                                <a:ea typeface="微软雅黑" panose="020B0503020204020204" pitchFamily="34" charset="-122"/>
                              </a:rPr>
                              <m:t>𝜎</m:t>
                            </m:r>
                          </m:e>
                          <m:sub>
                            <m:r>
                              <a:rPr lang="en-US" altLang="zh-CN" sz="2000" b="0" i="1" smtClean="0">
                                <a:latin typeface="Cambria Math" panose="02040503050406030204" pitchFamily="18" charset="0"/>
                                <a:ea typeface="微软雅黑" panose="020B0503020204020204" pitchFamily="34" charset="-122"/>
                              </a:rPr>
                              <m:t>𝑔</m:t>
                            </m:r>
                          </m:sub>
                        </m:sSub>
                        <m:r>
                          <a:rPr lang="en-US" altLang="zh-CN" sz="2000" b="0" i="1" smtClean="0">
                            <a:latin typeface="Cambria Math" panose="02040503050406030204" pitchFamily="18" charset="0"/>
                            <a:ea typeface="微软雅黑" panose="020B0503020204020204" pitchFamily="34" charset="-122"/>
                          </a:rPr>
                          <m:t>&gt;0</m:t>
                        </m:r>
                      </m:e>
                    </m:nary>
                  </m:oMath>
                </a14:m>
                <a:r>
                  <a:rPr lang="zh-CN" altLang="en-US" sz="2000" dirty="0">
                    <a:latin typeface="微软雅黑" panose="020B0503020204020204" pitchFamily="34" charset="-122"/>
                    <a:ea typeface="微软雅黑" panose="020B0503020204020204" pitchFamily="34" charset="-122"/>
                  </a:rPr>
                  <a:t>。该模型的联合密度函数</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𝜋</m:t>
                        </m:r>
                        <m:r>
                          <a:rPr lang="en-US" altLang="zh-CN" sz="2000" i="1">
                            <a:latin typeface="Cambria Math" panose="02040503050406030204" pitchFamily="18" charset="0"/>
                          </a:rPr>
                          <m:t>,</m:t>
                        </m:r>
                        <m:r>
                          <a:rPr lang="zh-CN" altLang="en-US" sz="2000" i="1">
                            <a:latin typeface="Cambria Math" panose="02040503050406030204" pitchFamily="18" charset="0"/>
                          </a:rPr>
                          <m:t>𝜎</m:t>
                        </m:r>
                      </m:e>
                    </m:d>
                  </m:oMath>
                </a14:m>
                <a:r>
                  <a:rPr lang="zh-CN" altLang="en-US" sz="2000" dirty="0">
                    <a:latin typeface="微软雅黑" panose="020B0503020204020204" pitchFamily="34" charset="-122"/>
                    <a:ea typeface="微软雅黑" panose="020B0503020204020204" pitchFamily="34" charset="-122"/>
                  </a:rPr>
                  <a:t>以</a:t>
                </a:r>
                <a:r>
                  <a:rPr lang="el-GR" altLang="zh-CN" sz="2000" dirty="0">
                    <a:latin typeface="微软雅黑" panose="020B0503020204020204" pitchFamily="34" charset="-122"/>
                    <a:ea typeface="微软雅黑" panose="020B0503020204020204" pitchFamily="34" charset="-122"/>
                  </a:rPr>
                  <a:t>π</a:t>
                </a:r>
                <a:r>
                  <a:rPr lang="zh-CN" altLang="en-US" sz="2000" dirty="0">
                    <a:latin typeface="微软雅黑" panose="020B0503020204020204" pitchFamily="34" charset="-122"/>
                    <a:ea typeface="微软雅黑" panose="020B0503020204020204" pitchFamily="34" charset="-122"/>
                  </a:rPr>
                  <a:t>，</a:t>
                </a:r>
                <a:r>
                  <a:rPr lang="el-GR" altLang="zh-CN" sz="2000" dirty="0">
                    <a:latin typeface="微软雅黑" panose="020B0503020204020204" pitchFamily="34" charset="-122"/>
                    <a:ea typeface="微软雅黑" panose="020B0503020204020204" pitchFamily="34" charset="-122"/>
                  </a:rPr>
                  <a:t> σ</a:t>
                </a:r>
                <a:r>
                  <a:rPr lang="zh-CN" altLang="en-US" sz="2000" dirty="0">
                    <a:latin typeface="微软雅黑" panose="020B0503020204020204" pitchFamily="34" charset="-122"/>
                    <a:ea typeface="微软雅黑" panose="020B0503020204020204" pitchFamily="34" charset="-122"/>
                  </a:rPr>
                  <a:t>为参数，而</a:t>
                </a:r>
                <a14:m>
                  <m:oMath xmlns:m="http://schemas.openxmlformats.org/officeDocument/2006/math">
                    <m:r>
                      <m:rPr>
                        <m:sty m:val="p"/>
                      </m:rPr>
                      <a:rPr lang="en-US" altLang="zh-CN" sz="2000">
                        <a:latin typeface="Cambria Math" panose="02040503050406030204" pitchFamily="18" charset="0"/>
                      </a:rPr>
                      <m:t>P</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e>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n</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𝜎</m:t>
                            </m:r>
                          </m:e>
                          <m:sub>
                            <m:r>
                              <a:rPr lang="en-US" altLang="zh-CN" sz="2000" i="1">
                                <a:latin typeface="Cambria Math" panose="02040503050406030204" pitchFamily="18" charset="0"/>
                              </a:rPr>
                              <m:t>𝑔</m:t>
                            </m:r>
                          </m:sub>
                        </m:sSub>
                      </m:e>
                    </m:d>
                  </m:oMath>
                </a14:m>
                <a:r>
                  <a:rPr lang="zh-CN" altLang="en-US" sz="2000" dirty="0">
                    <a:latin typeface="微软雅黑" panose="020B0503020204020204" pitchFamily="34" charset="-122"/>
                    <a:ea typeface="微软雅黑" panose="020B0503020204020204" pitchFamily="34" charset="-122"/>
                  </a:rPr>
                  <a:t>就是样本</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中属于</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组的细胞数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oMath>
                </a14:m>
                <a:r>
                  <a:rPr lang="zh-CN" altLang="en-US" sz="2000" dirty="0">
                    <a:latin typeface="微软雅黑" panose="020B0503020204020204" pitchFamily="34" charset="-122"/>
                    <a:ea typeface="微软雅黑" panose="020B0503020204020204" pitchFamily="34" charset="-122"/>
                  </a:rPr>
                  <a:t>的密度函数。注意的是该模型所用到的数据特点为</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个细胞组</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个样本数（</a:t>
                </a:r>
                <a:r>
                  <a:rPr lang="en-US" altLang="zh-CN" sz="2000" dirty="0">
                    <a:latin typeface="微软雅黑" panose="020B0503020204020204" pitchFamily="34" charset="-122"/>
                    <a:ea typeface="微软雅黑" panose="020B0503020204020204" pitchFamily="34" charset="-122"/>
                  </a:rPr>
                  <a:t>G*S</a:t>
                </a:r>
                <a:r>
                  <a:rPr lang="zh-CN" altLang="en-US" sz="2000" dirty="0">
                    <a:latin typeface="微软雅黑" panose="020B0503020204020204" pitchFamily="34" charset="-122"/>
                    <a:ea typeface="微软雅黑" panose="020B0503020204020204" pitchFamily="34" charset="-122"/>
                  </a:rPr>
                  <a:t>）大小的计数矩阵，</a:t>
                </a:r>
                <a14:m>
                  <m:oMath xmlns:m="http://schemas.openxmlformats.org/officeDocument/2006/math">
                    <m:m>
                      <m:mPr>
                        <m:mcs>
                          <m:mc>
                            <m:mcPr>
                              <m:count m:val="2"/>
                              <m:mcJc m:val="center"/>
                            </m:mcPr>
                          </m:mc>
                        </m:mcs>
                        <m:ctrlPr>
                          <a:rPr lang="en-US" altLang="zh-CN" sz="2000" i="1" smtClean="0">
                            <a:latin typeface="Cambria Math" panose="02040503050406030204" pitchFamily="18" charset="0"/>
                            <a:ea typeface="微软雅黑" panose="020B0503020204020204" pitchFamily="34" charset="-122"/>
                          </a:rPr>
                        </m:ctrlPr>
                      </m:mPr>
                      <m:mr>
                        <m:e>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1,1</m:t>
                              </m:r>
                            </m:sub>
                          </m:sSub>
                        </m:e>
                        <m:e>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1,2</m:t>
                              </m:r>
                            </m:sub>
                          </m:sSub>
                          <m:r>
                            <a:rPr lang="en-US" altLang="zh-CN" sz="2000" i="1" smtClean="0">
                              <a:latin typeface="Cambria Math" panose="02040503050406030204" pitchFamily="18" charset="0"/>
                              <a:ea typeface="微软雅黑" panose="020B0503020204020204" pitchFamily="34" charset="-122"/>
                            </a:rPr>
                            <m:t>⋯</m:t>
                          </m:r>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m:t>
                              </m:r>
                              <m:r>
                                <a:rPr lang="en-US" altLang="zh-CN" sz="2000" b="0" i="1" smtClean="0">
                                  <a:latin typeface="Cambria Math" panose="02040503050406030204" pitchFamily="18" charset="0"/>
                                  <a:ea typeface="微软雅黑" panose="020B0503020204020204" pitchFamily="34" charset="-122"/>
                                </a:rPr>
                                <m:t>𝑆</m:t>
                              </m:r>
                            </m:sub>
                          </m:sSub>
                        </m:e>
                      </m:mr>
                      <m:mr>
                        <m:e>
                          <m:eqArr>
                            <m:eqArrPr>
                              <m:ctrlPr>
                                <a:rPr lang="en-US" altLang="zh-CN" sz="2000" i="1" smtClean="0">
                                  <a:latin typeface="Cambria Math" panose="02040503050406030204" pitchFamily="18" charset="0"/>
                                  <a:ea typeface="微软雅黑" panose="020B0503020204020204" pitchFamily="34" charset="-122"/>
                                </a:rPr>
                              </m:ctrlPr>
                            </m:eqArrPr>
                            <m:e>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2,1</m:t>
                                  </m:r>
                                </m:sub>
                              </m:sSub>
                            </m:e>
                            <m:e>
                              <m:r>
                                <a:rPr lang="en-US" altLang="zh-CN" sz="2000" i="1" smtClean="0">
                                  <a:latin typeface="Cambria Math" panose="02040503050406030204" pitchFamily="18" charset="0"/>
                                  <a:ea typeface="微软雅黑" panose="020B0503020204020204" pitchFamily="34" charset="-122"/>
                                </a:rPr>
                                <m:t>⋮</m:t>
                              </m:r>
                            </m:e>
                            <m:e>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𝐺</m:t>
                                  </m:r>
                                  <m:r>
                                    <a:rPr lang="en-US" altLang="zh-CN" sz="2000" b="0" i="1" smtClean="0">
                                      <a:latin typeface="Cambria Math" panose="02040503050406030204" pitchFamily="18" charset="0"/>
                                      <a:ea typeface="微软雅黑" panose="020B0503020204020204" pitchFamily="34" charset="-122"/>
                                    </a:rPr>
                                    <m:t>,1</m:t>
                                  </m:r>
                                </m:sub>
                              </m:sSub>
                            </m:e>
                          </m:eqArr>
                        </m:e>
                        <m:e>
                          <m:eqArr>
                            <m:eqArrPr>
                              <m:ctrlPr>
                                <a:rPr lang="en-US" altLang="zh-CN" sz="2000" i="1" smtClean="0">
                                  <a:latin typeface="Cambria Math" panose="02040503050406030204" pitchFamily="18" charset="0"/>
                                  <a:ea typeface="微软雅黑" panose="020B0503020204020204" pitchFamily="34" charset="-122"/>
                                </a:rPr>
                              </m:ctrlPr>
                            </m:eqArrPr>
                            <m:e>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2,2</m:t>
                                  </m:r>
                                </m:sub>
                              </m:sSub>
                              <m:r>
                                <a:rPr lang="en-US" altLang="zh-CN" sz="2000" i="1" smtClean="0">
                                  <a:latin typeface="Cambria Math" panose="02040503050406030204" pitchFamily="18" charset="0"/>
                                  <a:ea typeface="微软雅黑" panose="020B0503020204020204" pitchFamily="34" charset="-122"/>
                                </a:rPr>
                                <m:t>⋯</m:t>
                              </m:r>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2,</m:t>
                                  </m:r>
                                  <m:r>
                                    <a:rPr lang="en-US" altLang="zh-CN" sz="2000" b="0" i="1" smtClean="0">
                                      <a:latin typeface="Cambria Math" panose="02040503050406030204" pitchFamily="18" charset="0"/>
                                      <a:ea typeface="微软雅黑" panose="020B0503020204020204" pitchFamily="34" charset="-122"/>
                                    </a:rPr>
                                    <m:t>𝑆</m:t>
                                  </m:r>
                                </m:sub>
                              </m:sSub>
                            </m:e>
                            <m:e>
                              <m:r>
                                <a:rPr lang="en-US" altLang="zh-CN" sz="2000" i="1" smtClean="0">
                                  <a:latin typeface="Cambria Math" panose="02040503050406030204" pitchFamily="18" charset="0"/>
                                  <a:ea typeface="微软雅黑" panose="020B0503020204020204" pitchFamily="34" charset="-122"/>
                                </a:rPr>
                                <m:t>⋮</m:t>
                              </m:r>
                            </m:e>
                            <m:e>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𝐺</m:t>
                                  </m:r>
                                  <m:r>
                                    <a:rPr lang="en-US" altLang="zh-CN" sz="2000" b="0" i="1" smtClean="0">
                                      <a:latin typeface="Cambria Math" panose="02040503050406030204" pitchFamily="18" charset="0"/>
                                      <a:ea typeface="微软雅黑" panose="020B0503020204020204" pitchFamily="34" charset="-122"/>
                                    </a:rPr>
                                    <m:t>,2</m:t>
                                  </m:r>
                                </m:sub>
                              </m:sSub>
                              <m:r>
                                <a:rPr lang="en-US" altLang="zh-CN" sz="2000" i="1" smtClean="0">
                                  <a:latin typeface="Cambria Math" panose="02040503050406030204" pitchFamily="18" charset="0"/>
                                  <a:ea typeface="微软雅黑" panose="020B0503020204020204" pitchFamily="34" charset="-122"/>
                                </a:rPr>
                                <m:t>⋯</m:t>
                              </m:r>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𝐺</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𝑆</m:t>
                                  </m:r>
                                </m:sub>
                              </m:sSub>
                            </m:e>
                          </m:eqArr>
                        </m:e>
                      </m:mr>
                    </m:m>
                    <m:r>
                      <a:rPr lang="zh-CN" altLang="en-US" sz="2000" i="1">
                        <a:latin typeface="Cambria Math" panose="02040503050406030204" pitchFamily="18" charset="0"/>
                        <a:ea typeface="微软雅黑" panose="020B0503020204020204" pitchFamily="34" charset="-122"/>
                      </a:rPr>
                      <m:t>，</m:t>
                    </m:r>
                    <m:r>
                      <a:rPr lang="zh-CN" altLang="en-US" sz="2000" i="1" smtClean="0">
                        <a:latin typeface="Cambria Math" panose="02040503050406030204" pitchFamily="18" charset="0"/>
                        <a:ea typeface="微软雅黑" panose="020B0503020204020204" pitchFamily="34" charset="-122"/>
                      </a:rPr>
                      <m:t>另外</m:t>
                    </m:r>
                  </m:oMath>
                </a14:m>
                <a:r>
                  <a:rPr lang="zh-CN" altLang="en-US" sz="2000" dirty="0">
                    <a:latin typeface="微软雅黑" panose="020B0503020204020204" pitchFamily="34" charset="-122"/>
                    <a:ea typeface="微软雅黑" panose="020B0503020204020204" pitchFamily="34" charset="-122"/>
                  </a:rPr>
                  <a:t>该模型一个假设为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oMath>
                </a14:m>
                <a:r>
                  <a:rPr lang="zh-CN" altLang="en-US" sz="2000" dirty="0">
                    <a:latin typeface="微软雅黑" panose="020B0503020204020204" pitchFamily="34" charset="-122"/>
                    <a:ea typeface="微软雅黑" panose="020B0503020204020204" pitchFamily="34" charset="-122"/>
                  </a:rPr>
                  <a:t>之间相互独立。</a:t>
                </a:r>
              </a:p>
            </p:txBody>
          </p:sp>
        </mc:Choice>
        <mc:Fallback xmlns="">
          <p:sp>
            <p:nvSpPr>
              <p:cNvPr id="4" name="文本框 3">
                <a:extLst>
                  <a:ext uri="{FF2B5EF4-FFF2-40B4-BE49-F238E27FC236}">
                    <a16:creationId xmlns:a16="http://schemas.microsoft.com/office/drawing/2014/main" id="{5A518268-5963-35B9-6935-3290277FE75C}"/>
                  </a:ext>
                </a:extLst>
              </p:cNvPr>
              <p:cNvSpPr txBox="1">
                <a:spLocks noRot="1" noChangeAspect="1" noMove="1" noResize="1" noEditPoints="1" noAdjustHandles="1" noChangeArrowheads="1" noChangeShapeType="1" noTextEdit="1"/>
              </p:cNvSpPr>
              <p:nvPr/>
            </p:nvSpPr>
            <p:spPr>
              <a:xfrm>
                <a:off x="184393" y="1846551"/>
                <a:ext cx="11823213" cy="4354205"/>
              </a:xfrm>
              <a:prstGeom prst="rect">
                <a:avLst/>
              </a:prstGeom>
              <a:blipFill>
                <a:blip r:embed="rId3"/>
                <a:stretch>
                  <a:fillRect l="-515" r="-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177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0603F-18D1-363B-89BD-0AC1A4057D86}"/>
              </a:ext>
            </a:extLst>
          </p:cNvPr>
          <p:cNvSpPr>
            <a:spLocks noGrp="1"/>
          </p:cNvSpPr>
          <p:nvPr>
            <p:ph type="title"/>
          </p:nvPr>
        </p:nvSpPr>
        <p:spPr>
          <a:xfrm>
            <a:off x="360219" y="167698"/>
            <a:ext cx="11090564" cy="985693"/>
          </a:xfrm>
        </p:spPr>
        <p:txBody>
          <a:bodyPr/>
          <a:lstStyle/>
          <a:p>
            <a:r>
              <a:rPr lang="zh-CN" altLang="en-US" sz="3200" dirty="0">
                <a:latin typeface="微软雅黑" panose="020B0503020204020204" pitchFamily="34" charset="-122"/>
                <a:ea typeface="微软雅黑" panose="020B0503020204020204" pitchFamily="34" charset="-122"/>
              </a:rPr>
              <a:t>第二步：变异性和均值之间（对数）线性约束的单均值模型</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6D17706-0321-D443-79CF-5843366DAEBD}"/>
                  </a:ext>
                </a:extLst>
              </p:cNvPr>
              <p:cNvSpPr txBox="1"/>
              <p:nvPr/>
            </p:nvSpPr>
            <p:spPr>
              <a:xfrm>
                <a:off x="609600" y="1149230"/>
                <a:ext cx="11222181" cy="38404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𝜋</m:t>
                                  </m:r>
                                </m:e>
                                <m:sub>
                                  <m:r>
                                    <a:rPr lang="en-US" altLang="zh-CN" sz="2000" b="0" i="1" smtClean="0">
                                      <a:latin typeface="Cambria Math" panose="02040503050406030204" pitchFamily="18" charset="0"/>
                                    </a:rPr>
                                    <m:t>𝑔</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𝐼𝑛𝑣𝑒𝑟𝑠𝑒𝑀𝑢𝑙𝑡𝑖𝑛𝑜𝑚𝑖𝑎𝑙𝐿𝑜𝑔𝑖𝑠𝑡𝑖𝑐</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𝜇</m:t>
                                  </m:r>
                                </m:e>
                                <m:sub>
                                  <m:r>
                                    <a:rPr lang="en-US" altLang="zh-CN" sz="2000" b="0" i="1" smtClean="0">
                                      <a:latin typeface="Cambria Math" panose="02040503050406030204" pitchFamily="18" charset="0"/>
                                    </a:rPr>
                                    <m:t>𝑔</m:t>
                                  </m:r>
                                </m:sub>
                              </m:sSub>
                              <m:r>
                                <a:rPr lang="en-US" altLang="zh-CN" sz="2000" b="0" i="1" smtClean="0">
                                  <a:latin typeface="Cambria Math" panose="02040503050406030204" pitchFamily="18" charset="0"/>
                                </a:rPr>
                                <m:t>)</m:t>
                              </m:r>
                            </m:e>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𝜎</m:t>
                                  </m:r>
                                </m:e>
                                <m:sub>
                                  <m:r>
                                    <m:rPr>
                                      <m:sty m:val="p"/>
                                    </m:rPr>
                                    <a:rPr lang="en-US" altLang="zh-CN" sz="2000" i="1">
                                      <a:latin typeface="Cambria Math" panose="02040503050406030204" pitchFamily="18" charset="0"/>
                                    </a:rPr>
                                    <m:t>g</m:t>
                                  </m:r>
                                </m:sub>
                              </m:sSub>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𝜔</m:t>
                                      </m:r>
                                    </m:e>
                                    <m:sub>
                                      <m:r>
                                        <a:rPr lang="en-US" altLang="zh-CN" sz="2000" b="0" i="1" smtClean="0">
                                          <a:latin typeface="Cambria Math" panose="02040503050406030204" pitchFamily="18" charset="0"/>
                                        </a:rPr>
                                        <m:t>𝑔</m:t>
                                      </m:r>
                                    </m:sub>
                                  </m:sSub>
                                </m:sup>
                              </m:sSup>
                            </m:e>
                          </m:eqArr>
                          <m:r>
                            <a:rPr lang="en-US" altLang="zh-CN" sz="2000" i="1" smtClean="0">
                              <a:latin typeface="Cambria Math" panose="02040503050406030204" pitchFamily="18" charset="0"/>
                              <a:ea typeface="Cambria Math" panose="02040503050406030204" pitchFamily="18" charset="0"/>
                            </a:rPr>
                            <m:t>⇒</m:t>
                          </m:r>
                          <m:d>
                            <m:dPr>
                              <m:begChr m:val="{"/>
                              <m:endChr m:val=""/>
                              <m:ctrlPr>
                                <a:rPr lang="en-US" altLang="zh-CN" sz="2000" i="1" smtClean="0">
                                  <a:latin typeface="Cambria Math" panose="02040503050406030204" pitchFamily="18" charset="0"/>
                                  <a:ea typeface="Cambria Math" panose="02040503050406030204" pitchFamily="18" charset="0"/>
                                </a:rPr>
                              </m:ctrlPr>
                            </m:dPr>
                            <m:e>
                              <m:eqArr>
                                <m:eqArrPr>
                                  <m:ctrlPr>
                                    <a:rPr lang="en-US" altLang="zh-CN" sz="2000" i="1" smtClean="0">
                                      <a:latin typeface="Cambria Math" panose="02040503050406030204" pitchFamily="18" charset="0"/>
                                      <a:ea typeface="Cambria Math" panose="02040503050406030204" pitchFamily="18" charset="0"/>
                                    </a:rPr>
                                  </m:ctrlPr>
                                </m:eqArrPr>
                                <m:e>
                                  <m:sSub>
                                    <m:sSubPr>
                                      <m:ctrlPr>
                                        <a:rPr lang="en-US" altLang="zh-CN" sz="2000" i="1" smtClean="0">
                                          <a:latin typeface="Cambria Math" panose="02040503050406030204" pitchFamily="18" charset="0"/>
                                          <a:ea typeface="Cambria Math" panose="02040503050406030204" pitchFamily="18" charset="0"/>
                                        </a:rPr>
                                      </m:ctrlPr>
                                    </m:sSubPr>
                                    <m:e>
                                      <m:r>
                                        <a:rPr lang="zh-CN" altLang="en-US" sz="2000" i="1" smtClean="0">
                                          <a:latin typeface="Cambria Math" panose="02040503050406030204" pitchFamily="18" charset="0"/>
                                          <a:ea typeface="Cambria Math" panose="02040503050406030204" pitchFamily="18" charset="0"/>
                                        </a:rPr>
                                        <m:t>𝜇</m:t>
                                      </m:r>
                                    </m:e>
                                    <m:sub>
                                      <m:r>
                                        <a:rPr lang="en-US" altLang="zh-CN" sz="2000" b="0" i="1" smtClean="0">
                                          <a:latin typeface="Cambria Math" panose="02040503050406030204" pitchFamily="18" charset="0"/>
                                          <a:ea typeface="Cambria Math" panose="02040503050406030204" pitchFamily="18" charset="0"/>
                                        </a:rPr>
                                        <m:t>𝑔</m:t>
                                      </m:r>
                                    </m:sub>
                                  </m:sSub>
                                  <m:r>
                                    <a:rPr lang="en-US" altLang="zh-CN" sz="2000" b="0" i="1"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ln</m:t>
                                  </m:r>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b="0" i="1" smtClean="0">
                                              <a:latin typeface="Cambria Math" panose="02040503050406030204" pitchFamily="18" charset="0"/>
                                              <a:ea typeface="Cambria Math" panose="02040503050406030204" pitchFamily="18" charset="0"/>
                                            </a:rPr>
                                            <m:t>𝜋</m:t>
                                          </m:r>
                                        </m:e>
                                        <m:sub>
                                          <m:r>
                                            <a:rPr lang="en-US" altLang="zh-CN" sz="2000" b="0" i="1" smtClean="0">
                                              <a:latin typeface="Cambria Math" panose="02040503050406030204" pitchFamily="18" charset="0"/>
                                              <a:ea typeface="Cambria Math" panose="02040503050406030204" pitchFamily="18" charset="0"/>
                                            </a:rPr>
                                            <m:t>𝑔</m:t>
                                          </m:r>
                                        </m:sub>
                                      </m:sSub>
                                    </m:num>
                                    <m:den>
                                      <m:r>
                                        <a:rPr lang="en-US" altLang="zh-CN" sz="2000" b="0" i="1" smtClean="0">
                                          <a:latin typeface="Cambria Math" panose="02040503050406030204" pitchFamily="18" charset="0"/>
                                          <a:ea typeface="Cambria Math" panose="02040503050406030204" pitchFamily="18" charset="0"/>
                                        </a:rPr>
                                        <m:t>𝐺𝑀</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𝜋</m:t>
                                      </m:r>
                                      <m:r>
                                        <a:rPr lang="en-US" altLang="zh-CN" sz="2000" b="0" i="1" smtClean="0">
                                          <a:latin typeface="Cambria Math" panose="02040503050406030204" pitchFamily="18" charset="0"/>
                                          <a:ea typeface="Cambria Math" panose="02040503050406030204" pitchFamily="18" charset="0"/>
                                        </a:rPr>
                                        <m:t>)</m:t>
                                      </m:r>
                                    </m:den>
                                  </m:f>
                                  <m:r>
                                    <a:rPr lang="en-US" altLang="zh-CN" sz="2000" b="0" i="1" smtClean="0">
                                      <a:latin typeface="Cambria Math" panose="02040503050406030204" pitchFamily="18" charset="0"/>
                                      <a:ea typeface="Cambria Math" panose="02040503050406030204" pitchFamily="18" charset="0"/>
                                    </a:rPr>
                                    <m:t>]</m:t>
                                  </m:r>
                                </m:e>
                                <m:e>
                                  <m:sSub>
                                    <m:sSubPr>
                                      <m:ctrlPr>
                                        <a:rPr lang="en-US" altLang="zh-CN" sz="2000" i="1" smtClean="0">
                                          <a:latin typeface="Cambria Math" panose="02040503050406030204" pitchFamily="18" charset="0"/>
                                          <a:ea typeface="Cambria Math" panose="02040503050406030204" pitchFamily="18" charset="0"/>
                                        </a:rPr>
                                      </m:ctrlPr>
                                    </m:sSubPr>
                                    <m:e>
                                      <m:r>
                                        <a:rPr lang="zh-CN" altLang="en-US" sz="2000" i="1" smtClean="0">
                                          <a:latin typeface="Cambria Math" panose="02040503050406030204" pitchFamily="18" charset="0"/>
                                          <a:ea typeface="Cambria Math" panose="02040503050406030204" pitchFamily="18" charset="0"/>
                                        </a:rPr>
                                        <m:t>𝜔</m:t>
                                      </m:r>
                                    </m:e>
                                    <m:sub>
                                      <m:r>
                                        <a:rPr lang="en-US" altLang="zh-CN" sz="2000" b="0" i="1" smtClean="0">
                                          <a:latin typeface="Cambria Math" panose="02040503050406030204" pitchFamily="18" charset="0"/>
                                          <a:ea typeface="Cambria Math" panose="02040503050406030204" pitchFamily="18" charset="0"/>
                                        </a:rPr>
                                        <m:t>𝑔</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𝑙𝑛</m:t>
                                  </m:r>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b="0" i="1" smtClean="0">
                                          <a:latin typeface="Cambria Math" panose="02040503050406030204" pitchFamily="18" charset="0"/>
                                          <a:ea typeface="Cambria Math" panose="02040503050406030204" pitchFamily="18" charset="0"/>
                                        </a:rPr>
                                        <m:t>𝜎</m:t>
                                      </m:r>
                                    </m:e>
                                    <m:sub>
                                      <m:r>
                                        <a:rPr lang="en-US" altLang="zh-CN" sz="2000" b="0" i="1" smtClean="0">
                                          <a:latin typeface="Cambria Math" panose="02040503050406030204" pitchFamily="18" charset="0"/>
                                          <a:ea typeface="Cambria Math" panose="02040503050406030204" pitchFamily="18" charset="0"/>
                                        </a:rPr>
                                        <m:t>𝑔</m:t>
                                      </m:r>
                                    </m:sub>
                                  </m:sSub>
                                </m:e>
                              </m:eqArr>
                            </m:e>
                          </m:d>
                          <m:r>
                            <a:rPr lang="zh-CN" altLang="en-US"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m:t>
                          </m:r>
                          <m:r>
                            <a:rPr lang="zh-CN" altLang="en-US" sz="2000" i="1">
                              <a:latin typeface="Cambria Math" panose="02040503050406030204" pitchFamily="18" charset="0"/>
                              <a:ea typeface="Cambria Math" panose="02040503050406030204" pitchFamily="18" charset="0"/>
                            </a:rPr>
                            <m:t>）</m:t>
                          </m:r>
                        </m:e>
                      </m:d>
                    </m:oMath>
                  </m:oMathPara>
                </a14:m>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𝜇</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𝜆</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𝜆</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 </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𝐺</m:t>
                          </m:r>
                        </m:sup>
                        <m:e>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𝜔</m:t>
                              </m:r>
                            </m:e>
                            <m:sub>
                              <m:r>
                                <a:rPr lang="en-US" altLang="zh-CN" sz="2000" b="0" i="1" smtClean="0">
                                  <a:latin typeface="Cambria Math" panose="02040503050406030204" pitchFamily="18" charset="0"/>
                                </a:rPr>
                                <m:t>𝑔</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𝜇</m:t>
                              </m:r>
                            </m:e>
                            <m:sub>
                              <m:r>
                                <a:rPr lang="en-US" altLang="zh-CN" sz="2000" b="0" i="1" smtClean="0">
                                  <a:latin typeface="Cambria Math" panose="02040503050406030204" pitchFamily="18" charset="0"/>
                                </a:rPr>
                                <m:t>𝑔</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𝜙</m:t>
                          </m:r>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𝑆</m:t>
                              </m:r>
                            </m:sup>
                            <m:e>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𝐺</m:t>
                                  </m:r>
                                </m:sup>
                                <m:e>
                                  <m:r>
                                    <a:rPr lang="en-US" altLang="zh-CN" sz="2000" b="0" i="1" smtClean="0">
                                      <a:latin typeface="Cambria Math" panose="02040503050406030204" pitchFamily="18" charset="0"/>
                                    </a:rPr>
                                    <m:t>𝑃</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e>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n</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𝜇</m:t>
                                          </m:r>
                                        </m:e>
                                        <m:sub>
                                          <m:r>
                                            <a:rPr lang="en-US" altLang="zh-CN" sz="2000" b="0" i="1" smtClean="0">
                                              <a:latin typeface="Cambria Math" panose="02040503050406030204" pitchFamily="18" charset="0"/>
                                            </a:rPr>
                                            <m:t>𝑔</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smtClean="0">
                                              <a:latin typeface="Cambria Math" panose="02040503050406030204" pitchFamily="18" charset="0"/>
                                            </a:rPr>
                                            <m:t>𝜔</m:t>
                                          </m:r>
                                        </m:e>
                                        <m:sub>
                                          <m:r>
                                            <a:rPr lang="en-US" altLang="zh-CN" sz="2000" i="1">
                                              <a:latin typeface="Cambria Math" panose="02040503050406030204" pitchFamily="18" charset="0"/>
                                            </a:rPr>
                                            <m:t>𝑔</m:t>
                                          </m:r>
                                        </m:sub>
                                      </m:sSub>
                                    </m:e>
                                  </m:d>
                                  <m:r>
                                    <a:rPr lang="zh-CN" altLang="en-US" sz="2000" i="1">
                                      <a:latin typeface="Cambria Math" panose="02040503050406030204" pitchFamily="18" charset="0"/>
                                    </a:rPr>
                                    <m:t>（</m:t>
                                  </m:r>
                                  <m:r>
                                    <a:rPr lang="en-US" altLang="zh-CN" sz="2000" b="0" i="1" smtClean="0">
                                      <a:latin typeface="Cambria Math" panose="02040503050406030204" pitchFamily="18" charset="0"/>
                                    </a:rPr>
                                    <m:t>2</m:t>
                                  </m:r>
                                  <m:r>
                                    <a:rPr lang="zh-CN" altLang="en-US" sz="2000" i="1">
                                      <a:latin typeface="Cambria Math" panose="02040503050406030204" pitchFamily="18" charset="0"/>
                                    </a:rPr>
                                    <m:t>）</m:t>
                                  </m:r>
                                </m:e>
                              </m:nary>
                            </m:e>
                          </m:nary>
                        </m:e>
                      </m:nary>
                    </m:oMath>
                  </m:oMathPara>
                </a14:m>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𝜔</m:t>
                          </m:r>
                        </m:e>
                        <m:sub>
                          <m:r>
                            <m:rPr>
                              <m:sty m:val="p"/>
                            </m:rPr>
                            <a:rPr lang="en-US" altLang="zh-CN" sz="2000" i="1">
                              <a:latin typeface="Cambria Math" panose="02040503050406030204" pitchFamily="18" charset="0"/>
                            </a:rPr>
                            <m:t>g</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𝜆</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𝜆</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𝜇</m:t>
                          </m:r>
                        </m:e>
                        <m:sub>
                          <m:r>
                            <a:rPr lang="en-US" altLang="zh-CN" sz="2000" b="0" i="1" smtClean="0">
                              <a:latin typeface="Cambria Math" panose="02040503050406030204" pitchFamily="18" charset="0"/>
                            </a:rPr>
                            <m:t>𝑔</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𝜙</m:t>
                      </m:r>
                      <m:r>
                        <a:rPr lang="en-US" altLang="zh-CN" sz="2000" b="0" i="1" smtClean="0">
                          <a:latin typeface="Cambria Math" panose="02040503050406030204" pitchFamily="18" charset="0"/>
                        </a:rPr>
                        <m:t>)</m:t>
                      </m:r>
                      <m:r>
                        <a:rPr lang="zh-CN" altLang="en-US" sz="2000" i="1">
                          <a:latin typeface="Cambria Math" panose="02040503050406030204" pitchFamily="18" charset="0"/>
                        </a:rPr>
                        <m:t>（</m:t>
                      </m:r>
                      <m:r>
                        <a:rPr lang="en-US" altLang="zh-CN" sz="2000" b="0" i="1" smtClean="0">
                          <a:latin typeface="Cambria Math" panose="02040503050406030204" pitchFamily="18" charset="0"/>
                        </a:rPr>
                        <m:t>3</m:t>
                      </m:r>
                      <m:r>
                        <a:rPr lang="zh-CN" altLang="en-US" sz="2000" i="1">
                          <a:latin typeface="Cambria Math" panose="02040503050406030204" pitchFamily="18" charset="0"/>
                        </a:rPr>
                        <m:t>）</m:t>
                      </m:r>
                    </m:oMath>
                  </m:oMathPara>
                </a14:m>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r>
                        <a:rPr lang="en-US" altLang="zh-CN" sz="2000" b="0" i="1" smtClean="0">
                          <a:latin typeface="Cambria Math" panose="02040503050406030204" pitchFamily="18" charset="0"/>
                        </a:rPr>
                        <m:t>~</m:t>
                      </m:r>
                      <m:r>
                        <a:rPr lang="en-US" altLang="zh-CN" sz="2000" i="1">
                          <a:latin typeface="Cambria Math" panose="02040503050406030204" pitchFamily="18" charset="0"/>
                        </a:rPr>
                        <m:t>𝐵</m:t>
                      </m:r>
                      <m:r>
                        <m:rPr>
                          <m:sty m:val="p"/>
                        </m:rPr>
                        <a:rPr lang="en-US" altLang="zh-CN" sz="2000" i="1">
                          <a:latin typeface="Cambria Math" panose="02040503050406030204" pitchFamily="18" charset="0"/>
                        </a:rPr>
                        <m:t>eta</m:t>
                      </m:r>
                      <m:r>
                        <a:rPr lang="en-US" altLang="zh-CN" sz="2000" i="1">
                          <a:latin typeface="Cambria Math" panose="02040503050406030204" pitchFamily="18" charset="0"/>
                        </a:rPr>
                        <m:t>𝐵𝑖𝑛𝑜𝑚𝑖𝑎𝑙</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n</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r>
                            <a:rPr lang="en-US" altLang="zh-CN" sz="2000" i="1">
                              <a:latin typeface="Cambria Math" panose="02040503050406030204" pitchFamily="18" charset="0"/>
                            </a:rPr>
                            <m:t>𝐼𝑛𝑣𝑒𝑟𝑠𝑒𝑀𝑢𝑙𝑡𝑖𝑛𝑜𝑚𝑖𝑎𝑙𝐿𝑜𝑔𝑖𝑠𝑡𝑖𝑐</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𝜇</m:t>
                                  </m:r>
                                </m:e>
                                <m:sub>
                                  <m:r>
                                    <a:rPr lang="en-US" altLang="zh-CN" sz="2000" i="1">
                                      <a:latin typeface="Cambria Math" panose="02040503050406030204" pitchFamily="18" charset="0"/>
                                    </a:rPr>
                                    <m:t>𝑔</m:t>
                                  </m:r>
                                </m:sub>
                              </m:sSub>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𝑔</m:t>
                                  </m:r>
                                </m:sub>
                              </m:sSub>
                            </m:sup>
                          </m:sSup>
                        </m:e>
                      </m:d>
                      <m:d>
                        <m:dPr>
                          <m:begChr m:val="（"/>
                          <m:endChr m:val="）"/>
                          <m:ctrlPr>
                            <a:rPr lang="zh-CN" altLang="en-US" sz="2000" i="1">
                              <a:latin typeface="Cambria Math" panose="02040503050406030204" pitchFamily="18" charset="0"/>
                            </a:rPr>
                          </m:ctrlPr>
                        </m:dPr>
                        <m:e>
                          <m:r>
                            <a:rPr lang="en-US" altLang="zh-CN" sz="2000" b="0" i="1" smtClean="0">
                              <a:latin typeface="Cambria Math" panose="02040503050406030204" pitchFamily="18" charset="0"/>
                            </a:rPr>
                            <m:t>4</m:t>
                          </m:r>
                        </m:e>
                      </m:d>
                    </m:oMath>
                  </m:oMathPara>
                </a14:m>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该模型的参数为</a:t>
                </a:r>
                <a:r>
                  <a:rPr lang="el-GR" altLang="zh-CN" sz="2000" dirty="0">
                    <a:latin typeface="微软雅黑" panose="020B0503020204020204" pitchFamily="34" charset="-122"/>
                    <a:ea typeface="微软雅黑" panose="020B0503020204020204" pitchFamily="34" charset="-122"/>
                  </a:rPr>
                  <a:t>μ</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1</m:t>
                        </m:r>
                      </m:sub>
                    </m:sSub>
                  </m:oMath>
                </a14:m>
                <a:r>
                  <a:rPr lang="en-US" altLang="zh-CN" sz="2000" dirty="0">
                    <a:latin typeface="微软雅黑" panose="020B0503020204020204" pitchFamily="34" charset="-122"/>
                    <a:ea typeface="微软雅黑" panose="020B0503020204020204" pitchFamily="34" charset="-122"/>
                  </a:rPr>
                  <a:t>,</a:t>
                </a:r>
                <a:r>
                  <a:rPr lang="el-GR" altLang="zh-CN" sz="2000" dirty="0">
                    <a:latin typeface="微软雅黑" panose="020B0503020204020204" pitchFamily="34" charset="-122"/>
                    <a:ea typeface="微软雅黑" panose="020B0503020204020204" pitchFamily="34" charset="-122"/>
                  </a:rPr>
                  <a:t> Φ</a:t>
                </a:r>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 −1</m:t>
                        </m:r>
                      </m:sub>
                      <m:sup>
                        <m:r>
                          <a:rPr lang="en-US" altLang="zh-CN" sz="2000" b="0" i="1" smtClean="0">
                            <a:latin typeface="Cambria Math" panose="02040503050406030204" pitchFamily="18" charset="0"/>
                          </a:rPr>
                          <m:t>𝐺</m:t>
                        </m:r>
                      </m:sup>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𝜇</m:t>
                            </m:r>
                          </m:e>
                          <m:sub>
                            <m:r>
                              <a:rPr lang="en-US" altLang="zh-CN" sz="2000" b="0" i="1" smtClean="0">
                                <a:latin typeface="Cambria Math" panose="02040503050406030204" pitchFamily="18" charset="0"/>
                              </a:rPr>
                              <m:t>𝑔</m:t>
                            </m:r>
                          </m:sub>
                        </m:sSub>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𝐺𝑀</m:t>
                        </m:r>
                        <m:d>
                          <m:dPr>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𝜋</m:t>
                            </m:r>
                          </m:e>
                        </m:d>
                        <m:r>
                          <a:rPr lang="en-US" altLang="zh-CN" sz="2000" b="0" i="1" smtClean="0">
                            <a:latin typeface="Cambria Math" panose="02040503050406030204" pitchFamily="18" charset="0"/>
                          </a:rPr>
                          <m:t>= </m:t>
                        </m:r>
                        <m:rad>
                          <m:radPr>
                            <m:ctrlPr>
                              <a:rPr lang="en-US" altLang="zh-CN" sz="2000" b="0" i="1" smtClean="0">
                                <a:latin typeface="Cambria Math" panose="02040503050406030204" pitchFamily="18" charset="0"/>
                              </a:rPr>
                            </m:ctrlPr>
                          </m:radPr>
                          <m:deg>
                            <m:r>
                              <m:rPr>
                                <m:brk m:alnAt="7"/>
                              </m:rPr>
                              <a:rPr lang="zh-CN" altLang="en-US" sz="2000" b="0" i="1" smtClean="0">
                                <a:latin typeface="Cambria Math" panose="02040503050406030204" pitchFamily="18" charset="0"/>
                              </a:rPr>
                              <m:t>𝜋</m:t>
                            </m:r>
                          </m:deg>
                          <m:e>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𝜋</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𝜋</m:t>
                                </m:r>
                              </m:e>
                              <m:sub>
                                <m:r>
                                  <a:rPr lang="en-US" altLang="zh-CN" sz="2000" b="0" i="1" smtClean="0">
                                    <a:latin typeface="Cambria Math" panose="02040503050406030204" pitchFamily="18" charset="0"/>
                                  </a:rPr>
                                  <m:t>𝐺</m:t>
                                </m:r>
                              </m:sub>
                            </m:sSub>
                          </m:e>
                        </m:rad>
                      </m:e>
                    </m:nary>
                    <m:r>
                      <a:rPr lang="zh-CN" altLang="en-US" sz="2000" i="1">
                        <a:latin typeface="Cambria Math" panose="02040503050406030204" pitchFamily="18" charset="0"/>
                      </a:rPr>
                      <m:t>，</m:t>
                    </m:r>
                  </m:oMath>
                </a14:m>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𝜇</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zh-CN" altLang="en-US" sz="2000" i="1">
                        <a:latin typeface="Cambria Math" panose="02040503050406030204" pitchFamily="18" charset="0"/>
                      </a:rPr>
                      <m:t>𝜙</m:t>
                    </m:r>
                    <m:r>
                      <a:rPr lang="en-US" altLang="zh-CN" sz="2000" i="1">
                        <a:latin typeface="Cambria Math" panose="02040503050406030204" pitchFamily="18" charset="0"/>
                      </a:rPr>
                      <m:t>)</m:t>
                    </m:r>
                  </m:oMath>
                </a14:m>
                <a:r>
                  <a:rPr lang="zh-CN" altLang="en-US" sz="2000" dirty="0">
                    <a:latin typeface="微软雅黑" panose="020B0503020204020204" pitchFamily="34" charset="-122"/>
                    <a:ea typeface="微软雅黑" panose="020B0503020204020204" pitchFamily="34" charset="-122"/>
                  </a:rPr>
                  <a:t>为</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𝑔</m:t>
                        </m:r>
                      </m:sub>
                    </m:sSub>
                  </m:oMath>
                </a14:m>
                <a:r>
                  <a:rPr lang="zh-CN" altLang="en-US" sz="2000" dirty="0">
                    <a:latin typeface="微软雅黑" panose="020B0503020204020204" pitchFamily="34" charset="-122"/>
                    <a:ea typeface="微软雅黑" panose="020B0503020204020204" pitchFamily="34" charset="-122"/>
                  </a:rPr>
                  <a:t>的密度函数，</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e>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n</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𝜇</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𝑔</m:t>
                            </m:r>
                          </m:sub>
                        </m:sSub>
                      </m:e>
                    </m:d>
                  </m:oMath>
                </a14:m>
                <a:r>
                  <a:rPr lang="zh-CN" altLang="en-US" sz="2000" dirty="0">
                    <a:latin typeface="微软雅黑" panose="020B0503020204020204" pitchFamily="34" charset="-122"/>
                    <a:ea typeface="微软雅黑" panose="020B0503020204020204" pitchFamily="34" charset="-122"/>
                  </a:rPr>
                  <a:t>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oMath>
                </a14:m>
                <a:r>
                  <a:rPr lang="zh-CN" altLang="en-US" sz="2000" dirty="0">
                    <a:latin typeface="微软雅黑" panose="020B0503020204020204" pitchFamily="34" charset="-122"/>
                    <a:ea typeface="微软雅黑" panose="020B0503020204020204" pitchFamily="34" charset="-122"/>
                  </a:rPr>
                  <a:t>的密度函数。</a:t>
                </a:r>
              </a:p>
            </p:txBody>
          </p:sp>
        </mc:Choice>
        <mc:Fallback xmlns="">
          <p:sp>
            <p:nvSpPr>
              <p:cNvPr id="3" name="文本框 2">
                <a:extLst>
                  <a:ext uri="{FF2B5EF4-FFF2-40B4-BE49-F238E27FC236}">
                    <a16:creationId xmlns:a16="http://schemas.microsoft.com/office/drawing/2014/main" id="{26D17706-0321-D443-79CF-5843366DAEBD}"/>
                  </a:ext>
                </a:extLst>
              </p:cNvPr>
              <p:cNvSpPr txBox="1">
                <a:spLocks noRot="1" noChangeAspect="1" noMove="1" noResize="1" noEditPoints="1" noAdjustHandles="1" noChangeArrowheads="1" noChangeShapeType="1" noTextEdit="1"/>
              </p:cNvSpPr>
              <p:nvPr/>
            </p:nvSpPr>
            <p:spPr>
              <a:xfrm>
                <a:off x="609600" y="1149230"/>
                <a:ext cx="11222181" cy="3840475"/>
              </a:xfrm>
              <a:prstGeom prst="rect">
                <a:avLst/>
              </a:prstGeom>
              <a:blipFill>
                <a:blip r:embed="rId2"/>
                <a:stretch>
                  <a:fillRect l="-543" b="-841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4E8FEAB-DD5C-B60F-50F1-A5C5F5D0D21D}"/>
              </a:ext>
            </a:extLst>
          </p:cNvPr>
          <p:cNvSpPr txBox="1"/>
          <p:nvPr/>
        </p:nvSpPr>
        <p:spPr>
          <a:xfrm>
            <a:off x="360219" y="4993866"/>
            <a:ext cx="3877985"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第三步：双均值模型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A400BD2-D220-6816-E874-3F9A07A4EAA1}"/>
                  </a:ext>
                </a:extLst>
              </p:cNvPr>
              <p:cNvSpPr txBox="1"/>
              <p:nvPr/>
            </p:nvSpPr>
            <p:spPr>
              <a:xfrm>
                <a:off x="360218" y="5774084"/>
                <a:ext cx="11090563"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 </m:t>
                      </m:r>
                      <m:r>
                        <m:rPr>
                          <m:sty m:val="p"/>
                        </m:rPr>
                        <a:rPr lang="el-GR" altLang="zh-CN" sz="2000" b="0" i="1" smtClean="0">
                          <a:latin typeface="Cambria Math" panose="02040503050406030204" pitchFamily="18" charset="0"/>
                          <a:ea typeface="Cambria Math" panose="02040503050406030204" pitchFamily="18" charset="0"/>
                        </a:rPr>
                        <m:t>Γ</m:t>
                      </m:r>
                      <m:r>
                        <a:rPr lang="en-US" altLang="zh-CN" sz="2000" b="0" i="1" smtClean="0">
                          <a:latin typeface="Cambria Math" panose="02040503050406030204" pitchFamily="18" charset="0"/>
                          <a:ea typeface="Cambria Math" panose="02040503050406030204" pitchFamily="18" charset="0"/>
                        </a:rPr>
                        <m:t>𝑋</m:t>
                      </m:r>
                    </m:oMath>
                  </m:oMathPara>
                </a14:m>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引入矩阵</a:t>
                </a:r>
                <a14:m>
                  <m:oMath xmlns:m="http://schemas.openxmlformats.org/officeDocument/2006/math">
                    <m:sSub>
                      <m:sSubPr>
                        <m:ctrlPr>
                          <a:rPr lang="en-US" altLang="zh-CN" sz="2000" i="1" smtClean="0">
                            <a:latin typeface="Cambria Math" panose="02040503050406030204" pitchFamily="18" charset="0"/>
                          </a:rPr>
                        </m:ctrlPr>
                      </m:sSubPr>
                      <m:e>
                        <m:r>
                          <m:rPr>
                            <m:sty m:val="p"/>
                          </m:rPr>
                          <a:rPr lang="el-GR" altLang="zh-CN" sz="2000" i="1" smtClean="0">
                            <a:latin typeface="Cambria Math" panose="02040503050406030204" pitchFamily="18" charset="0"/>
                            <a:ea typeface="Cambria Math" panose="02040503050406030204" pitchFamily="18" charset="0"/>
                          </a:rPr>
                          <m:t>Γ</m:t>
                        </m:r>
                      </m:e>
                      <m:sub>
                        <m:r>
                          <a:rPr lang="en-US" altLang="zh-CN" sz="2000" b="0" i="1" smtClean="0">
                            <a:latin typeface="Cambria Math" panose="02040503050406030204" pitchFamily="18" charset="0"/>
                          </a:rPr>
                          <m:t>𝐺</m:t>
                        </m:r>
                        <m:r>
                          <a:rPr lang="en-US" altLang="zh-CN" sz="2000" b="0" i="1" smtClean="0">
                            <a:latin typeface="Cambria Math" panose="02040503050406030204" pitchFamily="18" charset="0"/>
                          </a:rPr>
                          <m:t>∗2</m:t>
                        </m:r>
                      </m:sub>
                    </m:sSub>
                  </m:oMath>
                </a14:m>
                <a:r>
                  <a:rPr lang="zh-CN" altLang="en-US" sz="2000" dirty="0">
                    <a:latin typeface="微软雅黑" panose="020B0503020204020204" pitchFamily="34" charset="-122"/>
                    <a:ea typeface="微软雅黑" panose="020B0503020204020204" pitchFamily="34" charset="-122"/>
                  </a:rPr>
                  <a:t>与矩阵</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𝑆</m:t>
                        </m:r>
                      </m:sub>
                    </m:sSub>
                  </m:oMath>
                </a14:m>
                <a:r>
                  <a:rPr lang="zh-CN" altLang="en-US" sz="2000" dirty="0">
                    <a:latin typeface="微软雅黑" panose="020B0503020204020204" pitchFamily="34" charset="-122"/>
                    <a:ea typeface="微软雅黑" panose="020B0503020204020204" pitchFamily="34" charset="-122"/>
                  </a:rPr>
                  <a:t>得到双均值模型</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𝐺</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sub>
                    </m:sSub>
                  </m:oMath>
                </a14:m>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的两行为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组成的指示向量，</a:t>
                </a:r>
                <a:r>
                  <a:rPr lang="el-GR" altLang="zh-CN" sz="2000" dirty="0">
                    <a:latin typeface="微软雅黑" panose="020B0503020204020204" pitchFamily="34" charset="-122"/>
                    <a:ea typeface="微软雅黑" panose="020B0503020204020204" pitchFamily="34" charset="-122"/>
                  </a:rPr>
                  <a:t> Γ</a:t>
                </a:r>
                <a:r>
                  <a:rPr lang="zh-CN" altLang="en-US" sz="2000" dirty="0">
                    <a:latin typeface="微软雅黑" panose="020B0503020204020204" pitchFamily="34" charset="-122"/>
                    <a:ea typeface="微软雅黑" panose="020B0503020204020204" pitchFamily="34" charset="-122"/>
                  </a:rPr>
                  <a:t>的列是任意两个均值向量。</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EA400BD2-D220-6816-E874-3F9A07A4EAA1}"/>
                  </a:ext>
                </a:extLst>
              </p:cNvPr>
              <p:cNvSpPr txBox="1">
                <a:spLocks noRot="1" noChangeAspect="1" noMove="1" noResize="1" noEditPoints="1" noAdjustHandles="1" noChangeArrowheads="1" noChangeShapeType="1" noTextEdit="1"/>
              </p:cNvSpPr>
              <p:nvPr/>
            </p:nvSpPr>
            <p:spPr>
              <a:xfrm>
                <a:off x="360218" y="5774084"/>
                <a:ext cx="11090563" cy="1015663"/>
              </a:xfrm>
              <a:prstGeom prst="rect">
                <a:avLst/>
              </a:prstGeom>
              <a:blipFill>
                <a:blip r:embed="rId3"/>
                <a:stretch>
                  <a:fillRect l="-550" b="-9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9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97A09-4ABA-25B1-8D2E-06C637A1C278}"/>
              </a:ext>
            </a:extLst>
          </p:cNvPr>
          <p:cNvSpPr>
            <a:spLocks noGrp="1"/>
          </p:cNvSpPr>
          <p:nvPr>
            <p:ph type="title"/>
          </p:nvPr>
        </p:nvSpPr>
        <p:spPr>
          <a:xfrm>
            <a:off x="504347" y="284738"/>
            <a:ext cx="10515600" cy="1325563"/>
          </a:xfrm>
        </p:spPr>
        <p:txBody>
          <a:bodyPr>
            <a:normAutofit/>
          </a:bodyPr>
          <a:lstStyle/>
          <a:p>
            <a:r>
              <a:rPr lang="zh-CN" altLang="en-US" sz="3200" dirty="0">
                <a:latin typeface="微软雅黑" panose="020B0503020204020204" pitchFamily="34" charset="-122"/>
                <a:ea typeface="微软雅黑" panose="020B0503020204020204" pitchFamily="34" charset="-122"/>
              </a:rPr>
              <a:t>第四步：在</a:t>
            </a:r>
            <a:r>
              <a:rPr lang="en-US" altLang="zh-CN" sz="3200" dirty="0" err="1">
                <a:latin typeface="微软雅黑" panose="020B0503020204020204" pitchFamily="34" charset="-122"/>
                <a:ea typeface="微软雅黑" panose="020B0503020204020204" pitchFamily="34" charset="-122"/>
              </a:rPr>
              <a:t>sccomp</a:t>
            </a:r>
            <a:r>
              <a:rPr lang="zh-CN" altLang="en-US" sz="3200" dirty="0">
                <a:latin typeface="微软雅黑" panose="020B0503020204020204" pitchFamily="34" charset="-122"/>
                <a:ea typeface="微软雅黑" panose="020B0503020204020204" pitchFamily="34" charset="-122"/>
              </a:rPr>
              <a:t>中使用的任意线性模型</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EB233D93-9DC1-3055-59C7-AA3CBEF4638D}"/>
                  </a:ext>
                </a:extLst>
              </p:cNvPr>
              <p:cNvSpPr txBox="1"/>
              <p:nvPr/>
            </p:nvSpPr>
            <p:spPr>
              <a:xfrm>
                <a:off x="504347" y="1962188"/>
                <a:ext cx="11183306" cy="3276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m:rPr>
                              <m:sty m:val="p"/>
                            </m:rPr>
                            <a:rPr lang="el-GR" altLang="zh-CN" sz="2000" b="0" i="1" smtClean="0">
                              <a:latin typeface="Cambria Math" panose="02040503050406030204" pitchFamily="18" charset="0"/>
                              <a:ea typeface="Cambria Math" panose="02040503050406030204" pitchFamily="18" charset="0"/>
                            </a:rPr>
                            <m:t>Γ</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b="0" i="1" smtClean="0">
                                  <a:latin typeface="Cambria Math" panose="02040503050406030204" pitchFamily="18" charset="0"/>
                                  <a:ea typeface="Cambria Math" panose="02040503050406030204" pitchFamily="18" charset="0"/>
                                </a:rPr>
                                <m:t>𝜆</m:t>
                              </m:r>
                            </m:e>
                            <m:sub>
                              <m:r>
                                <a:rPr lang="en-US" altLang="zh-CN" sz="2000" b="0" i="1" smtClean="0">
                                  <a:latin typeface="Cambria Math" panose="02040503050406030204" pitchFamily="18" charset="0"/>
                                  <a:ea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b="0" i="1" smtClean="0">
                                  <a:latin typeface="Cambria Math" panose="02040503050406030204" pitchFamily="18" charset="0"/>
                                  <a:ea typeface="Cambria Math" panose="02040503050406030204" pitchFamily="18" charset="0"/>
                                </a:rPr>
                                <m:t>𝜆</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𝜙</m:t>
                          </m:r>
                        </m:e>
                      </m:d>
                      <m:r>
                        <a:rPr lang="en-US" altLang="zh-CN" sz="2000" b="0" i="1" smtClean="0">
                          <a:latin typeface="Cambria Math" panose="02040503050406030204" pitchFamily="18" charset="0"/>
                          <a:ea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𝑔</m:t>
                          </m:r>
                          <m:r>
                            <a:rPr lang="en-US" altLang="zh-CN" sz="2000" i="1">
                              <a:latin typeface="Cambria Math" panose="02040503050406030204" pitchFamily="18" charset="0"/>
                            </a:rPr>
                            <m:t>=1</m:t>
                          </m:r>
                        </m:sub>
                        <m:sup>
                          <m:r>
                            <a:rPr lang="en-US" altLang="zh-CN" sz="2000" i="1">
                              <a:latin typeface="Cambria Math" panose="02040503050406030204" pitchFamily="18" charset="0"/>
                            </a:rPr>
                            <m:t>𝐺</m:t>
                          </m:r>
                        </m:sup>
                        <m:e>
                          <m:r>
                            <a:rPr lang="en-US" altLang="zh-CN" sz="2000" i="1">
                              <a:latin typeface="Cambria Math" panose="02040503050406030204" pitchFamily="18" charset="0"/>
                            </a:rPr>
                            <m:t>𝑃</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𝑔</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smtClean="0">
                                  <a:latin typeface="Cambria Math" panose="02040503050406030204" pitchFamily="18" charset="0"/>
                                </a:rPr>
                                <m:t>𝛾</m:t>
                              </m:r>
                            </m:e>
                            <m:sub>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zh-CN" altLang="en-US" sz="2000" i="1">
                              <a:latin typeface="Cambria Math" panose="02040503050406030204" pitchFamily="18" charset="0"/>
                            </a:rPr>
                            <m:t>𝜙</m:t>
                          </m:r>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𝑠</m:t>
                              </m:r>
                              <m:r>
                                <a:rPr lang="en-US" altLang="zh-CN" sz="2000" i="1">
                                  <a:latin typeface="Cambria Math" panose="02040503050406030204" pitchFamily="18" charset="0"/>
                                </a:rPr>
                                <m:t>=1</m:t>
                              </m:r>
                            </m:sub>
                            <m:sup>
                              <m:r>
                                <a:rPr lang="en-US" altLang="zh-CN" sz="2000" i="1">
                                  <a:latin typeface="Cambria Math" panose="02040503050406030204" pitchFamily="18" charset="0"/>
                                </a:rPr>
                                <m:t>𝑆</m:t>
                              </m:r>
                            </m:sup>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𝑔</m:t>
                                  </m:r>
                                  <m:r>
                                    <a:rPr lang="en-US" altLang="zh-CN" sz="2000" i="1">
                                      <a:latin typeface="Cambria Math" panose="02040503050406030204" pitchFamily="18" charset="0"/>
                                    </a:rPr>
                                    <m:t>=1</m:t>
                                  </m:r>
                                </m:sub>
                                <m:sup>
                                  <m:r>
                                    <a:rPr lang="en-US" altLang="zh-CN" sz="2000" i="1">
                                      <a:latin typeface="Cambria Math" panose="02040503050406030204" pitchFamily="18" charset="0"/>
                                    </a:rPr>
                                    <m:t>𝐺</m:t>
                                  </m:r>
                                </m:sup>
                                <m:e>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e>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n</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𝜇</m:t>
                                          </m:r>
                                        </m:e>
                                        <m:sub>
                                          <m:r>
                                            <a:rPr lang="en-US" altLang="zh-CN" sz="2000" i="1">
                                              <a:latin typeface="Cambria Math" panose="02040503050406030204" pitchFamily="18" charset="0"/>
                                            </a:rPr>
                                            <m:t>𝑔</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𝜔</m:t>
                                          </m:r>
                                        </m:e>
                                        <m:sub>
                                          <m:r>
                                            <a:rPr lang="en-US" altLang="zh-CN" sz="2000" b="0" i="1" smtClean="0">
                                              <a:latin typeface="Cambria Math" panose="02040503050406030204" pitchFamily="18" charset="0"/>
                                            </a:rPr>
                                            <m:t>𝑔</m:t>
                                          </m:r>
                                        </m:sub>
                                      </m:sSub>
                                    </m:e>
                                  </m:d>
                                  <m:r>
                                    <a:rPr lang="zh-CN" altLang="en-US" sz="2000" i="1">
                                      <a:latin typeface="Cambria Math" panose="02040503050406030204" pitchFamily="18" charset="0"/>
                                    </a:rPr>
                                    <m:t>（</m:t>
                                  </m:r>
                                  <m:r>
                                    <a:rPr lang="en-US" altLang="zh-CN" sz="2000" b="0" i="1" smtClean="0">
                                      <a:latin typeface="Cambria Math" panose="02040503050406030204" pitchFamily="18" charset="0"/>
                                    </a:rPr>
                                    <m:t>1</m:t>
                                  </m:r>
                                  <m:r>
                                    <a:rPr lang="zh-CN" altLang="en-US" sz="2000" i="1">
                                      <a:latin typeface="Cambria Math" panose="02040503050406030204" pitchFamily="18" charset="0"/>
                                    </a:rPr>
                                    <m:t>）</m:t>
                                  </m:r>
                                </m:e>
                              </m:nary>
                            </m:e>
                          </m:nary>
                        </m:e>
                      </m:nary>
                    </m:oMath>
                  </m:oMathPara>
                </a14:m>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r>
                        <a:rPr lang="en-US" altLang="zh-CN" sz="2000" b="0" i="1" smtClean="0">
                          <a:latin typeface="Cambria Math" panose="02040503050406030204" pitchFamily="18" charset="0"/>
                        </a:rPr>
                        <m:t>~</m:t>
                      </m:r>
                      <m:r>
                        <a:rPr lang="en-US" altLang="zh-CN" sz="2000" i="1">
                          <a:latin typeface="Cambria Math" panose="02040503050406030204" pitchFamily="18" charset="0"/>
                        </a:rPr>
                        <m:t>𝐵</m:t>
                      </m:r>
                      <m:r>
                        <m:rPr>
                          <m:sty m:val="p"/>
                        </m:rPr>
                        <a:rPr lang="en-US" altLang="zh-CN" sz="2000" i="1">
                          <a:latin typeface="Cambria Math" panose="02040503050406030204" pitchFamily="18" charset="0"/>
                        </a:rPr>
                        <m:t>eta</m:t>
                      </m:r>
                      <m:r>
                        <a:rPr lang="en-US" altLang="zh-CN" sz="2000" i="1">
                          <a:latin typeface="Cambria Math" panose="02040503050406030204" pitchFamily="18" charset="0"/>
                        </a:rPr>
                        <m:t>𝐵𝑖𝑛𝑜𝑚𝑖𝑎𝑙</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n</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r>
                            <a:rPr lang="en-US" altLang="zh-CN" sz="2000" i="1">
                              <a:latin typeface="Cambria Math" panose="02040503050406030204" pitchFamily="18" charset="0"/>
                            </a:rPr>
                            <m:t>𝐼𝑛𝑣𝑒𝑟𝑠𝑒𝑀𝑢𝑙𝑡𝑖𝑛𝑜𝑚𝑖𝑎𝑙𝐿𝑜𝑔𝑖𝑠𝑡𝑖𝑐</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𝜇</m:t>
                                  </m:r>
                                </m:e>
                                <m:sub>
                                  <m:r>
                                    <a:rPr lang="en-US" altLang="zh-CN" sz="2000" i="1">
                                      <a:latin typeface="Cambria Math" panose="02040503050406030204" pitchFamily="18" charset="0"/>
                                    </a:rPr>
                                    <m:t>𝑔</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sub>
                              </m:sSub>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𝑔</m:t>
                                  </m:r>
                                </m:sub>
                              </m:sSub>
                            </m:sup>
                          </m:sSup>
                        </m:e>
                      </m:d>
                      <m:r>
                        <a:rPr lang="zh-CN" altLang="en-US" sz="2000" i="1">
                          <a:latin typeface="Cambria Math" panose="02040503050406030204" pitchFamily="18" charset="0"/>
                        </a:rPr>
                        <m:t>（</m:t>
                      </m:r>
                      <m:r>
                        <a:rPr lang="en-US" altLang="zh-CN" sz="2000" b="0" i="1" smtClean="0">
                          <a:latin typeface="Cambria Math" panose="02040503050406030204" pitchFamily="18" charset="0"/>
                        </a:rPr>
                        <m:t>2</m:t>
                      </m:r>
                      <m:r>
                        <a:rPr lang="zh-CN" altLang="en-US" sz="2000" i="1">
                          <a:latin typeface="Cambria Math" panose="02040503050406030204" pitchFamily="18" charset="0"/>
                        </a:rPr>
                        <m:t>）</m:t>
                      </m:r>
                    </m:oMath>
                  </m:oMathPara>
                </a14:m>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m:rPr>
                              <m:sty m:val="p"/>
                            </m:rPr>
                            <a:rPr lang="en-US" altLang="zh-CN" sz="2000" i="1">
                              <a:latin typeface="Cambria Math" panose="02040503050406030204" pitchFamily="18" charset="0"/>
                            </a:rPr>
                            <m:t>g</m:t>
                          </m:r>
                        </m:sub>
                      </m:sSub>
                      <m:r>
                        <a:rPr lang="en-US" altLang="zh-CN" sz="2000" i="1">
                          <a:latin typeface="Cambria Math" panose="02040503050406030204" pitchFamily="18" charset="0"/>
                        </a:rPr>
                        <m:t>~</m:t>
                      </m:r>
                      <m:r>
                        <a:rPr lang="en-US" altLang="zh-CN" sz="2000" i="1">
                          <a:latin typeface="Cambria Math" panose="02040503050406030204" pitchFamily="18" charset="0"/>
                        </a:rPr>
                        <m:t>𝑁</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zh-CN" altLang="en-US" sz="2000" i="1" smtClean="0">
                                  <a:latin typeface="Cambria Math" panose="02040503050406030204" pitchFamily="18" charset="0"/>
                                </a:rPr>
                                <m:t>𝛾</m:t>
                              </m:r>
                            </m:e>
                            <m:sub>
                              <m:r>
                                <a:rPr lang="en-US" altLang="zh-CN" sz="2000" i="1">
                                  <a:latin typeface="Cambria Math" panose="02040503050406030204" pitchFamily="18" charset="0"/>
                                </a:rPr>
                                <m:t>𝑔</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zh-CN" altLang="en-US" sz="2000" i="1">
                              <a:latin typeface="Cambria Math" panose="02040503050406030204" pitchFamily="18" charset="0"/>
                            </a:rPr>
                            <m:t>𝜙</m:t>
                          </m:r>
                        </m:e>
                      </m:d>
                      <m:d>
                        <m:dPr>
                          <m:begChr m:val="（"/>
                          <m:endChr m:val="）"/>
                          <m:ctrlPr>
                            <a:rPr lang="zh-CN" altLang="en-US" sz="2000" i="1">
                              <a:latin typeface="Cambria Math" panose="02040503050406030204" pitchFamily="18" charset="0"/>
                            </a:rPr>
                          </m:ctrlPr>
                        </m:dPr>
                        <m:e>
                          <m:r>
                            <a:rPr lang="en-US" altLang="zh-CN" sz="2000" i="1">
                              <a:latin typeface="Cambria Math" panose="02040503050406030204" pitchFamily="18" charset="0"/>
                            </a:rPr>
                            <m:t>3</m:t>
                          </m:r>
                        </m:e>
                      </m:d>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𝛾</m:t>
                          </m:r>
                        </m:e>
                        <m:sub>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(0,5)</m:t>
                      </m:r>
                      <m:r>
                        <a:rPr lang="zh-CN" altLang="en-US" sz="2000" i="1">
                          <a:latin typeface="Cambria Math" panose="02040503050406030204" pitchFamily="18" charset="0"/>
                        </a:rPr>
                        <m:t>（</m:t>
                      </m:r>
                      <m:r>
                        <a:rPr lang="en-US" altLang="zh-CN" sz="2000" b="0" i="1" smtClean="0">
                          <a:latin typeface="Cambria Math" panose="02040503050406030204" pitchFamily="18" charset="0"/>
                        </a:rPr>
                        <m:t>4</m:t>
                      </m:r>
                      <m:r>
                        <a:rPr lang="zh-CN" altLang="en-US" sz="2000" i="1">
                          <a:latin typeface="Cambria Math" panose="02040503050406030204" pitchFamily="18" charset="0"/>
                        </a:rPr>
                        <m:t>）</m:t>
                      </m:r>
                    </m:oMath>
                  </m:oMathPara>
                </a14:m>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(0,5)</m:t>
                      </m:r>
                      <m:r>
                        <a:rPr lang="zh-CN" altLang="en-US" sz="2000" i="1">
                          <a:latin typeface="Cambria Math" panose="02040503050406030204" pitchFamily="18" charset="0"/>
                        </a:rPr>
                        <m:t>（</m:t>
                      </m:r>
                      <m:r>
                        <a:rPr lang="en-US" altLang="zh-CN" sz="2000" b="0" i="1" smtClean="0">
                          <a:latin typeface="Cambria Math" panose="02040503050406030204" pitchFamily="18" charset="0"/>
                        </a:rPr>
                        <m:t>5</m:t>
                      </m:r>
                      <m:r>
                        <a:rPr lang="zh-CN" altLang="en-US" sz="2000" i="1">
                          <a:latin typeface="Cambria Math" panose="02040503050406030204" pitchFamily="18" charset="0"/>
                        </a:rPr>
                        <m:t>）</m:t>
                      </m:r>
                    </m:oMath>
                  </m:oMathPara>
                </a14:m>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ea typeface="微软雅黑" panose="020B0503020204020204" pitchFamily="34" charset="-122"/>
                        </a:rPr>
                        <m:t>𝜙</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𝐺𝑎</m:t>
                      </m:r>
                      <m:r>
                        <a:rPr lang="en-US" altLang="zh-CN" sz="2000" b="0" i="1" smtClean="0">
                          <a:latin typeface="Cambria Math" panose="02040503050406030204" pitchFamily="18" charset="0"/>
                          <a:ea typeface="微软雅黑" panose="020B0503020204020204" pitchFamily="34" charset="-122"/>
                        </a:rPr>
                        <m:t>(20,40)</m:t>
                      </m:r>
                      <m:r>
                        <a:rPr lang="zh-CN" altLang="en-US"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6</m:t>
                      </m:r>
                      <m:r>
                        <a:rPr lang="zh-CN" altLang="en-US" sz="2000" i="1">
                          <a:latin typeface="Cambria Math" panose="02040503050406030204" pitchFamily="18" charset="0"/>
                          <a:ea typeface="微软雅黑" panose="020B0503020204020204" pitchFamily="34" charset="-122"/>
                        </a:rPr>
                        <m:t>）</m:t>
                      </m:r>
                    </m:oMath>
                  </m:oMathPara>
                </a14:m>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为了得到任意线性模型，将上一段方法中的矩阵</a:t>
                </a:r>
                <a14:m>
                  <m:oMath xmlns:m="http://schemas.openxmlformats.org/officeDocument/2006/math">
                    <m:sSub>
                      <m:sSubPr>
                        <m:ctrlPr>
                          <a:rPr lang="en-US" altLang="zh-CN" sz="2000" i="1" smtClean="0">
                            <a:latin typeface="Cambria Math" panose="02040503050406030204" pitchFamily="18" charset="0"/>
                          </a:rPr>
                        </m:ctrlPr>
                      </m:sSubPr>
                      <m:e>
                        <m:r>
                          <m:rPr>
                            <m:sty m:val="p"/>
                          </m:rPr>
                          <a:rPr lang="el-GR" altLang="zh-CN" sz="2000" i="1" smtClean="0">
                            <a:latin typeface="Cambria Math" panose="02040503050406030204" pitchFamily="18" charset="0"/>
                            <a:ea typeface="Cambria Math" panose="02040503050406030204" pitchFamily="18" charset="0"/>
                          </a:rPr>
                          <m:t>Γ</m:t>
                        </m:r>
                      </m:e>
                      <m:sub>
                        <m:r>
                          <a:rPr lang="en-US" altLang="zh-CN" sz="2000" b="0" i="1" smtClean="0">
                            <a:latin typeface="Cambria Math" panose="02040503050406030204" pitchFamily="18" charset="0"/>
                          </a:rPr>
                          <m:t>𝐺</m:t>
                        </m:r>
                        <m:r>
                          <a:rPr lang="en-US" altLang="zh-CN" sz="2000" b="0" i="1" smtClean="0">
                            <a:latin typeface="Cambria Math" panose="02040503050406030204" pitchFamily="18" charset="0"/>
                          </a:rPr>
                          <m:t>∗2</m:t>
                        </m:r>
                      </m:sub>
                    </m:sSub>
                  </m:oMath>
                </a14:m>
                <a:r>
                  <a:rPr lang="zh-CN" altLang="en-US" sz="2000" dirty="0">
                    <a:latin typeface="微软雅黑" panose="020B0503020204020204" pitchFamily="34" charset="-122"/>
                    <a:ea typeface="微软雅黑" panose="020B0503020204020204" pitchFamily="34" charset="-122"/>
                  </a:rPr>
                  <a:t>与矩阵</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𝑆</m:t>
                        </m:r>
                      </m:sub>
                    </m:sSub>
                  </m:oMath>
                </a14:m>
                <a:r>
                  <a:rPr lang="zh-CN" altLang="en-US" sz="2000" dirty="0">
                    <a:latin typeface="微软雅黑" panose="020B0503020204020204" pitchFamily="34" charset="-122"/>
                    <a:ea typeface="微软雅黑" panose="020B0503020204020204" pitchFamily="34" charset="-122"/>
                  </a:rPr>
                  <a:t>推广到矩阵</a:t>
                </a:r>
                <a14:m>
                  <m:oMath xmlns:m="http://schemas.openxmlformats.org/officeDocument/2006/math">
                    <m:sSub>
                      <m:sSubPr>
                        <m:ctrlPr>
                          <a:rPr lang="en-US" altLang="zh-CN" sz="2000" i="1">
                            <a:latin typeface="Cambria Math" panose="02040503050406030204" pitchFamily="18" charset="0"/>
                          </a:rPr>
                        </m:ctrlPr>
                      </m:sSubPr>
                      <m:e>
                        <m:r>
                          <m:rPr>
                            <m:sty m:val="p"/>
                          </m:rPr>
                          <a:rPr lang="el-GR" altLang="zh-CN" sz="2000" i="1">
                            <a:latin typeface="Cambria Math" panose="02040503050406030204" pitchFamily="18" charset="0"/>
                            <a:ea typeface="Cambria Math" panose="02040503050406030204" pitchFamily="18" charset="0"/>
                          </a:rPr>
                          <m:t>Γ</m:t>
                        </m:r>
                      </m:e>
                      <m:sub>
                        <m:r>
                          <a:rPr lang="en-US" altLang="zh-CN" sz="2000" i="1">
                            <a:latin typeface="Cambria Math" panose="02040503050406030204" pitchFamily="18" charset="0"/>
                          </a:rPr>
                          <m:t>𝐺</m:t>
                        </m:r>
                        <m:r>
                          <a:rPr lang="en-US" altLang="zh-CN" sz="2000" i="1">
                            <a:latin typeface="Cambria Math" panose="02040503050406030204" pitchFamily="18" charset="0"/>
                          </a:rPr>
                          <m:t>∗</m:t>
                        </m:r>
                        <m:r>
                          <a:rPr lang="en-US" altLang="zh-CN" sz="2000" b="0" i="1" smtClean="0">
                            <a:latin typeface="Cambria Math" panose="02040503050406030204" pitchFamily="18" charset="0"/>
                          </a:rPr>
                          <m:t>𝐶</m:t>
                        </m:r>
                      </m:sub>
                    </m:sSub>
                  </m:oMath>
                </a14:m>
                <a:r>
                  <a:rPr lang="zh-CN" altLang="en-US" sz="2000" dirty="0">
                    <a:latin typeface="微软雅黑" panose="020B0503020204020204" pitchFamily="34" charset="-122"/>
                    <a:ea typeface="微软雅黑" panose="020B0503020204020204" pitchFamily="34" charset="-122"/>
                  </a:rPr>
                  <a:t>与矩阵</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𝐶</m:t>
                        </m:r>
                        <m:r>
                          <a:rPr lang="en-US" altLang="zh-CN" sz="2000" i="1">
                            <a:latin typeface="Cambria Math" panose="02040503050406030204" pitchFamily="18" charset="0"/>
                          </a:rPr>
                          <m:t>∗</m:t>
                        </m:r>
                        <m:r>
                          <a:rPr lang="en-US" altLang="zh-CN" sz="2000" i="1">
                            <a:latin typeface="Cambria Math" panose="02040503050406030204" pitchFamily="18" charset="0"/>
                          </a:rPr>
                          <m:t>𝑆</m:t>
                        </m:r>
                      </m:sub>
                    </m:sSub>
                  </m:oMath>
                </a14:m>
                <a:r>
                  <a:rPr lang="zh-CN" altLang="en-US" sz="2000" dirty="0">
                    <a:latin typeface="微软雅黑" panose="020B0503020204020204" pitchFamily="34" charset="-122"/>
                    <a:ea typeface="微软雅黑" panose="020B0503020204020204" pitchFamily="34" charset="-122"/>
                  </a:rPr>
                  <a:t>，由于</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是由元素</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𝜇</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oMath>
                </a14:m>
                <a:r>
                  <a:rPr lang="zh-CN" altLang="en-US" sz="2000" dirty="0">
                    <a:latin typeface="微软雅黑" panose="020B0503020204020204" pitchFamily="34" charset="-122"/>
                    <a:ea typeface="微软雅黑" panose="020B0503020204020204" pitchFamily="34" charset="-122"/>
                  </a:rPr>
                  <a:t>组成的均值参数矩阵。所以</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𝜇</m:t>
                        </m:r>
                      </m:e>
                      <m:sub>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𝑠</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𝛾</m:t>
                        </m:r>
                      </m:e>
                      <m:sub>
                        <m:r>
                          <m:rPr>
                            <m:sty m:val="p"/>
                          </m:rPr>
                          <a:rPr lang="en-US" altLang="zh-CN" sz="2000" i="1">
                            <a:latin typeface="Cambria Math" panose="02040503050406030204" pitchFamily="18" charset="0"/>
                          </a:rPr>
                          <m:t>g</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𝑠</m:t>
                        </m:r>
                      </m:sub>
                    </m:sSub>
                  </m:oMath>
                </a14:m>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𝛾</m:t>
                        </m:r>
                      </m:e>
                      <m:sub>
                        <m:r>
                          <m:rPr>
                            <m:sty m:val="p"/>
                          </m:rPr>
                          <a:rPr lang="en-US" altLang="zh-CN" sz="2000" i="1">
                            <a:latin typeface="Cambria Math" panose="02040503050406030204" pitchFamily="18" charset="0"/>
                          </a:rPr>
                          <m:t>g</m:t>
                        </m:r>
                      </m:sub>
                    </m:sSub>
                  </m:oMath>
                </a14:m>
                <a:r>
                  <a:rPr lang="zh-CN" altLang="en-US" sz="2000" dirty="0">
                    <a:latin typeface="微软雅黑" panose="020B0503020204020204" pitchFamily="34" charset="-122"/>
                    <a:ea typeface="微软雅黑" panose="020B0503020204020204" pitchFamily="34" charset="-122"/>
                  </a:rPr>
                  <a:t>表示矩阵</a:t>
                </a:r>
                <a:r>
                  <a:rPr lang="el-GR" altLang="zh-CN" sz="2000" dirty="0">
                    <a:latin typeface="微软雅黑" panose="020B0503020204020204" pitchFamily="34" charset="-122"/>
                    <a:ea typeface="微软雅黑" panose="020B0503020204020204" pitchFamily="34" charset="-122"/>
                  </a:rPr>
                  <a:t>Γ</a:t>
                </a: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行的向量，</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𝑠</m:t>
                        </m:r>
                      </m:sub>
                    </m:sSub>
                  </m:oMath>
                </a14:m>
                <a:r>
                  <a:rPr lang="zh-CN" altLang="en-US" sz="2000" dirty="0">
                    <a:latin typeface="微软雅黑" panose="020B0503020204020204" pitchFamily="34" charset="-122"/>
                    <a:ea typeface="微软雅黑" panose="020B0503020204020204" pitchFamily="34" charset="-122"/>
                  </a:rPr>
                  <a:t>表示矩阵</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的第</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列向量。</a:t>
                </a:r>
              </a:p>
            </p:txBody>
          </p:sp>
        </mc:Choice>
        <mc:Fallback>
          <p:sp>
            <p:nvSpPr>
              <p:cNvPr id="5" name="文本框 4">
                <a:extLst>
                  <a:ext uri="{FF2B5EF4-FFF2-40B4-BE49-F238E27FC236}">
                    <a16:creationId xmlns:a16="http://schemas.microsoft.com/office/drawing/2014/main" id="{EB233D93-9DC1-3055-59C7-AA3CBEF4638D}"/>
                  </a:ext>
                </a:extLst>
              </p:cNvPr>
              <p:cNvSpPr txBox="1">
                <a:spLocks noRot="1" noChangeAspect="1" noMove="1" noResize="1" noEditPoints="1" noAdjustHandles="1" noChangeArrowheads="1" noChangeShapeType="1" noTextEdit="1"/>
              </p:cNvSpPr>
              <p:nvPr/>
            </p:nvSpPr>
            <p:spPr>
              <a:xfrm>
                <a:off x="504347" y="1962188"/>
                <a:ext cx="11183306" cy="3276218"/>
              </a:xfrm>
              <a:prstGeom prst="rect">
                <a:avLst/>
              </a:prstGeom>
              <a:blipFill>
                <a:blip r:embed="rId2"/>
                <a:stretch>
                  <a:fillRect l="-600" r="-545" b="-2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997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DA98727-4796-6EA6-03A5-B2A9D943D94D}"/>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altLang="zh-CN" sz="3600" dirty="0" err="1">
                <a:latin typeface="微软雅黑" panose="020B0503020204020204" pitchFamily="34" charset="-122"/>
                <a:ea typeface="微软雅黑" panose="020B0503020204020204" pitchFamily="34" charset="-122"/>
              </a:rPr>
              <a:t>Sccomp</a:t>
            </a:r>
            <a:r>
              <a:rPr lang="zh-CN" altLang="en-US" sz="3600" dirty="0">
                <a:latin typeface="微软雅黑" panose="020B0503020204020204" pitchFamily="34" charset="-122"/>
                <a:ea typeface="微软雅黑" panose="020B0503020204020204" pitchFamily="34" charset="-122"/>
              </a:rPr>
              <a:t>的优势</a:t>
            </a:r>
          </a:p>
        </p:txBody>
      </p:sp>
      <p:pic>
        <p:nvPicPr>
          <p:cNvPr id="10" name="内容占位符 9">
            <a:extLst>
              <a:ext uri="{FF2B5EF4-FFF2-40B4-BE49-F238E27FC236}">
                <a16:creationId xmlns:a16="http://schemas.microsoft.com/office/drawing/2014/main" id="{6B8F0318-AF74-1EFE-5F7E-88F99C0AD306}"/>
              </a:ext>
            </a:extLst>
          </p:cNvPr>
          <p:cNvPicPr>
            <a:picLocks noGrp="1" noChangeAspect="1"/>
          </p:cNvPicPr>
          <p:nvPr>
            <p:ph idx="1"/>
          </p:nvPr>
        </p:nvPicPr>
        <p:blipFill>
          <a:blip r:embed="rId2"/>
          <a:stretch>
            <a:fillRect/>
          </a:stretch>
        </p:blipFill>
        <p:spPr>
          <a:xfrm>
            <a:off x="1472171" y="1825625"/>
            <a:ext cx="9247657" cy="4351338"/>
          </a:xfrm>
        </p:spPr>
      </p:pic>
    </p:spTree>
    <p:extLst>
      <p:ext uri="{BB962C8B-B14F-4D97-AF65-F5344CB8AC3E}">
        <p14:creationId xmlns:p14="http://schemas.microsoft.com/office/powerpoint/2010/main" val="77189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0AE570F-8430-C005-F2FF-D7031FEB8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515" y="299184"/>
            <a:ext cx="9910970" cy="5376059"/>
          </a:xfrm>
          <a:prstGeom prst="rect">
            <a:avLst/>
          </a:prstGeom>
        </p:spPr>
      </p:pic>
      <p:sp>
        <p:nvSpPr>
          <p:cNvPr id="4" name="文本框 3">
            <a:extLst>
              <a:ext uri="{FF2B5EF4-FFF2-40B4-BE49-F238E27FC236}">
                <a16:creationId xmlns:a16="http://schemas.microsoft.com/office/drawing/2014/main" id="{11AC0A59-5E58-0A95-07F9-53B0491DE573}"/>
              </a:ext>
            </a:extLst>
          </p:cNvPr>
          <p:cNvSpPr txBox="1"/>
          <p:nvPr/>
        </p:nvSpPr>
        <p:spPr>
          <a:xfrm>
            <a:off x="1140515" y="5844206"/>
            <a:ext cx="9910970"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Sccomp</a:t>
            </a:r>
            <a:r>
              <a:rPr lang="zh-CN" altLang="en-US" dirty="0">
                <a:latin typeface="微软雅黑" panose="020B0503020204020204" pitchFamily="34" charset="-122"/>
                <a:ea typeface="微软雅黑" panose="020B0503020204020204" pitchFamily="34" charset="-122"/>
              </a:rPr>
              <a:t>方法不仅考虑了某些单细胞组合数据常见的统计属性，而且还可以通过跨样本信息的使用、模拟真实数据、使用模拟数据检测模型和做基准测试去提高模型成分分析的性能，进一步说明该方法的优越性。</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75734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TotalTime>
  <Words>2972</Words>
  <Application>Microsoft Office PowerPoint</Application>
  <PresentationFormat>宽屏</PresentationFormat>
  <Paragraphs>160</Paragraphs>
  <Slides>25</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-apple-system</vt:lpstr>
      <vt:lpstr>等线</vt:lpstr>
      <vt:lpstr>等线 Light</vt:lpstr>
      <vt:lpstr>微软雅黑</vt:lpstr>
      <vt:lpstr>Arial</vt:lpstr>
      <vt:lpstr>Cambria Math</vt:lpstr>
      <vt:lpstr>Office 主题​​</vt:lpstr>
      <vt:lpstr>PowerPoint 演示文稿</vt:lpstr>
      <vt:lpstr>目录</vt:lpstr>
      <vt:lpstr>方法介绍</vt:lpstr>
      <vt:lpstr>PowerPoint 演示文稿</vt:lpstr>
      <vt:lpstr>第一步：描述单均值模型</vt:lpstr>
      <vt:lpstr>第二步：变异性和均值之间（对数）线性约束的单均值模型</vt:lpstr>
      <vt:lpstr>第四步：在sccomp中使用的任意线性模型</vt:lpstr>
      <vt:lpstr>Sccomp的优势</vt:lpstr>
      <vt:lpstr>PowerPoint 演示文稿</vt:lpstr>
      <vt:lpstr>不同方法的性能比较</vt:lpstr>
      <vt:lpstr>PowerPoint 演示文稿</vt:lpstr>
      <vt:lpstr>PowerPoint 演示文稿</vt:lpstr>
      <vt:lpstr>PowerPoint 演示文稿</vt:lpstr>
      <vt:lpstr>利用sccomp方法分析乳腺癌亚型的组成和差异</vt:lpstr>
      <vt:lpstr>PowerPoint 演示文稿</vt:lpstr>
      <vt:lpstr>PowerPoint 演示文稿</vt:lpstr>
      <vt:lpstr>PowerPoint 演示文稿</vt:lpstr>
      <vt:lpstr>使用sccomp方法在其他公共数据集带来新发现</vt:lpstr>
      <vt:lpstr>PowerPoint 演示文稿</vt:lpstr>
      <vt:lpstr>对于公开数据集中细胞比例-均值的关系</vt:lpstr>
      <vt:lpstr>PowerPoint 演示文稿</vt:lpstr>
      <vt:lpstr>PowerPoint 演示文稿</vt:lpstr>
      <vt:lpstr>三种模型的比较</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 liu</dc:creator>
  <cp:lastModifiedBy>luo liu</cp:lastModifiedBy>
  <cp:revision>8</cp:revision>
  <dcterms:created xsi:type="dcterms:W3CDTF">2024-05-16T16:39:27Z</dcterms:created>
  <dcterms:modified xsi:type="dcterms:W3CDTF">2024-05-24T06:59:33Z</dcterms:modified>
</cp:coreProperties>
</file>