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C28B8-ACDE-48DE-B756-4933DF5FCEF0}" v="16" dt="2025-08-22T01:21:41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867" autoAdjust="0"/>
  </p:normalViewPr>
  <p:slideViewPr>
    <p:cSldViewPr snapToGrid="0">
      <p:cViewPr varScale="1">
        <p:scale>
          <a:sx n="114" d="100"/>
          <a:sy n="114" d="100"/>
        </p:scale>
        <p:origin x="8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si Zhong" userId="7477ea748c9e3d4a" providerId="LiveId" clId="{CA9C28B8-ACDE-48DE-B756-4933DF5FCEF0}"/>
    <pc:docChg chg="undo custSel modSld">
      <pc:chgData name="Linsi Zhong" userId="7477ea748c9e3d4a" providerId="LiveId" clId="{CA9C28B8-ACDE-48DE-B756-4933DF5FCEF0}" dt="2025-08-22T01:27:24.492" v="184" actId="948"/>
      <pc:docMkLst>
        <pc:docMk/>
      </pc:docMkLst>
      <pc:sldChg chg="modSp mod">
        <pc:chgData name="Linsi Zhong" userId="7477ea748c9e3d4a" providerId="LiveId" clId="{CA9C28B8-ACDE-48DE-B756-4933DF5FCEF0}" dt="2025-08-22T01:27:24.492" v="184" actId="948"/>
        <pc:sldMkLst>
          <pc:docMk/>
          <pc:sldMk cId="3823374976" sldId="258"/>
        </pc:sldMkLst>
        <pc:spChg chg="mod">
          <ac:chgData name="Linsi Zhong" userId="7477ea748c9e3d4a" providerId="LiveId" clId="{CA9C28B8-ACDE-48DE-B756-4933DF5FCEF0}" dt="2025-08-22T01:27:24.492" v="184" actId="948"/>
          <ac:spMkLst>
            <pc:docMk/>
            <pc:sldMk cId="3823374976" sldId="258"/>
            <ac:spMk id="3" creationId="{6A93F5AD-B951-8C8D-02AC-E99DD15033BC}"/>
          </ac:spMkLst>
        </pc:spChg>
      </pc:sldChg>
      <pc:sldChg chg="modSp mod">
        <pc:chgData name="Linsi Zhong" userId="7477ea748c9e3d4a" providerId="LiveId" clId="{CA9C28B8-ACDE-48DE-B756-4933DF5FCEF0}" dt="2025-08-22T01:26:18.427" v="181" actId="1076"/>
        <pc:sldMkLst>
          <pc:docMk/>
          <pc:sldMk cId="3024142227" sldId="260"/>
        </pc:sldMkLst>
        <pc:spChg chg="mod">
          <ac:chgData name="Linsi Zhong" userId="7477ea748c9e3d4a" providerId="LiveId" clId="{CA9C28B8-ACDE-48DE-B756-4933DF5FCEF0}" dt="2025-08-22T01:26:01.376" v="179" actId="14100"/>
          <ac:spMkLst>
            <pc:docMk/>
            <pc:sldMk cId="3024142227" sldId="260"/>
            <ac:spMk id="11" creationId="{0C31DF7D-B403-D6FB-A8A0-79A0A773F099}"/>
          </ac:spMkLst>
        </pc:spChg>
        <pc:picChg chg="mod">
          <ac:chgData name="Linsi Zhong" userId="7477ea748c9e3d4a" providerId="LiveId" clId="{CA9C28B8-ACDE-48DE-B756-4933DF5FCEF0}" dt="2025-08-22T01:26:18.427" v="181" actId="1076"/>
          <ac:picMkLst>
            <pc:docMk/>
            <pc:sldMk cId="3024142227" sldId="260"/>
            <ac:picMk id="6" creationId="{472EFE4C-E7AF-7D12-6FFC-89AAE605F69C}"/>
          </ac:picMkLst>
        </pc:picChg>
      </pc:sldChg>
      <pc:sldChg chg="modSp mod">
        <pc:chgData name="Linsi Zhong" userId="7477ea748c9e3d4a" providerId="LiveId" clId="{CA9C28B8-ACDE-48DE-B756-4933DF5FCEF0}" dt="2025-08-22T01:25:17.632" v="174" actId="1076"/>
        <pc:sldMkLst>
          <pc:docMk/>
          <pc:sldMk cId="3120967689" sldId="261"/>
        </pc:sldMkLst>
        <pc:spChg chg="mod">
          <ac:chgData name="Linsi Zhong" userId="7477ea748c9e3d4a" providerId="LiveId" clId="{CA9C28B8-ACDE-48DE-B756-4933DF5FCEF0}" dt="2025-08-22T01:25:17.632" v="174" actId="1076"/>
          <ac:spMkLst>
            <pc:docMk/>
            <pc:sldMk cId="3120967689" sldId="261"/>
            <ac:spMk id="11" creationId="{C5E7C7F3-2BBB-5483-3966-00708D820BAA}"/>
          </ac:spMkLst>
        </pc:spChg>
      </pc:sldChg>
      <pc:sldChg chg="addSp delSp modSp mod">
        <pc:chgData name="Linsi Zhong" userId="7477ea748c9e3d4a" providerId="LiveId" clId="{CA9C28B8-ACDE-48DE-B756-4933DF5FCEF0}" dt="2025-08-22T01:24:23.762" v="169" actId="948"/>
        <pc:sldMkLst>
          <pc:docMk/>
          <pc:sldMk cId="3349964919" sldId="262"/>
        </pc:sldMkLst>
        <pc:spChg chg="add mod">
          <ac:chgData name="Linsi Zhong" userId="7477ea748c9e3d4a" providerId="LiveId" clId="{CA9C28B8-ACDE-48DE-B756-4933DF5FCEF0}" dt="2025-08-22T01:24:23.762" v="169" actId="948"/>
          <ac:spMkLst>
            <pc:docMk/>
            <pc:sldMk cId="3349964919" sldId="262"/>
            <ac:spMk id="2" creationId="{0147762E-A2F9-0D9F-9841-D19E4A06953F}"/>
          </ac:spMkLst>
        </pc:spChg>
        <pc:spChg chg="del">
          <ac:chgData name="Linsi Zhong" userId="7477ea748c9e3d4a" providerId="LiveId" clId="{CA9C28B8-ACDE-48DE-B756-4933DF5FCEF0}" dt="2025-08-22T00:53:12.105" v="0" actId="478"/>
          <ac:spMkLst>
            <pc:docMk/>
            <pc:sldMk cId="3349964919" sldId="262"/>
            <ac:spMk id="11" creationId="{786F086F-85C7-0901-CC26-015EF967F14A}"/>
          </ac:spMkLst>
        </pc:spChg>
        <pc:picChg chg="mod">
          <ac:chgData name="Linsi Zhong" userId="7477ea748c9e3d4a" providerId="LiveId" clId="{CA9C28B8-ACDE-48DE-B756-4933DF5FCEF0}" dt="2025-08-22T01:05:09.786" v="74" actId="1076"/>
          <ac:picMkLst>
            <pc:docMk/>
            <pc:sldMk cId="3349964919" sldId="262"/>
            <ac:picMk id="7" creationId="{38EB8B1D-D3DB-5B00-8B87-2116E44460B3}"/>
          </ac:picMkLst>
        </pc:picChg>
        <pc:picChg chg="mod">
          <ac:chgData name="Linsi Zhong" userId="7477ea748c9e3d4a" providerId="LiveId" clId="{CA9C28B8-ACDE-48DE-B756-4933DF5FCEF0}" dt="2025-08-22T01:05:11.618" v="75" actId="1076"/>
          <ac:picMkLst>
            <pc:docMk/>
            <pc:sldMk cId="3349964919" sldId="262"/>
            <ac:picMk id="17" creationId="{FCFA981D-581E-7C72-0CD1-B1BEE2EDD6E1}"/>
          </ac:picMkLst>
        </pc:picChg>
      </pc:sldChg>
      <pc:sldChg chg="addSp delSp modSp mod">
        <pc:chgData name="Linsi Zhong" userId="7477ea748c9e3d4a" providerId="LiveId" clId="{CA9C28B8-ACDE-48DE-B756-4933DF5FCEF0}" dt="2025-08-22T01:23:54.621" v="167" actId="1076"/>
        <pc:sldMkLst>
          <pc:docMk/>
          <pc:sldMk cId="1523124069" sldId="263"/>
        </pc:sldMkLst>
        <pc:spChg chg="add del mod">
          <ac:chgData name="Linsi Zhong" userId="7477ea748c9e3d4a" providerId="LiveId" clId="{CA9C28B8-ACDE-48DE-B756-4933DF5FCEF0}" dt="2025-08-22T01:05:52.089" v="79" actId="478"/>
          <ac:spMkLst>
            <pc:docMk/>
            <pc:sldMk cId="1523124069" sldId="263"/>
            <ac:spMk id="3" creationId="{DAA2AB9B-FA75-B522-0951-5F51C499CEA6}"/>
          </ac:spMkLst>
        </pc:spChg>
        <pc:spChg chg="del">
          <ac:chgData name="Linsi Zhong" userId="7477ea748c9e3d4a" providerId="LiveId" clId="{CA9C28B8-ACDE-48DE-B756-4933DF5FCEF0}" dt="2025-08-22T00:53:21.310" v="1" actId="478"/>
          <ac:spMkLst>
            <pc:docMk/>
            <pc:sldMk cId="1523124069" sldId="263"/>
            <ac:spMk id="3" creationId="{F258E493-F2A2-024F-B8DD-C12CC1418D64}"/>
          </ac:spMkLst>
        </pc:spChg>
        <pc:spChg chg="add mod">
          <ac:chgData name="Linsi Zhong" userId="7477ea748c9e3d4a" providerId="LiveId" clId="{CA9C28B8-ACDE-48DE-B756-4933DF5FCEF0}" dt="2025-08-22T01:23:54.621" v="167" actId="1076"/>
          <ac:spMkLst>
            <pc:docMk/>
            <pc:sldMk cId="1523124069" sldId="263"/>
            <ac:spMk id="4" creationId="{A75BFDA2-A379-E240-AA5A-82F78FA1CBC2}"/>
          </ac:spMkLst>
        </pc:spChg>
        <pc:spChg chg="add del mod">
          <ac:chgData name="Linsi Zhong" userId="7477ea748c9e3d4a" providerId="LiveId" clId="{CA9C28B8-ACDE-48DE-B756-4933DF5FCEF0}" dt="2025-08-22T01:05:30.105" v="76"/>
          <ac:spMkLst>
            <pc:docMk/>
            <pc:sldMk cId="1523124069" sldId="263"/>
            <ac:spMk id="5" creationId="{25CEC54B-8B11-C619-B623-9492FAB066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A58F1-6602-4303-AE62-F53A940B8082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F07CB-A2FB-4ECE-94BF-764134FD0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98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F07CB-A2FB-4ECE-94BF-764134FD09D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7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F07CB-A2FB-4ECE-94BF-764134FD09D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91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BDD0-9E67-61E8-323B-D1B0F820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04A7A-6858-DE85-99D3-9007F9E7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91A1-9D16-E4EB-F2EC-62CF5717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8A7A-81B9-CA51-FA32-60F052ED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C722-06C4-A8F2-2520-F53ED3D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6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364-DEFF-4E74-1289-E38EC7EA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2C41-3972-7A33-CB31-E589FDCB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9156-700A-BE25-FD74-BD72333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A2AC-90C2-D480-2482-257C00D1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1B4E-0372-AE7B-1386-37C5EFF3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32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58528-6A92-8E47-E8CF-D63230C21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C24AF-31A6-BEB4-D18A-5E47DCB5D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92EE-F19C-8364-12EF-3B39D32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4185-5437-EC7F-81CF-5798A6C8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0A55-0879-5F72-3706-141C17C3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6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1F51-1562-BD07-1F21-03504269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1B5-9C4D-2069-59B0-B3104F5C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0C09-A90E-0C11-F3CB-241625AB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6583-279E-F2ED-5BF2-B20A9EC3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B12E-CE02-BB9A-3F7C-8FA8258E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3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F435-B94A-05CA-42DE-FDB06533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517B-56DD-1B56-6793-363DBC3A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3460-3FE8-E115-2064-31DB184D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DEA1-E92A-19A4-EC04-E145393E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667D-1BBE-7BC4-12C0-4B2FCFF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89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0D09-88C4-2270-E843-2547F559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ACF8-D5C3-FBCB-5E08-EADEB618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235DB-4542-FEB8-395E-61589839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1482F-DFC2-AF6A-697B-DE2F8210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8993-9243-06ED-F1ED-2AA001F7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2B0D-9B54-4C65-DB30-D7781FF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57FE-C85B-EF58-25D9-B7B44C09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ADF64-B8F3-8672-734D-6752F37D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FCC9-B56B-26C2-72D1-4AF12D5D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A0650-16C9-8A30-8BF1-1F1DDCD0F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FB60C-B71C-3E80-EF70-B08854652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51A3D-E324-B272-54C2-D668A548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1636B-8C04-4F72-C646-2D6D9168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46ACB-8752-417E-3A57-957EE0D6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76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D9F1-CCD3-4AA5-348D-6FB4835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DC716-99A4-A192-929C-EE1B99C6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05F0-1BD5-51AF-08B6-1528CF15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41D21-BB06-73B6-B5F1-73E323E1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0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54E15-DE19-A424-EFFE-6B7BB0A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24ADA-D7B3-D788-5DED-78BC7F3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7B011-DEE4-CB35-DFBF-9A62CF88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9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D652-E4D4-6504-35E9-148ED6CA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AB2F-E1DF-5AF7-9298-6C7FE586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9C25B-9B36-3216-769B-D5E03AA3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AC9DA-11FB-6AA1-A6F4-B02E893E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42F5-A0F5-87E7-2F8F-3DD98E4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96E2A-C190-DC13-F6A9-ADB33CD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54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3810-86BC-40AA-73D3-4DB66325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349A4-E927-71E3-AF9C-B3233703D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6126-1C30-C804-0890-2ED0D694E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CA955-EE81-0077-8F5B-78981ED0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98B93-9EA9-A130-9172-9BB9D8D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D1E4-E21B-0F4B-9BCE-E97878AD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6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CB07E-149C-92BC-CCBB-4677CED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7593-14EA-2BDA-3A4A-A4A41F2B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DF8B-A498-9721-5AE8-C9613DF7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75408-0D45-4604-AD3F-6E441E096D6D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2403-26C1-AC08-6352-59591AD3C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10B7-0E1A-0287-63BE-4F14FEEEA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9782C-3D51-4EDE-BABF-4220B57195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1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CD8C88-C80C-735C-AC98-41759729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135" y="2043454"/>
            <a:ext cx="5500592" cy="1760142"/>
          </a:xfrm>
        </p:spPr>
        <p:txBody>
          <a:bodyPr anchor="b">
            <a:normAutofit/>
          </a:bodyPr>
          <a:lstStyle/>
          <a:p>
            <a:r>
              <a:rPr lang="en-CA" sz="5200" dirty="0" err="1">
                <a:solidFill>
                  <a:schemeClr val="tx2"/>
                </a:solidFill>
              </a:rPr>
              <a:t>ShopEasy</a:t>
            </a:r>
            <a:br>
              <a:rPr lang="en-CA" sz="5200" dirty="0">
                <a:solidFill>
                  <a:schemeClr val="tx2"/>
                </a:solidFill>
              </a:rPr>
            </a:br>
            <a:r>
              <a:rPr lang="en-CA" sz="5200" dirty="0">
                <a:solidFill>
                  <a:schemeClr val="tx2"/>
                </a:solidFill>
              </a:rPr>
              <a:t>Marketing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8F19-EAA5-E383-A811-337EB736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Linsi Zhong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81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DD6E6-7CAE-867B-3E7B-55A50F36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83" y="549322"/>
            <a:ext cx="9833548" cy="801195"/>
          </a:xfrm>
        </p:spPr>
        <p:txBody>
          <a:bodyPr anchor="b">
            <a:normAutofit/>
          </a:bodyPr>
          <a:lstStyle/>
          <a:p>
            <a:pPr algn="ctr"/>
            <a:r>
              <a:rPr lang="en-CA" sz="4800" b="1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F5AD-B951-8C8D-02AC-E99DD150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378" y="2075948"/>
            <a:ext cx="6907958" cy="4056620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Business Challenges</a:t>
            </a:r>
          </a:p>
          <a:p>
            <a:pPr lvl="1">
              <a:spcBef>
                <a:spcPts val="600"/>
              </a:spcBef>
            </a:pPr>
            <a:r>
              <a:rPr lang="en-CA" sz="1800" dirty="0">
                <a:solidFill>
                  <a:schemeClr val="tx2"/>
                </a:solidFill>
              </a:rPr>
              <a:t>Customer engagement and conversions are falling.</a:t>
            </a:r>
          </a:p>
          <a:p>
            <a:pPr lvl="1">
              <a:spcBef>
                <a:spcPts val="600"/>
              </a:spcBef>
            </a:pPr>
            <a:r>
              <a:rPr lang="en-CA" sz="1800" dirty="0">
                <a:solidFill>
                  <a:schemeClr val="tx2"/>
                </a:solidFill>
              </a:rPr>
              <a:t>Marketing spend is increasing but ROI is weak.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Customer reviews suggest dissatisfaction, but no structured analysis has been done.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b="1" dirty="0">
                <a:solidFill>
                  <a:schemeClr val="tx2"/>
                </a:solidFill>
              </a:rPr>
              <a:t>Objective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Diagnose the root causes of the 2024 performance drop.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Provide data-driven recommendations to improve marketing ROI, engagement, and conversions.</a:t>
            </a:r>
            <a:endParaRPr lang="en-CA" sz="1800" dirty="0">
              <a:solidFill>
                <a:schemeClr val="tx2"/>
              </a:solidFill>
            </a:endParaRPr>
          </a:p>
          <a:p>
            <a:pPr lvl="1"/>
            <a:endParaRPr lang="en-CA" sz="1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3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381A1-7B65-35F4-1ACF-C2BBEE40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808806-304F-EFFF-4027-49BBA1D99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8D100-04C7-21A1-FD54-933A78525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753B7-360F-EAF0-02CB-4EA22F87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296189"/>
            <a:ext cx="9833548" cy="801195"/>
          </a:xfrm>
        </p:spPr>
        <p:txBody>
          <a:bodyPr anchor="b">
            <a:normAutofit/>
          </a:bodyPr>
          <a:lstStyle/>
          <a:p>
            <a:pPr algn="ctr"/>
            <a:r>
              <a:rPr lang="en-CA" sz="4000" b="1" dirty="0">
                <a:solidFill>
                  <a:schemeClr val="tx2"/>
                </a:solidFill>
              </a:rPr>
              <a:t>Key Insights - Overall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0E9906-B7FB-DA47-D900-DF9855CD2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99B83-378F-F703-56C8-8044BBB1F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3E7F21-465C-A0C0-6ECE-BAE9A6A8B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45CE83-D616-9B96-A85E-FC8DD83A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041871-DB4E-C0B7-1870-11F83173F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E7076-0ACD-5A90-E824-F3F15BED7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DD787D0-14CF-32C5-18F8-368E3719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F75BBB-B548-FBB9-07FD-1D273AE5B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3495-3C65-70FC-AB33-BE0B8721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CEE9B0-7A8D-C5B0-D7C3-8E103A5E9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1994DF-353C-30CC-0AC9-29758137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28" y="1466381"/>
            <a:ext cx="8930219" cy="53362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4EBA8-144F-7AAA-4E8C-B7757E56D60B}"/>
              </a:ext>
            </a:extLst>
          </p:cNvPr>
          <p:cNvCxnSpPr/>
          <p:nvPr/>
        </p:nvCxnSpPr>
        <p:spPr>
          <a:xfrm>
            <a:off x="8853992" y="3664634"/>
            <a:ext cx="1152000" cy="36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0FB0B-6FA2-2D39-C259-C9DE44336B33}"/>
              </a:ext>
            </a:extLst>
          </p:cNvPr>
          <p:cNvSpPr txBox="1"/>
          <p:nvPr/>
        </p:nvSpPr>
        <p:spPr>
          <a:xfrm>
            <a:off x="9780143" y="3433800"/>
            <a:ext cx="190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Reduced Customer Engagement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E4E1B-5F4F-3CA4-5C2F-972A3840763E}"/>
              </a:ext>
            </a:extLst>
          </p:cNvPr>
          <p:cNvSpPr/>
          <p:nvPr/>
        </p:nvSpPr>
        <p:spPr>
          <a:xfrm>
            <a:off x="5658678" y="5705061"/>
            <a:ext cx="1424609" cy="7926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08B100-C79F-ACDF-5859-FD68011699E9}"/>
              </a:ext>
            </a:extLst>
          </p:cNvPr>
          <p:cNvSpPr txBox="1"/>
          <p:nvPr/>
        </p:nvSpPr>
        <p:spPr>
          <a:xfrm>
            <a:off x="2842639" y="5267740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</a:rPr>
              <a:t>The average rating is below the target of 4.0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C8CCB7-5132-8117-27F2-FB9210297BDB}"/>
              </a:ext>
            </a:extLst>
          </p:cNvPr>
          <p:cNvSpPr/>
          <p:nvPr/>
        </p:nvSpPr>
        <p:spPr>
          <a:xfrm>
            <a:off x="5892983" y="1731446"/>
            <a:ext cx="1286124" cy="9388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2B817-1736-A028-E625-459579AA49A4}"/>
              </a:ext>
            </a:extLst>
          </p:cNvPr>
          <p:cNvSpPr txBox="1"/>
          <p:nvPr/>
        </p:nvSpPr>
        <p:spPr>
          <a:xfrm>
            <a:off x="1963067" y="1208649"/>
            <a:ext cx="2736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Decreased Conversion Rate: it had a rebound in September, but then experienced a notable drop</a:t>
            </a:r>
          </a:p>
        </p:txBody>
      </p:sp>
    </p:spTree>
    <p:extLst>
      <p:ext uri="{BB962C8B-B14F-4D97-AF65-F5344CB8AC3E}">
        <p14:creationId xmlns:p14="http://schemas.microsoft.com/office/powerpoint/2010/main" val="10562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5D99DD0-3037-1C21-380D-86F936D6E1EB}"/>
              </a:ext>
            </a:extLst>
          </p:cNvPr>
          <p:cNvSpPr txBox="1">
            <a:spLocks/>
          </p:cNvSpPr>
          <p:nvPr/>
        </p:nvSpPr>
        <p:spPr>
          <a:xfrm>
            <a:off x="1179073" y="372869"/>
            <a:ext cx="9833548" cy="801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000" b="1" dirty="0">
                <a:solidFill>
                  <a:schemeClr val="tx2"/>
                </a:solidFill>
              </a:rPr>
              <a:t>Key Insights – Conversion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EFE4C-E7AF-7D12-6FFC-89AAE605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69" y="1655837"/>
            <a:ext cx="6252060" cy="4563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1DF7D-B403-D6FB-A8A0-79A0A773F099}"/>
              </a:ext>
            </a:extLst>
          </p:cNvPr>
          <p:cNvSpPr txBox="1"/>
          <p:nvPr/>
        </p:nvSpPr>
        <p:spPr>
          <a:xfrm>
            <a:off x="271668" y="1393959"/>
            <a:ext cx="472391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/>
              <a:t>Seasonality Drives Conversions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Ski Boots dominate winter, Kayaks &amp; Surfboards dominate summer, team sports gear spikes during their respective seasons.</a:t>
            </a:r>
            <a:endParaRPr lang="en-CA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sz="2000" b="1" dirty="0"/>
              <a:t>Marketing Gaps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Many products only see short bursts of conversions, so campaigns may not sustain engagement year-round.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Opportunities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Focus on promoting underperforming products outside their peak season with bundled offers.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Leverage holiday sales (Oct–Dec) for fitness-related products.</a:t>
            </a:r>
          </a:p>
        </p:txBody>
      </p:sp>
    </p:spTree>
    <p:extLst>
      <p:ext uri="{BB962C8B-B14F-4D97-AF65-F5344CB8AC3E}">
        <p14:creationId xmlns:p14="http://schemas.microsoft.com/office/powerpoint/2010/main" val="302414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F568C-5939-CC76-CBA8-E1BE3C79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73464-418D-494D-1968-5A6E1C130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A52ED-FCEE-1760-D392-1A5B5C4ED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1226EA-A4C0-75D0-BFD3-0784BA6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9A8133-C5F9-E1F3-CC2C-AA7F1300C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BAA953-B927-FA8C-C799-D78FCEDD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31117F-2DD9-F45C-FB05-492DC122D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DC984F-22A1-B50E-547F-147BD2EE4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C933006-4550-62EA-E732-C2B2AF7848AB}"/>
              </a:ext>
            </a:extLst>
          </p:cNvPr>
          <p:cNvSpPr txBox="1">
            <a:spLocks/>
          </p:cNvSpPr>
          <p:nvPr/>
        </p:nvSpPr>
        <p:spPr>
          <a:xfrm>
            <a:off x="1179073" y="372869"/>
            <a:ext cx="9833548" cy="801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000" b="1" dirty="0">
                <a:solidFill>
                  <a:schemeClr val="tx2"/>
                </a:solidFill>
              </a:rPr>
              <a:t>Key Insights – Customer Engagement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7C7F3-2BBB-5483-3966-00708D820BAA}"/>
              </a:ext>
            </a:extLst>
          </p:cNvPr>
          <p:cNvSpPr txBox="1"/>
          <p:nvPr/>
        </p:nvSpPr>
        <p:spPr>
          <a:xfrm>
            <a:off x="266642" y="1564997"/>
            <a:ext cx="489869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/>
              <a:t>High Reach, Low Interaction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While total views (~3M) are strong, only 15% convert to clicks and 2.5% to likes.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sz="2000" b="1" dirty="0"/>
              <a:t>Blogs &amp; Social Media Work Best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Consistently higher engagement than video, which underperforms after early 2024.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Seasonal Gaps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Weak engagement during summer and holiday months.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Missing out on periods where competitors may be capturing attention.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B2DBF-BF65-D3A8-904C-5A5547E2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01" y="3931240"/>
            <a:ext cx="4804119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22691-02D9-5479-601A-17955E56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234" y="1391933"/>
            <a:ext cx="3003452" cy="25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6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2A995-DEAD-3E44-C9C0-9CED46D2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CA3A34-76C6-D6ED-9006-EE5580CC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D3554-A830-4B49-3EF0-01FCC653F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F70AE-21B5-486A-B0B9-CE569476A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A2BDF9-EF90-650F-20C8-A1093B4DE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E2F3C5-E954-2801-3485-865A69AE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5B0582-E1E4-BDFB-C306-9E9A4E2F6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B41259-08F2-99ED-78A2-548AA52F8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D129A49-99A6-8597-9204-633663E1199B}"/>
              </a:ext>
            </a:extLst>
          </p:cNvPr>
          <p:cNvSpPr txBox="1">
            <a:spLocks/>
          </p:cNvSpPr>
          <p:nvPr/>
        </p:nvSpPr>
        <p:spPr>
          <a:xfrm>
            <a:off x="1179073" y="372869"/>
            <a:ext cx="9833548" cy="801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000" b="1" dirty="0">
                <a:solidFill>
                  <a:schemeClr val="tx2"/>
                </a:solidFill>
              </a:rPr>
              <a:t>Key Insights – Customer Feedback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B8B1D-D3DB-5B00-8B87-2116E444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47" y="1223099"/>
            <a:ext cx="3771900" cy="2762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FA981D-581E-7C72-0CD1-B1BEE2ED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40" y="4095749"/>
            <a:ext cx="3490913" cy="2651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7762E-A2F9-0D9F-9841-D19E4A06953F}"/>
              </a:ext>
            </a:extLst>
          </p:cNvPr>
          <p:cNvSpPr txBox="1"/>
          <p:nvPr/>
        </p:nvSpPr>
        <p:spPr>
          <a:xfrm>
            <a:off x="236522" y="1551563"/>
            <a:ext cx="4363188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/>
              <a:t>Sentiment Trends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Of the 446 analyzed reviews, over a quarter (28%) have a negative or mixed-negative sentiment.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many of these negative comments are related to specific issues, like "Terrible customer service," "Not worth the money," or "Did not meet my expectations."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b="1" dirty="0"/>
              <a:t>Rating Distribution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high number of 1, 2, and 3-star reviews directly impacts our average rating.</a:t>
            </a:r>
          </a:p>
        </p:txBody>
      </p:sp>
    </p:spTree>
    <p:extLst>
      <p:ext uri="{BB962C8B-B14F-4D97-AF65-F5344CB8AC3E}">
        <p14:creationId xmlns:p14="http://schemas.microsoft.com/office/powerpoint/2010/main" val="334996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D5B91-274D-FD54-89F1-54F6331D4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966FF-740D-C0B7-E699-23850DE04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0AA26-4E2A-1EC2-72D0-A83D21BE6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79ABC-DE72-EBF6-0F49-890048DE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83" y="549322"/>
            <a:ext cx="9833548" cy="801195"/>
          </a:xfrm>
        </p:spPr>
        <p:txBody>
          <a:bodyPr anchor="b">
            <a:normAutofit/>
          </a:bodyPr>
          <a:lstStyle/>
          <a:p>
            <a:pPr algn="ctr"/>
            <a:r>
              <a:rPr lang="en-CA" sz="4800" b="1" dirty="0">
                <a:solidFill>
                  <a:schemeClr val="tx2"/>
                </a:solidFill>
              </a:rPr>
              <a:t>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0FD2EE-9566-5DEA-2438-EDCDBFB2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703778-B591-3C5A-9055-8658A5E65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A19086-3DA8-D25B-3D2C-FF2738CA7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BAD8E4-B477-0F92-509C-214F9649F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31E901-46E6-89BB-DB6A-4EB2720D4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E6F85D-D5E7-9D2B-D938-057C127CD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951246-B4FC-7A5E-1587-31A1A80B0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9BC668-9D25-B00B-1B87-46AAAEF23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441CF6-4391-FF11-C966-F6034CDC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614B3BD-A37F-4ECA-8FDE-5F4E397BD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5BFDA2-A379-E240-AA5A-82F78FA1CBC2}"/>
              </a:ext>
            </a:extLst>
          </p:cNvPr>
          <p:cNvSpPr txBox="1"/>
          <p:nvPr/>
        </p:nvSpPr>
        <p:spPr>
          <a:xfrm>
            <a:off x="1048456" y="1574512"/>
            <a:ext cx="10094781" cy="478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Leverage Seasonal Opportunities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Create year-round campaigns for products that currently only see seasonal conversion spikes, using bundled offers and promotions to sustain interest.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Capitalize on the holiday season (October–December) by promoting fitness-related products with targeted ads and special sales.</a:t>
            </a:r>
          </a:p>
          <a:p>
            <a:pPr marL="285750" indent="-285750" eaLnBrk="0" fontAlgn="base" hangingPunct="0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Optimize Marketing Channels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Shift marketing spend away from underperforming channels, specifically video, and reallocate resources to channels with higher engagement, such as blogs and social media.</a:t>
            </a:r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Focus on quality of content to increase clicks and likes rather than just aiming for views.</a:t>
            </a:r>
          </a:p>
          <a:p>
            <a:pPr marL="285750" indent="-285750" eaLnBrk="0" fontAlgn="base" hangingPunct="0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Enhance Customer Satisfaction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Address common pain points in negative and mixed-negative reviews, such as unclear instructions, products not meeting expectations, and late deliveries.</a:t>
            </a:r>
            <a:endParaRPr lang="en-CA" dirty="0"/>
          </a:p>
          <a:p>
            <a:pPr marL="742950" lvl="1" indent="-28575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Implement a proactive customer feedback loop to resolve issues before they result in a negative review.</a:t>
            </a:r>
          </a:p>
        </p:txBody>
      </p:sp>
    </p:spTree>
    <p:extLst>
      <p:ext uri="{BB962C8B-B14F-4D97-AF65-F5344CB8AC3E}">
        <p14:creationId xmlns:p14="http://schemas.microsoft.com/office/powerpoint/2010/main" val="152312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454</Words>
  <Application>Microsoft Office PowerPoint</Application>
  <PresentationFormat>Widescreen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ShopEasy Marketing Analytics</vt:lpstr>
      <vt:lpstr>INTRODUCTION</vt:lpstr>
      <vt:lpstr>Key Insights - Overall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Linsi Zhong</dc:creator>
  <cp:lastModifiedBy>Linsi Zhong</cp:lastModifiedBy>
  <cp:revision>1</cp:revision>
  <dcterms:created xsi:type="dcterms:W3CDTF">2025-08-21T18:32:53Z</dcterms:created>
  <dcterms:modified xsi:type="dcterms:W3CDTF">2025-08-22T01:27:33Z</dcterms:modified>
</cp:coreProperties>
</file>