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1"/>
  </p:sldMasterIdLst>
  <p:notesMasterIdLst>
    <p:notesMasterId r:id="rId92"/>
  </p:notesMasterIdLst>
  <p:sldIdLst>
    <p:sldId id="1732" r:id="rId2"/>
    <p:sldId id="2203" r:id="rId3"/>
    <p:sldId id="2089" r:id="rId4"/>
    <p:sldId id="2097" r:id="rId5"/>
    <p:sldId id="2098" r:id="rId6"/>
    <p:sldId id="2100" r:id="rId7"/>
    <p:sldId id="2204" r:id="rId8"/>
    <p:sldId id="2101" r:id="rId9"/>
    <p:sldId id="2102" r:id="rId10"/>
    <p:sldId id="2103" r:id="rId11"/>
    <p:sldId id="2104" r:id="rId12"/>
    <p:sldId id="2105" r:id="rId13"/>
    <p:sldId id="2106" r:id="rId14"/>
    <p:sldId id="2107" r:id="rId15"/>
    <p:sldId id="2108" r:id="rId16"/>
    <p:sldId id="2109" r:id="rId17"/>
    <p:sldId id="2110" r:id="rId18"/>
    <p:sldId id="2111" r:id="rId19"/>
    <p:sldId id="2112" r:id="rId20"/>
    <p:sldId id="2113" r:id="rId21"/>
    <p:sldId id="2114" r:id="rId22"/>
    <p:sldId id="2115" r:id="rId23"/>
    <p:sldId id="2116" r:id="rId24"/>
    <p:sldId id="2117" r:id="rId25"/>
    <p:sldId id="2118" r:id="rId26"/>
    <p:sldId id="2119" r:id="rId27"/>
    <p:sldId id="2120" r:id="rId28"/>
    <p:sldId id="2121" r:id="rId29"/>
    <p:sldId id="2122" r:id="rId30"/>
    <p:sldId id="2123" r:id="rId31"/>
    <p:sldId id="2125" r:id="rId32"/>
    <p:sldId id="2126" r:id="rId33"/>
    <p:sldId id="2127" r:id="rId34"/>
    <p:sldId id="2128" r:id="rId35"/>
    <p:sldId id="2129" r:id="rId36"/>
    <p:sldId id="2141" r:id="rId37"/>
    <p:sldId id="2212" r:id="rId38"/>
    <p:sldId id="2142" r:id="rId39"/>
    <p:sldId id="2143" r:id="rId40"/>
    <p:sldId id="2144" r:id="rId41"/>
    <p:sldId id="2145" r:id="rId42"/>
    <p:sldId id="2146" r:id="rId43"/>
    <p:sldId id="2147" r:id="rId44"/>
    <p:sldId id="2148" r:id="rId45"/>
    <p:sldId id="2149" r:id="rId46"/>
    <p:sldId id="2205" r:id="rId47"/>
    <p:sldId id="2152" r:id="rId48"/>
    <p:sldId id="2153" r:id="rId49"/>
    <p:sldId id="2206" r:id="rId50"/>
    <p:sldId id="2154" r:id="rId51"/>
    <p:sldId id="2156" r:id="rId52"/>
    <p:sldId id="2157" r:id="rId53"/>
    <p:sldId id="2158" r:id="rId54"/>
    <p:sldId id="2159" r:id="rId55"/>
    <p:sldId id="2160" r:id="rId56"/>
    <p:sldId id="2161" r:id="rId57"/>
    <p:sldId id="2162" r:id="rId58"/>
    <p:sldId id="2163" r:id="rId59"/>
    <p:sldId id="2171" r:id="rId60"/>
    <p:sldId id="2207" r:id="rId61"/>
    <p:sldId id="2176" r:id="rId62"/>
    <p:sldId id="2177" r:id="rId63"/>
    <p:sldId id="2178" r:id="rId64"/>
    <p:sldId id="2180" r:id="rId65"/>
    <p:sldId id="2181" r:id="rId66"/>
    <p:sldId id="2182" r:id="rId67"/>
    <p:sldId id="2183" r:id="rId68"/>
    <p:sldId id="2184" r:id="rId69"/>
    <p:sldId id="2185" r:id="rId70"/>
    <p:sldId id="2186" r:id="rId71"/>
    <p:sldId id="2187" r:id="rId72"/>
    <p:sldId id="2188" r:id="rId73"/>
    <p:sldId id="2189" r:id="rId74"/>
    <p:sldId id="2208" r:id="rId75"/>
    <p:sldId id="571" r:id="rId76"/>
    <p:sldId id="258" r:id="rId77"/>
    <p:sldId id="259" r:id="rId78"/>
    <p:sldId id="260" r:id="rId79"/>
    <p:sldId id="263" r:id="rId80"/>
    <p:sldId id="280" r:id="rId81"/>
    <p:sldId id="264" r:id="rId82"/>
    <p:sldId id="282" r:id="rId83"/>
    <p:sldId id="281" r:id="rId84"/>
    <p:sldId id="285" r:id="rId85"/>
    <p:sldId id="286" r:id="rId86"/>
    <p:sldId id="2210" r:id="rId87"/>
    <p:sldId id="2211" r:id="rId88"/>
    <p:sldId id="2209" r:id="rId89"/>
    <p:sldId id="572" r:id="rId90"/>
    <p:sldId id="1835" r:id="rId91"/>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304">
          <p15:clr>
            <a:srgbClr val="A4A3A4"/>
          </p15:clr>
        </p15:guide>
        <p15:guide id="2" pos="2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2657"/>
    <a:srgbClr val="BFBFBF"/>
    <a:srgbClr val="CCECFF"/>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57" autoAdjust="0"/>
    <p:restoredTop sz="82811" autoAdjust="0"/>
  </p:normalViewPr>
  <p:slideViewPr>
    <p:cSldViewPr>
      <p:cViewPr varScale="1">
        <p:scale>
          <a:sx n="95" d="100"/>
          <a:sy n="95" d="100"/>
        </p:scale>
        <p:origin x="1698" y="90"/>
      </p:cViewPr>
      <p:guideLst>
        <p:guide orient="horz" pos="2304"/>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578"/>
    </p:cViewPr>
  </p:sorterViewPr>
  <p:notesViewPr>
    <p:cSldViewPr>
      <p:cViewPr varScale="1">
        <p:scale>
          <a:sx n="36" d="100"/>
          <a:sy n="36" d="100"/>
        </p:scale>
        <p:origin x="-2251"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1"/>
            </a:lvl1pPr>
          </a:lstStyle>
          <a:p>
            <a:pPr>
              <a:defRPr/>
            </a:pPr>
            <a:endParaRPr lang="en-US" altLang="zh-CN"/>
          </a:p>
        </p:txBody>
      </p:sp>
      <p:sp>
        <p:nvSpPr>
          <p:cNvPr id="6349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349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1"/>
            </a:lvl1pPr>
          </a:lstStyle>
          <a:p>
            <a:pPr>
              <a:defRPr/>
            </a:pPr>
            <a:endParaRPr lang="en-US" altLang="zh-CN"/>
          </a:p>
        </p:txBody>
      </p:sp>
      <p:sp>
        <p:nvSpPr>
          <p:cNvPr id="6349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1"/>
            </a:lvl1pPr>
          </a:lstStyle>
          <a:p>
            <a:pPr>
              <a:defRPr/>
            </a:pPr>
            <a:fld id="{9380B42F-10C7-48E6-BEAD-4EEE0D486B3E}"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p:nvPr>
        </p:nvSpPr>
        <p:spPr/>
      </p:sp>
      <p:sp>
        <p:nvSpPr>
          <p:cNvPr id="1741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p:nvPr>
        </p:nvSpPr>
        <p:spPr/>
      </p:sp>
      <p:sp>
        <p:nvSpPr>
          <p:cNvPr id="4198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p134</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p:nvPr>
        </p:nvSpPr>
        <p:spPr/>
      </p:sp>
      <p:sp>
        <p:nvSpPr>
          <p:cNvPr id="4403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p134-135</a:t>
            </a:r>
            <a:endParaRPr lang="zh-CN" altLang="en-US" dirty="0"/>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p:sp>
      <p:sp>
        <p:nvSpPr>
          <p:cNvPr id="4608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p135-136</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p:nvPr>
        </p:nvSpPr>
        <p:spPr/>
      </p:sp>
      <p:sp>
        <p:nvSpPr>
          <p:cNvPr id="4813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p136</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p:nvPr>
        </p:nvSpPr>
        <p:spPr/>
      </p:sp>
      <p:sp>
        <p:nvSpPr>
          <p:cNvPr id="5017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p136</a:t>
            </a:r>
            <a:endParaRPr lang="zh-CN" altLang="en-US" dirty="0"/>
          </a:p>
          <a:p>
            <a:r>
              <a:rPr lang="zh-CN" altLang="en-US" dirty="0"/>
              <a:t>在一组数的编码中，若任意两个相邻的代码只有一位二进制数不同，则称这种编码为</a:t>
            </a:r>
            <a:r>
              <a:rPr lang="zh-CN" altLang="en-US" b="1" dirty="0"/>
              <a:t>格雷码</a:t>
            </a:r>
            <a:r>
              <a:rPr lang="zh-CN" altLang="en-US" dirty="0"/>
              <a:t>（</a:t>
            </a:r>
            <a:r>
              <a:rPr lang="en-US" altLang="zh-CN" dirty="0"/>
              <a:t>Gray Code</a:t>
            </a:r>
            <a:r>
              <a:rPr lang="zh-CN" altLang="en-US" dirty="0"/>
              <a:t>），另外由于最大数与最小数之间也仅一位数不同，即“首尾相连”，因此又称</a:t>
            </a:r>
            <a:r>
              <a:rPr lang="zh-CN" altLang="en-US" b="1" dirty="0"/>
              <a:t>循环码</a:t>
            </a:r>
            <a:r>
              <a:rPr lang="zh-CN" altLang="en-US" dirty="0"/>
              <a:t>或</a:t>
            </a:r>
            <a:r>
              <a:rPr lang="zh-CN" altLang="en-US" b="1" dirty="0"/>
              <a:t>反射码</a:t>
            </a:r>
            <a:r>
              <a:rPr lang="zh-CN" altLang="en-US" dirty="0"/>
              <a:t>。</a:t>
            </a:r>
            <a:br>
              <a:rPr lang="en-US" altLang="zh-CN" dirty="0"/>
            </a:br>
            <a:r>
              <a:rPr lang="en-US" altLang="zh-CN" dirty="0"/>
              <a:t>Gray</a:t>
            </a:r>
            <a:r>
              <a:rPr lang="zh-CN" altLang="en-US" dirty="0"/>
              <a:t>转二进制</a:t>
            </a:r>
            <a:br>
              <a:rPr lang="en-US" altLang="zh-CN" dirty="0"/>
            </a:br>
            <a:r>
              <a:rPr lang="zh-CN" altLang="en-US" dirty="0"/>
              <a:t>（</a:t>
            </a:r>
            <a:r>
              <a:rPr lang="en-US" altLang="zh-CN" dirty="0"/>
              <a:t>1</a:t>
            </a:r>
            <a:r>
              <a:rPr lang="zh-CN" altLang="en-US" dirty="0"/>
              <a:t>）最高位保持不变</a:t>
            </a:r>
          </a:p>
          <a:p>
            <a:r>
              <a:rPr lang="zh-CN" altLang="en-US" dirty="0"/>
              <a:t>（</a:t>
            </a:r>
            <a:r>
              <a:rPr lang="en-US" altLang="zh-CN" dirty="0"/>
              <a:t>2</a:t>
            </a:r>
            <a:r>
              <a:rPr lang="zh-CN" altLang="en-US" dirty="0"/>
              <a:t>）当前</a:t>
            </a:r>
            <a:r>
              <a:rPr lang="en-US" altLang="zh-CN" dirty="0"/>
              <a:t>bit</a:t>
            </a:r>
            <a:r>
              <a:rPr lang="zh-CN" altLang="en-US" dirty="0"/>
              <a:t>位格雷码与二进制的高一</a:t>
            </a:r>
            <a:r>
              <a:rPr lang="en-US" altLang="zh-CN" dirty="0"/>
              <a:t>bit</a:t>
            </a:r>
            <a:r>
              <a:rPr lang="zh-CN" altLang="en-US" dirty="0"/>
              <a:t>位进行异或得到当前</a:t>
            </a:r>
            <a:r>
              <a:rPr lang="en-US" altLang="zh-CN" dirty="0"/>
              <a:t>bit</a:t>
            </a:r>
            <a:r>
              <a:rPr lang="zh-CN" altLang="en-US" dirty="0"/>
              <a:t>位二进制码</a:t>
            </a:r>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p:nvPr>
        </p:nvSpPr>
        <p:spPr/>
      </p:sp>
      <p:sp>
        <p:nvSpPr>
          <p:cNvPr id="5222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p136</a:t>
            </a:r>
            <a:endParaRPr lang="zh-CN" altLang="en-US" dirty="0"/>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p:nvPr>
        </p:nvSpPr>
        <p:spPr/>
      </p:sp>
      <p:sp>
        <p:nvSpPr>
          <p:cNvPr id="5427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p137</a:t>
            </a:r>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p:nvPr>
        </p:nvSpPr>
        <p:spPr/>
      </p:sp>
      <p:sp>
        <p:nvSpPr>
          <p:cNvPr id="5632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p137</a:t>
            </a:r>
            <a:br>
              <a:rPr lang="en-US" altLang="zh-CN" dirty="0"/>
            </a:br>
            <a:r>
              <a:rPr lang="zh-CN" altLang="en-US" dirty="0"/>
              <a:t>模式定理： 在遗传算子选择、交叉、变异的作用下，具有低阶、短定义距以及平均适应度高于种群平均适应度的模式在子代中呈指数级增长。</a:t>
            </a:r>
          </a:p>
          <a:p>
            <a:r>
              <a:rPr lang="zh-CN" altLang="en-US" dirty="0"/>
              <a:t>可以理解为，模式定理告诉我们有一些特定的个体种类（比较优秀的），在代代遗传的过程中，会向着全局最优解越来越快地收敛。</a:t>
            </a:r>
          </a:p>
          <a:p>
            <a:r>
              <a:rPr lang="zh-CN" altLang="en-US" dirty="0"/>
              <a:t>上述“具有低阶、短定义距以及平均适应度高于种群平均适应度的模式”被定义为积木块。（因为它们又短、又零星散乱）</a:t>
            </a:r>
          </a:p>
          <a:p>
            <a:r>
              <a:rPr lang="zh-CN" altLang="en-US" dirty="0"/>
              <a:t>积木块假设（</a:t>
            </a:r>
            <a:r>
              <a:rPr lang="en-US" altLang="zh-CN" dirty="0"/>
              <a:t>building block hypothesis</a:t>
            </a:r>
            <a:r>
              <a:rPr lang="zh-CN" altLang="en-US" dirty="0"/>
              <a:t>）：遗传算法通过“积木块”，在遗传操作作用下相互结合，最终会接近全局最优解。</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p:nvPr>
        </p:nvSpPr>
        <p:spPr/>
      </p:sp>
      <p:sp>
        <p:nvSpPr>
          <p:cNvPr id="5837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p137</a:t>
            </a:r>
            <a:endParaRPr lang="zh-CN" altLang="en-US" dirty="0"/>
          </a:p>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p:nvPr>
        </p:nvSpPr>
        <p:spPr/>
      </p:sp>
      <p:sp>
        <p:nvSpPr>
          <p:cNvPr id="6041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p138</a:t>
            </a:r>
            <a:endParaRPr lang="zh-CN" altLang="en-US" dirty="0"/>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第</a:t>
            </a:r>
            <a:r>
              <a:rPr lang="en-US" altLang="zh-CN" dirty="0"/>
              <a:t>6</a:t>
            </a:r>
            <a:r>
              <a:rPr lang="zh-CN" altLang="en-US" dirty="0"/>
              <a:t>章</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p:nvPr>
        </p:nvSpPr>
        <p:spPr/>
      </p:sp>
      <p:sp>
        <p:nvSpPr>
          <p:cNvPr id="6246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p138-139</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p:nvPr>
        </p:nvSpPr>
        <p:spPr/>
      </p:sp>
      <p:sp>
        <p:nvSpPr>
          <p:cNvPr id="6451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p139</a:t>
            </a:r>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ChangeArrowheads="1" noTextEdit="1"/>
          </p:cNvSpPr>
          <p:nvPr>
            <p:ph type="sldImg"/>
          </p:nvPr>
        </p:nvSpPr>
        <p:spPr/>
      </p:sp>
      <p:sp>
        <p:nvSpPr>
          <p:cNvPr id="665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p139</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ChangeArrowheads="1" noTextEdit="1"/>
          </p:cNvSpPr>
          <p:nvPr>
            <p:ph type="sldImg"/>
          </p:nvPr>
        </p:nvSpPr>
        <p:spPr/>
      </p:sp>
      <p:sp>
        <p:nvSpPr>
          <p:cNvPr id="6861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p139</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p:nvPr>
        </p:nvSpPr>
        <p:spPr/>
      </p:sp>
      <p:sp>
        <p:nvSpPr>
          <p:cNvPr id="7065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p139-140</a:t>
            </a:r>
            <a:endParaRPr lang="zh-CN" altLang="en-US"/>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ChangeArrowheads="1" noTextEdit="1"/>
          </p:cNvSpPr>
          <p:nvPr>
            <p:ph type="sldImg"/>
          </p:nvPr>
        </p:nvSpPr>
        <p:spPr/>
      </p:sp>
      <p:sp>
        <p:nvSpPr>
          <p:cNvPr id="7270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p140</a:t>
            </a:r>
            <a:endParaRPr lang="zh-CN" altLang="en-US"/>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ChangeArrowheads="1" noTextEdit="1"/>
          </p:cNvSpPr>
          <p:nvPr>
            <p:ph type="sldImg"/>
          </p:nvPr>
        </p:nvSpPr>
        <p:spPr/>
      </p:sp>
      <p:sp>
        <p:nvSpPr>
          <p:cNvPr id="7475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p140</a:t>
            </a:r>
            <a:endParaRPr lang="zh-CN" altLang="en-US"/>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p:nvPr>
        </p:nvSpPr>
        <p:spPr/>
      </p:sp>
      <p:sp>
        <p:nvSpPr>
          <p:cNvPr id="768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p140</a:t>
            </a:r>
            <a:endParaRPr lang="zh-CN" altLang="en-US"/>
          </a:p>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ChangeArrowheads="1" noTextEdit="1"/>
          </p:cNvSpPr>
          <p:nvPr>
            <p:ph type="sldImg"/>
          </p:nvPr>
        </p:nvSpPr>
        <p:spPr/>
      </p:sp>
      <p:sp>
        <p:nvSpPr>
          <p:cNvPr id="7885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p141</a:t>
            </a:r>
            <a:endParaRPr lang="zh-CN" altLang="en-US"/>
          </a:p>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ChangeArrowheads="1" noTextEdit="1"/>
          </p:cNvSpPr>
          <p:nvPr>
            <p:ph type="sldImg"/>
          </p:nvPr>
        </p:nvSpPr>
        <p:spPr/>
      </p:sp>
      <p:sp>
        <p:nvSpPr>
          <p:cNvPr id="8089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p141</a:t>
            </a:r>
            <a:endParaRPr lang="zh-CN" altLang="en-US" dirty="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第</a:t>
            </a:r>
            <a:r>
              <a:rPr lang="en-US" altLang="zh-CN" dirty="0"/>
              <a:t>6</a:t>
            </a:r>
            <a:r>
              <a:rPr lang="zh-CN" altLang="en-US" dirty="0"/>
              <a:t>章</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ChangeArrowheads="1" noTextEdit="1"/>
          </p:cNvSpPr>
          <p:nvPr>
            <p:ph type="sldImg"/>
          </p:nvPr>
        </p:nvSpPr>
        <p:spPr/>
      </p:sp>
      <p:sp>
        <p:nvSpPr>
          <p:cNvPr id="8294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p141-142</a:t>
            </a:r>
            <a:endParaRPr lang="zh-CN" altLang="en-US" dirty="0"/>
          </a:p>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ChangeArrowheads="1" noTextEdit="1"/>
          </p:cNvSpPr>
          <p:nvPr>
            <p:ph type="sldImg"/>
          </p:nvPr>
        </p:nvSpPr>
        <p:spPr/>
      </p:sp>
      <p:sp>
        <p:nvSpPr>
          <p:cNvPr id="870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p143</a:t>
            </a:r>
            <a:endParaRPr lang="zh-CN" altLang="en-US"/>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ChangeArrowheads="1" noTextEdit="1"/>
          </p:cNvSpPr>
          <p:nvPr>
            <p:ph type="sldImg"/>
          </p:nvPr>
        </p:nvSpPr>
        <p:spPr/>
      </p:sp>
      <p:sp>
        <p:nvSpPr>
          <p:cNvPr id="8909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p144-145</a:t>
            </a:r>
            <a:endParaRPr lang="zh-CN" altLang="en-US"/>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ChangeArrowheads="1" noTextEdit="1"/>
          </p:cNvSpPr>
          <p:nvPr>
            <p:ph type="sldImg"/>
          </p:nvPr>
        </p:nvSpPr>
        <p:spPr/>
      </p:sp>
      <p:sp>
        <p:nvSpPr>
          <p:cNvPr id="9113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p144</a:t>
            </a:r>
            <a:endParaRPr lang="zh-CN" altLang="en-US"/>
          </a:p>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p:nvPr>
        </p:nvSpPr>
        <p:spPr/>
      </p:sp>
      <p:sp>
        <p:nvSpPr>
          <p:cNvPr id="9318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p144</a:t>
            </a:r>
            <a:endParaRPr lang="zh-CN" altLang="en-US"/>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ChangeArrowheads="1" noTextEdit="1"/>
          </p:cNvSpPr>
          <p:nvPr>
            <p:ph type="sldImg"/>
          </p:nvPr>
        </p:nvSpPr>
        <p:spPr/>
      </p:sp>
      <p:sp>
        <p:nvSpPr>
          <p:cNvPr id="9523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p144</a:t>
            </a:r>
            <a:endParaRPr lang="zh-CN" altLang="en-US"/>
          </a:p>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ChangeArrowheads="1" noTextEdit="1"/>
          </p:cNvSpPr>
          <p:nvPr>
            <p:ph type="sldImg"/>
          </p:nvPr>
        </p:nvSpPr>
        <p:spPr/>
      </p:sp>
      <p:sp>
        <p:nvSpPr>
          <p:cNvPr id="12390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p150</a:t>
            </a:r>
            <a:endParaRPr lang="zh-CN" altLang="en-US"/>
          </a:p>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380B42F-10C7-48E6-BEAD-4EEE0D486B3E}" type="slidenum">
              <a:rPr lang="en-US" altLang="zh-CN" smtClean="0"/>
              <a:t>37</a:t>
            </a:fld>
            <a:endParaRPr lang="en-US" altLang="zh-CN"/>
          </a:p>
        </p:txBody>
      </p:sp>
    </p:spTree>
    <p:extLst>
      <p:ext uri="{BB962C8B-B14F-4D97-AF65-F5344CB8AC3E}">
        <p14:creationId xmlns:p14="http://schemas.microsoft.com/office/powerpoint/2010/main" val="28174234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ChangeArrowheads="1" noTextEdit="1"/>
          </p:cNvSpPr>
          <p:nvPr>
            <p:ph type="sldImg"/>
          </p:nvPr>
        </p:nvSpPr>
        <p:spPr/>
      </p:sp>
      <p:sp>
        <p:nvSpPr>
          <p:cNvPr id="12595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p150</a:t>
            </a:r>
            <a:endParaRPr lang="zh-CN" altLang="en-US"/>
          </a:p>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ChangeArrowheads="1" noTextEdit="1"/>
          </p:cNvSpPr>
          <p:nvPr>
            <p:ph type="sldImg"/>
          </p:nvPr>
        </p:nvSpPr>
        <p:spPr/>
      </p:sp>
      <p:sp>
        <p:nvSpPr>
          <p:cNvPr id="1280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p150</a:t>
            </a:r>
          </a:p>
          <a:p>
            <a:r>
              <a:rPr lang="zh-CN" altLang="en-US" dirty="0"/>
              <a:t>第</a:t>
            </a:r>
            <a:r>
              <a:rPr lang="en-US" altLang="zh-CN" dirty="0"/>
              <a:t>1</a:t>
            </a:r>
            <a:r>
              <a:rPr lang="zh-CN" altLang="en-US" dirty="0"/>
              <a:t>个公式表示第一个工序在机器</a:t>
            </a:r>
            <a:r>
              <a:rPr lang="en-US" altLang="zh-CN" dirty="0"/>
              <a:t>1</a:t>
            </a:r>
            <a:r>
              <a:rPr lang="zh-CN" altLang="en-US" dirty="0"/>
              <a:t>上的完工时间；第</a:t>
            </a:r>
            <a:r>
              <a:rPr lang="en-US" altLang="zh-CN" dirty="0"/>
              <a:t>2</a:t>
            </a:r>
            <a:r>
              <a:rPr lang="zh-CN" altLang="en-US" dirty="0"/>
              <a:t>个表示在第</a:t>
            </a:r>
            <a:r>
              <a:rPr lang="en-US" altLang="zh-CN" dirty="0"/>
              <a:t>k</a:t>
            </a:r>
            <a:r>
              <a:rPr lang="zh-CN" altLang="en-US" dirty="0"/>
              <a:t>个机器上的完工时间</a:t>
            </a:r>
            <a:r>
              <a:rPr lang="en-US" altLang="zh-CN" dirty="0"/>
              <a:t>=</a:t>
            </a:r>
            <a:r>
              <a:rPr lang="zh-CN" altLang="en-US" dirty="0"/>
              <a:t>本环节加工时间</a:t>
            </a:r>
            <a:r>
              <a:rPr lang="en-US" altLang="zh-CN" dirty="0"/>
              <a:t>+</a:t>
            </a:r>
            <a:r>
              <a:rPr lang="zh-CN" altLang="en-US" dirty="0"/>
              <a:t>上一机器完工时间；第</a:t>
            </a:r>
            <a:r>
              <a:rPr lang="en-US" altLang="zh-CN" dirty="0"/>
              <a:t>3</a:t>
            </a:r>
            <a:r>
              <a:rPr lang="zh-CN" altLang="en-US" dirty="0"/>
              <a:t>个表示第</a:t>
            </a:r>
            <a:r>
              <a:rPr lang="en-US" altLang="zh-CN" dirty="0"/>
              <a:t>1</a:t>
            </a:r>
            <a:r>
              <a:rPr lang="zh-CN" altLang="en-US" dirty="0"/>
              <a:t>个机器完工时间</a:t>
            </a:r>
            <a:r>
              <a:rPr lang="en-US" altLang="zh-CN" dirty="0"/>
              <a:t>=</a:t>
            </a:r>
            <a:r>
              <a:rPr lang="zh-CN" altLang="en-US" dirty="0"/>
              <a:t>最后一个工件加工时间</a:t>
            </a:r>
            <a:r>
              <a:rPr lang="en-US" altLang="zh-CN" dirty="0"/>
              <a:t>+</a:t>
            </a:r>
            <a:r>
              <a:rPr lang="zh-CN" altLang="en-US" dirty="0"/>
              <a:t>上一个工件完工时间；第</a:t>
            </a:r>
            <a:r>
              <a:rPr lang="en-US" altLang="zh-CN" dirty="0"/>
              <a:t>4</a:t>
            </a:r>
            <a:r>
              <a:rPr lang="zh-CN" altLang="en-US" dirty="0"/>
              <a:t>个表示第</a:t>
            </a:r>
            <a:r>
              <a:rPr lang="en-US" altLang="zh-CN" dirty="0" err="1"/>
              <a:t>i</a:t>
            </a:r>
            <a:r>
              <a:rPr lang="zh-CN" altLang="en-US" dirty="0"/>
              <a:t>个工件在机器</a:t>
            </a:r>
            <a:r>
              <a:rPr lang="en-US" altLang="zh-CN" dirty="0"/>
              <a:t>k</a:t>
            </a:r>
            <a:r>
              <a:rPr lang="zh-CN" altLang="en-US" dirty="0"/>
              <a:t>上的完工时间</a:t>
            </a:r>
            <a:r>
              <a:rPr lang="en-US" altLang="zh-CN" dirty="0"/>
              <a:t>=</a:t>
            </a:r>
            <a:r>
              <a:rPr lang="zh-CN" altLang="en-US" dirty="0"/>
              <a:t>第</a:t>
            </a:r>
            <a:r>
              <a:rPr lang="en-US" altLang="zh-CN" dirty="0" err="1"/>
              <a:t>i</a:t>
            </a:r>
            <a:r>
              <a:rPr lang="zh-CN" altLang="en-US" dirty="0"/>
              <a:t>个工件在机器</a:t>
            </a:r>
            <a:r>
              <a:rPr lang="en-US" altLang="zh-CN" dirty="0"/>
              <a:t>k</a:t>
            </a:r>
            <a:r>
              <a:rPr lang="zh-CN" altLang="en-US" dirty="0"/>
              <a:t>上的加工时间</a:t>
            </a:r>
            <a:r>
              <a:rPr lang="en-US" altLang="zh-CN" dirty="0"/>
              <a:t>+</a:t>
            </a:r>
            <a:r>
              <a:rPr lang="zh-CN" altLang="en-US" dirty="0"/>
              <a:t>第</a:t>
            </a:r>
            <a:r>
              <a:rPr lang="en-US" altLang="zh-CN" dirty="0" err="1"/>
              <a:t>i</a:t>
            </a:r>
            <a:r>
              <a:rPr lang="zh-CN" altLang="en-US" dirty="0"/>
              <a:t>个工件上一工序完工时间和上一工件机器</a:t>
            </a:r>
            <a:r>
              <a:rPr lang="en-US" altLang="zh-CN" dirty="0"/>
              <a:t>k</a:t>
            </a:r>
            <a:r>
              <a:rPr lang="zh-CN" altLang="en-US" dirty="0"/>
              <a:t>完工时间大者；最大流程时间就是所有工件最后完工时间</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p:nvPr>
        </p:nvSpPr>
        <p:spPr/>
      </p:sp>
      <p:sp>
        <p:nvSpPr>
          <p:cNvPr id="2969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p131-132</a:t>
            </a:r>
            <a:endParaRPr lang="zh-CN" altLang="en-US" dirty="0"/>
          </a:p>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ChangeArrowheads="1" noTextEdit="1"/>
          </p:cNvSpPr>
          <p:nvPr>
            <p:ph type="sldImg"/>
          </p:nvPr>
        </p:nvSpPr>
        <p:spPr/>
      </p:sp>
      <p:sp>
        <p:nvSpPr>
          <p:cNvPr id="13005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p151</a:t>
            </a:r>
            <a:endParaRPr lang="zh-CN" altLang="en-US"/>
          </a:p>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ChangeArrowheads="1" noTextEdit="1"/>
          </p:cNvSpPr>
          <p:nvPr>
            <p:ph type="sldImg"/>
          </p:nvPr>
        </p:nvSpPr>
        <p:spPr/>
      </p:sp>
      <p:sp>
        <p:nvSpPr>
          <p:cNvPr id="13209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p151</a:t>
            </a:r>
            <a:endParaRPr lang="zh-CN" altLang="en-US"/>
          </a:p>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ChangeArrowheads="1" noTextEdit="1"/>
          </p:cNvSpPr>
          <p:nvPr>
            <p:ph type="sldImg"/>
          </p:nvPr>
        </p:nvSpPr>
        <p:spPr/>
      </p:sp>
      <p:sp>
        <p:nvSpPr>
          <p:cNvPr id="13414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p151</a:t>
            </a:r>
            <a:endParaRPr lang="zh-CN" altLang="en-US"/>
          </a:p>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ChangeArrowheads="1" noTextEdit="1"/>
          </p:cNvSpPr>
          <p:nvPr>
            <p:ph type="sldImg"/>
          </p:nvPr>
        </p:nvSpPr>
        <p:spPr/>
      </p:sp>
      <p:sp>
        <p:nvSpPr>
          <p:cNvPr id="13619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p151-152</a:t>
            </a:r>
            <a:endParaRPr lang="zh-CN" altLang="en-US" dirty="0"/>
          </a:p>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ChangeArrowheads="1" noTextEdit="1"/>
          </p:cNvSpPr>
          <p:nvPr>
            <p:ph type="sldImg"/>
          </p:nvPr>
        </p:nvSpPr>
        <p:spPr/>
      </p:sp>
      <p:sp>
        <p:nvSpPr>
          <p:cNvPr id="1382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p152</a:t>
            </a:r>
            <a:endParaRPr lang="zh-CN" altLang="en-US"/>
          </a:p>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ChangeArrowheads="1" noTextEdit="1"/>
          </p:cNvSpPr>
          <p:nvPr>
            <p:ph type="sldImg"/>
          </p:nvPr>
        </p:nvSpPr>
        <p:spPr/>
      </p:sp>
      <p:sp>
        <p:nvSpPr>
          <p:cNvPr id="14029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p152</a:t>
            </a:r>
            <a:endParaRPr lang="zh-CN" altLang="en-US"/>
          </a:p>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第</a:t>
            </a:r>
            <a:r>
              <a:rPr lang="en-US" altLang="zh-CN" dirty="0"/>
              <a:t>6</a:t>
            </a:r>
            <a:r>
              <a:rPr lang="zh-CN" altLang="en-US" dirty="0"/>
              <a:t>章</a:t>
            </a:r>
          </a:p>
        </p:txBody>
      </p:sp>
    </p:spTree>
    <p:extLst>
      <p:ext uri="{BB962C8B-B14F-4D97-AF65-F5344CB8AC3E}">
        <p14:creationId xmlns:p14="http://schemas.microsoft.com/office/powerpoint/2010/main" val="10495133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ChangeArrowheads="1" noTextEdit="1"/>
          </p:cNvSpPr>
          <p:nvPr>
            <p:ph type="sldImg"/>
          </p:nvPr>
        </p:nvSpPr>
        <p:spPr/>
      </p:sp>
      <p:sp>
        <p:nvSpPr>
          <p:cNvPr id="14643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p153</a:t>
            </a:r>
            <a:endParaRPr lang="zh-CN" altLang="en-US"/>
          </a:p>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ChangeArrowheads="1" noTextEdit="1"/>
          </p:cNvSpPr>
          <p:nvPr>
            <p:ph type="sldImg"/>
          </p:nvPr>
        </p:nvSpPr>
        <p:spPr/>
      </p:sp>
      <p:sp>
        <p:nvSpPr>
          <p:cNvPr id="14848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p153</a:t>
            </a:r>
            <a:endParaRPr lang="zh-CN" altLang="en-US"/>
          </a:p>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第</a:t>
            </a:r>
            <a:r>
              <a:rPr lang="en-US" altLang="zh-CN" dirty="0"/>
              <a:t>6</a:t>
            </a:r>
            <a:r>
              <a:rPr lang="zh-CN" altLang="en-US" dirty="0"/>
              <a:t>章</a:t>
            </a:r>
          </a:p>
        </p:txBody>
      </p:sp>
    </p:spTree>
    <p:extLst>
      <p:ext uri="{BB962C8B-B14F-4D97-AF65-F5344CB8AC3E}">
        <p14:creationId xmlns:p14="http://schemas.microsoft.com/office/powerpoint/2010/main" val="361141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p:nvPr>
        </p:nvSpPr>
        <p:spPr/>
      </p:sp>
      <p:sp>
        <p:nvSpPr>
          <p:cNvPr id="3174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p132-133</a:t>
            </a:r>
            <a:endParaRPr lang="zh-CN" altLang="en-US"/>
          </a:p>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ChangeArrowheads="1" noTextEdit="1"/>
          </p:cNvSpPr>
          <p:nvPr>
            <p:ph type="sldImg"/>
          </p:nvPr>
        </p:nvSpPr>
        <p:spPr/>
      </p:sp>
      <p:sp>
        <p:nvSpPr>
          <p:cNvPr id="15257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p154</a:t>
            </a:r>
            <a:endParaRPr lang="zh-CN" altLang="en-US" dirty="0"/>
          </a:p>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ChangeArrowheads="1" noTextEdit="1"/>
          </p:cNvSpPr>
          <p:nvPr>
            <p:ph type="sldImg"/>
          </p:nvPr>
        </p:nvSpPr>
        <p:spPr/>
      </p:sp>
      <p:sp>
        <p:nvSpPr>
          <p:cNvPr id="15667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p154</a:t>
            </a:r>
            <a:endParaRPr lang="zh-CN" altLang="en-US"/>
          </a:p>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ChangeArrowheads="1" noTextEdit="1"/>
          </p:cNvSpPr>
          <p:nvPr>
            <p:ph type="sldImg"/>
          </p:nvPr>
        </p:nvSpPr>
        <p:spPr/>
      </p:sp>
      <p:sp>
        <p:nvSpPr>
          <p:cNvPr id="15872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p155</a:t>
            </a:r>
            <a:endParaRPr lang="zh-CN" altLang="en-US"/>
          </a:p>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ChangeArrowheads="1" noTextEdit="1"/>
          </p:cNvSpPr>
          <p:nvPr>
            <p:ph type="sldImg"/>
          </p:nvPr>
        </p:nvSpPr>
        <p:spPr/>
      </p:sp>
      <p:sp>
        <p:nvSpPr>
          <p:cNvPr id="16077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p155</a:t>
            </a:r>
            <a:endParaRPr lang="zh-CN" altLang="en-US"/>
          </a:p>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ChangeArrowheads="1" noTextEdit="1"/>
          </p:cNvSpPr>
          <p:nvPr>
            <p:ph type="sldImg"/>
          </p:nvPr>
        </p:nvSpPr>
        <p:spPr/>
      </p:sp>
      <p:sp>
        <p:nvSpPr>
          <p:cNvPr id="16281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p155</a:t>
            </a:r>
            <a:endParaRPr lang="zh-CN" altLang="en-US"/>
          </a:p>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ChangeArrowheads="1" noTextEdit="1"/>
          </p:cNvSpPr>
          <p:nvPr>
            <p:ph type="sldImg"/>
          </p:nvPr>
        </p:nvSpPr>
        <p:spPr/>
      </p:sp>
      <p:sp>
        <p:nvSpPr>
          <p:cNvPr id="16486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p155</a:t>
            </a:r>
            <a:endParaRPr lang="zh-CN" altLang="en-US" dirty="0"/>
          </a:p>
          <a:p>
            <a:r>
              <a:rPr lang="en-US" altLang="zh-CN" dirty="0"/>
              <a:t>g</a:t>
            </a:r>
            <a:r>
              <a:rPr lang="zh-CN" altLang="en-US" dirty="0"/>
              <a:t>代表群体，</a:t>
            </a:r>
            <a:r>
              <a:rPr lang="en-US" altLang="zh-CN" dirty="0" err="1"/>
              <a:t>i</a:t>
            </a:r>
            <a:r>
              <a:rPr lang="zh-CN" altLang="en-US" dirty="0"/>
              <a:t>代表个体</a:t>
            </a:r>
            <a:endParaRPr lang="en-US"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ChangeArrowheads="1" noTextEdit="1"/>
          </p:cNvSpPr>
          <p:nvPr>
            <p:ph type="sldImg"/>
          </p:nvPr>
        </p:nvSpPr>
        <p:spPr/>
      </p:sp>
      <p:sp>
        <p:nvSpPr>
          <p:cNvPr id="16691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p155</a:t>
            </a:r>
            <a:endParaRPr lang="zh-CN" altLang="en-US"/>
          </a:p>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ChangeArrowheads="1" noTextEdit="1"/>
          </p:cNvSpPr>
          <p:nvPr>
            <p:ph type="sldImg"/>
          </p:nvPr>
        </p:nvSpPr>
        <p:spPr/>
      </p:sp>
      <p:sp>
        <p:nvSpPr>
          <p:cNvPr id="168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p155</a:t>
            </a:r>
            <a:endParaRPr lang="zh-CN" altLang="en-US"/>
          </a:p>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ChangeArrowheads="1" noTextEdit="1"/>
          </p:cNvSpPr>
          <p:nvPr>
            <p:ph type="sldImg"/>
          </p:nvPr>
        </p:nvSpPr>
        <p:spPr/>
      </p:sp>
      <p:sp>
        <p:nvSpPr>
          <p:cNvPr id="17101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p156</a:t>
            </a:r>
            <a:endParaRPr lang="zh-CN" altLang="en-US"/>
          </a:p>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ChangeArrowheads="1" noTextEdit="1"/>
          </p:cNvSpPr>
          <p:nvPr>
            <p:ph type="sldImg"/>
          </p:nvPr>
        </p:nvSpPr>
        <p:spPr/>
      </p:sp>
      <p:sp>
        <p:nvSpPr>
          <p:cNvPr id="18739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p157-158</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p:nvPr>
        </p:nvSpPr>
        <p:spPr/>
      </p:sp>
      <p:sp>
        <p:nvSpPr>
          <p:cNvPr id="3379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p133</a:t>
            </a:r>
            <a:endParaRPr lang="zh-CN" altLang="en-US" dirty="0"/>
          </a:p>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第</a:t>
            </a:r>
            <a:r>
              <a:rPr lang="en-US" altLang="zh-CN" dirty="0"/>
              <a:t>6</a:t>
            </a:r>
            <a:r>
              <a:rPr lang="zh-CN" altLang="en-US" dirty="0"/>
              <a:t>章</a:t>
            </a:r>
          </a:p>
        </p:txBody>
      </p:sp>
    </p:spTree>
    <p:extLst>
      <p:ext uri="{BB962C8B-B14F-4D97-AF65-F5344CB8AC3E}">
        <p14:creationId xmlns:p14="http://schemas.microsoft.com/office/powerpoint/2010/main" val="7235872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ChangeArrowheads="1" noTextEdit="1"/>
          </p:cNvSpPr>
          <p:nvPr>
            <p:ph type="sldImg"/>
          </p:nvPr>
        </p:nvSpPr>
        <p:spPr/>
      </p:sp>
      <p:sp>
        <p:nvSpPr>
          <p:cNvPr id="19968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p160</a:t>
            </a:r>
            <a:endParaRPr lang="zh-CN" altLang="en-US"/>
          </a:p>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ChangeArrowheads="1" noTextEdit="1"/>
          </p:cNvSpPr>
          <p:nvPr>
            <p:ph type="sldImg"/>
          </p:nvPr>
        </p:nvSpPr>
        <p:spPr/>
      </p:sp>
      <p:sp>
        <p:nvSpPr>
          <p:cNvPr id="20173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p160</a:t>
            </a:r>
            <a:endParaRPr lang="zh-CN" altLang="en-US"/>
          </a:p>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ChangeArrowheads="1" noTextEdit="1"/>
          </p:cNvSpPr>
          <p:nvPr>
            <p:ph type="sldImg"/>
          </p:nvPr>
        </p:nvSpPr>
        <p:spPr/>
      </p:sp>
      <p:sp>
        <p:nvSpPr>
          <p:cNvPr id="20377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p160</a:t>
            </a:r>
            <a:endParaRPr lang="zh-CN" altLang="en-US"/>
          </a:p>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ChangeArrowheads="1" noTextEdit="1"/>
          </p:cNvSpPr>
          <p:nvPr>
            <p:ph type="sldImg"/>
          </p:nvPr>
        </p:nvSpPr>
        <p:spPr/>
      </p:sp>
      <p:sp>
        <p:nvSpPr>
          <p:cNvPr id="20787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p160</a:t>
            </a:r>
            <a:endParaRPr lang="zh-CN" altLang="en-US"/>
          </a:p>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ChangeArrowheads="1" noTextEdit="1"/>
          </p:cNvSpPr>
          <p:nvPr>
            <p:ph type="sldImg"/>
          </p:nvPr>
        </p:nvSpPr>
        <p:spPr/>
      </p:sp>
      <p:sp>
        <p:nvSpPr>
          <p:cNvPr id="20992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p160</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Eta</a:t>
            </a:r>
            <a:r>
              <a:rPr lang="zh-CN" altLang="en-US" dirty="0"/>
              <a:t>：启发函数，等于距离倒数</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Tao</a:t>
            </a:r>
            <a:r>
              <a:rPr lang="zh-CN" altLang="en-US" dirty="0"/>
              <a:t>：信息素</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ChangeArrowheads="1" noTextEdit="1"/>
          </p:cNvSpPr>
          <p:nvPr>
            <p:ph type="sldImg"/>
          </p:nvPr>
        </p:nvSpPr>
        <p:spPr/>
      </p:sp>
      <p:sp>
        <p:nvSpPr>
          <p:cNvPr id="21197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p160</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Eta</a:t>
            </a:r>
            <a:r>
              <a:rPr lang="zh-CN" altLang="en-US" dirty="0"/>
              <a:t>：启发函数，等于距离倒数</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Tao</a:t>
            </a:r>
            <a:r>
              <a:rPr lang="zh-CN" altLang="en-US" dirty="0"/>
              <a:t>：信息素</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ChangeArrowheads="1" noTextEdit="1"/>
          </p:cNvSpPr>
          <p:nvPr>
            <p:ph type="sldImg"/>
          </p:nvPr>
        </p:nvSpPr>
        <p:spPr/>
      </p:sp>
      <p:sp>
        <p:nvSpPr>
          <p:cNvPr id="21401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p161</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Eta</a:t>
            </a:r>
            <a:r>
              <a:rPr lang="zh-CN" altLang="en-US" dirty="0"/>
              <a:t>：启发函数，等于距离倒数</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Tao</a:t>
            </a:r>
            <a:r>
              <a:rPr lang="zh-CN" altLang="en-US" dirty="0"/>
              <a:t>：信息素</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ChangeArrowheads="1" noTextEdit="1"/>
          </p:cNvSpPr>
          <p:nvPr>
            <p:ph type="sldImg"/>
          </p:nvPr>
        </p:nvSpPr>
        <p:spPr/>
      </p:sp>
      <p:sp>
        <p:nvSpPr>
          <p:cNvPr id="21606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p161</a:t>
            </a:r>
            <a:endParaRPr lang="zh-CN" altLang="en-US" dirty="0"/>
          </a:p>
          <a:p>
            <a:r>
              <a:rPr lang="zh-CN" altLang="en-US" dirty="0"/>
              <a:t>贪婪算法：局部最优</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Eta</a:t>
            </a:r>
            <a:r>
              <a:rPr lang="zh-CN" altLang="en-US" dirty="0"/>
              <a:t>：启发函数，等于距离倒数</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Tao</a:t>
            </a:r>
            <a:r>
              <a:rPr lang="zh-CN" altLang="en-US" dirty="0"/>
              <a:t>：信息素</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ChangeArrowheads="1" noTextEdit="1"/>
          </p:cNvSpPr>
          <p:nvPr>
            <p:ph type="sldImg"/>
          </p:nvPr>
        </p:nvSpPr>
        <p:spPr/>
      </p:sp>
      <p:sp>
        <p:nvSpPr>
          <p:cNvPr id="21811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p161</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Eta</a:t>
            </a:r>
            <a:r>
              <a:rPr lang="zh-CN" altLang="en-US" dirty="0"/>
              <a:t>：启发函数，等于距离倒数</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Tao</a:t>
            </a:r>
            <a:r>
              <a:rPr lang="zh-CN" altLang="en-US" dirty="0"/>
              <a:t>：信息素</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第</a:t>
            </a:r>
            <a:r>
              <a:rPr lang="en-US" altLang="zh-CN" dirty="0"/>
              <a:t>6</a:t>
            </a:r>
            <a:r>
              <a:rPr lang="zh-CN" altLang="en-US" dirty="0"/>
              <a:t>章</a:t>
            </a:r>
          </a:p>
        </p:txBody>
      </p:sp>
    </p:spTree>
    <p:extLst>
      <p:ext uri="{BB962C8B-B14F-4D97-AF65-F5344CB8AC3E}">
        <p14:creationId xmlns:p14="http://schemas.microsoft.com/office/powerpoint/2010/main" val="7717387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ChangeArrowheads="1" noTextEdit="1"/>
          </p:cNvSpPr>
          <p:nvPr>
            <p:ph type="sldImg"/>
          </p:nvPr>
        </p:nvSpPr>
        <p:spPr/>
      </p:sp>
      <p:sp>
        <p:nvSpPr>
          <p:cNvPr id="2201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p161</a:t>
            </a:r>
            <a:endParaRPr lang="zh-CN" altLang="en-US" dirty="0"/>
          </a:p>
          <a:p>
            <a:pPr marL="0" algn="l" defTabSz="914400" rtl="0" eaLnBrk="1" latinLnBrk="0" hangingPunct="1">
              <a:lnSpc>
                <a:spcPts val="1800"/>
              </a:lnSpc>
              <a:spcAft>
                <a:spcPts val="0"/>
              </a:spcAft>
            </a:pPr>
            <a:r>
              <a:rPr lang="zh-CN" altLang="zh-CN" sz="1200" i="0" kern="1200" dirty="0">
                <a:solidFill>
                  <a:schemeClr val="dk1"/>
                </a:solidFill>
                <a:latin typeface="Times New Roman" panose="02020603050405020304" pitchFamily="18" charset="0"/>
                <a:ea typeface="+mn-ea"/>
                <a:cs typeface="Times New Roman" panose="02020603050405020304" pitchFamily="18" charset="0"/>
              </a:rPr>
              <a:t>利用的是全局信息</a:t>
            </a:r>
            <a:r>
              <a:rPr lang="en-US" altLang="zh-CN" sz="1200" i="0" kern="1200" dirty="0">
                <a:solidFill>
                  <a:schemeClr val="dk1"/>
                </a:solidFill>
                <a:latin typeface="Times New Roman" panose="02020603050405020304" pitchFamily="18" charset="0"/>
                <a:ea typeface="+mn-ea"/>
                <a:cs typeface="Times New Roman" panose="02020603050405020304" pitchFamily="18" charset="0"/>
              </a:rPr>
              <a:t> Q/L</a:t>
            </a:r>
            <a:r>
              <a:rPr lang="zh-CN" altLang="en-US" sz="1200" i="0" kern="1200" dirty="0">
                <a:solidFill>
                  <a:schemeClr val="dk1"/>
                </a:solidFill>
                <a:latin typeface="Times New Roman" panose="02020603050405020304" pitchFamily="18" charset="0"/>
                <a:ea typeface="+mn-ea"/>
                <a:cs typeface="Times New Roman" panose="02020603050405020304" pitchFamily="18" charset="0"/>
              </a:rPr>
              <a:t>，</a:t>
            </a:r>
            <a:r>
              <a:rPr lang="zh-CN" altLang="zh-CN" sz="1200" i="0" kern="1200" dirty="0">
                <a:solidFill>
                  <a:schemeClr val="dk1"/>
                </a:solidFill>
                <a:latin typeface="Times New Roman" panose="02020603050405020304" pitchFamily="18" charset="0"/>
                <a:ea typeface="+mn-ea"/>
                <a:cs typeface="Times New Roman" panose="02020603050405020304" pitchFamily="18" charset="0"/>
              </a:rPr>
              <a:t>即蚂蚁完成一个循环后，更新所有路径上的信息</a:t>
            </a:r>
            <a:r>
              <a:rPr lang="zh-CN" altLang="en-US" sz="1200" i="0" kern="1200" dirty="0">
                <a:solidFill>
                  <a:schemeClr val="dk1"/>
                </a:solidFill>
                <a:latin typeface="Times New Roman" panose="02020603050405020304" pitchFamily="18" charset="0"/>
                <a:ea typeface="+mn-ea"/>
                <a:cs typeface="Times New Roman" panose="02020603050405020304" pitchFamily="18" charset="0"/>
              </a:rPr>
              <a:t>。</a:t>
            </a:r>
            <a:endParaRPr lang="zh-CN" altLang="zh-CN" sz="1200" i="0" kern="1200" dirty="0">
              <a:solidFill>
                <a:schemeClr val="dk1"/>
              </a:solidFill>
              <a:latin typeface="Times New Roman" panose="02020603050405020304" pitchFamily="18" charset="0"/>
              <a:ea typeface="+mn-ea"/>
              <a:cs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ChangeArrowheads="1" noTextEdit="1"/>
          </p:cNvSpPr>
          <p:nvPr>
            <p:ph type="sldImg"/>
          </p:nvPr>
        </p:nvSpPr>
        <p:spPr/>
      </p:sp>
      <p:sp>
        <p:nvSpPr>
          <p:cNvPr id="22221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p161</a:t>
            </a:r>
            <a:endParaRPr lang="zh-CN" altLang="en-US" dirty="0"/>
          </a:p>
          <a:p>
            <a:pPr marL="0" algn="l" defTabSz="914400" rtl="0" eaLnBrk="1" latinLnBrk="0" hangingPunct="1">
              <a:lnSpc>
                <a:spcPts val="1800"/>
              </a:lnSpc>
              <a:spcAft>
                <a:spcPts val="0"/>
              </a:spcAft>
            </a:pPr>
            <a:r>
              <a:rPr lang="zh-CN" altLang="zh-CN" sz="1200" i="0" kern="1200" dirty="0">
                <a:solidFill>
                  <a:schemeClr val="dk1"/>
                </a:solidFill>
                <a:latin typeface="Times New Roman" panose="02020603050405020304" pitchFamily="18" charset="0"/>
                <a:ea typeface="+mn-ea"/>
                <a:cs typeface="Times New Roman" panose="02020603050405020304" pitchFamily="18" charset="0"/>
              </a:rPr>
              <a:t>利用的是局部信息</a:t>
            </a:r>
            <a:r>
              <a:rPr lang="en-US" altLang="zh-CN" sz="1200" i="0" kern="1200" dirty="0">
                <a:solidFill>
                  <a:schemeClr val="dk1"/>
                </a:solidFill>
                <a:latin typeface="Times New Roman" panose="02020603050405020304" pitchFamily="18" charset="0"/>
                <a:ea typeface="+mn-ea"/>
                <a:cs typeface="Times New Roman" panose="02020603050405020304" pitchFamily="18" charset="0"/>
              </a:rPr>
              <a:t>Q/d</a:t>
            </a:r>
            <a:r>
              <a:rPr lang="zh-CN" altLang="en-US" sz="1200" i="0" kern="1200" dirty="0">
                <a:solidFill>
                  <a:schemeClr val="dk1"/>
                </a:solidFill>
                <a:latin typeface="Times New Roman" panose="02020603050405020304" pitchFamily="18" charset="0"/>
                <a:ea typeface="+mn-ea"/>
                <a:cs typeface="Times New Roman" panose="02020603050405020304" pitchFamily="18" charset="0"/>
              </a:rPr>
              <a:t>，</a:t>
            </a:r>
            <a:r>
              <a:rPr lang="zh-CN" altLang="zh-CN" sz="1200" i="0" kern="1200" dirty="0">
                <a:solidFill>
                  <a:schemeClr val="dk1"/>
                </a:solidFill>
                <a:latin typeface="Times New Roman" panose="02020603050405020304" pitchFamily="18" charset="0"/>
                <a:ea typeface="+mn-ea"/>
                <a:cs typeface="Times New Roman" panose="02020603050405020304" pitchFamily="18" charset="0"/>
              </a:rPr>
              <a:t>即</a:t>
            </a:r>
            <a:r>
              <a:rPr lang="zh-CN" altLang="en-US" sz="1200" i="0" kern="1200" dirty="0">
                <a:solidFill>
                  <a:schemeClr val="dk1"/>
                </a:solidFill>
                <a:latin typeface="Times New Roman" panose="02020603050405020304" pitchFamily="18" charset="0"/>
                <a:ea typeface="+mn-ea"/>
                <a:cs typeface="Times New Roman" panose="02020603050405020304" pitchFamily="18" charset="0"/>
              </a:rPr>
              <a:t>蚂蚁每</a:t>
            </a:r>
            <a:r>
              <a:rPr lang="zh-CN" altLang="zh-CN" sz="1200" i="0" kern="1200" dirty="0">
                <a:solidFill>
                  <a:schemeClr val="dk1"/>
                </a:solidFill>
                <a:latin typeface="Times New Roman" panose="02020603050405020304" pitchFamily="18" charset="0"/>
                <a:ea typeface="+mn-ea"/>
                <a:cs typeface="Times New Roman" panose="02020603050405020304" pitchFamily="18" charset="0"/>
              </a:rPr>
              <a:t>走一步都要更新</a:t>
            </a:r>
            <a:endParaRPr lang="en-US" altLang="zh-CN" sz="12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1200" i="0" kern="1200" dirty="0">
                <a:solidFill>
                  <a:schemeClr val="dk1"/>
                </a:solidFill>
                <a:latin typeface="Times New Roman" panose="02020603050405020304" pitchFamily="18" charset="0"/>
                <a:ea typeface="+mn-ea"/>
                <a:cs typeface="Times New Roman" panose="02020603050405020304" pitchFamily="18" charset="0"/>
              </a:rPr>
              <a:t>残留信息素的浓度</a:t>
            </a:r>
            <a:r>
              <a:rPr lang="zh-CN" altLang="en-US" sz="1200" i="0" kern="1200" dirty="0">
                <a:solidFill>
                  <a:schemeClr val="dk1"/>
                </a:solidFill>
                <a:latin typeface="Times New Roman" panose="02020603050405020304" pitchFamily="18" charset="0"/>
                <a:ea typeface="+mn-ea"/>
                <a:cs typeface="Times New Roman" panose="02020603050405020304" pitchFamily="18" charset="0"/>
              </a:rPr>
              <a:t>。</a:t>
            </a:r>
            <a:endParaRPr lang="en-US" altLang="zh-CN" sz="12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1200" i="0" kern="1200" dirty="0">
                <a:solidFill>
                  <a:schemeClr val="dk1"/>
                </a:solidFill>
                <a:latin typeface="Times New Roman" panose="02020603050405020304" pitchFamily="18" charset="0"/>
                <a:ea typeface="+mn-ea"/>
                <a:cs typeface="Times New Roman" panose="02020603050405020304" pitchFamily="18" charset="0"/>
              </a:rPr>
              <a:t>利用的是局部信息</a:t>
            </a:r>
            <a:r>
              <a:rPr lang="en-US" altLang="zh-CN" sz="1200" i="0" kern="1200" dirty="0">
                <a:solidFill>
                  <a:schemeClr val="dk1"/>
                </a:solidFill>
                <a:latin typeface="Times New Roman" panose="02020603050405020304" pitchFamily="18" charset="0"/>
                <a:ea typeface="+mn-ea"/>
                <a:cs typeface="Times New Roman" panose="02020603050405020304" pitchFamily="18" charset="0"/>
              </a:rPr>
              <a:t>Q</a:t>
            </a:r>
            <a:r>
              <a:rPr lang="zh-CN" altLang="en-US" sz="1200" i="0" kern="1200" dirty="0">
                <a:solidFill>
                  <a:schemeClr val="dk1"/>
                </a:solidFill>
                <a:latin typeface="Times New Roman" panose="02020603050405020304" pitchFamily="18" charset="0"/>
                <a:ea typeface="+mn-ea"/>
                <a:cs typeface="Times New Roman" panose="02020603050405020304" pitchFamily="18" charset="0"/>
              </a:rPr>
              <a:t>，</a:t>
            </a:r>
            <a:r>
              <a:rPr lang="zh-CN" altLang="zh-CN" sz="1200" i="0" kern="1200" dirty="0">
                <a:solidFill>
                  <a:schemeClr val="dk1"/>
                </a:solidFill>
                <a:latin typeface="Times New Roman" panose="02020603050405020304" pitchFamily="18" charset="0"/>
                <a:ea typeface="+mn-ea"/>
                <a:cs typeface="Times New Roman" panose="02020603050405020304" pitchFamily="18" charset="0"/>
              </a:rPr>
              <a:t>即</a:t>
            </a:r>
            <a:r>
              <a:rPr lang="zh-CN" altLang="en-US" sz="1200" i="0" kern="1200" dirty="0">
                <a:solidFill>
                  <a:schemeClr val="dk1"/>
                </a:solidFill>
                <a:latin typeface="Times New Roman" panose="02020603050405020304" pitchFamily="18" charset="0"/>
                <a:ea typeface="+mn-ea"/>
                <a:cs typeface="Times New Roman" panose="02020603050405020304" pitchFamily="18" charset="0"/>
              </a:rPr>
              <a:t>蚂蚁每</a:t>
            </a:r>
            <a:r>
              <a:rPr lang="zh-CN" altLang="zh-CN" sz="1200" i="0" kern="1200" dirty="0">
                <a:solidFill>
                  <a:schemeClr val="dk1"/>
                </a:solidFill>
                <a:latin typeface="Times New Roman" panose="02020603050405020304" pitchFamily="18" charset="0"/>
                <a:ea typeface="+mn-ea"/>
                <a:cs typeface="Times New Roman" panose="02020603050405020304" pitchFamily="18" charset="0"/>
              </a:rPr>
              <a:t>走一步都要更新残留</a:t>
            </a:r>
            <a:endParaRPr lang="en-US" altLang="zh-CN" sz="12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1200" i="0" kern="1200" dirty="0">
                <a:solidFill>
                  <a:schemeClr val="dk1"/>
                </a:solidFill>
                <a:latin typeface="Times New Roman" panose="02020603050405020304" pitchFamily="18" charset="0"/>
                <a:ea typeface="+mn-ea"/>
                <a:cs typeface="Times New Roman" panose="02020603050405020304" pitchFamily="18" charset="0"/>
              </a:rPr>
              <a:t>信息素的浓度</a:t>
            </a:r>
            <a:r>
              <a:rPr lang="zh-CN" altLang="en-US" sz="1200" i="0" kern="1200" dirty="0">
                <a:solidFill>
                  <a:schemeClr val="dk1"/>
                </a:solidFill>
                <a:latin typeface="Times New Roman" panose="02020603050405020304" pitchFamily="18" charset="0"/>
                <a:ea typeface="+mn-ea"/>
                <a:cs typeface="Times New Roman" panose="02020603050405020304" pitchFamily="18" charset="0"/>
              </a:rPr>
              <a:t>。</a:t>
            </a:r>
            <a:endParaRPr lang="zh-CN" altLang="zh-CN" sz="12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zh-CN" altLang="zh-CN" sz="1200" i="0" kern="1200" dirty="0">
              <a:solidFill>
                <a:schemeClr val="dk1"/>
              </a:solidFill>
              <a:latin typeface="Times New Roman" panose="02020603050405020304" pitchFamily="18" charset="0"/>
              <a:ea typeface="+mn-ea"/>
              <a:cs typeface="Times New Roman" panose="02020603050405020304" pitchFamily="18" charset="0"/>
            </a:endParaRPr>
          </a:p>
          <a:p>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p:cNvSpPr>
            <a:spLocks noGrp="1" noRot="1" noChangeAspect="1" noChangeArrowheads="1" noTextEdit="1"/>
          </p:cNvSpPr>
          <p:nvPr>
            <p:ph type="sldImg"/>
          </p:nvPr>
        </p:nvSpPr>
        <p:spPr/>
      </p:sp>
      <p:sp>
        <p:nvSpPr>
          <p:cNvPr id="22425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p162</a:t>
            </a:r>
            <a:endParaRPr lang="zh-CN" altLang="en-US" dirty="0"/>
          </a:p>
          <a:p>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ChangeArrowheads="1" noTextEdit="1"/>
          </p:cNvSpPr>
          <p:nvPr>
            <p:ph type="sldImg"/>
          </p:nvPr>
        </p:nvSpPr>
        <p:spPr/>
      </p:sp>
      <p:sp>
        <p:nvSpPr>
          <p:cNvPr id="22630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p162</a:t>
            </a:r>
            <a:endParaRPr lang="zh-CN" altLang="en-US"/>
          </a:p>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第</a:t>
            </a:r>
            <a:r>
              <a:rPr lang="en-US" altLang="zh-CN" dirty="0"/>
              <a:t>6</a:t>
            </a:r>
            <a:r>
              <a:rPr lang="zh-CN" altLang="en-US" dirty="0"/>
              <a:t>章</a:t>
            </a:r>
          </a:p>
        </p:txBody>
      </p:sp>
    </p:spTree>
    <p:extLst>
      <p:ext uri="{BB962C8B-B14F-4D97-AF65-F5344CB8AC3E}">
        <p14:creationId xmlns:p14="http://schemas.microsoft.com/office/powerpoint/2010/main" val="41709798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zh-CN" altLang="en-US" b="0" i="0" dirty="0">
                <a:solidFill>
                  <a:srgbClr val="000000"/>
                </a:solidFill>
                <a:effectLst/>
                <a:latin typeface="宋体" panose="02010600030101010101" pitchFamily="2" charset="-122"/>
                <a:ea typeface="宋体" panose="02010600030101010101" pitchFamily="2" charset="-122"/>
              </a:rPr>
              <a:t>经典逻辑 </a:t>
            </a:r>
            <a:r>
              <a:rPr lang="en-US" altLang="zh-CN" b="0" i="0" dirty="0">
                <a:solidFill>
                  <a:srgbClr val="000000"/>
                </a:solidFill>
                <a:effectLst/>
                <a:latin typeface="Tahoma" panose="020B0604030504040204" pitchFamily="34" charset="0"/>
              </a:rPr>
              <a:t>(</a:t>
            </a:r>
            <a:r>
              <a:rPr lang="zh-CN" altLang="en-US" b="0" i="0" dirty="0">
                <a:solidFill>
                  <a:srgbClr val="000000"/>
                </a:solidFill>
                <a:effectLst/>
                <a:latin typeface="宋体" panose="02010600030101010101" pitchFamily="2" charset="-122"/>
                <a:ea typeface="宋体" panose="02010600030101010101" pitchFamily="2" charset="-122"/>
              </a:rPr>
              <a:t>也称二值逻辑或布尔逻辑</a:t>
            </a:r>
            <a:r>
              <a:rPr lang="en-US" altLang="zh-CN"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认为所有事物或陈述都可以用二元项 </a:t>
            </a:r>
            <a:r>
              <a:rPr lang="en-US" altLang="zh-CN" b="0" i="0" dirty="0">
                <a:solidFill>
                  <a:srgbClr val="000000"/>
                </a:solidFill>
                <a:effectLst/>
                <a:latin typeface="Tahoma" panose="020B0604030504040204" pitchFamily="34" charset="0"/>
              </a:rPr>
              <a:t>(</a:t>
            </a:r>
            <a:r>
              <a:rPr lang="zh-CN" altLang="en-US" b="0" i="0" dirty="0">
                <a:solidFill>
                  <a:srgbClr val="000000"/>
                </a:solidFill>
                <a:effectLst/>
                <a:latin typeface="宋体" panose="02010600030101010101" pitchFamily="2" charset="-122"/>
                <a:ea typeface="宋体" panose="02010600030101010101" pitchFamily="2" charset="-122"/>
              </a:rPr>
              <a:t>比如 </a:t>
            </a:r>
            <a:r>
              <a:rPr lang="en-US" altLang="zh-CN" b="0" i="0" dirty="0">
                <a:solidFill>
                  <a:srgbClr val="000000"/>
                </a:solidFill>
                <a:effectLst/>
                <a:latin typeface="Tahoma" panose="020B0604030504040204" pitchFamily="34" charset="0"/>
              </a:rPr>
              <a:t>0 </a:t>
            </a:r>
            <a:r>
              <a:rPr lang="zh-CN" altLang="en-US" b="0" i="0" dirty="0">
                <a:solidFill>
                  <a:srgbClr val="000000"/>
                </a:solidFill>
                <a:effectLst/>
                <a:latin typeface="宋体" panose="02010600030101010101" pitchFamily="2" charset="-122"/>
                <a:ea typeface="宋体" panose="02010600030101010101" pitchFamily="2" charset="-122"/>
              </a:rPr>
              <a:t>或</a:t>
            </a:r>
            <a:r>
              <a:rPr lang="zh-CN" altLang="en-US" b="0" i="0" dirty="0">
                <a:solidFill>
                  <a:srgbClr val="000000"/>
                </a:solidFill>
                <a:effectLst/>
                <a:latin typeface="Tahoma" panose="020B0604030504040204" pitchFamily="34" charset="0"/>
              </a:rPr>
              <a:t> </a:t>
            </a:r>
            <a:r>
              <a:rPr lang="en-US" altLang="zh-CN" b="0" i="0" dirty="0">
                <a:solidFill>
                  <a:srgbClr val="000000"/>
                </a:solidFill>
                <a:effectLst/>
                <a:latin typeface="Tahoma" panose="020B0604030504040204" pitchFamily="34" charset="0"/>
              </a:rPr>
              <a:t>1, </a:t>
            </a:r>
            <a:r>
              <a:rPr lang="zh-CN" altLang="en-US" b="0" i="0" dirty="0">
                <a:solidFill>
                  <a:srgbClr val="000000"/>
                </a:solidFill>
                <a:effectLst/>
                <a:latin typeface="宋体" panose="02010600030101010101" pitchFamily="2" charset="-122"/>
                <a:ea typeface="宋体" panose="02010600030101010101" pitchFamily="2" charset="-122"/>
              </a:rPr>
              <a:t>是或否</a:t>
            </a:r>
            <a:r>
              <a:rPr lang="en-US" altLang="zh-CN"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黑或白</a:t>
            </a:r>
            <a:r>
              <a:rPr lang="en-US" altLang="zh-CN"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来表示</a:t>
            </a:r>
            <a:r>
              <a:rPr lang="en-US" altLang="zh-CN"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给定一个集合 </a:t>
            </a:r>
            <a:r>
              <a:rPr lang="en-US" altLang="zh-CN" b="0" i="1" dirty="0">
                <a:solidFill>
                  <a:srgbClr val="000000"/>
                </a:solidFill>
                <a:effectLst/>
                <a:latin typeface="Arial" panose="020B0604020202020204" pitchFamily="34" charset="0"/>
              </a:rPr>
              <a:t>X</a:t>
            </a:r>
            <a:r>
              <a:rPr lang="en-US" altLang="zh-CN"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其论域内的每个元素要么完全属于该集合 </a:t>
            </a:r>
            <a:r>
              <a:rPr lang="en-US" altLang="zh-CN" b="0" i="1" dirty="0">
                <a:solidFill>
                  <a:srgbClr val="000000"/>
                </a:solidFill>
                <a:effectLst/>
                <a:latin typeface="Arial" panose="020B0604020202020204" pitchFamily="34" charset="0"/>
              </a:rPr>
              <a:t>X</a:t>
            </a:r>
            <a:r>
              <a:rPr lang="en-US" altLang="zh-CN"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要么完全不属于 </a:t>
            </a:r>
            <a:r>
              <a:rPr lang="en-US" altLang="zh-CN" b="0" i="1" dirty="0">
                <a:solidFill>
                  <a:srgbClr val="000000"/>
                </a:solidFill>
                <a:effectLst/>
                <a:latin typeface="Arial" panose="020B0604020202020204" pitchFamily="34" charset="0"/>
              </a:rPr>
              <a:t>X</a:t>
            </a:r>
            <a:r>
              <a:rPr lang="en-US" altLang="zh-CN"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不存在部分属于 </a:t>
            </a:r>
            <a:r>
              <a:rPr lang="en-US" altLang="zh-CN" b="0" i="1" dirty="0">
                <a:solidFill>
                  <a:srgbClr val="000000"/>
                </a:solidFill>
                <a:effectLst/>
                <a:latin typeface="Arial" panose="020B0604020202020204" pitchFamily="34" charset="0"/>
              </a:rPr>
              <a:t>X </a:t>
            </a:r>
            <a:r>
              <a:rPr lang="zh-CN" altLang="en-US" b="0" i="0" dirty="0">
                <a:solidFill>
                  <a:srgbClr val="000000"/>
                </a:solidFill>
                <a:effectLst/>
                <a:latin typeface="宋体" panose="02010600030101010101" pitchFamily="2" charset="-122"/>
                <a:ea typeface="宋体" panose="02010600030101010101" pitchFamily="2" charset="-122"/>
              </a:rPr>
              <a:t>的情况</a:t>
            </a:r>
            <a:r>
              <a:rPr lang="en-US" altLang="zh-CN" b="0" i="0" dirty="0">
                <a:solidFill>
                  <a:srgbClr val="000000"/>
                </a:solidFill>
                <a:effectLst/>
                <a:latin typeface="Tahoma" panose="020B0604030504040204" pitchFamily="34" charset="0"/>
              </a:rPr>
              <a:t>.</a:t>
            </a:r>
          </a:p>
          <a:p>
            <a:pPr algn="just"/>
            <a:r>
              <a:rPr lang="zh-CN" altLang="en-US" b="0" i="0" dirty="0">
                <a:solidFill>
                  <a:srgbClr val="000000"/>
                </a:solidFill>
                <a:effectLst/>
                <a:latin typeface="宋体" panose="02010600030101010101" pitchFamily="2" charset="-122"/>
                <a:ea typeface="宋体" panose="02010600030101010101" pitchFamily="2" charset="-122"/>
              </a:rPr>
              <a:t>但是</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人们日常交流中使用的语义概念往往具有不确定性</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而且元素是否属于某个语义</a:t>
            </a:r>
            <a:r>
              <a:rPr lang="zh-CN" altLang="en-US"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概念经常是个渐变而非突变的过程</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不能简单用非黑即白来描述</a:t>
            </a:r>
            <a:r>
              <a:rPr lang="en-US" altLang="zh-CN" b="0" i="0" dirty="0">
                <a:solidFill>
                  <a:srgbClr val="000000"/>
                </a:solidFill>
                <a:effectLst/>
                <a:latin typeface="Times New Roman" panose="02020603050405020304" pitchFamily="18" charset="0"/>
              </a:rPr>
              <a:t>. </a:t>
            </a:r>
          </a:p>
          <a:p>
            <a:pPr algn="just"/>
            <a:r>
              <a:rPr lang="zh-CN" altLang="en-US" b="0" i="0" dirty="0">
                <a:solidFill>
                  <a:srgbClr val="000000"/>
                </a:solidFill>
                <a:effectLst/>
                <a:latin typeface="宋体" panose="02010600030101010101" pitchFamily="2" charset="-122"/>
                <a:ea typeface="宋体" panose="02010600030101010101" pitchFamily="2" charset="-122"/>
              </a:rPr>
              <a:t>比如劳动保护办法为了消</a:t>
            </a:r>
            <a:r>
              <a:rPr lang="zh-CN" altLang="en-US"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除歧义</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可能规定 </a:t>
            </a:r>
            <a:r>
              <a:rPr lang="en-US" altLang="zh-CN" b="0" i="0" dirty="0">
                <a:solidFill>
                  <a:srgbClr val="000000"/>
                </a:solidFill>
                <a:effectLst/>
                <a:latin typeface="Tahoma" panose="020B0604030504040204" pitchFamily="34" charset="0"/>
              </a:rPr>
              <a:t>35 </a:t>
            </a:r>
            <a:r>
              <a:rPr lang="zh-CN" altLang="en-US" b="0" i="0" dirty="0">
                <a:solidFill>
                  <a:srgbClr val="000000"/>
                </a:solidFill>
                <a:effectLst/>
                <a:latin typeface="宋体" panose="02010600030101010101" pitchFamily="2" charset="-122"/>
                <a:ea typeface="宋体" panose="02010600030101010101" pitchFamily="2" charset="-122"/>
              </a:rPr>
              <a:t>度以上为 </a:t>
            </a:r>
            <a:r>
              <a:rPr lang="zh-CN" altLang="en-US" b="0" i="0" dirty="0">
                <a:solidFill>
                  <a:srgbClr val="000000"/>
                </a:solidFill>
                <a:effectLst/>
                <a:latin typeface="Times New Roman" panose="02020603050405020304" pitchFamily="18" charset="0"/>
              </a:rPr>
              <a:t>‘</a:t>
            </a:r>
            <a:r>
              <a:rPr lang="zh-CN" altLang="en-US" b="0" i="0" dirty="0">
                <a:solidFill>
                  <a:srgbClr val="000000"/>
                </a:solidFill>
                <a:effectLst/>
                <a:latin typeface="宋体" panose="02010600030101010101" pitchFamily="2" charset="-122"/>
                <a:ea typeface="宋体" panose="02010600030101010101" pitchFamily="2" charset="-122"/>
              </a:rPr>
              <a:t>高温</a:t>
            </a:r>
            <a:r>
              <a:rPr lang="zh-CN" altLang="en-US" b="0" i="0" dirty="0">
                <a:solidFill>
                  <a:srgbClr val="000000"/>
                </a:solidFill>
                <a:effectLst/>
                <a:latin typeface="Times New Roman" panose="02020603050405020304" pitchFamily="18" charset="0"/>
              </a:rPr>
              <a:t>’</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这样 </a:t>
            </a:r>
            <a:r>
              <a:rPr lang="zh-CN" altLang="en-US" b="0" i="0" dirty="0">
                <a:solidFill>
                  <a:srgbClr val="000000"/>
                </a:solidFill>
                <a:effectLst/>
                <a:latin typeface="Times New Roman" panose="02020603050405020304" pitchFamily="18" charset="0"/>
              </a:rPr>
              <a:t>‘</a:t>
            </a:r>
            <a:r>
              <a:rPr lang="zh-CN" altLang="en-US" b="0" i="0" dirty="0">
                <a:solidFill>
                  <a:srgbClr val="000000"/>
                </a:solidFill>
                <a:effectLst/>
                <a:latin typeface="宋体" panose="02010600030101010101" pitchFamily="2" charset="-122"/>
                <a:ea typeface="宋体" panose="02010600030101010101" pitchFamily="2" charset="-122"/>
              </a:rPr>
              <a:t>高温</a:t>
            </a:r>
            <a:r>
              <a:rPr lang="zh-CN" altLang="en-US"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就是一个二值逻辑</a:t>
            </a:r>
            <a:r>
              <a:rPr lang="en-US" altLang="zh-CN" b="0" i="0" dirty="0">
                <a:solidFill>
                  <a:srgbClr val="000000"/>
                </a:solidFill>
                <a:effectLst/>
                <a:latin typeface="Times New Roman" panose="02020603050405020304" pitchFamily="18" charset="0"/>
              </a:rPr>
              <a:t>, </a:t>
            </a:r>
            <a:r>
              <a:rPr lang="en-US" altLang="zh-CN" b="0" i="0" dirty="0">
                <a:solidFill>
                  <a:srgbClr val="000000"/>
                </a:solidFill>
                <a:effectLst/>
                <a:latin typeface="Tahoma" panose="020B0604030504040204" pitchFamily="34" charset="0"/>
              </a:rPr>
              <a:t>35</a:t>
            </a:r>
            <a:r>
              <a:rPr lang="en-US" altLang="zh-CN" b="0" i="1" dirty="0">
                <a:solidFill>
                  <a:srgbClr val="000000"/>
                </a:solidFill>
                <a:effectLst/>
                <a:latin typeface="Arial" panose="020B0604020202020204" pitchFamily="34" charset="0"/>
              </a:rPr>
              <a:t>.</a:t>
            </a:r>
            <a:r>
              <a:rPr lang="en-US" altLang="zh-CN" b="0" i="0" dirty="0">
                <a:solidFill>
                  <a:srgbClr val="000000"/>
                </a:solidFill>
                <a:effectLst/>
                <a:latin typeface="Tahoma" panose="020B0604030504040204" pitchFamily="34" charset="0"/>
              </a:rPr>
              <a:t>0 </a:t>
            </a:r>
            <a:r>
              <a:rPr lang="zh-CN" altLang="en-US" b="0" i="0" dirty="0">
                <a:solidFill>
                  <a:srgbClr val="000000"/>
                </a:solidFill>
                <a:effectLst/>
                <a:latin typeface="宋体" panose="02010600030101010101" pitchFamily="2" charset="-122"/>
                <a:ea typeface="宋体" panose="02010600030101010101" pitchFamily="2" charset="-122"/>
              </a:rPr>
              <a:t>度为 </a:t>
            </a:r>
            <a:r>
              <a:rPr lang="zh-CN" altLang="en-US" b="0" i="0" dirty="0">
                <a:solidFill>
                  <a:srgbClr val="000000"/>
                </a:solidFill>
                <a:effectLst/>
                <a:latin typeface="Times New Roman" panose="02020603050405020304" pitchFamily="18" charset="0"/>
              </a:rPr>
              <a:t>‘</a:t>
            </a:r>
            <a:r>
              <a:rPr lang="zh-CN" altLang="en-US" b="0" i="0" dirty="0">
                <a:solidFill>
                  <a:srgbClr val="000000"/>
                </a:solidFill>
                <a:effectLst/>
                <a:latin typeface="宋体" panose="02010600030101010101" pitchFamily="2" charset="-122"/>
                <a:ea typeface="宋体" panose="02010600030101010101" pitchFamily="2" charset="-122"/>
              </a:rPr>
              <a:t>高温</a:t>
            </a:r>
            <a:r>
              <a:rPr lang="zh-CN" altLang="en-US" b="0" i="0" dirty="0">
                <a:solidFill>
                  <a:srgbClr val="000000"/>
                </a:solidFill>
                <a:effectLst/>
                <a:latin typeface="Times New Roman" panose="02020603050405020304" pitchFamily="18" charset="0"/>
              </a:rPr>
              <a:t>’</a:t>
            </a:r>
            <a:r>
              <a:rPr lang="en-US" altLang="zh-CN" b="0" i="0" dirty="0">
                <a:solidFill>
                  <a:srgbClr val="000000"/>
                </a:solidFill>
                <a:effectLst/>
                <a:latin typeface="Times New Roman" panose="02020603050405020304" pitchFamily="18" charset="0"/>
              </a:rPr>
              <a:t>, </a:t>
            </a:r>
            <a:r>
              <a:rPr lang="en-US" altLang="zh-CN" b="0" i="0" dirty="0">
                <a:solidFill>
                  <a:srgbClr val="000000"/>
                </a:solidFill>
                <a:effectLst/>
                <a:latin typeface="Tahoma" panose="020B0604030504040204" pitchFamily="34" charset="0"/>
              </a:rPr>
              <a:t>34</a:t>
            </a:r>
            <a:r>
              <a:rPr lang="en-US" altLang="zh-CN" b="0" i="1" dirty="0">
                <a:solidFill>
                  <a:srgbClr val="000000"/>
                </a:solidFill>
                <a:effectLst/>
                <a:latin typeface="Arial" panose="020B0604020202020204" pitchFamily="34" charset="0"/>
              </a:rPr>
              <a:t>.</a:t>
            </a:r>
            <a:r>
              <a:rPr lang="en-US" altLang="zh-CN" b="0" i="0" dirty="0">
                <a:solidFill>
                  <a:srgbClr val="000000"/>
                </a:solidFill>
                <a:effectLst/>
                <a:latin typeface="Tahoma" panose="020B0604030504040204" pitchFamily="34" charset="0"/>
              </a:rPr>
              <a:t>9 </a:t>
            </a:r>
            <a:r>
              <a:rPr lang="zh-CN" altLang="en-US" b="0" i="0" dirty="0">
                <a:solidFill>
                  <a:srgbClr val="000000"/>
                </a:solidFill>
                <a:effectLst/>
                <a:latin typeface="宋体" panose="02010600030101010101" pitchFamily="2" charset="-122"/>
                <a:ea typeface="宋体" panose="02010600030101010101" pitchFamily="2" charset="-122"/>
              </a:rPr>
              <a:t>度不是 </a:t>
            </a:r>
            <a:r>
              <a:rPr lang="zh-CN" altLang="en-US" b="0" i="0" dirty="0">
                <a:solidFill>
                  <a:srgbClr val="000000"/>
                </a:solidFill>
                <a:effectLst/>
                <a:latin typeface="Times New Roman" panose="02020603050405020304" pitchFamily="18" charset="0"/>
              </a:rPr>
              <a:t>‘</a:t>
            </a:r>
            <a:r>
              <a:rPr lang="zh-CN" altLang="en-US" b="0" i="0" dirty="0">
                <a:solidFill>
                  <a:srgbClr val="000000"/>
                </a:solidFill>
                <a:effectLst/>
                <a:latin typeface="宋体" panose="02010600030101010101" pitchFamily="2" charset="-122"/>
                <a:ea typeface="宋体" panose="02010600030101010101" pitchFamily="2" charset="-122"/>
              </a:rPr>
              <a:t>高温</a:t>
            </a:r>
            <a:r>
              <a:rPr lang="zh-CN" altLang="en-US" b="0" i="0" dirty="0">
                <a:solidFill>
                  <a:srgbClr val="000000"/>
                </a:solidFill>
                <a:effectLst/>
                <a:latin typeface="Times New Roman" panose="02020603050405020304" pitchFamily="18" charset="0"/>
              </a:rPr>
              <a:t>’</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其集合表示如图</a:t>
            </a:r>
            <a:r>
              <a:rPr lang="en-US" altLang="zh-CN" b="0" i="0" dirty="0">
                <a:solidFill>
                  <a:srgbClr val="000000"/>
                </a:solidFill>
                <a:effectLst/>
                <a:latin typeface="Times New Roman" panose="02020603050405020304" pitchFamily="18" charset="0"/>
              </a:rPr>
              <a:t>1(a)</a:t>
            </a:r>
            <a:r>
              <a:rPr lang="zh-CN" altLang="en-US" b="0" i="0" dirty="0">
                <a:solidFill>
                  <a:srgbClr val="000000"/>
                </a:solidFill>
                <a:effectLst/>
                <a:latin typeface="宋体" panose="02010600030101010101" pitchFamily="2" charset="-122"/>
                <a:ea typeface="宋体" panose="02010600030101010101" pitchFamily="2" charset="-122"/>
              </a:rPr>
              <a:t>所示</a:t>
            </a:r>
            <a:r>
              <a:rPr lang="en-US" altLang="zh-CN" b="0" i="0" dirty="0">
                <a:solidFill>
                  <a:srgbClr val="000000"/>
                </a:solidFill>
                <a:effectLst/>
                <a:latin typeface="Times New Roman" panose="02020603050405020304" pitchFamily="18" charset="0"/>
              </a:rPr>
              <a:t>. </a:t>
            </a:r>
          </a:p>
          <a:p>
            <a:pPr algn="just"/>
            <a:r>
              <a:rPr lang="zh-CN" altLang="en-US" b="0" i="0" dirty="0">
                <a:solidFill>
                  <a:srgbClr val="000000"/>
                </a:solidFill>
                <a:effectLst/>
                <a:latin typeface="宋体" panose="02010600030101010101" pitchFamily="2" charset="-122"/>
                <a:ea typeface="宋体" panose="02010600030101010101" pitchFamily="2" charset="-122"/>
              </a:rPr>
              <a:t>但是在人们的理解和体感中</a:t>
            </a:r>
            <a:r>
              <a:rPr lang="en-US" altLang="zh-CN" b="0" i="0" dirty="0">
                <a:solidFill>
                  <a:srgbClr val="000000"/>
                </a:solidFill>
                <a:effectLst/>
                <a:latin typeface="Times New Roman" panose="02020603050405020304" pitchFamily="18" charset="0"/>
              </a:rPr>
              <a:t>, </a:t>
            </a:r>
            <a:r>
              <a:rPr lang="en-US" altLang="zh-CN" b="0" i="0" dirty="0">
                <a:solidFill>
                  <a:srgbClr val="000000"/>
                </a:solidFill>
                <a:effectLst/>
                <a:latin typeface="Tahoma" panose="020B0604030504040204" pitchFamily="34" charset="0"/>
              </a:rPr>
              <a:t>35</a:t>
            </a:r>
            <a:r>
              <a:rPr lang="en-US" altLang="zh-CN" b="0" i="1" dirty="0">
                <a:solidFill>
                  <a:srgbClr val="000000"/>
                </a:solidFill>
                <a:effectLst/>
                <a:latin typeface="Arial" panose="020B0604020202020204" pitchFamily="34" charset="0"/>
              </a:rPr>
              <a:t>.</a:t>
            </a:r>
            <a:r>
              <a:rPr lang="en-US" altLang="zh-CN" b="0" i="0" dirty="0">
                <a:solidFill>
                  <a:srgbClr val="000000"/>
                </a:solidFill>
                <a:effectLst/>
                <a:latin typeface="Tahoma" panose="020B0604030504040204" pitchFamily="34" charset="0"/>
              </a:rPr>
              <a:t>0 </a:t>
            </a:r>
            <a:r>
              <a:rPr lang="zh-CN" altLang="en-US" b="0" i="0" dirty="0">
                <a:solidFill>
                  <a:srgbClr val="000000"/>
                </a:solidFill>
                <a:effectLst/>
                <a:latin typeface="宋体" panose="02010600030101010101" pitchFamily="2" charset="-122"/>
                <a:ea typeface="宋体" panose="02010600030101010101" pitchFamily="2" charset="-122"/>
              </a:rPr>
              <a:t>度和 </a:t>
            </a:r>
            <a:r>
              <a:rPr lang="en-US" altLang="zh-CN" b="0" i="0" dirty="0">
                <a:solidFill>
                  <a:srgbClr val="000000"/>
                </a:solidFill>
                <a:effectLst/>
                <a:latin typeface="Tahoma" panose="020B0604030504040204" pitchFamily="34" charset="0"/>
              </a:rPr>
              <a:t>34</a:t>
            </a:r>
            <a:r>
              <a:rPr lang="en-US" altLang="zh-CN" b="0" i="1" dirty="0">
                <a:solidFill>
                  <a:srgbClr val="000000"/>
                </a:solidFill>
                <a:effectLst/>
                <a:latin typeface="Arial" panose="020B0604020202020204" pitchFamily="34" charset="0"/>
              </a:rPr>
              <a:t>.</a:t>
            </a:r>
            <a:r>
              <a:rPr lang="en-US" altLang="zh-CN" b="0" i="0" dirty="0">
                <a:solidFill>
                  <a:srgbClr val="000000"/>
                </a:solidFill>
                <a:effectLst/>
                <a:latin typeface="Tahoma" panose="020B0604030504040204" pitchFamily="34" charset="0"/>
              </a:rPr>
              <a:t>9 </a:t>
            </a:r>
            <a:r>
              <a:rPr lang="zh-CN" altLang="en-US" b="0" i="0" dirty="0">
                <a:solidFill>
                  <a:srgbClr val="000000"/>
                </a:solidFill>
                <a:effectLst/>
                <a:latin typeface="宋体" panose="02010600030101010101" pitchFamily="2" charset="-122"/>
                <a:ea typeface="宋体" panose="02010600030101010101" pitchFamily="2" charset="-122"/>
              </a:rPr>
              <a:t>度并没</a:t>
            </a:r>
            <a:r>
              <a:rPr lang="zh-CN" altLang="en-US"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有本质的区别</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语义概念中的 </a:t>
            </a:r>
            <a:r>
              <a:rPr lang="zh-CN" altLang="en-US" b="0" i="0" dirty="0">
                <a:solidFill>
                  <a:srgbClr val="000000"/>
                </a:solidFill>
                <a:effectLst/>
                <a:latin typeface="Times New Roman" panose="02020603050405020304" pitchFamily="18" charset="0"/>
              </a:rPr>
              <a:t>‘</a:t>
            </a:r>
            <a:r>
              <a:rPr lang="zh-CN" altLang="en-US" b="0" i="0" dirty="0">
                <a:solidFill>
                  <a:srgbClr val="000000"/>
                </a:solidFill>
                <a:effectLst/>
                <a:latin typeface="宋体" panose="02010600030101010101" pitchFamily="2" charset="-122"/>
                <a:ea typeface="宋体" panose="02010600030101010101" pitchFamily="2" charset="-122"/>
              </a:rPr>
              <a:t>高温</a:t>
            </a:r>
            <a:r>
              <a:rPr lang="zh-CN" altLang="en-US"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是渐变而非突变的</a:t>
            </a:r>
            <a:r>
              <a:rPr lang="en-US" altLang="zh-CN" b="0" i="0" dirty="0">
                <a:solidFill>
                  <a:srgbClr val="000000"/>
                </a:solidFill>
                <a:effectLst/>
                <a:latin typeface="Times New Roman" panose="02020603050405020304" pitchFamily="18" charset="0"/>
              </a:rPr>
              <a:t>: </a:t>
            </a:r>
            <a:r>
              <a:rPr lang="en-US" altLang="zh-CN" b="0" i="0" dirty="0">
                <a:solidFill>
                  <a:srgbClr val="000000"/>
                </a:solidFill>
                <a:effectLst/>
                <a:latin typeface="Tahoma" panose="020B0604030504040204" pitchFamily="34" charset="0"/>
              </a:rPr>
              <a:t>35</a:t>
            </a:r>
            <a:r>
              <a:rPr lang="en-US" altLang="zh-CN" b="0" i="1" dirty="0">
                <a:solidFill>
                  <a:srgbClr val="000000"/>
                </a:solidFill>
                <a:effectLst/>
                <a:latin typeface="Arial" panose="020B0604020202020204" pitchFamily="34" charset="0"/>
              </a:rPr>
              <a:t>.</a:t>
            </a:r>
            <a:r>
              <a:rPr lang="en-US" altLang="zh-CN" b="0" i="0" dirty="0">
                <a:solidFill>
                  <a:srgbClr val="000000"/>
                </a:solidFill>
                <a:effectLst/>
                <a:latin typeface="Tahoma" panose="020B0604030504040204" pitchFamily="34" charset="0"/>
              </a:rPr>
              <a:t>0 </a:t>
            </a:r>
            <a:r>
              <a:rPr lang="zh-CN" altLang="en-US" b="0" i="0" dirty="0">
                <a:solidFill>
                  <a:srgbClr val="000000"/>
                </a:solidFill>
                <a:effectLst/>
                <a:latin typeface="宋体" panose="02010600030101010101" pitchFamily="2" charset="-122"/>
                <a:ea typeface="宋体" panose="02010600030101010101" pitchFamily="2" charset="-122"/>
              </a:rPr>
              <a:t>度以上属于 </a:t>
            </a:r>
            <a:r>
              <a:rPr lang="zh-CN" altLang="en-US" b="0" i="0" dirty="0">
                <a:solidFill>
                  <a:srgbClr val="000000"/>
                </a:solidFill>
                <a:effectLst/>
                <a:latin typeface="Times New Roman" panose="02020603050405020304" pitchFamily="18" charset="0"/>
              </a:rPr>
              <a:t>‘</a:t>
            </a:r>
            <a:r>
              <a:rPr lang="zh-CN" altLang="en-US" b="0" i="0" dirty="0">
                <a:solidFill>
                  <a:srgbClr val="000000"/>
                </a:solidFill>
                <a:effectLst/>
                <a:latin typeface="宋体" panose="02010600030101010101" pitchFamily="2" charset="-122"/>
                <a:ea typeface="宋体" panose="02010600030101010101" pitchFamily="2" charset="-122"/>
              </a:rPr>
              <a:t>高温</a:t>
            </a:r>
            <a:r>
              <a:rPr lang="zh-CN" altLang="en-US" b="0" i="0" dirty="0">
                <a:solidFill>
                  <a:srgbClr val="000000"/>
                </a:solidFill>
                <a:effectLst/>
                <a:latin typeface="Times New Roman" panose="02020603050405020304" pitchFamily="18" charset="0"/>
              </a:rPr>
              <a:t>’</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但是 </a:t>
            </a:r>
            <a:r>
              <a:rPr lang="en-US" altLang="zh-CN" b="0" i="0" dirty="0">
                <a:solidFill>
                  <a:srgbClr val="000000"/>
                </a:solidFill>
                <a:effectLst/>
                <a:latin typeface="Tahoma" panose="020B0604030504040204" pitchFamily="34" charset="0"/>
              </a:rPr>
              <a:t>34</a:t>
            </a:r>
            <a:r>
              <a:rPr lang="en-US" altLang="zh-CN" b="0" i="1" dirty="0">
                <a:solidFill>
                  <a:srgbClr val="000000"/>
                </a:solidFill>
                <a:effectLst/>
                <a:latin typeface="Arial" panose="020B0604020202020204" pitchFamily="34" charset="0"/>
              </a:rPr>
              <a:t>.</a:t>
            </a:r>
            <a:r>
              <a:rPr lang="en-US" altLang="zh-CN" b="0" i="0" dirty="0">
                <a:solidFill>
                  <a:srgbClr val="000000"/>
                </a:solidFill>
                <a:effectLst/>
                <a:latin typeface="Tahoma" panose="020B0604030504040204" pitchFamily="34" charset="0"/>
              </a:rPr>
              <a:t>9 </a:t>
            </a:r>
            <a:r>
              <a:rPr lang="zh-CN" altLang="en-US" b="0" i="0" dirty="0">
                <a:solidFill>
                  <a:srgbClr val="000000"/>
                </a:solidFill>
                <a:effectLst/>
                <a:latin typeface="宋体" panose="02010600030101010101" pitchFamily="2" charset="-122"/>
                <a:ea typeface="宋体" panose="02010600030101010101" pitchFamily="2" charset="-122"/>
              </a:rPr>
              <a:t>度也不是完全不属于 </a:t>
            </a:r>
            <a:r>
              <a:rPr lang="zh-CN" altLang="en-US" b="0" i="0" dirty="0">
                <a:solidFill>
                  <a:srgbClr val="000000"/>
                </a:solidFill>
                <a:effectLst/>
                <a:latin typeface="Times New Roman" panose="02020603050405020304" pitchFamily="18" charset="0"/>
              </a:rPr>
              <a:t>‘</a:t>
            </a:r>
            <a:r>
              <a:rPr lang="zh-CN" altLang="en-US" b="0" i="0" dirty="0">
                <a:solidFill>
                  <a:srgbClr val="000000"/>
                </a:solidFill>
                <a:effectLst/>
                <a:latin typeface="宋体" panose="02010600030101010101" pitchFamily="2" charset="-122"/>
                <a:ea typeface="宋体" panose="02010600030101010101" pitchFamily="2" charset="-122"/>
              </a:rPr>
              <a:t>高温</a:t>
            </a:r>
            <a:r>
              <a:rPr lang="zh-CN" altLang="en-US" b="0" i="0" dirty="0">
                <a:solidFill>
                  <a:srgbClr val="000000"/>
                </a:solidFill>
                <a:effectLst/>
                <a:latin typeface="Times New Roman" panose="02020603050405020304" pitchFamily="18" charset="0"/>
              </a:rPr>
              <a:t>’</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只是它属于 </a:t>
            </a:r>
            <a:r>
              <a:rPr lang="zh-CN" altLang="en-US" b="0" i="0" dirty="0">
                <a:solidFill>
                  <a:srgbClr val="000000"/>
                </a:solidFill>
                <a:effectLst/>
                <a:latin typeface="Times New Roman" panose="02020603050405020304" pitchFamily="18" charset="0"/>
              </a:rPr>
              <a:t>‘</a:t>
            </a:r>
            <a:r>
              <a:rPr lang="zh-CN" altLang="en-US" b="0" i="0" dirty="0">
                <a:solidFill>
                  <a:srgbClr val="000000"/>
                </a:solidFill>
                <a:effectLst/>
                <a:latin typeface="宋体" panose="02010600030101010101" pitchFamily="2" charset="-122"/>
                <a:ea typeface="宋体" panose="02010600030101010101" pitchFamily="2" charset="-122"/>
              </a:rPr>
              <a:t>高温</a:t>
            </a:r>
            <a:r>
              <a:rPr lang="zh-CN" altLang="en-US"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这个概念的隶属度比 </a:t>
            </a:r>
            <a:r>
              <a:rPr lang="en-US" altLang="zh-CN" b="0" i="0" dirty="0">
                <a:solidFill>
                  <a:srgbClr val="000000"/>
                </a:solidFill>
                <a:effectLst/>
                <a:latin typeface="Tahoma" panose="020B0604030504040204" pitchFamily="34" charset="0"/>
              </a:rPr>
              <a:t>35</a:t>
            </a:r>
            <a:r>
              <a:rPr lang="en-US" altLang="zh-CN" b="0" i="1" dirty="0">
                <a:solidFill>
                  <a:srgbClr val="000000"/>
                </a:solidFill>
                <a:effectLst/>
                <a:latin typeface="Arial" panose="020B0604020202020204" pitchFamily="34" charset="0"/>
              </a:rPr>
              <a:t>.</a:t>
            </a:r>
            <a:r>
              <a:rPr lang="en-US" altLang="zh-CN" b="0" i="0" dirty="0">
                <a:solidFill>
                  <a:srgbClr val="000000"/>
                </a:solidFill>
                <a:effectLst/>
                <a:latin typeface="Tahoma" panose="020B0604030504040204" pitchFamily="34" charset="0"/>
              </a:rPr>
              <a:t>0 </a:t>
            </a:r>
            <a:r>
              <a:rPr lang="zh-CN" altLang="en-US" b="0" i="0" dirty="0">
                <a:solidFill>
                  <a:srgbClr val="000000"/>
                </a:solidFill>
                <a:effectLst/>
                <a:latin typeface="宋体" panose="02010600030101010101" pitchFamily="2" charset="-122"/>
                <a:ea typeface="宋体" panose="02010600030101010101" pitchFamily="2" charset="-122"/>
              </a:rPr>
              <a:t>度稍微低一点点</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同理</a:t>
            </a:r>
            <a:r>
              <a:rPr lang="en-US" altLang="zh-CN" b="0" i="0" dirty="0">
                <a:solidFill>
                  <a:srgbClr val="000000"/>
                </a:solidFill>
                <a:effectLst/>
                <a:latin typeface="Times New Roman" panose="02020603050405020304" pitchFamily="18" charset="0"/>
              </a:rPr>
              <a:t>, </a:t>
            </a:r>
            <a:r>
              <a:rPr lang="en-US" altLang="zh-CN" b="0" i="0" dirty="0">
                <a:solidFill>
                  <a:srgbClr val="000000"/>
                </a:solidFill>
                <a:effectLst/>
                <a:latin typeface="Tahoma" panose="020B0604030504040204" pitchFamily="34" charset="0"/>
              </a:rPr>
              <a:t>34</a:t>
            </a:r>
            <a:r>
              <a:rPr lang="en-US" altLang="zh-CN" b="0" i="1" dirty="0">
                <a:solidFill>
                  <a:srgbClr val="000000"/>
                </a:solidFill>
                <a:effectLst/>
                <a:latin typeface="Arial" panose="020B0604020202020204" pitchFamily="34" charset="0"/>
              </a:rPr>
              <a:t>.</a:t>
            </a:r>
            <a:r>
              <a:rPr lang="en-US" altLang="zh-CN" b="0" i="0" dirty="0">
                <a:solidFill>
                  <a:srgbClr val="000000"/>
                </a:solidFill>
                <a:effectLst/>
                <a:latin typeface="Tahoma" panose="020B0604030504040204" pitchFamily="34" charset="0"/>
              </a:rPr>
              <a:t>5 </a:t>
            </a:r>
            <a:r>
              <a:rPr lang="zh-CN" altLang="en-US" b="0" i="0" dirty="0">
                <a:solidFill>
                  <a:srgbClr val="000000"/>
                </a:solidFill>
                <a:effectLst/>
                <a:latin typeface="宋体" panose="02010600030101010101" pitchFamily="2" charset="-122"/>
                <a:ea typeface="宋体" panose="02010600030101010101" pitchFamily="2" charset="-122"/>
              </a:rPr>
              <a:t>度也应该算作 </a:t>
            </a:r>
            <a:r>
              <a:rPr lang="zh-CN" altLang="en-US" b="0" i="0" dirty="0">
                <a:solidFill>
                  <a:srgbClr val="000000"/>
                </a:solidFill>
                <a:effectLst/>
                <a:latin typeface="Times New Roman" panose="02020603050405020304" pitchFamily="18" charset="0"/>
              </a:rPr>
              <a:t>‘</a:t>
            </a:r>
            <a:r>
              <a:rPr lang="zh-CN" altLang="en-US" b="0" i="0" dirty="0">
                <a:solidFill>
                  <a:srgbClr val="000000"/>
                </a:solidFill>
                <a:effectLst/>
                <a:latin typeface="宋体" panose="02010600030101010101" pitchFamily="2" charset="-122"/>
                <a:ea typeface="宋体" panose="02010600030101010101" pitchFamily="2" charset="-122"/>
              </a:rPr>
              <a:t>高温</a:t>
            </a:r>
            <a:r>
              <a:rPr lang="zh-CN" altLang="en-US" b="0" i="0" dirty="0">
                <a:solidFill>
                  <a:srgbClr val="000000"/>
                </a:solidFill>
                <a:effectLst/>
                <a:latin typeface="Times New Roman" panose="02020603050405020304" pitchFamily="18" charset="0"/>
              </a:rPr>
              <a:t>’</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只是它的隶属度比 </a:t>
            </a:r>
            <a:r>
              <a:rPr lang="en-US" altLang="zh-CN" b="0" i="0" dirty="0">
                <a:solidFill>
                  <a:srgbClr val="000000"/>
                </a:solidFill>
                <a:effectLst/>
                <a:latin typeface="Tahoma" panose="020B0604030504040204" pitchFamily="34" charset="0"/>
              </a:rPr>
              <a:t>34</a:t>
            </a:r>
            <a:r>
              <a:rPr lang="en-US" altLang="zh-CN" b="0" i="1" dirty="0">
                <a:solidFill>
                  <a:srgbClr val="000000"/>
                </a:solidFill>
                <a:effectLst/>
                <a:latin typeface="Arial" panose="020B0604020202020204" pitchFamily="34" charset="0"/>
              </a:rPr>
              <a:t>.</a:t>
            </a:r>
            <a:r>
              <a:rPr lang="en-US" altLang="zh-CN" b="0" i="0" dirty="0">
                <a:solidFill>
                  <a:srgbClr val="000000"/>
                </a:solidFill>
                <a:effectLst/>
                <a:latin typeface="Tahoma" panose="020B0604030504040204" pitchFamily="34" charset="0"/>
              </a:rPr>
              <a:t>9 </a:t>
            </a:r>
            <a:r>
              <a:rPr lang="zh-CN" altLang="en-US" b="0" i="0" dirty="0">
                <a:solidFill>
                  <a:srgbClr val="000000"/>
                </a:solidFill>
                <a:effectLst/>
                <a:latin typeface="宋体" panose="02010600030101010101" pitchFamily="2" charset="-122"/>
                <a:ea typeface="宋体" panose="02010600030101010101" pitchFamily="2" charset="-122"/>
              </a:rPr>
              <a:t>度再稍低一些</a:t>
            </a:r>
            <a:r>
              <a:rPr lang="en-US" altLang="zh-CN" b="0" i="0" dirty="0">
                <a:solidFill>
                  <a:srgbClr val="000000"/>
                </a:solidFill>
                <a:effectLst/>
                <a:latin typeface="Times New Roman" panose="02020603050405020304" pitchFamily="18" charset="0"/>
              </a:rPr>
              <a:t>.</a:t>
            </a:r>
          </a:p>
          <a:p>
            <a:pPr algn="just"/>
            <a:r>
              <a:rPr lang="zh-CN" altLang="en-US" b="0" i="0" dirty="0">
                <a:solidFill>
                  <a:srgbClr val="000000"/>
                </a:solidFill>
                <a:effectLst/>
                <a:latin typeface="宋体" panose="02010600030101010101" pitchFamily="2" charset="-122"/>
                <a:ea typeface="宋体" panose="02010600030101010101" pitchFamily="2" charset="-122"/>
              </a:rPr>
              <a:t>图 </a:t>
            </a:r>
            <a:r>
              <a:rPr lang="en-US" altLang="zh-CN" b="0" i="0" dirty="0">
                <a:solidFill>
                  <a:srgbClr val="000000"/>
                </a:solidFill>
                <a:effectLst/>
                <a:latin typeface="Times New Roman" panose="02020603050405020304" pitchFamily="18" charset="0"/>
              </a:rPr>
              <a:t>1(b)</a:t>
            </a:r>
            <a:r>
              <a:rPr lang="zh-CN" altLang="en-US" b="0" i="0" dirty="0">
                <a:solidFill>
                  <a:srgbClr val="000000"/>
                </a:solidFill>
                <a:effectLst/>
                <a:latin typeface="宋体" panose="02010600030101010101" pitchFamily="2" charset="-122"/>
                <a:ea typeface="宋体" panose="02010600030101010101" pitchFamily="2" charset="-122"/>
              </a:rPr>
              <a:t>是对应于 </a:t>
            </a:r>
            <a:r>
              <a:rPr lang="zh-CN" altLang="en-US" b="0" i="0" dirty="0">
                <a:solidFill>
                  <a:srgbClr val="000000"/>
                </a:solidFill>
                <a:effectLst/>
                <a:latin typeface="Times New Roman" panose="02020603050405020304" pitchFamily="18" charset="0"/>
              </a:rPr>
              <a:t>‘</a:t>
            </a:r>
            <a:r>
              <a:rPr lang="zh-CN" altLang="en-US" b="0" i="0" dirty="0">
                <a:solidFill>
                  <a:srgbClr val="000000"/>
                </a:solidFill>
                <a:effectLst/>
                <a:latin typeface="宋体" panose="02010600030101010101" pitchFamily="2" charset="-122"/>
                <a:ea typeface="宋体" panose="02010600030101010101" pitchFamily="2" charset="-122"/>
              </a:rPr>
              <a:t>高温</a:t>
            </a:r>
            <a:r>
              <a:rPr lang="zh-CN" altLang="en-US"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这个语义概</a:t>
            </a:r>
            <a:r>
              <a:rPr lang="zh-CN" altLang="en-US"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念的一个一型模糊集</a:t>
            </a:r>
            <a:r>
              <a:rPr lang="en-US" altLang="zh-CN" b="0" i="0" dirty="0">
                <a:solidFill>
                  <a:srgbClr val="000000"/>
                </a:solidFill>
                <a:effectLst/>
                <a:latin typeface="Times New Roman" panose="02020603050405020304" pitchFamily="18" charset="0"/>
              </a:rPr>
              <a:t>. </a:t>
            </a:r>
            <a:r>
              <a:rPr lang="en-US" altLang="zh-CN" b="0" i="0" dirty="0">
                <a:solidFill>
                  <a:srgbClr val="000000"/>
                </a:solidFill>
                <a:effectLst/>
                <a:latin typeface="Tahoma" panose="020B0604030504040204" pitchFamily="34" charset="0"/>
              </a:rPr>
              <a:t>30 </a:t>
            </a:r>
            <a:r>
              <a:rPr lang="zh-CN" altLang="en-US" b="0" i="0" dirty="0">
                <a:solidFill>
                  <a:srgbClr val="000000"/>
                </a:solidFill>
                <a:effectLst/>
                <a:latin typeface="宋体" panose="02010600030101010101" pitchFamily="2" charset="-122"/>
                <a:ea typeface="宋体" panose="02010600030101010101" pitchFamily="2" charset="-122"/>
              </a:rPr>
              <a:t>至 </a:t>
            </a:r>
            <a:r>
              <a:rPr lang="en-US" altLang="zh-CN" b="0" i="0" dirty="0">
                <a:solidFill>
                  <a:srgbClr val="000000"/>
                </a:solidFill>
                <a:effectLst/>
                <a:latin typeface="Tahoma" panose="020B0604030504040204" pitchFamily="34" charset="0"/>
              </a:rPr>
              <a:t>35 </a:t>
            </a:r>
            <a:r>
              <a:rPr lang="zh-CN" altLang="en-US" b="0" i="0" dirty="0">
                <a:solidFill>
                  <a:srgbClr val="000000"/>
                </a:solidFill>
                <a:effectLst/>
                <a:latin typeface="宋体" panose="02010600030101010101" pitchFamily="2" charset="-122"/>
                <a:ea typeface="宋体" panose="02010600030101010101" pitchFamily="2" charset="-122"/>
              </a:rPr>
              <a:t>度之间的温度也都属于 </a:t>
            </a:r>
            <a:r>
              <a:rPr lang="zh-CN" altLang="en-US" b="0" i="0" dirty="0">
                <a:solidFill>
                  <a:srgbClr val="000000"/>
                </a:solidFill>
                <a:effectLst/>
                <a:latin typeface="Times New Roman" panose="02020603050405020304" pitchFamily="18" charset="0"/>
              </a:rPr>
              <a:t>‘</a:t>
            </a:r>
            <a:r>
              <a:rPr lang="zh-CN" altLang="en-US" b="0" i="0" dirty="0">
                <a:solidFill>
                  <a:srgbClr val="000000"/>
                </a:solidFill>
                <a:effectLst/>
                <a:latin typeface="宋体" panose="02010600030101010101" pitchFamily="2" charset="-122"/>
                <a:ea typeface="宋体" panose="02010600030101010101" pitchFamily="2" charset="-122"/>
              </a:rPr>
              <a:t>高温</a:t>
            </a:r>
            <a:r>
              <a:rPr lang="zh-CN" altLang="en-US" b="0" i="0" dirty="0">
                <a:solidFill>
                  <a:srgbClr val="000000"/>
                </a:solidFill>
                <a:effectLst/>
                <a:latin typeface="Times New Roman" panose="02020603050405020304" pitchFamily="18" charset="0"/>
              </a:rPr>
              <a:t>’</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只是有不同的隶属度</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相对于</a:t>
            </a:r>
            <a:r>
              <a:rPr lang="zh-CN" altLang="en-US"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经典逻辑</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一型模糊集可以更好地建模单个用户对于语义概念理解的不确定性</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即个体内不</a:t>
            </a:r>
            <a:r>
              <a:rPr lang="zh-CN" altLang="en-US"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确定性 </a:t>
            </a:r>
            <a:endParaRPr lang="zh-CN" altLang="en-US" b="0" i="0" dirty="0">
              <a:solidFill>
                <a:srgbClr val="000000"/>
              </a:solidFill>
              <a:effectLst/>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9537F8AA-3C17-4F88-970E-2189702A950A}" type="slidenum">
              <a:rPr lang="en-US" altLang="zh-CN" smtClean="0"/>
              <a:pPr/>
              <a:t>75</a:t>
            </a:fld>
            <a:endParaRPr lang="en-US" altLang="zh-CN"/>
          </a:p>
        </p:txBody>
      </p:sp>
    </p:spTree>
    <p:extLst>
      <p:ext uri="{BB962C8B-B14F-4D97-AF65-F5344CB8AC3E}">
        <p14:creationId xmlns:p14="http://schemas.microsoft.com/office/powerpoint/2010/main" val="41526353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000000"/>
                </a:solidFill>
                <a:effectLst/>
                <a:latin typeface="宋体" panose="02010600030101010101" pitchFamily="2" charset="-122"/>
                <a:ea typeface="宋体" panose="02010600030101010101" pitchFamily="2" charset="-122"/>
              </a:rPr>
              <a:t>为了更好地建模语义概念</a:t>
            </a:r>
            <a:r>
              <a:rPr lang="en-US" altLang="zh-CN" b="0" i="0" dirty="0">
                <a:solidFill>
                  <a:srgbClr val="000000"/>
                </a:solidFill>
                <a:effectLst/>
                <a:latin typeface="Times New Roman" panose="02020603050405020304" pitchFamily="18" charset="0"/>
              </a:rPr>
              <a:t>, </a:t>
            </a:r>
            <a:r>
              <a:rPr lang="zh-CN" altLang="en-US" b="0" i="0" dirty="0">
                <a:solidFill>
                  <a:srgbClr val="000000"/>
                </a:solidFill>
                <a:effectLst/>
                <a:latin typeface="宋体" panose="02010600030101010101" pitchFamily="2" charset="-122"/>
                <a:ea typeface="宋体" panose="02010600030101010101" pitchFamily="2" charset="-122"/>
              </a:rPr>
              <a:t>加州大学伯克利分校 </a:t>
            </a:r>
            <a:r>
              <a:rPr lang="en-US" b="0" i="0" dirty="0">
                <a:solidFill>
                  <a:srgbClr val="000000"/>
                </a:solidFill>
                <a:effectLst/>
                <a:latin typeface="Times New Roman" panose="02020603050405020304" pitchFamily="18" charset="0"/>
              </a:rPr>
              <a:t>Zadeh </a:t>
            </a:r>
            <a:r>
              <a:rPr lang="zh-CN" altLang="en-US" b="0" i="0" dirty="0">
                <a:solidFill>
                  <a:srgbClr val="000000"/>
                </a:solidFill>
                <a:effectLst/>
                <a:latin typeface="宋体" panose="02010600030101010101" pitchFamily="2" charset="-122"/>
                <a:ea typeface="宋体" panose="02010600030101010101" pitchFamily="2" charset="-122"/>
              </a:rPr>
              <a:t>教授于 </a:t>
            </a:r>
            <a:r>
              <a:rPr lang="en-US" altLang="zh-CN" b="0" i="0" dirty="0">
                <a:solidFill>
                  <a:srgbClr val="000000"/>
                </a:solidFill>
                <a:effectLst/>
                <a:latin typeface="Times New Roman" panose="02020603050405020304" pitchFamily="18" charset="0"/>
              </a:rPr>
              <a:t>1965 </a:t>
            </a:r>
            <a:r>
              <a:rPr lang="zh-CN" altLang="en-US" b="0" i="0" dirty="0">
                <a:solidFill>
                  <a:srgbClr val="000000"/>
                </a:solidFill>
                <a:effectLst/>
                <a:latin typeface="宋体" panose="02010600030101010101" pitchFamily="2" charset="-122"/>
                <a:ea typeface="宋体" panose="02010600030101010101" pitchFamily="2" charset="-122"/>
              </a:rPr>
              <a:t>年首次提出了模糊</a:t>
            </a:r>
            <a:r>
              <a:rPr lang="zh-CN" altLang="en-US" b="0" i="0" dirty="0">
                <a:solidFill>
                  <a:srgbClr val="000000"/>
                </a:solidFill>
                <a:effectLst/>
                <a:latin typeface="Tahoma" panose="020B0604030504040204" pitchFamily="34" charset="0"/>
              </a:rPr>
              <a:t> </a:t>
            </a:r>
            <a:r>
              <a:rPr lang="zh-CN" altLang="en-US" b="0" i="0" dirty="0">
                <a:solidFill>
                  <a:srgbClr val="000000"/>
                </a:solidFill>
                <a:effectLst/>
                <a:latin typeface="宋体" panose="02010600030101010101" pitchFamily="2" charset="-122"/>
                <a:ea typeface="宋体" panose="02010600030101010101" pitchFamily="2" charset="-122"/>
              </a:rPr>
              <a:t>集 </a:t>
            </a:r>
            <a:r>
              <a:rPr lang="en-US" altLang="zh-CN" b="0" i="0" dirty="0">
                <a:solidFill>
                  <a:srgbClr val="000000"/>
                </a:solidFill>
                <a:effectLst/>
                <a:latin typeface="Times New Roman" panose="02020603050405020304" pitchFamily="18" charset="0"/>
              </a:rPr>
              <a:t>(</a:t>
            </a:r>
            <a:r>
              <a:rPr lang="en-US" b="0" i="0" dirty="0">
                <a:solidFill>
                  <a:srgbClr val="000000"/>
                </a:solidFill>
                <a:effectLst/>
                <a:latin typeface="Times New Roman" panose="02020603050405020304" pitchFamily="18" charset="0"/>
              </a:rPr>
              <a:t>fuzzy set) </a:t>
            </a:r>
            <a:r>
              <a:rPr lang="zh-CN" altLang="en-US" b="0" i="0" dirty="0">
                <a:solidFill>
                  <a:srgbClr val="000000"/>
                </a:solidFill>
                <a:effectLst/>
                <a:latin typeface="宋体" panose="02010600030101010101" pitchFamily="2" charset="-122"/>
                <a:ea typeface="宋体" panose="02010600030101010101" pitchFamily="2" charset="-122"/>
              </a:rPr>
              <a:t>的思想。其论文已被引用</a:t>
            </a:r>
            <a:r>
              <a:rPr lang="en-US" altLang="zh-CN" b="0" i="0" dirty="0">
                <a:solidFill>
                  <a:srgbClr val="000000"/>
                </a:solidFill>
                <a:effectLst/>
                <a:latin typeface="宋体" panose="02010600030101010101" pitchFamily="2" charset="-122"/>
                <a:ea typeface="宋体" panose="02010600030101010101" pitchFamily="2" charset="-122"/>
              </a:rPr>
              <a:t>11</a:t>
            </a:r>
            <a:r>
              <a:rPr lang="zh-CN" altLang="en-US" b="0" i="0" dirty="0">
                <a:solidFill>
                  <a:srgbClr val="000000"/>
                </a:solidFill>
                <a:effectLst/>
                <a:latin typeface="宋体" panose="02010600030101010101" pitchFamily="2" charset="-122"/>
                <a:ea typeface="宋体" panose="02010600030101010101" pitchFamily="2" charset="-122"/>
              </a:rPr>
              <a:t>万多次。</a:t>
            </a:r>
            <a:r>
              <a:rPr lang="en-US" altLang="zh-CN" b="0" i="0" dirty="0">
                <a:solidFill>
                  <a:srgbClr val="000000"/>
                </a:solidFill>
                <a:effectLst/>
                <a:latin typeface="Tahoma" panose="020B0604030504040204" pitchFamily="34" charset="0"/>
              </a:rPr>
              <a:t>Zadeh</a:t>
            </a:r>
            <a:r>
              <a:rPr lang="zh-CN" altLang="en-US" b="0" i="0" dirty="0">
                <a:solidFill>
                  <a:srgbClr val="000000"/>
                </a:solidFill>
                <a:effectLst/>
                <a:latin typeface="等线" panose="02010600030101010101" pitchFamily="2" charset="-122"/>
                <a:ea typeface="等线" panose="02010600030101010101" pitchFamily="2" charset="-122"/>
              </a:rPr>
              <a:t>因为在模糊集和模糊系统方面的开创性贡献，获得了</a:t>
            </a:r>
            <a:r>
              <a:rPr lang="en-US" altLang="zh-CN" b="0" i="0" dirty="0">
                <a:solidFill>
                  <a:srgbClr val="000000"/>
                </a:solidFill>
                <a:effectLst/>
                <a:latin typeface="Tahoma" panose="020B0604030504040204" pitchFamily="34" charset="0"/>
              </a:rPr>
              <a:t>1995</a:t>
            </a:r>
            <a:r>
              <a:rPr lang="zh-CN" altLang="en-US" b="0" i="0" dirty="0">
                <a:solidFill>
                  <a:srgbClr val="000000"/>
                </a:solidFill>
                <a:effectLst/>
                <a:latin typeface="等线" panose="02010600030101010101" pitchFamily="2" charset="-122"/>
                <a:ea typeface="等线" panose="02010600030101010101" pitchFamily="2" charset="-122"/>
              </a:rPr>
              <a:t>年的</a:t>
            </a:r>
            <a:r>
              <a:rPr lang="en-US" altLang="zh-CN" b="0" i="0" dirty="0">
                <a:solidFill>
                  <a:srgbClr val="000000"/>
                </a:solidFill>
                <a:effectLst/>
                <a:latin typeface="Tahoma" panose="020B0604030504040204" pitchFamily="34" charset="0"/>
              </a:rPr>
              <a:t>IEEE Medal of Honor</a:t>
            </a:r>
            <a:r>
              <a:rPr lang="zh-CN" altLang="en-US" b="0" i="0" dirty="0">
                <a:solidFill>
                  <a:srgbClr val="000000"/>
                </a:solidFill>
                <a:effectLst/>
                <a:latin typeface="等线" panose="02010600030101010101" pitchFamily="2" charset="-122"/>
                <a:ea typeface="等线" panose="02010600030101010101" pitchFamily="2" charset="-122"/>
              </a:rPr>
              <a:t>，相当于电子工程方向的诺贝尔奖。</a:t>
            </a:r>
            <a:endParaRPr lang="en-US" altLang="zh-CN" b="0" i="0" dirty="0">
              <a:solidFill>
                <a:srgbClr val="000000"/>
              </a:solidFill>
              <a:effectLst/>
              <a:latin typeface="等线" panose="02010600030101010101" pitchFamily="2" charset="-122"/>
              <a:ea typeface="等线" panose="02010600030101010101" pitchFamily="2" charset="-122"/>
            </a:endParaRPr>
          </a:p>
          <a:p>
            <a:endParaRPr lang="en-US" altLang="zh-CN" b="0" i="0" dirty="0">
              <a:solidFill>
                <a:srgbClr val="000000"/>
              </a:solidFill>
              <a:effectLst/>
              <a:latin typeface="等线" panose="02010600030101010101" pitchFamily="2" charset="-122"/>
              <a:ea typeface="等线" panose="02010600030101010101" pitchFamily="2" charset="-122"/>
            </a:endParaRPr>
          </a:p>
          <a:p>
            <a:r>
              <a:rPr lang="zh-CN" altLang="en-US" b="0" i="0" dirty="0">
                <a:solidFill>
                  <a:srgbClr val="000000"/>
                </a:solidFill>
                <a:effectLst/>
                <a:latin typeface="宋体" panose="02010600030101010101" pitchFamily="2" charset="-122"/>
                <a:ea typeface="宋体" panose="02010600030101010101" pitchFamily="2" charset="-122"/>
              </a:rPr>
              <a:t>最常见的两种模糊集形状为梯形（三角形为其特例）和高斯形。</a:t>
            </a:r>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76</a:t>
            </a:fld>
            <a:endParaRPr lang="en-US" altLang="zh-CN"/>
          </a:p>
        </p:txBody>
      </p:sp>
    </p:spTree>
    <p:extLst>
      <p:ext uri="{BB962C8B-B14F-4D97-AF65-F5344CB8AC3E}">
        <p14:creationId xmlns:p14="http://schemas.microsoft.com/office/powerpoint/2010/main" val="12426383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三角形模糊集由</a:t>
            </a:r>
            <a:r>
              <a:rPr lang="en-US" altLang="zh-CN" dirty="0"/>
              <a:t>3</a:t>
            </a:r>
            <a:r>
              <a:rPr lang="zh-CN" altLang="en-US" dirty="0"/>
              <a:t>个点决定，如上图中的</a:t>
            </a:r>
            <a:r>
              <a:rPr lang="en-US" altLang="zh-CN" dirty="0"/>
              <a:t>40, 80</a:t>
            </a:r>
            <a:r>
              <a:rPr lang="zh-CN" altLang="en-US" dirty="0"/>
              <a:t>，</a:t>
            </a:r>
            <a:r>
              <a:rPr lang="en-US" altLang="zh-CN" dirty="0"/>
              <a:t>120. </a:t>
            </a:r>
            <a:r>
              <a:rPr lang="zh-CN" altLang="en-US" dirty="0"/>
              <a:t>给定一个</a:t>
            </a:r>
            <a:r>
              <a:rPr lang="en-US" altLang="zh-CN" dirty="0"/>
              <a:t>x</a:t>
            </a:r>
            <a:r>
              <a:rPr lang="zh-CN" altLang="en-US" dirty="0"/>
              <a:t>，其隶属度</a:t>
            </a:r>
            <a:r>
              <a:rPr lang="en-US" altLang="zh-CN" dirty="0"/>
              <a:t>mu(x)</a:t>
            </a:r>
            <a:r>
              <a:rPr lang="zh-CN" altLang="en-US" dirty="0"/>
              <a:t>的计算公式如下</a:t>
            </a:r>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77</a:t>
            </a:fld>
            <a:endParaRPr lang="en-US" altLang="zh-CN"/>
          </a:p>
        </p:txBody>
      </p:sp>
    </p:spTree>
    <p:extLst>
      <p:ext uri="{BB962C8B-B14F-4D97-AF65-F5344CB8AC3E}">
        <p14:creationId xmlns:p14="http://schemas.microsoft.com/office/powerpoint/2010/main" val="25886731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高斯形模糊集由</a:t>
            </a:r>
            <a:r>
              <a:rPr lang="en-US" altLang="zh-CN" dirty="0"/>
              <a:t>2</a:t>
            </a:r>
            <a:r>
              <a:rPr lang="zh-CN" altLang="en-US" dirty="0"/>
              <a:t>个值决定（均值和方差）</a:t>
            </a:r>
            <a:r>
              <a:rPr lang="en-US" altLang="zh-CN" dirty="0"/>
              <a:t>. </a:t>
            </a:r>
            <a:r>
              <a:rPr lang="zh-CN" altLang="en-US" dirty="0"/>
              <a:t>给定一个</a:t>
            </a:r>
            <a:r>
              <a:rPr lang="en-US" altLang="zh-CN" dirty="0"/>
              <a:t>x</a:t>
            </a:r>
            <a:r>
              <a:rPr lang="zh-CN" altLang="en-US" dirty="0"/>
              <a:t>，其隶属度</a:t>
            </a:r>
            <a:r>
              <a:rPr lang="en-US" altLang="zh-CN" dirty="0"/>
              <a:t>mu(x)</a:t>
            </a:r>
            <a:r>
              <a:rPr lang="zh-CN" altLang="en-US" dirty="0"/>
              <a:t>的计算公式如下</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78</a:t>
            </a:fld>
            <a:endParaRPr lang="en-US" altLang="zh-CN"/>
          </a:p>
        </p:txBody>
      </p:sp>
    </p:spTree>
    <p:extLst>
      <p:ext uri="{BB962C8B-B14F-4D97-AF65-F5344CB8AC3E}">
        <p14:creationId xmlns:p14="http://schemas.microsoft.com/office/powerpoint/2010/main" val="41406549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模糊系统是基于模糊集构建的系统，可用于控制、机器学习等。</a:t>
            </a:r>
            <a:r>
              <a:rPr lang="zh-CN" altLang="en-US" b="0" i="0" dirty="0">
                <a:solidFill>
                  <a:srgbClr val="000000"/>
                </a:solidFill>
                <a:effectLst/>
                <a:latin typeface="等线" panose="02010600030101010101" pitchFamily="2" charset="-122"/>
                <a:ea typeface="等线" panose="02010600030101010101" pitchFamily="2" charset="-122"/>
              </a:rPr>
              <a:t>模糊系统由</a:t>
            </a:r>
            <a:r>
              <a:rPr lang="en-US" altLang="zh-CN" b="0" i="0" dirty="0">
                <a:solidFill>
                  <a:srgbClr val="000000"/>
                </a:solidFill>
                <a:effectLst/>
                <a:latin typeface="Tahoma" panose="020B0604030504040204" pitchFamily="34" charset="0"/>
              </a:rPr>
              <a:t>4</a:t>
            </a:r>
            <a:r>
              <a:rPr lang="zh-CN" altLang="en-US" b="0" i="0" dirty="0">
                <a:solidFill>
                  <a:srgbClr val="000000"/>
                </a:solidFill>
                <a:effectLst/>
                <a:latin typeface="等线" panose="02010600030101010101" pitchFamily="2" charset="-122"/>
                <a:ea typeface="等线" panose="02010600030101010101" pitchFamily="2" charset="-122"/>
              </a:rPr>
              <a:t>个部分组成：模糊化，规则库，推理机，和去模糊化。模糊化把每个输入映射成模糊集，推理机基于规则库进行推理来得到一个新的模糊集，然后去模糊化把模糊集映射成一个数值化输出。</a:t>
            </a:r>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79</a:t>
            </a:fld>
            <a:endParaRPr lang="en-US" altLang="zh-CN"/>
          </a:p>
        </p:txBody>
      </p:sp>
    </p:spTree>
    <p:extLst>
      <p:ext uri="{BB962C8B-B14F-4D97-AF65-F5344CB8AC3E}">
        <p14:creationId xmlns:p14="http://schemas.microsoft.com/office/powerpoint/2010/main" val="3766702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p:sp>
      <p:sp>
        <p:nvSpPr>
          <p:cNvPr id="3789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人工智能导论（第</a:t>
            </a:r>
            <a:r>
              <a:rPr lang="en-US" altLang="zh-CN" dirty="0"/>
              <a:t>4</a:t>
            </a:r>
            <a:r>
              <a:rPr lang="zh-CN" altLang="en-US" dirty="0"/>
              <a:t>版）</a:t>
            </a:r>
            <a:r>
              <a:rPr lang="en-US" altLang="zh-CN" dirty="0"/>
              <a:t>》 </a:t>
            </a:r>
            <a:r>
              <a:rPr lang="zh-CN" altLang="en-US" dirty="0"/>
              <a:t>王万良 </a:t>
            </a:r>
            <a:r>
              <a:rPr lang="en-US" altLang="zh-CN" dirty="0"/>
              <a:t>p133</a:t>
            </a:r>
            <a:endParaRPr lang="zh-CN" altLang="en-US" dirty="0"/>
          </a:p>
          <a:p>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000000"/>
                </a:solidFill>
                <a:effectLst/>
                <a:latin typeface="Times New Roman" panose="02020603050405020304" pitchFamily="18" charset="0"/>
              </a:rPr>
              <a:t>1973 </a:t>
            </a:r>
            <a:r>
              <a:rPr lang="zh-CN" altLang="en-US" b="0" i="0" dirty="0">
                <a:solidFill>
                  <a:srgbClr val="000000"/>
                </a:solidFill>
                <a:effectLst/>
                <a:latin typeface="宋体" panose="02010600030101010101" pitchFamily="2" charset="-122"/>
                <a:ea typeface="宋体" panose="02010600030101010101" pitchFamily="2" charset="-122"/>
              </a:rPr>
              <a:t>年</a:t>
            </a:r>
            <a:r>
              <a:rPr lang="zh-CN" altLang="en-US" b="0" i="0" dirty="0">
                <a:solidFill>
                  <a:srgbClr val="000000"/>
                </a:solidFill>
                <a:effectLst/>
                <a:latin typeface="Tahoma" panose="020B0604030504040204" pitchFamily="34" charset="0"/>
              </a:rPr>
              <a:t> </a:t>
            </a:r>
            <a:r>
              <a:rPr lang="en-US" altLang="zh-CN" b="0" i="0" dirty="0">
                <a:solidFill>
                  <a:srgbClr val="000000"/>
                </a:solidFill>
                <a:effectLst/>
                <a:latin typeface="Times New Roman" panose="02020603050405020304" pitchFamily="18" charset="0"/>
              </a:rPr>
              <a:t>Zadeh </a:t>
            </a:r>
            <a:r>
              <a:rPr lang="zh-CN" altLang="en-US" b="0" i="0" dirty="0">
                <a:solidFill>
                  <a:srgbClr val="000000"/>
                </a:solidFill>
                <a:effectLst/>
                <a:latin typeface="宋体" panose="02010600030101010101" pitchFamily="2" charset="-122"/>
                <a:ea typeface="宋体" panose="02010600030101010101" pitchFamily="2" charset="-122"/>
              </a:rPr>
              <a:t>提出模糊系统可以用于控制领域</a:t>
            </a:r>
            <a:r>
              <a:rPr lang="en-US" altLang="zh-CN" b="0" i="0" dirty="0">
                <a:solidFill>
                  <a:srgbClr val="000000"/>
                </a:solidFill>
                <a:effectLst/>
                <a:latin typeface="Times New Roman" panose="02020603050405020304" pitchFamily="18" charset="0"/>
              </a:rPr>
              <a:t>. </a:t>
            </a:r>
            <a:r>
              <a:rPr lang="en-US" altLang="zh-CN" b="0" i="0" dirty="0">
                <a:solidFill>
                  <a:srgbClr val="000000"/>
                </a:solidFill>
                <a:effectLst/>
                <a:latin typeface="宋体" panose="02010600030101010101" pitchFamily="2" charset="-122"/>
                <a:ea typeface="宋体" panose="02010600030101010101" pitchFamily="2" charset="-122"/>
              </a:rPr>
              <a:t>1974 </a:t>
            </a:r>
            <a:r>
              <a:rPr lang="zh-CN" altLang="en-US" b="0" i="0" dirty="0">
                <a:solidFill>
                  <a:srgbClr val="000000"/>
                </a:solidFill>
                <a:effectLst/>
                <a:latin typeface="宋体" panose="02010600030101010101" pitchFamily="2" charset="-122"/>
                <a:ea typeface="宋体" panose="02010600030101010101" pitchFamily="2" charset="-122"/>
              </a:rPr>
              <a:t>年 </a:t>
            </a:r>
            <a:r>
              <a:rPr lang="en-US" altLang="zh-CN" b="0" i="0" dirty="0">
                <a:solidFill>
                  <a:srgbClr val="000000"/>
                </a:solidFill>
                <a:effectLst/>
                <a:latin typeface="宋体" panose="02010600030101010101" pitchFamily="2" charset="-122"/>
                <a:ea typeface="宋体" panose="02010600030101010101" pitchFamily="2" charset="-122"/>
              </a:rPr>
              <a:t>Mamdani </a:t>
            </a:r>
            <a:r>
              <a:rPr lang="zh-CN" altLang="en-US" b="0" i="0" dirty="0">
                <a:solidFill>
                  <a:srgbClr val="000000"/>
                </a:solidFill>
                <a:effectLst/>
                <a:latin typeface="宋体" panose="02010600030101010101" pitchFamily="2" charset="-122"/>
                <a:ea typeface="宋体" panose="02010600030101010101" pitchFamily="2" charset="-122"/>
              </a:rPr>
              <a:t>首次成功地将模糊 系统应用于锅炉和蒸汽机的控制</a:t>
            </a:r>
            <a:r>
              <a:rPr lang="en-US" altLang="zh-CN" b="0" i="0" dirty="0">
                <a:solidFill>
                  <a:srgbClr val="000000"/>
                </a:solidFill>
                <a:effectLst/>
                <a:latin typeface="Times New Roman" panose="02020603050405020304" pitchFamily="18" charset="0"/>
                <a:ea typeface="宋体" panose="02010600030101010101" pitchFamily="2" charset="-122"/>
              </a:rPr>
              <a:t>. 1987 </a:t>
            </a:r>
            <a:r>
              <a:rPr lang="zh-CN" altLang="en-US" b="0" i="0" dirty="0">
                <a:solidFill>
                  <a:srgbClr val="000000"/>
                </a:solidFill>
                <a:effectLst/>
                <a:latin typeface="宋体" panose="02010600030101010101" pitchFamily="2" charset="-122"/>
                <a:ea typeface="宋体" panose="02010600030101010101" pitchFamily="2" charset="-122"/>
              </a:rPr>
              <a:t>年日本仙台地铁成为第一个成功应用模糊控制的大型工程</a:t>
            </a:r>
            <a:r>
              <a:rPr lang="en-US" altLang="zh-CN" b="0" i="0" dirty="0">
                <a:solidFill>
                  <a:srgbClr val="000000"/>
                </a:solidFill>
                <a:effectLst/>
                <a:latin typeface="Times New Roman" panose="02020603050405020304" pitchFamily="18" charset="0"/>
                <a:ea typeface="宋体" panose="02010600030101010101" pitchFamily="2" charset="-122"/>
              </a:rPr>
              <a:t>.</a:t>
            </a:r>
            <a:r>
              <a:rPr lang="zh-CN" altLang="en-US" b="0" i="0" dirty="0">
                <a:solidFill>
                  <a:srgbClr val="000000"/>
                </a:solidFill>
                <a:effectLst/>
                <a:latin typeface="宋体" panose="02010600030101010101" pitchFamily="2" charset="-122"/>
                <a:ea typeface="宋体" panose="02010600030101010101" pitchFamily="2" charset="-122"/>
              </a:rPr>
              <a:t> 此后模糊控制成为了模糊系统最成功和最广泛的应用领域。</a:t>
            </a:r>
            <a:endParaRPr lang="en-US" altLang="zh-CN" b="0" i="0" dirty="0">
              <a:solidFill>
                <a:srgbClr val="000000"/>
              </a:solidFill>
              <a:effectLst/>
              <a:latin typeface="宋体" panose="02010600030101010101" pitchFamily="2" charset="-122"/>
              <a:ea typeface="宋体" panose="02010600030101010101" pitchFamily="2" charset="-122"/>
            </a:endParaRPr>
          </a:p>
          <a:p>
            <a:r>
              <a:rPr lang="zh-CN" altLang="en-US" b="0" i="0" dirty="0">
                <a:solidFill>
                  <a:srgbClr val="000000"/>
                </a:solidFill>
                <a:effectLst/>
                <a:latin typeface="宋体" panose="02010600030101010101" pitchFamily="2" charset="-122"/>
                <a:ea typeface="宋体" panose="02010600030101010101" pitchFamily="2" charset="-122"/>
              </a:rPr>
              <a:t>常用的模糊系统主要有两种：</a:t>
            </a:r>
            <a:endParaRPr lang="en-US" altLang="zh-CN" b="0" i="0" dirty="0">
              <a:solidFill>
                <a:srgbClr val="000000"/>
              </a:solidFill>
              <a:effectLst/>
              <a:latin typeface="宋体" panose="02010600030101010101" pitchFamily="2" charset="-122"/>
              <a:ea typeface="宋体" panose="02010600030101010101" pitchFamily="2" charset="-122"/>
            </a:endParaRPr>
          </a:p>
          <a:p>
            <a:r>
              <a:rPr lang="en-US" altLang="zh-CN" b="0" i="0" dirty="0">
                <a:solidFill>
                  <a:srgbClr val="000000"/>
                </a:solidFill>
                <a:effectLst/>
                <a:latin typeface="宋体" panose="02010600030101010101" pitchFamily="2" charset="-122"/>
                <a:ea typeface="宋体" panose="02010600030101010101" pitchFamily="2" charset="-122"/>
              </a:rPr>
              <a:t>Mamdani</a:t>
            </a:r>
            <a:r>
              <a:rPr lang="zh-CN" altLang="en-US" b="0" i="0" dirty="0">
                <a:solidFill>
                  <a:srgbClr val="000000"/>
                </a:solidFill>
                <a:effectLst/>
                <a:latin typeface="宋体" panose="02010600030101010101" pitchFamily="2" charset="-122"/>
                <a:ea typeface="宋体" panose="02010600030101010101" pitchFamily="2" charset="-122"/>
              </a:rPr>
              <a:t>模糊系统：使用</a:t>
            </a:r>
            <a:r>
              <a:rPr lang="en-US" altLang="zh-CN" b="0" i="0" dirty="0">
                <a:solidFill>
                  <a:srgbClr val="000000"/>
                </a:solidFill>
                <a:effectLst/>
                <a:latin typeface="宋体" panose="02010600030101010101" pitchFamily="2" charset="-122"/>
                <a:ea typeface="宋体" panose="02010600030101010101" pitchFamily="2" charset="-122"/>
              </a:rPr>
              <a:t>Mamdani</a:t>
            </a:r>
            <a:r>
              <a:rPr lang="zh-CN" altLang="en-US" b="0" i="0" dirty="0">
                <a:solidFill>
                  <a:srgbClr val="000000"/>
                </a:solidFill>
                <a:effectLst/>
                <a:latin typeface="宋体" panose="02010600030101010101" pitchFamily="2" charset="-122"/>
                <a:ea typeface="宋体" panose="02010600030101010101" pitchFamily="2" charset="-122"/>
              </a:rPr>
              <a:t>规则，后件为模糊集。</a:t>
            </a:r>
            <a:r>
              <a:rPr lang="en-US" altLang="zh-CN" b="0" i="0" dirty="0">
                <a:solidFill>
                  <a:srgbClr val="000000"/>
                </a:solidFill>
                <a:effectLst/>
                <a:latin typeface="Tahoma" panose="020B0604030504040204" pitchFamily="34" charset="0"/>
              </a:rPr>
              <a:t>Mamdani</a:t>
            </a:r>
            <a:r>
              <a:rPr lang="zh-CN" altLang="en-US" b="0" i="0" dirty="0">
                <a:solidFill>
                  <a:srgbClr val="000000"/>
                </a:solidFill>
                <a:effectLst/>
                <a:latin typeface="等线" panose="02010600030101010101" pitchFamily="2" charset="-122"/>
                <a:ea typeface="等线" panose="02010600030101010101" pitchFamily="2" charset="-122"/>
              </a:rPr>
              <a:t>为英国帝国理工学院教授</a:t>
            </a:r>
            <a:endParaRPr lang="en-US" altLang="zh-CN" b="0" i="0" dirty="0">
              <a:solidFill>
                <a:srgbClr val="000000"/>
              </a:solidFill>
              <a:effectLst/>
              <a:latin typeface="等线" panose="02010600030101010101" pitchFamily="2" charset="-122"/>
              <a:ea typeface="等线" panose="02010600030101010101" pitchFamily="2" charset="-122"/>
            </a:endParaRPr>
          </a:p>
          <a:p>
            <a:r>
              <a:rPr lang="en-US" altLang="zh-CN" b="0" i="0" dirty="0">
                <a:solidFill>
                  <a:srgbClr val="000000"/>
                </a:solidFill>
                <a:effectLst/>
                <a:latin typeface="宋体" panose="02010600030101010101" pitchFamily="2" charset="-122"/>
                <a:ea typeface="宋体" panose="02010600030101010101" pitchFamily="2" charset="-122"/>
              </a:rPr>
              <a:t>TSK</a:t>
            </a:r>
            <a:r>
              <a:rPr lang="zh-CN" altLang="en-US" b="0" i="0" dirty="0">
                <a:solidFill>
                  <a:srgbClr val="000000"/>
                </a:solidFill>
                <a:effectLst/>
                <a:latin typeface="宋体" panose="02010600030101010101" pitchFamily="2" charset="-122"/>
                <a:ea typeface="宋体" panose="02010600030101010101" pitchFamily="2" charset="-122"/>
              </a:rPr>
              <a:t>模糊系统：使用</a:t>
            </a:r>
            <a:r>
              <a:rPr lang="en-US" altLang="zh-CN" b="0" i="0" dirty="0">
                <a:solidFill>
                  <a:srgbClr val="000000"/>
                </a:solidFill>
                <a:effectLst/>
                <a:latin typeface="宋体" panose="02010600030101010101" pitchFamily="2" charset="-122"/>
                <a:ea typeface="宋体" panose="02010600030101010101" pitchFamily="2" charset="-122"/>
              </a:rPr>
              <a:t>TSK</a:t>
            </a:r>
            <a:r>
              <a:rPr lang="zh-CN" altLang="en-US" b="0" i="0" dirty="0">
                <a:solidFill>
                  <a:srgbClr val="000000"/>
                </a:solidFill>
                <a:effectLst/>
                <a:latin typeface="宋体" panose="02010600030101010101" pitchFamily="2" charset="-122"/>
                <a:ea typeface="宋体" panose="02010600030101010101" pitchFamily="2" charset="-122"/>
              </a:rPr>
              <a:t>规则，后件为输入的函数。</a:t>
            </a:r>
            <a:r>
              <a:rPr lang="en-US" altLang="zh-CN" b="0" i="0" dirty="0">
                <a:solidFill>
                  <a:srgbClr val="000000"/>
                </a:solidFill>
                <a:effectLst/>
                <a:latin typeface="宋体" panose="02010600030101010101" pitchFamily="2" charset="-122"/>
                <a:ea typeface="宋体" panose="02010600030101010101" pitchFamily="2" charset="-122"/>
              </a:rPr>
              <a:t>TSK</a:t>
            </a:r>
            <a:r>
              <a:rPr lang="zh-CN" altLang="en-US" b="0" i="0" dirty="0">
                <a:solidFill>
                  <a:srgbClr val="000000"/>
                </a:solidFill>
                <a:effectLst/>
                <a:latin typeface="宋体" panose="02010600030101010101" pitchFamily="2" charset="-122"/>
                <a:ea typeface="宋体" panose="02010600030101010101" pitchFamily="2" charset="-122"/>
              </a:rPr>
              <a:t>为日本东京工业大学</a:t>
            </a:r>
            <a:r>
              <a:rPr lang="en-US" altLang="zh-CN" b="0" i="0" dirty="0">
                <a:solidFill>
                  <a:srgbClr val="000000"/>
                </a:solidFill>
                <a:effectLst/>
                <a:latin typeface="宋体" panose="02010600030101010101" pitchFamily="2" charset="-122"/>
                <a:ea typeface="宋体" panose="02010600030101010101" pitchFamily="2" charset="-122"/>
              </a:rPr>
              <a:t>3</a:t>
            </a:r>
            <a:r>
              <a:rPr lang="zh-CN" altLang="en-US" b="0" i="0" dirty="0">
                <a:solidFill>
                  <a:srgbClr val="000000"/>
                </a:solidFill>
                <a:effectLst/>
                <a:latin typeface="宋体" panose="02010600030101010101" pitchFamily="2" charset="-122"/>
                <a:ea typeface="宋体" panose="02010600030101010101" pitchFamily="2" charset="-122"/>
              </a:rPr>
              <a:t>位教授名字的缩写。</a:t>
            </a:r>
            <a:endParaRPr lang="en-US" altLang="zh-CN" b="0" i="0" dirty="0">
              <a:solidFill>
                <a:srgbClr val="000000"/>
              </a:solidFill>
              <a:effectLst/>
              <a:latin typeface="宋体" panose="02010600030101010101" pitchFamily="2" charset="-122"/>
              <a:ea typeface="宋体" panose="02010600030101010101" pitchFamily="2" charset="-122"/>
            </a:endParaRPr>
          </a:p>
          <a:p>
            <a:pPr marL="342900" indent="-342900" fontAlgn="base">
              <a:spcBef>
                <a:spcPts val="1200"/>
              </a:spcBef>
              <a:spcAft>
                <a:spcPct val="0"/>
              </a:spcAft>
              <a:buClr>
                <a:srgbClr val="0000FF"/>
              </a:buClr>
              <a:buFont typeface="Arial" panose="020B0604020202020204" pitchFamily="34" charset="0"/>
              <a:buChar char="•"/>
              <a:defRPr/>
            </a:pPr>
            <a:r>
              <a:rPr lang="en-US" altLang="zh-CN" kern="0" dirty="0">
                <a:solidFill>
                  <a:srgbClr val="000000"/>
                </a:solidFill>
                <a:latin typeface="Times New Roman" panose="02020603050405020304" pitchFamily="18" charset="0"/>
                <a:ea typeface="SimSun" panose="02010600030101010101" pitchFamily="2" charset="-122"/>
              </a:rPr>
              <a:t>TSK</a:t>
            </a:r>
            <a:r>
              <a:rPr lang="zh-CN" altLang="en-US" kern="0" dirty="0">
                <a:solidFill>
                  <a:srgbClr val="000000"/>
                </a:solidFill>
                <a:latin typeface="Times New Roman" panose="02020603050405020304" pitchFamily="18" charset="0"/>
                <a:ea typeface="SimSun" panose="02010600030101010101" pitchFamily="2" charset="-122"/>
              </a:rPr>
              <a:t>模糊系统因为计算更简单，现实应用更广。</a:t>
            </a:r>
            <a:endParaRPr lang="en-US" altLang="zh-CN" kern="0" dirty="0">
              <a:solidFill>
                <a:srgbClr val="000000"/>
              </a:solidFill>
              <a:latin typeface="Times New Roman" panose="02020603050405020304" pitchFamily="18" charset="0"/>
              <a:ea typeface="SimSun" panose="02010600030101010101" pitchFamily="2" charset="-122"/>
            </a:endParaRPr>
          </a:p>
          <a:p>
            <a:pPr marL="342900" indent="-342900" fontAlgn="base">
              <a:spcBef>
                <a:spcPts val="1200"/>
              </a:spcBef>
              <a:spcAft>
                <a:spcPct val="0"/>
              </a:spcAft>
              <a:buClr>
                <a:srgbClr val="0000FF"/>
              </a:buClr>
              <a:buFont typeface="Arial" panose="020B0604020202020204" pitchFamily="34" charset="0"/>
              <a:buChar char="•"/>
              <a:defRPr/>
            </a:pPr>
            <a:r>
              <a:rPr lang="zh-CN" altLang="en-US" kern="0" dirty="0">
                <a:solidFill>
                  <a:srgbClr val="000000"/>
                </a:solidFill>
                <a:latin typeface="Times New Roman" panose="02020603050405020304" pitchFamily="18" charset="0"/>
                <a:ea typeface="SimSun" panose="02010600030101010101" pitchFamily="2" charset="-122"/>
              </a:rPr>
              <a:t>本课程只介绍</a:t>
            </a:r>
            <a:r>
              <a:rPr lang="en-US" altLang="zh-CN" kern="0" dirty="0">
                <a:solidFill>
                  <a:srgbClr val="000000"/>
                </a:solidFill>
                <a:latin typeface="Times New Roman" panose="02020603050405020304" pitchFamily="18" charset="0"/>
                <a:ea typeface="SimSun" panose="02010600030101010101" pitchFamily="2" charset="-122"/>
              </a:rPr>
              <a:t>TSK</a:t>
            </a:r>
            <a:r>
              <a:rPr lang="zh-CN" altLang="en-US" kern="0" dirty="0">
                <a:solidFill>
                  <a:srgbClr val="000000"/>
                </a:solidFill>
                <a:latin typeface="Times New Roman" panose="02020603050405020304" pitchFamily="18" charset="0"/>
                <a:ea typeface="SimSun" panose="02010600030101010101" pitchFamily="2" charset="-122"/>
              </a:rPr>
              <a:t>模糊系统</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80</a:t>
            </a:fld>
            <a:endParaRPr lang="en-US" altLang="zh-CN"/>
          </a:p>
        </p:txBody>
      </p:sp>
    </p:spTree>
    <p:extLst>
      <p:ext uri="{BB962C8B-B14F-4D97-AF65-F5344CB8AC3E}">
        <p14:creationId xmlns:p14="http://schemas.microsoft.com/office/powerpoint/2010/main" val="20770571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下面我们用一个例子来演示</a:t>
            </a:r>
            <a:r>
              <a:rPr lang="en-US" altLang="zh-CN" dirty="0"/>
              <a:t>TSK</a:t>
            </a:r>
            <a:r>
              <a:rPr lang="zh-CN" altLang="en-US" dirty="0"/>
              <a:t>模糊系统的计算和应用。</a:t>
            </a:r>
            <a:endParaRPr lang="en-US" altLang="zh-CN" dirty="0"/>
          </a:p>
          <a:p>
            <a:r>
              <a:rPr lang="zh-CN" altLang="en-US" dirty="0"/>
              <a:t>在油田开采中，只有</a:t>
            </a:r>
            <a:r>
              <a:rPr lang="en-US" altLang="zh-CN" dirty="0"/>
              <a:t>15%</a:t>
            </a:r>
            <a:r>
              <a:rPr lang="zh-CN" altLang="en-US" dirty="0"/>
              <a:t>的石油是可以通过内部压力自动产出的。另外</a:t>
            </a:r>
            <a:r>
              <a:rPr lang="en-US" altLang="zh-CN" dirty="0"/>
              <a:t>20-40%</a:t>
            </a:r>
            <a:r>
              <a:rPr lang="zh-CN" altLang="en-US" dirty="0"/>
              <a:t>需要通过提高采收率的办法产出。通常采用的办法是在产油井附件打新的井，注入水或空气，增加油田内部压力，让石油从产油井流出。</a:t>
            </a:r>
            <a:endParaRPr lang="en-US" altLang="zh-CN" dirty="0"/>
          </a:p>
          <a:p>
            <a:r>
              <a:rPr lang="zh-CN" altLang="en-US" dirty="0"/>
              <a:t>本</a:t>
            </a:r>
            <a:r>
              <a:rPr lang="en-US" altLang="zh-CN" dirty="0"/>
              <a:t>TSK</a:t>
            </a:r>
            <a:r>
              <a:rPr lang="zh-CN" altLang="en-US" dirty="0"/>
              <a:t>模糊系统要根据“探明储量”和“油价”来自动决定进行提高采收率操作的力度（</a:t>
            </a:r>
            <a:r>
              <a:rPr lang="en-US" altLang="zh-CN" dirty="0"/>
              <a:t>1-10</a:t>
            </a:r>
            <a:r>
              <a:rPr lang="zh-CN" altLang="en-US" dirty="0"/>
              <a:t>之间）</a:t>
            </a:r>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81</a:t>
            </a:fld>
            <a:endParaRPr lang="en-US" altLang="zh-CN"/>
          </a:p>
        </p:txBody>
      </p:sp>
    </p:spTree>
    <p:extLst>
      <p:ext uri="{BB962C8B-B14F-4D97-AF65-F5344CB8AC3E}">
        <p14:creationId xmlns:p14="http://schemas.microsoft.com/office/powerpoint/2010/main" val="4785203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系统的两个输入为“油价”和“探明储量”。分别用</a:t>
            </a:r>
            <a:r>
              <a:rPr lang="en-US" altLang="zh-CN" dirty="0"/>
              <a:t>3</a:t>
            </a:r>
            <a:r>
              <a:rPr lang="zh-CN" altLang="en-US" dirty="0"/>
              <a:t>个模糊集表示。模糊集的形状由专家经验确定。</a:t>
            </a:r>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82</a:t>
            </a:fld>
            <a:endParaRPr lang="en-US" altLang="zh-CN"/>
          </a:p>
        </p:txBody>
      </p:sp>
    </p:spTree>
    <p:extLst>
      <p:ext uri="{BB962C8B-B14F-4D97-AF65-F5344CB8AC3E}">
        <p14:creationId xmlns:p14="http://schemas.microsoft.com/office/powerpoint/2010/main" val="29272871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规则库如下。</a:t>
            </a:r>
            <a:endParaRPr lang="en-US" altLang="zh-CN" dirty="0"/>
          </a:p>
          <a:p>
            <a:endParaRPr lang="en-US" dirty="0"/>
          </a:p>
          <a:p>
            <a:pPr fontAlgn="base">
              <a:spcBef>
                <a:spcPct val="0"/>
              </a:spcBef>
              <a:spcAft>
                <a:spcPct val="0"/>
              </a:spcAft>
            </a:pPr>
            <a:r>
              <a:rPr lang="zh-CN" altLang="en-US" dirty="0"/>
              <a:t>其中 </a:t>
            </a:r>
            <a:r>
              <a:rPr lang="en-US" altLang="zh-CN" dirty="0"/>
              <a:t>Rule 1 </a:t>
            </a:r>
            <a:r>
              <a:rPr lang="zh-CN" altLang="en-US" dirty="0"/>
              <a:t>读作：</a:t>
            </a:r>
            <a:r>
              <a:rPr lang="en-US" altLang="zh-CN" dirty="0">
                <a:solidFill>
                  <a:srgbClr val="000000"/>
                </a:solidFill>
                <a:latin typeface="微软雅黑" panose="020B0503020204020204" pitchFamily="34" charset="-122"/>
                <a:ea typeface="微软雅黑" panose="020B0503020204020204" pitchFamily="34" charset="-122"/>
              </a:rPr>
              <a:t>IF </a:t>
            </a:r>
            <a:r>
              <a:rPr lang="zh-CN" altLang="en-US" dirty="0">
                <a:solidFill>
                  <a:srgbClr val="000000"/>
                </a:solidFill>
                <a:latin typeface="微软雅黑" panose="020B0503020204020204" pitchFamily="34" charset="-122"/>
                <a:ea typeface="微软雅黑" panose="020B0503020204020204" pitchFamily="34" charset="-122"/>
              </a:rPr>
              <a:t>油价</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高</a:t>
            </a:r>
            <a:r>
              <a:rPr lang="en-US" altLang="zh-CN" dirty="0">
                <a:solidFill>
                  <a:srgbClr val="000000"/>
                </a:solidFill>
                <a:latin typeface="微软雅黑" panose="020B0503020204020204" pitchFamily="34" charset="-122"/>
                <a:ea typeface="微软雅黑" panose="020B0503020204020204" pitchFamily="34" charset="-122"/>
              </a:rPr>
              <a:t> and </a:t>
            </a:r>
            <a:r>
              <a:rPr lang="zh-CN" altLang="en-US" dirty="0">
                <a:solidFill>
                  <a:srgbClr val="000000"/>
                </a:solidFill>
                <a:latin typeface="微软雅黑" panose="020B0503020204020204" pitchFamily="34" charset="-122"/>
                <a:ea typeface="微软雅黑" panose="020B0503020204020204" pitchFamily="34" charset="-122"/>
              </a:rPr>
              <a:t>探明储量</a:t>
            </a:r>
            <a:r>
              <a:rPr lang="en-US" altLang="zh-CN" dirty="0">
                <a:solidFill>
                  <a:srgbClr val="0000FF"/>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高</a:t>
            </a:r>
            <a:r>
              <a:rPr lang="en-US" altLang="zh-CN" dirty="0">
                <a:solidFill>
                  <a:srgbClr val="000000"/>
                </a:solidFill>
                <a:latin typeface="微软雅黑" panose="020B0503020204020204" pitchFamily="34" charset="-122"/>
                <a:ea typeface="微软雅黑" panose="020B0503020204020204" pitchFamily="34" charset="-122"/>
              </a:rPr>
              <a:t>, THEN </a:t>
            </a:r>
            <a:r>
              <a:rPr lang="zh-CN" altLang="en-US" dirty="0">
                <a:solidFill>
                  <a:srgbClr val="000000"/>
                </a:solidFill>
                <a:latin typeface="微软雅黑" panose="020B0503020204020204" pitchFamily="34" charset="-122"/>
                <a:ea typeface="微软雅黑" panose="020B0503020204020204" pitchFamily="34" charset="-122"/>
              </a:rPr>
              <a:t>提高采收率 </a:t>
            </a:r>
            <a:r>
              <a:rPr lang="en-US" altLang="zh-CN" dirty="0">
                <a:solidFill>
                  <a:srgbClr val="CC0000"/>
                </a:solidFill>
                <a:latin typeface="微软雅黑" panose="020B0503020204020204" pitchFamily="34" charset="-122"/>
                <a:ea typeface="微软雅黑" panose="020B0503020204020204" pitchFamily="34" charset="-122"/>
              </a:rPr>
              <a:t>10</a:t>
            </a:r>
            <a:r>
              <a:rPr lang="en-US" altLang="zh-CN" dirty="0">
                <a:solidFill>
                  <a:srgbClr val="000000"/>
                </a:solidFill>
                <a:latin typeface="微软雅黑" panose="020B0503020204020204" pitchFamily="34" charset="-122"/>
                <a:ea typeface="微软雅黑" panose="020B0503020204020204" pitchFamily="34" charset="-122"/>
              </a:rPr>
              <a:t>.</a:t>
            </a:r>
          </a:p>
          <a:p>
            <a:pPr fontAlgn="base">
              <a:spcBef>
                <a:spcPct val="0"/>
              </a:spcBef>
              <a:spcAft>
                <a:spcPct val="0"/>
              </a:spcAft>
            </a:pPr>
            <a:endParaRPr lang="en-US" altLang="zh-CN"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pPr>
            <a:r>
              <a:rPr lang="en-US" altLang="zh-CN" dirty="0">
                <a:solidFill>
                  <a:srgbClr val="000000"/>
                </a:solidFill>
                <a:latin typeface="微软雅黑" panose="020B0503020204020204" pitchFamily="34" charset="-122"/>
                <a:ea typeface="微软雅黑" panose="020B0503020204020204" pitchFamily="34" charset="-122"/>
              </a:rPr>
              <a:t>Rule 4 </a:t>
            </a:r>
            <a:r>
              <a:rPr lang="zh-CN" altLang="en-US" dirty="0">
                <a:solidFill>
                  <a:srgbClr val="000000"/>
                </a:solidFill>
                <a:latin typeface="微软雅黑" panose="020B0503020204020204" pitchFamily="34" charset="-122"/>
                <a:ea typeface="微软雅黑" panose="020B0503020204020204" pitchFamily="34" charset="-122"/>
              </a:rPr>
              <a:t>读作：</a:t>
            </a:r>
            <a:r>
              <a:rPr lang="en-US" altLang="zh-CN" dirty="0">
                <a:solidFill>
                  <a:srgbClr val="000000"/>
                </a:solidFill>
                <a:latin typeface="微软雅黑" panose="020B0503020204020204" pitchFamily="34" charset="-122"/>
                <a:ea typeface="微软雅黑" panose="020B0503020204020204" pitchFamily="34" charset="-122"/>
              </a:rPr>
              <a:t>IF </a:t>
            </a:r>
            <a:r>
              <a:rPr lang="zh-CN" altLang="en-US" dirty="0">
                <a:solidFill>
                  <a:srgbClr val="000000"/>
                </a:solidFill>
                <a:latin typeface="微软雅黑" panose="020B0503020204020204" pitchFamily="34" charset="-122"/>
                <a:ea typeface="微软雅黑" panose="020B0503020204020204" pitchFamily="34" charset="-122"/>
              </a:rPr>
              <a:t>油价 </a:t>
            </a:r>
            <a:r>
              <a:rPr lang="zh-CN" altLang="en-US" dirty="0">
                <a:solidFill>
                  <a:srgbClr val="0000FF"/>
                </a:solidFill>
                <a:latin typeface="微软雅黑" panose="020B0503020204020204" pitchFamily="34" charset="-122"/>
                <a:ea typeface="微软雅黑" panose="020B0503020204020204" pitchFamily="34" charset="-122"/>
              </a:rPr>
              <a:t>中</a:t>
            </a:r>
            <a:r>
              <a:rPr lang="en-US" altLang="zh-CN" dirty="0">
                <a:solidFill>
                  <a:srgbClr val="000000"/>
                </a:solidFill>
                <a:latin typeface="微软雅黑" panose="020B0503020204020204" pitchFamily="34" charset="-122"/>
                <a:ea typeface="微软雅黑" panose="020B0503020204020204" pitchFamily="34" charset="-122"/>
              </a:rPr>
              <a:t> and </a:t>
            </a:r>
            <a:r>
              <a:rPr lang="zh-CN" altLang="en-US" dirty="0">
                <a:solidFill>
                  <a:srgbClr val="000000"/>
                </a:solidFill>
                <a:latin typeface="微软雅黑" panose="020B0503020204020204" pitchFamily="34" charset="-122"/>
                <a:ea typeface="微软雅黑" panose="020B0503020204020204" pitchFamily="34" charset="-122"/>
              </a:rPr>
              <a:t>探明储量</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高</a:t>
            </a:r>
            <a:r>
              <a:rPr lang="en-US" altLang="zh-CN" dirty="0">
                <a:solidFill>
                  <a:srgbClr val="000000"/>
                </a:solidFill>
                <a:latin typeface="微软雅黑" panose="020B0503020204020204" pitchFamily="34" charset="-122"/>
                <a:ea typeface="微软雅黑" panose="020B0503020204020204" pitchFamily="34" charset="-122"/>
              </a:rPr>
              <a:t>, THEN </a:t>
            </a:r>
            <a:r>
              <a:rPr lang="zh-CN" altLang="en-US" dirty="0">
                <a:solidFill>
                  <a:srgbClr val="000000"/>
                </a:solidFill>
                <a:latin typeface="微软雅黑" panose="020B0503020204020204" pitchFamily="34" charset="-122"/>
                <a:ea typeface="微软雅黑" panose="020B0503020204020204" pitchFamily="34" charset="-122"/>
              </a:rPr>
              <a:t>提高采收率</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CC0000"/>
                </a:solidFill>
                <a:latin typeface="微软雅黑" panose="020B0503020204020204" pitchFamily="34" charset="-122"/>
                <a:ea typeface="微软雅黑" panose="020B0503020204020204" pitchFamily="34" charset="-122"/>
              </a:rPr>
              <a:t>5</a:t>
            </a:r>
            <a:r>
              <a:rPr lang="en-US" altLang="zh-CN" dirty="0">
                <a:solidFill>
                  <a:srgbClr val="000000"/>
                </a:solidFill>
                <a:latin typeface="微软雅黑" panose="020B0503020204020204" pitchFamily="34" charset="-122"/>
                <a:ea typeface="微软雅黑" panose="020B0503020204020204" pitchFamily="34" charset="-122"/>
              </a:rPr>
              <a:t>.</a:t>
            </a:r>
          </a:p>
          <a:p>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83</a:t>
            </a:fld>
            <a:endParaRPr lang="en-US" altLang="zh-CN"/>
          </a:p>
        </p:txBody>
      </p:sp>
    </p:spTree>
    <p:extLst>
      <p:ext uri="{BB962C8B-B14F-4D97-AF65-F5344CB8AC3E}">
        <p14:creationId xmlns:p14="http://schemas.microsoft.com/office/powerpoint/2010/main" val="10197892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给定输入的油价和探明储量，</a:t>
            </a:r>
            <a:r>
              <a:rPr lang="en-US" altLang="zh-CN" dirty="0"/>
              <a:t>TSK</a:t>
            </a:r>
            <a:r>
              <a:rPr lang="zh-CN" altLang="en-US" dirty="0"/>
              <a:t>模糊系统计算流程如下：</a:t>
            </a:r>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84</a:t>
            </a:fld>
            <a:endParaRPr lang="en-US" altLang="zh-CN"/>
          </a:p>
        </p:txBody>
      </p:sp>
    </p:spTree>
    <p:extLst>
      <p:ext uri="{BB962C8B-B14F-4D97-AF65-F5344CB8AC3E}">
        <p14:creationId xmlns:p14="http://schemas.microsoft.com/office/powerpoint/2010/main" val="1196868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当油价为</a:t>
            </a:r>
            <a:r>
              <a:rPr lang="en-US" altLang="zh-CN" dirty="0"/>
              <a:t>90</a:t>
            </a:r>
            <a:r>
              <a:rPr lang="zh-CN" altLang="en-US" dirty="0"/>
              <a:t>美元时，带入“油价”的低、中、高</a:t>
            </a:r>
            <a:r>
              <a:rPr lang="en-US" altLang="zh-CN" dirty="0"/>
              <a:t>3</a:t>
            </a:r>
            <a:r>
              <a:rPr lang="zh-CN" altLang="en-US" dirty="0"/>
              <a:t>个隶属度函数，算出其隶属度分别为</a:t>
            </a:r>
            <a:r>
              <a:rPr lang="en-US" altLang="zh-CN" dirty="0"/>
              <a:t>0, 0.75</a:t>
            </a:r>
            <a:r>
              <a:rPr lang="zh-CN" altLang="en-US" dirty="0"/>
              <a:t>， </a:t>
            </a:r>
            <a:r>
              <a:rPr lang="en-US" altLang="zh-CN" dirty="0"/>
              <a:t>0.25</a:t>
            </a:r>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85</a:t>
            </a:fld>
            <a:endParaRPr lang="en-US" altLang="zh-CN"/>
          </a:p>
        </p:txBody>
      </p:sp>
    </p:spTree>
    <p:extLst>
      <p:ext uri="{BB962C8B-B14F-4D97-AF65-F5344CB8AC3E}">
        <p14:creationId xmlns:p14="http://schemas.microsoft.com/office/powerpoint/2010/main" val="1889174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当“探明储量”为</a:t>
            </a:r>
            <a:r>
              <a:rPr lang="en-US" altLang="zh-CN" dirty="0"/>
              <a:t>800</a:t>
            </a:r>
            <a:r>
              <a:rPr lang="zh-CN" altLang="en-US" dirty="0"/>
              <a:t>万桶时，带入“探明储量”的低、中、高</a:t>
            </a:r>
            <a:r>
              <a:rPr lang="en-US" altLang="zh-CN" dirty="0"/>
              <a:t>3</a:t>
            </a:r>
            <a:r>
              <a:rPr lang="zh-CN" altLang="en-US" dirty="0"/>
              <a:t>个隶属度函数，算出其隶属度分别为</a:t>
            </a:r>
            <a:r>
              <a:rPr lang="en-US" altLang="zh-CN" dirty="0"/>
              <a:t>0.4</a:t>
            </a:r>
            <a:r>
              <a:rPr lang="zh-CN" altLang="en-US" dirty="0"/>
              <a:t>， </a:t>
            </a:r>
            <a:r>
              <a:rPr lang="en-US" altLang="zh-CN" dirty="0"/>
              <a:t>0.6 </a:t>
            </a:r>
            <a:r>
              <a:rPr lang="zh-CN" altLang="en-US" dirty="0"/>
              <a:t>和 </a:t>
            </a:r>
            <a:r>
              <a:rPr lang="en-US" altLang="zh-CN" dirty="0"/>
              <a:t>0</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86</a:t>
            </a:fld>
            <a:endParaRPr lang="en-US" altLang="zh-CN"/>
          </a:p>
        </p:txBody>
      </p:sp>
    </p:spTree>
    <p:extLst>
      <p:ext uri="{BB962C8B-B14F-4D97-AF65-F5344CB8AC3E}">
        <p14:creationId xmlns:p14="http://schemas.microsoft.com/office/powerpoint/2010/main" val="6524237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对于第一条规则，</a:t>
            </a:r>
            <a:r>
              <a:rPr lang="en-US" altLang="zh-CN" sz="1200" dirty="0">
                <a:solidFill>
                  <a:srgbClr val="000000"/>
                </a:solidFill>
                <a:latin typeface="微软雅黑" panose="020B0503020204020204" pitchFamily="34" charset="-122"/>
                <a:ea typeface="微软雅黑" panose="020B0503020204020204" pitchFamily="34" charset="-122"/>
              </a:rPr>
              <a:t>IF </a:t>
            </a:r>
            <a:r>
              <a:rPr lang="zh-CN" altLang="en-US" sz="1200" dirty="0">
                <a:solidFill>
                  <a:srgbClr val="000000"/>
                </a:solidFill>
                <a:latin typeface="微软雅黑" panose="020B0503020204020204" pitchFamily="34" charset="-122"/>
                <a:ea typeface="微软雅黑" panose="020B0503020204020204" pitchFamily="34" charset="-122"/>
              </a:rPr>
              <a:t>油价</a:t>
            </a:r>
            <a:r>
              <a:rPr lang="en-US" altLang="zh-CN" sz="1200" dirty="0">
                <a:solidFill>
                  <a:srgbClr val="000000"/>
                </a:solidFill>
                <a:latin typeface="微软雅黑" panose="020B0503020204020204" pitchFamily="34" charset="-122"/>
                <a:ea typeface="微软雅黑" panose="020B0503020204020204" pitchFamily="34" charset="-122"/>
              </a:rPr>
              <a:t> </a:t>
            </a:r>
            <a:r>
              <a:rPr lang="zh-CN" altLang="en-US" sz="1200" dirty="0">
                <a:solidFill>
                  <a:srgbClr val="0000FF"/>
                </a:solidFill>
                <a:latin typeface="微软雅黑" panose="020B0503020204020204" pitchFamily="34" charset="-122"/>
                <a:ea typeface="微软雅黑" panose="020B0503020204020204" pitchFamily="34" charset="-122"/>
              </a:rPr>
              <a:t>高</a:t>
            </a:r>
            <a:r>
              <a:rPr lang="en-US" altLang="zh-CN" sz="1200" dirty="0">
                <a:solidFill>
                  <a:srgbClr val="000000"/>
                </a:solidFill>
                <a:latin typeface="微软雅黑" panose="020B0503020204020204" pitchFamily="34" charset="-122"/>
                <a:ea typeface="微软雅黑" panose="020B0503020204020204" pitchFamily="34" charset="-122"/>
              </a:rPr>
              <a:t> and </a:t>
            </a:r>
            <a:r>
              <a:rPr lang="zh-CN" altLang="en-US" sz="1200" dirty="0">
                <a:solidFill>
                  <a:srgbClr val="000000"/>
                </a:solidFill>
                <a:latin typeface="微软雅黑" panose="020B0503020204020204" pitchFamily="34" charset="-122"/>
                <a:ea typeface="微软雅黑" panose="020B0503020204020204" pitchFamily="34" charset="-122"/>
              </a:rPr>
              <a:t>探明储量</a:t>
            </a:r>
            <a:r>
              <a:rPr lang="en-US" altLang="zh-CN" sz="1200" dirty="0">
                <a:solidFill>
                  <a:srgbClr val="0000FF"/>
                </a:solidFill>
                <a:latin typeface="微软雅黑" panose="020B0503020204020204" pitchFamily="34" charset="-122"/>
                <a:ea typeface="微软雅黑" panose="020B0503020204020204" pitchFamily="34" charset="-122"/>
              </a:rPr>
              <a:t> </a:t>
            </a:r>
            <a:r>
              <a:rPr lang="zh-CN" altLang="en-US" sz="1200" dirty="0">
                <a:solidFill>
                  <a:srgbClr val="0000FF"/>
                </a:solidFill>
                <a:latin typeface="微软雅黑" panose="020B0503020204020204" pitchFamily="34" charset="-122"/>
                <a:ea typeface="微软雅黑" panose="020B0503020204020204" pitchFamily="34" charset="-122"/>
              </a:rPr>
              <a:t>高</a:t>
            </a:r>
            <a:r>
              <a:rPr lang="en-US" altLang="zh-CN" sz="1200" dirty="0">
                <a:solidFill>
                  <a:srgbClr val="000000"/>
                </a:solidFill>
                <a:latin typeface="微软雅黑" panose="020B0503020204020204" pitchFamily="34" charset="-122"/>
                <a:ea typeface="微软雅黑" panose="020B0503020204020204" pitchFamily="34" charset="-122"/>
              </a:rPr>
              <a:t>, THEN </a:t>
            </a:r>
            <a:r>
              <a:rPr lang="zh-CN" altLang="en-US" sz="1200" dirty="0">
                <a:solidFill>
                  <a:srgbClr val="000000"/>
                </a:solidFill>
                <a:latin typeface="微软雅黑" panose="020B0503020204020204" pitchFamily="34" charset="-122"/>
                <a:ea typeface="微软雅黑" panose="020B0503020204020204" pitchFamily="34" charset="-122"/>
              </a:rPr>
              <a:t>提高采收率 </a:t>
            </a:r>
            <a:r>
              <a:rPr lang="en-US" altLang="zh-CN" sz="1200" dirty="0">
                <a:solidFill>
                  <a:srgbClr val="CC0000"/>
                </a:solidFill>
                <a:latin typeface="微软雅黑" panose="020B0503020204020204" pitchFamily="34" charset="-122"/>
                <a:ea typeface="微软雅黑" panose="020B0503020204020204" pitchFamily="34" charset="-122"/>
              </a:rPr>
              <a:t>10</a:t>
            </a:r>
            <a:r>
              <a:rPr lang="zh-CN" altLang="en-US" sz="1200" dirty="0">
                <a:solidFill>
                  <a:srgbClr val="CC0000"/>
                </a:solidFill>
                <a:latin typeface="微软雅黑" panose="020B0503020204020204" pitchFamily="34" charset="-122"/>
                <a:ea typeface="微软雅黑" panose="020B0503020204020204" pitchFamily="34" charset="-122"/>
              </a:rPr>
              <a:t>，油价“</a:t>
            </a:r>
            <a:r>
              <a:rPr lang="en-US" altLang="zh-CN" sz="1200" dirty="0">
                <a:solidFill>
                  <a:srgbClr val="CC0000"/>
                </a:solidFill>
                <a:latin typeface="微软雅黑" panose="020B0503020204020204" pitchFamily="34" charset="-122"/>
                <a:ea typeface="微软雅黑" panose="020B0503020204020204" pitchFamily="34" charset="-122"/>
              </a:rPr>
              <a:t>90</a:t>
            </a:r>
            <a:r>
              <a:rPr lang="zh-CN" altLang="en-US" sz="1200" dirty="0">
                <a:solidFill>
                  <a:srgbClr val="CC0000"/>
                </a:solidFill>
                <a:latin typeface="微软雅黑" panose="020B0503020204020204" pitchFamily="34" charset="-122"/>
                <a:ea typeface="微软雅黑" panose="020B0503020204020204" pitchFamily="34" charset="-122"/>
              </a:rPr>
              <a:t>”对应于“高”的隶属度为</a:t>
            </a:r>
            <a:r>
              <a:rPr lang="en-US" altLang="zh-CN" sz="1200" dirty="0">
                <a:solidFill>
                  <a:srgbClr val="CC0000"/>
                </a:solidFill>
                <a:latin typeface="微软雅黑" panose="020B0503020204020204" pitchFamily="34" charset="-122"/>
                <a:ea typeface="微软雅黑" panose="020B0503020204020204" pitchFamily="34" charset="-122"/>
              </a:rPr>
              <a:t>0.25</a:t>
            </a:r>
            <a:r>
              <a:rPr lang="zh-CN" altLang="en-US" sz="1200" dirty="0">
                <a:solidFill>
                  <a:srgbClr val="CC0000"/>
                </a:solidFill>
                <a:latin typeface="微软雅黑" panose="020B0503020204020204" pitchFamily="34" charset="-122"/>
                <a:ea typeface="微软雅黑" panose="020B0503020204020204" pitchFamily="34" charset="-122"/>
              </a:rPr>
              <a:t>， 储量“</a:t>
            </a:r>
            <a:r>
              <a:rPr lang="en-US" altLang="zh-CN" sz="1200" dirty="0">
                <a:solidFill>
                  <a:srgbClr val="CC0000"/>
                </a:solidFill>
                <a:latin typeface="微软雅黑" panose="020B0503020204020204" pitchFamily="34" charset="-122"/>
                <a:ea typeface="微软雅黑" panose="020B0503020204020204" pitchFamily="34" charset="-122"/>
              </a:rPr>
              <a:t>8</a:t>
            </a:r>
            <a:r>
              <a:rPr lang="zh-CN" altLang="en-US" sz="1200" dirty="0">
                <a:solidFill>
                  <a:srgbClr val="CC0000"/>
                </a:solidFill>
                <a:latin typeface="微软雅黑" panose="020B0503020204020204" pitchFamily="34" charset="-122"/>
                <a:ea typeface="微软雅黑" panose="020B0503020204020204" pitchFamily="34" charset="-122"/>
              </a:rPr>
              <a:t>”百万桶对应于“高”的隶属度为</a:t>
            </a:r>
            <a:r>
              <a:rPr lang="en-US" altLang="zh-CN" sz="1200" dirty="0">
                <a:solidFill>
                  <a:srgbClr val="CC0000"/>
                </a:solidFill>
                <a:latin typeface="微软雅黑" panose="020B0503020204020204" pitchFamily="34" charset="-122"/>
                <a:ea typeface="微软雅黑" panose="020B0503020204020204" pitchFamily="34" charset="-122"/>
              </a:rPr>
              <a:t>0</a:t>
            </a:r>
            <a:r>
              <a:rPr lang="zh-CN" altLang="en-US" sz="1200" dirty="0">
                <a:solidFill>
                  <a:srgbClr val="CC0000"/>
                </a:solidFill>
                <a:latin typeface="微软雅黑" panose="020B0503020204020204" pitchFamily="34" charset="-122"/>
                <a:ea typeface="微软雅黑" panose="020B0503020204020204" pitchFamily="34" charset="-122"/>
              </a:rPr>
              <a:t>，因此该规则的激活度为 </a:t>
            </a:r>
            <a:r>
              <a:rPr lang="en-US" altLang="zh-CN" sz="1200" dirty="0">
                <a:solidFill>
                  <a:srgbClr val="CC0000"/>
                </a:solidFill>
                <a:latin typeface="微软雅黑" panose="020B0503020204020204" pitchFamily="34" charset="-122"/>
                <a:ea typeface="微软雅黑" panose="020B0503020204020204" pitchFamily="34" charset="-122"/>
              </a:rPr>
              <a:t>min(0.25, 0) = 0</a:t>
            </a:r>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87</a:t>
            </a:fld>
            <a:endParaRPr lang="en-US" altLang="zh-CN"/>
          </a:p>
        </p:txBody>
      </p:sp>
    </p:spTree>
    <p:extLst>
      <p:ext uri="{BB962C8B-B14F-4D97-AF65-F5344CB8AC3E}">
        <p14:creationId xmlns:p14="http://schemas.microsoft.com/office/powerpoint/2010/main" val="14358049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其他规则激活度类似计算，最后得到上表中各个规则的激活度，其中只有蓝色部分激活度大于</a:t>
            </a:r>
            <a:r>
              <a:rPr lang="en-US" altLang="zh-CN" dirty="0"/>
              <a:t>0</a:t>
            </a:r>
            <a:r>
              <a:rPr lang="zh-CN" altLang="en-US" dirty="0"/>
              <a:t>，即对当前输入真正有效的规则。</a:t>
            </a:r>
            <a:endParaRPr lang="en-US" altLang="zh-CN" dirty="0"/>
          </a:p>
          <a:p>
            <a:endParaRPr lang="en-US" dirty="0"/>
          </a:p>
          <a:p>
            <a:r>
              <a:rPr lang="zh-CN" altLang="en-US" dirty="0"/>
              <a:t>最终输出用加权平均计算</a:t>
            </a:r>
            <a:endParaRPr lang="en-US" dirty="0"/>
          </a:p>
        </p:txBody>
      </p:sp>
      <p:sp>
        <p:nvSpPr>
          <p:cNvPr id="4" name="Slide Number Placeholder 3"/>
          <p:cNvSpPr>
            <a:spLocks noGrp="1"/>
          </p:cNvSpPr>
          <p:nvPr>
            <p:ph type="sldNum" sz="quarter" idx="5"/>
          </p:nvPr>
        </p:nvSpPr>
        <p:spPr/>
        <p:txBody>
          <a:bodyPr/>
          <a:lstStyle/>
          <a:p>
            <a:pPr>
              <a:defRPr/>
            </a:pPr>
            <a:fld id="{9380B42F-10C7-48E6-BEAD-4EEE0D486B3E}" type="slidenum">
              <a:rPr lang="en-US" altLang="zh-CN" smtClean="0"/>
              <a:t>88</a:t>
            </a:fld>
            <a:endParaRPr lang="en-US" altLang="zh-CN"/>
          </a:p>
        </p:txBody>
      </p:sp>
    </p:spTree>
    <p:extLst>
      <p:ext uri="{BB962C8B-B14F-4D97-AF65-F5344CB8AC3E}">
        <p14:creationId xmlns:p14="http://schemas.microsoft.com/office/powerpoint/2010/main" val="204844573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洗衣机、电饭锅等家用电器</a:t>
            </a:r>
            <a:endParaRPr lang="en-US" dirty="0"/>
          </a:p>
        </p:txBody>
      </p:sp>
      <p:sp>
        <p:nvSpPr>
          <p:cNvPr id="4" name="Slide Number Placeholder 3"/>
          <p:cNvSpPr>
            <a:spLocks noGrp="1"/>
          </p:cNvSpPr>
          <p:nvPr>
            <p:ph type="sldNum" sz="quarter" idx="10"/>
          </p:nvPr>
        </p:nvSpPr>
        <p:spPr/>
        <p:txBody>
          <a:bodyPr/>
          <a:lstStyle/>
          <a:p>
            <a:fld id="{9537F8AA-3C17-4F88-970E-2189702A950A}" type="slidenum">
              <a:rPr lang="en-US" altLang="zh-CN" smtClean="0"/>
              <a:pPr/>
              <a:t>89</a:t>
            </a:fld>
            <a:endParaRPr lang="en-US" altLang="zh-CN"/>
          </a:p>
        </p:txBody>
      </p:sp>
    </p:spTree>
    <p:extLst>
      <p:ext uri="{BB962C8B-B14F-4D97-AF65-F5344CB8AC3E}">
        <p14:creationId xmlns:p14="http://schemas.microsoft.com/office/powerpoint/2010/main" val="1452876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p:nvPr>
        </p:nvSpPr>
        <p:spPr/>
      </p:sp>
      <p:sp>
        <p:nvSpPr>
          <p:cNvPr id="3993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人工智能导论（第</a:t>
            </a:r>
            <a:r>
              <a:rPr lang="en-US" altLang="zh-CN"/>
              <a:t>4</a:t>
            </a:r>
            <a:r>
              <a:rPr lang="zh-CN" altLang="en-US"/>
              <a:t>版）</a:t>
            </a:r>
            <a:r>
              <a:rPr lang="en-US" altLang="zh-CN"/>
              <a:t>》 </a:t>
            </a:r>
            <a:r>
              <a:rPr lang="zh-CN" altLang="en-US"/>
              <a:t>王万良 </a:t>
            </a:r>
            <a:r>
              <a:rPr lang="en-US" altLang="zh-CN"/>
              <a:t>p134</a:t>
            </a:r>
            <a:endParaRPr lang="zh-CN" altLang="en-US"/>
          </a:p>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23813" y="17463"/>
            <a:ext cx="9167813" cy="6853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685800" y="2130425"/>
            <a:ext cx="7772400" cy="14700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8" name="Slide Number Placeholder 1">
            <a:extLst>
              <a:ext uri="{FF2B5EF4-FFF2-40B4-BE49-F238E27FC236}">
                <a16:creationId xmlns:a16="http://schemas.microsoft.com/office/drawing/2014/main" id="{5059EB81-0E23-4D82-AD81-D541885B2866}"/>
              </a:ext>
            </a:extLst>
          </p:cNvPr>
          <p:cNvSpPr>
            <a:spLocks noGrp="1"/>
          </p:cNvSpPr>
          <p:nvPr>
            <p:ph type="sldNum" sz="quarter" idx="4"/>
          </p:nvPr>
        </p:nvSpPr>
        <p:spPr>
          <a:xfrm>
            <a:off x="8686801" y="6525344"/>
            <a:ext cx="462880" cy="346041"/>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109B501-7CCE-4ECB-B745-EDD2289F01F9}"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6" name="标题 1"/>
          <p:cNvSpPr>
            <a:spLocks noGrp="1"/>
          </p:cNvSpPr>
          <p:nvPr>
            <p:ph type="title" hasCustomPrompt="1"/>
          </p:nvPr>
        </p:nvSpPr>
        <p:spPr>
          <a:xfrm>
            <a:off x="251520" y="198438"/>
            <a:ext cx="8640960" cy="566266"/>
          </a:xfrm>
          <a:prstGeom prst="rect">
            <a:avLst/>
          </a:prstGeom>
        </p:spPr>
        <p:txBody>
          <a:bodyPr/>
          <a:lstStyle>
            <a:lvl1pPr algn="l">
              <a:defRPr sz="3200" b="1">
                <a:solidFill>
                  <a:srgbClr val="17375E"/>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灯片编号占位符 5"/>
          <p:cNvSpPr>
            <a:spLocks noGrp="1"/>
          </p:cNvSpPr>
          <p:nvPr>
            <p:ph type="sldNum" sz="quarter" idx="12"/>
          </p:nvPr>
        </p:nvSpPr>
        <p:spPr>
          <a:xfrm>
            <a:off x="8628324" y="6476999"/>
            <a:ext cx="504751" cy="365125"/>
          </a:xfrm>
          <a:prstGeom prst="rect">
            <a:avLst/>
          </a:prstGeom>
        </p:spPr>
        <p:txBody>
          <a:bodyPr/>
          <a:lstStyle>
            <a:lvl1pPr>
              <a:defRPr>
                <a:solidFill>
                  <a:prstClr val="black">
                    <a:tint val="75000"/>
                  </a:prstClr>
                </a:solidFill>
              </a:defRPr>
            </a:lvl1pPr>
          </a:lstStyle>
          <a:p>
            <a:pPr>
              <a:defRPr/>
            </a:pPr>
            <a:fld id="{A9259C9C-1540-4E2A-9C35-0C793EC1B69F}" type="slidenum">
              <a:rPr lang="zh-CN" altLang="en-US"/>
              <a:t>‹#›</a:t>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p:cNvSpPr/>
          <p:nvPr userDrawn="1"/>
        </p:nvSpPr>
        <p:spPr>
          <a:xfrm>
            <a:off x="0" y="0"/>
            <a:ext cx="9144000" cy="6754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3" name="Slide Number Placeholder 1">
            <a:extLst>
              <a:ext uri="{FF2B5EF4-FFF2-40B4-BE49-F238E27FC236}">
                <a16:creationId xmlns:a16="http://schemas.microsoft.com/office/drawing/2014/main" id="{B2AAFC73-F68C-4D88-BC92-DB4BBCBB7ED5}"/>
              </a:ext>
            </a:extLst>
          </p:cNvPr>
          <p:cNvSpPr>
            <a:spLocks noGrp="1"/>
          </p:cNvSpPr>
          <p:nvPr>
            <p:ph type="sldNum" sz="quarter" idx="4"/>
          </p:nvPr>
        </p:nvSpPr>
        <p:spPr>
          <a:xfrm>
            <a:off x="8686801" y="6525344"/>
            <a:ext cx="462880" cy="346041"/>
          </a:xfrm>
          <a:prstGeom prst="rect">
            <a:avLst/>
          </a:prstGeom>
        </p:spPr>
        <p:txBody>
          <a:bodyPr vert="horz" lIns="91440" tIns="45720" rIns="91440" bIns="45720" rtlCol="0" anchor="ctr"/>
          <a:lstStyle>
            <a:lvl1pPr algn="r">
              <a:defRPr sz="1200">
                <a:solidFill>
                  <a:schemeClr val="tx1">
                    <a:tint val="75000"/>
                  </a:schemeClr>
                </a:solidFill>
              </a:defRPr>
            </a:lvl1pPr>
          </a:lstStyle>
          <a:p>
            <a:fld id="{A109B501-7CCE-4ECB-B745-EDD2289F01F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257281457"/>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9891"/>
            <a:ext cx="8229600" cy="5430370"/>
          </a:xfrm>
        </p:spPr>
        <p:txBody>
          <a:bodyPr/>
          <a:lstStyle>
            <a:lvl1pPr>
              <a:defRPr sz="2100">
                <a:effectLst/>
                <a:latin typeface="微软雅黑" panose="020B0503020204020204" pitchFamily="34" charset="-122"/>
                <a:ea typeface="微软雅黑" panose="020B0503020204020204" pitchFamily="34" charset="-122"/>
              </a:defRPr>
            </a:lvl1pPr>
            <a:lvl2pPr>
              <a:defRPr sz="2100">
                <a:effectLst/>
                <a:latin typeface="微软雅黑" panose="020B0503020204020204" pitchFamily="34" charset="-122"/>
                <a:ea typeface="微软雅黑" panose="020B0503020204020204" pitchFamily="34" charset="-122"/>
              </a:defRPr>
            </a:lvl2pPr>
            <a:lvl3pPr>
              <a:defRPr sz="1500">
                <a:effectLst/>
                <a:latin typeface="微软雅黑" panose="020B0503020204020204" pitchFamily="34" charset="-122"/>
                <a:ea typeface="微软雅黑" panose="020B0503020204020204" pitchFamily="34" charset="-122"/>
              </a:defRPr>
            </a:lvl3pPr>
            <a:lvl4pPr>
              <a:defRPr sz="1350">
                <a:effectLst/>
                <a:latin typeface="微软雅黑" panose="020B0503020204020204" pitchFamily="34" charset="-122"/>
                <a:ea typeface="微软雅黑" panose="020B0503020204020204" pitchFamily="34" charset="-122"/>
              </a:defRPr>
            </a:lvl4pPr>
            <a:lvl5pPr>
              <a:defRPr sz="1350">
                <a:effectLst/>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
          <p:cNvSpPr>
            <a:spLocks noGrp="1"/>
          </p:cNvSpPr>
          <p:nvPr>
            <p:ph type="sldNum" sz="quarter" idx="4"/>
          </p:nvPr>
        </p:nvSpPr>
        <p:spPr>
          <a:xfrm>
            <a:off x="8686801" y="6525344"/>
            <a:ext cx="462880" cy="346041"/>
          </a:xfrm>
          <a:prstGeom prst="rect">
            <a:avLst/>
          </a:prstGeom>
        </p:spPr>
        <p:txBody>
          <a:bodyPr vert="horz" lIns="91440" tIns="45720" rIns="91440" bIns="45720" rtlCol="0" anchor="ctr"/>
          <a:lstStyle>
            <a:lvl1pPr algn="r">
              <a:defRPr sz="1200">
                <a:solidFill>
                  <a:schemeClr val="tx1">
                    <a:tint val="75000"/>
                  </a:schemeClr>
                </a:solidFill>
              </a:defRPr>
            </a:lvl1pPr>
          </a:lstStyle>
          <a:p>
            <a:fld id="{A109B501-7CCE-4ECB-B745-EDD2289F01F9}" type="slidenum">
              <a:rPr lang="en-US" smtClean="0">
                <a:solidFill>
                  <a:srgbClr val="000000">
                    <a:tint val="75000"/>
                  </a:srgbClr>
                </a:solidFill>
              </a:rPr>
              <a:pPr/>
              <a:t>‹#›</a:t>
            </a:fld>
            <a:endParaRPr lang="en-US">
              <a:solidFill>
                <a:srgbClr val="000000">
                  <a:tint val="75000"/>
                </a:srgbClr>
              </a:solidFill>
            </a:endParaRPr>
          </a:p>
        </p:txBody>
      </p:sp>
      <p:sp>
        <p:nvSpPr>
          <p:cNvPr id="6" name="标题 1">
            <a:extLst>
              <a:ext uri="{FF2B5EF4-FFF2-40B4-BE49-F238E27FC236}">
                <a16:creationId xmlns:a16="http://schemas.microsoft.com/office/drawing/2014/main" id="{E783336D-44D4-42C7-A9F6-E7C4C2C72C2A}"/>
              </a:ext>
            </a:extLst>
          </p:cNvPr>
          <p:cNvSpPr>
            <a:spLocks noGrp="1"/>
          </p:cNvSpPr>
          <p:nvPr>
            <p:ph type="title" hasCustomPrompt="1"/>
          </p:nvPr>
        </p:nvSpPr>
        <p:spPr>
          <a:xfrm>
            <a:off x="251520" y="198438"/>
            <a:ext cx="8640960" cy="566266"/>
          </a:xfrm>
          <a:prstGeom prst="rect">
            <a:avLst/>
          </a:prstGeom>
        </p:spPr>
        <p:txBody>
          <a:bodyPr/>
          <a:lstStyle>
            <a:lvl1pPr algn="l">
              <a:defRPr sz="3200" b="1">
                <a:solidFill>
                  <a:srgbClr val="17375E"/>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00930636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标题 1"/>
          <p:cNvSpPr txBox="1"/>
          <p:nvPr userDrawn="1"/>
        </p:nvSpPr>
        <p:spPr>
          <a:xfrm>
            <a:off x="250825" y="198438"/>
            <a:ext cx="8642350" cy="566737"/>
          </a:xfrm>
          <a:prstGeom prst="rect">
            <a:avLst/>
          </a:prstGeom>
        </p:spPr>
        <p:txBody>
          <a:bodyPr/>
          <a:lstStyle>
            <a:lvl1pPr algn="l" defTabSz="914400" rtl="0" eaLnBrk="1" latinLnBrk="0" hangingPunct="1">
              <a:spcBef>
                <a:spcPct val="0"/>
              </a:spcBef>
              <a:buNone/>
              <a:defRPr sz="3200" b="1" kern="1200">
                <a:solidFill>
                  <a:srgbClr val="17375E"/>
                </a:solidFill>
                <a:latin typeface="微软雅黑" panose="020B0503020204020204" pitchFamily="34" charset="-122"/>
                <a:ea typeface="微软雅黑" panose="020B0503020204020204" pitchFamily="34" charset="-122"/>
                <a:cs typeface="+mj-cs"/>
              </a:defRPr>
            </a:lvl1pPr>
          </a:lstStyle>
          <a:p>
            <a:pPr>
              <a:defRPr/>
            </a:pPr>
            <a:endParaRPr lang="zh-CN" altLang="en-US" dirty="0"/>
          </a:p>
        </p:txBody>
      </p:sp>
      <p:pic>
        <p:nvPicPr>
          <p:cNvPr id="3078" name="Rectangle 37"/>
          <p:cNvPicPr>
            <a:picLocks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782638"/>
            <a:ext cx="9144000" cy="53975"/>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1">
            <a:extLst>
              <a:ext uri="{FF2B5EF4-FFF2-40B4-BE49-F238E27FC236}">
                <a16:creationId xmlns:a16="http://schemas.microsoft.com/office/drawing/2014/main" id="{B67AA77E-841E-4EDD-857E-62E69FD6F6E3}"/>
              </a:ext>
            </a:extLst>
          </p:cNvPr>
          <p:cNvSpPr>
            <a:spLocks noGrp="1"/>
          </p:cNvSpPr>
          <p:nvPr>
            <p:ph type="sldNum" sz="quarter" idx="4"/>
          </p:nvPr>
        </p:nvSpPr>
        <p:spPr>
          <a:xfrm>
            <a:off x="8686801" y="6525344"/>
            <a:ext cx="462880" cy="346041"/>
          </a:xfrm>
          <a:prstGeom prst="rect">
            <a:avLst/>
          </a:prstGeom>
        </p:spPr>
        <p:txBody>
          <a:bodyPr vert="horz" lIns="91440" tIns="45720" rIns="91440" bIns="45720" rtlCol="0" anchor="ctr"/>
          <a:lstStyle>
            <a:lvl1pPr algn="r">
              <a:defRPr sz="1200">
                <a:solidFill>
                  <a:schemeClr val="tx1">
                    <a:tint val="75000"/>
                  </a:schemeClr>
                </a:solidFill>
              </a:defRPr>
            </a:lvl1pPr>
          </a:lstStyle>
          <a:p>
            <a:fld id="{A109B501-7CCE-4ECB-B745-EDD2289F01F9}" type="slidenum">
              <a:rPr lang="en-US" smtClean="0">
                <a:solidFill>
                  <a:srgbClr val="000000">
                    <a:tint val="75000"/>
                  </a:srgbClr>
                </a:solidFill>
              </a:rPr>
              <a:pPr/>
              <a:t>‹#›</a:t>
            </a:fld>
            <a:endParaRPr 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731" r:id="rId3"/>
    <p:sldLayoutId id="2147483732" r:id="rId4"/>
  </p:sldLayoutIdLst>
  <p:transition spd="slow"/>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4.png"/><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notesSlide" Target="../notesSlides/notesSlide3.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slideLayout" Target="../slideLayouts/slideLayout2.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11.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10" Type="http://schemas.openxmlformats.org/officeDocument/2006/relationships/image" Target="../media/image53.png"/><Relationship Id="rId4" Type="http://schemas.openxmlformats.org/officeDocument/2006/relationships/image" Target="../media/image48.png"/><Relationship Id="rId9" Type="http://schemas.openxmlformats.org/officeDocument/2006/relationships/image" Target="../media/image52.png"/><Relationship Id="rId1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baike.baidu.com/view/4588179.htm" TargetMode="External"/><Relationship Id="rId4" Type="http://schemas.openxmlformats.org/officeDocument/2006/relationships/hyperlink" Target="http://baike.baidu.com/view/9649.htm"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notesSlide" Target="../notesSlides/notesSlide4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tags" Target="../tags/tag69.xml"/><Relationship Id="rId10" Type="http://schemas.openxmlformats.org/officeDocument/2006/relationships/tags" Target="../tags/tag64.xml"/><Relationship Id="rId19" Type="http://schemas.openxmlformats.org/officeDocument/2006/relationships/slideLayout" Target="../slideLayouts/slideLayout2.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tags" Target="../tags/tag9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tags" Target="../tags/tag89.xml"/><Relationship Id="rId2" Type="http://schemas.openxmlformats.org/officeDocument/2006/relationships/tags" Target="../tags/tag74.xml"/><Relationship Id="rId16" Type="http://schemas.openxmlformats.org/officeDocument/2006/relationships/tags" Target="../tags/tag88.xml"/><Relationship Id="rId20" Type="http://schemas.openxmlformats.org/officeDocument/2006/relationships/notesSlide" Target="../notesSlides/notesSlide49.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tags" Target="../tags/tag87.xml"/><Relationship Id="rId10" Type="http://schemas.openxmlformats.org/officeDocument/2006/relationships/tags" Target="../tags/tag82.xml"/><Relationship Id="rId19" Type="http://schemas.openxmlformats.org/officeDocument/2006/relationships/slideLayout" Target="../slideLayouts/slideLayout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5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86.png"/></Relationships>
</file>

<file path=ppt/slides/_rels/slide5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5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6.emf"/><Relationship Id="rId4" Type="http://schemas.openxmlformats.org/officeDocument/2006/relationships/oleObject" Target="../embeddings/oleObject3.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tags" Target="../tags/tag108.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notesSlide" Target="../notesSlides/notesSlide60.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tags" Target="../tags/tag105.xml"/><Relationship Id="rId10" Type="http://schemas.openxmlformats.org/officeDocument/2006/relationships/tags" Target="../tags/tag100.xml"/><Relationship Id="rId19" Type="http://schemas.openxmlformats.org/officeDocument/2006/relationships/slideLayout" Target="../slideLayouts/slideLayout2.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9" Type="http://schemas.openxmlformats.org/officeDocument/2006/relationships/image" Target="../media/image106.png"/></Relationships>
</file>

<file path=ppt/slides/_rels/slide6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67.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6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6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118.png"/><Relationship Id="rId4" Type="http://schemas.openxmlformats.org/officeDocument/2006/relationships/image" Target="../media/image117.png"/></Relationships>
</file>

<file path=ppt/slides/_rels/slide7.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notesSlide" Target="../notesSlides/notesSlide7.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10" Type="http://schemas.openxmlformats.org/officeDocument/2006/relationships/tags" Target="../tags/tag46.xml"/><Relationship Id="rId19" Type="http://schemas.openxmlformats.org/officeDocument/2006/relationships/slideLayout" Target="../slideLayouts/slideLayout2.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s>
</file>

<file path=ppt/slides/_rels/slide7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7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7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25.png"/><Relationship Id="rId4" Type="http://schemas.openxmlformats.org/officeDocument/2006/relationships/image" Target="../media/image99.png"/></Relationships>
</file>

<file path=ppt/slides/_rels/slide7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74.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tags" Target="../tags/tag126.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tags" Target="../tags/tag125.xml"/><Relationship Id="rId2" Type="http://schemas.openxmlformats.org/officeDocument/2006/relationships/tags" Target="../tags/tag110.xml"/><Relationship Id="rId16" Type="http://schemas.openxmlformats.org/officeDocument/2006/relationships/tags" Target="../tags/tag124.xml"/><Relationship Id="rId20" Type="http://schemas.openxmlformats.org/officeDocument/2006/relationships/notesSlide" Target="../notesSlides/notesSlide74.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5" Type="http://schemas.openxmlformats.org/officeDocument/2006/relationships/tags" Target="../tags/tag123.xml"/><Relationship Id="rId10" Type="http://schemas.openxmlformats.org/officeDocument/2006/relationships/tags" Target="../tags/tag118.xml"/><Relationship Id="rId19" Type="http://schemas.openxmlformats.org/officeDocument/2006/relationships/slideLayout" Target="../slideLayouts/slideLayout2.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s>
</file>

<file path=ppt/slides/_rels/slide75.xml.rels><?xml version="1.0" encoding="UTF-8" standalone="yes"?>
<Relationships xmlns="http://schemas.openxmlformats.org/package/2006/relationships"><Relationship Id="rId3" Type="http://schemas.openxmlformats.org/officeDocument/2006/relationships/image" Target="../media/image1150.png"/><Relationship Id="rId2" Type="http://schemas.openxmlformats.org/officeDocument/2006/relationships/notesSlide" Target="../notesSlides/notesSlide75.xml"/><Relationship Id="rId1" Type="http://schemas.openxmlformats.org/officeDocument/2006/relationships/slideLayout" Target="../slideLayouts/slideLayout4.xml"/><Relationship Id="rId6" Type="http://schemas.openxmlformats.org/officeDocument/2006/relationships/image" Target="../media/image1180.png"/><Relationship Id="rId5" Type="http://schemas.openxmlformats.org/officeDocument/2006/relationships/image" Target="../media/image1170.png"/><Relationship Id="rId4" Type="http://schemas.openxmlformats.org/officeDocument/2006/relationships/image" Target="../media/image1160.png"/></Relationships>
</file>

<file path=ppt/slides/_rels/slide76.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76.xml"/><Relationship Id="rId1" Type="http://schemas.openxmlformats.org/officeDocument/2006/relationships/slideLayout" Target="../slideLayouts/slideLayout4.xml"/><Relationship Id="rId4" Type="http://schemas.openxmlformats.org/officeDocument/2006/relationships/image" Target="../media/image129.png"/></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7.xml"/><Relationship Id="rId1" Type="http://schemas.openxmlformats.org/officeDocument/2006/relationships/slideLayout" Target="../slideLayouts/slideLayout4.xml"/><Relationship Id="rId4" Type="http://schemas.openxmlformats.org/officeDocument/2006/relationships/image" Target="../media/image1210.png"/></Relationships>
</file>

<file path=ppt/slides/_rels/slide78.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notesSlide" Target="../notesSlides/notesSlide78.xml"/><Relationship Id="rId1" Type="http://schemas.openxmlformats.org/officeDocument/2006/relationships/slideLayout" Target="../slideLayouts/slideLayout4.xml"/><Relationship Id="rId4" Type="http://schemas.openxmlformats.org/officeDocument/2006/relationships/image" Target="../media/image1220.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230.png"/><Relationship Id="rId2" Type="http://schemas.openxmlformats.org/officeDocument/2006/relationships/notesSlide" Target="../notesSlides/notesSlide80.xml"/><Relationship Id="rId1" Type="http://schemas.openxmlformats.org/officeDocument/2006/relationships/slideLayout" Target="../slideLayouts/slideLayout4.xml"/><Relationship Id="rId4" Type="http://schemas.openxmlformats.org/officeDocument/2006/relationships/image" Target="../media/image1240.png"/></Relationships>
</file>

<file path=ppt/slides/_rels/slide8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1260.png"/><Relationship Id="rId2" Type="http://schemas.openxmlformats.org/officeDocument/2006/relationships/notesSlide" Target="../notesSlides/notesSlide85.xml"/><Relationship Id="rId1" Type="http://schemas.openxmlformats.org/officeDocument/2006/relationships/slideLayout" Target="../slideLayouts/slideLayout4.xml"/><Relationship Id="rId5" Type="http://schemas.openxmlformats.org/officeDocument/2006/relationships/image" Target="../media/image1280.png"/><Relationship Id="rId4" Type="http://schemas.openxmlformats.org/officeDocument/2006/relationships/image" Target="../media/image1270.png"/></Relationships>
</file>

<file path=ppt/slides/_rels/slide86.xml.rels><?xml version="1.0" encoding="UTF-8" standalone="yes"?>
<Relationships xmlns="http://schemas.openxmlformats.org/package/2006/relationships"><Relationship Id="rId3" Type="http://schemas.openxmlformats.org/officeDocument/2006/relationships/image" Target="../media/image1290.png"/><Relationship Id="rId2" Type="http://schemas.openxmlformats.org/officeDocument/2006/relationships/notesSlide" Target="../notesSlides/notesSlide86.xml"/><Relationship Id="rId1" Type="http://schemas.openxmlformats.org/officeDocument/2006/relationships/slideLayout" Target="../slideLayouts/slideLayout4.xml"/><Relationship Id="rId5" Type="http://schemas.openxmlformats.org/officeDocument/2006/relationships/image" Target="../media/image1310.png"/><Relationship Id="rId4" Type="http://schemas.openxmlformats.org/officeDocument/2006/relationships/image" Target="../media/image1300.png"/></Relationships>
</file>

<file path=ppt/slides/_rels/slide87.xml.rels><?xml version="1.0" encoding="UTF-8" standalone="yes"?>
<Relationships xmlns="http://schemas.openxmlformats.org/package/2006/relationships"><Relationship Id="rId3" Type="http://schemas.openxmlformats.org/officeDocument/2006/relationships/image" Target="../media/image1320.png"/><Relationship Id="rId2" Type="http://schemas.openxmlformats.org/officeDocument/2006/relationships/notesSlide" Target="../notesSlides/notesSlide87.xml"/><Relationship Id="rId1" Type="http://schemas.openxmlformats.org/officeDocument/2006/relationships/slideLayout" Target="../slideLayouts/slideLayout4.xml"/><Relationship Id="rId5" Type="http://schemas.openxmlformats.org/officeDocument/2006/relationships/image" Target="../media/image134.png"/><Relationship Id="rId4" Type="http://schemas.openxmlformats.org/officeDocument/2006/relationships/image" Target="../media/image133.png"/></Relationships>
</file>

<file path=ppt/slides/_rels/slide88.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88.xml"/><Relationship Id="rId1" Type="http://schemas.openxmlformats.org/officeDocument/2006/relationships/slideLayout" Target="../slideLayouts/slideLayout4.xml"/><Relationship Id="rId4" Type="http://schemas.openxmlformats.org/officeDocument/2006/relationships/image" Target="../media/image131.png"/></Relationships>
</file>

<file path=ppt/slides/_rels/slide8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89.xml"/><Relationship Id="rId1" Type="http://schemas.openxmlformats.org/officeDocument/2006/relationships/slideLayout" Target="../slideLayouts/slideLayout4.xml"/><Relationship Id="rId5" Type="http://schemas.openxmlformats.org/officeDocument/2006/relationships/image" Target="../media/image137.png"/><Relationship Id="rId4" Type="http://schemas.openxmlformats.org/officeDocument/2006/relationships/image" Target="../media/image13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V="1">
            <a:off x="-36513" y="2060848"/>
            <a:ext cx="9163051" cy="180816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prstClr val="white"/>
              </a:solidFill>
              <a:ea typeface="微软雅黑" panose="020B0503020204020204" pitchFamily="34" charset="-122"/>
            </a:endParaRPr>
          </a:p>
        </p:txBody>
      </p:sp>
      <p:sp>
        <p:nvSpPr>
          <p:cNvPr id="16387" name="TextBox 4"/>
          <p:cNvSpPr txBox="1">
            <a:spLocks noChangeArrowheads="1"/>
          </p:cNvSpPr>
          <p:nvPr/>
        </p:nvSpPr>
        <p:spPr bwMode="auto">
          <a:xfrm>
            <a:off x="576263" y="2520454"/>
            <a:ext cx="80660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lnSpc>
                <a:spcPct val="125000"/>
              </a:lnSpc>
            </a:pPr>
            <a:r>
              <a:rPr lang="zh-CN" altLang="en-US" sz="4000" b="1" dirty="0">
                <a:latin typeface="微软雅黑" panose="020B0503020204020204" pitchFamily="34" charset="-122"/>
                <a:ea typeface="微软雅黑" panose="020B0503020204020204" pitchFamily="34" charset="-122"/>
              </a:rPr>
              <a:t>第 </a:t>
            </a:r>
            <a:r>
              <a:rPr lang="en-US" altLang="zh-CN" sz="4000" b="1" dirty="0">
                <a:latin typeface="微软雅黑" panose="020B0503020204020204" pitchFamily="34" charset="-122"/>
                <a:ea typeface="微软雅黑" panose="020B0503020204020204" pitchFamily="34" charset="-122"/>
              </a:rPr>
              <a:t>4 </a:t>
            </a:r>
            <a:r>
              <a:rPr lang="zh-CN" altLang="en-US" sz="4000" b="1" dirty="0">
                <a:latin typeface="微软雅黑" panose="020B0503020204020204" pitchFamily="34" charset="-122"/>
                <a:ea typeface="微软雅黑" panose="020B0503020204020204" pitchFamily="34" charset="-122"/>
              </a:rPr>
              <a:t>章 演化计算及模糊系统</a:t>
            </a:r>
          </a:p>
        </p:txBody>
      </p:sp>
      <p:sp>
        <p:nvSpPr>
          <p:cNvPr id="16389" name="TextBox 11"/>
          <p:cNvSpPr txBox="1">
            <a:spLocks noChangeArrowheads="1"/>
          </p:cNvSpPr>
          <p:nvPr/>
        </p:nvSpPr>
        <p:spPr bwMode="auto">
          <a:xfrm>
            <a:off x="3762505" y="6183313"/>
            <a:ext cx="1745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r>
              <a:rPr lang="en-US" altLang="zh-CN" b="1" dirty="0">
                <a:solidFill>
                  <a:srgbClr val="000000"/>
                </a:solidFill>
                <a:latin typeface="微软雅黑" panose="020B0503020204020204" pitchFamily="34" charset="-122"/>
                <a:ea typeface="微软雅黑" panose="020B0503020204020204" pitchFamily="34" charset="-122"/>
              </a:rPr>
              <a:t>2024</a:t>
            </a:r>
            <a:r>
              <a:rPr lang="zh-CN" altLang="en-US" b="1" dirty="0">
                <a:solidFill>
                  <a:srgbClr val="000000"/>
                </a:solidFill>
                <a:latin typeface="微软雅黑" panose="020B0503020204020204" pitchFamily="34" charset="-122"/>
                <a:ea typeface="微软雅黑" panose="020B0503020204020204" pitchFamily="34" charset="-122"/>
              </a:rPr>
              <a:t>年</a:t>
            </a:r>
            <a:r>
              <a:rPr lang="en-US" altLang="zh-CN" b="1" dirty="0">
                <a:solidFill>
                  <a:srgbClr val="000000"/>
                </a:solidFill>
                <a:latin typeface="微软雅黑" panose="020B0503020204020204" pitchFamily="34" charset="-122"/>
                <a:ea typeface="微软雅黑" panose="020B0503020204020204" pitchFamily="34" charset="-122"/>
              </a:rPr>
              <a:t>9</a:t>
            </a:r>
            <a:r>
              <a:rPr lang="zh-CN" altLang="en-US" b="1" dirty="0">
                <a:solidFill>
                  <a:srgbClr val="000000"/>
                </a:solidFill>
                <a:latin typeface="微软雅黑" panose="020B0503020204020204" pitchFamily="34" charset="-122"/>
                <a:ea typeface="微软雅黑" panose="020B0503020204020204" pitchFamily="34" charset="-122"/>
              </a:rPr>
              <a:t>月</a:t>
            </a:r>
          </a:p>
        </p:txBody>
      </p:sp>
      <p:cxnSp>
        <p:nvCxnSpPr>
          <p:cNvPr id="43" name="直接连接符 42"/>
          <p:cNvCxnSpPr/>
          <p:nvPr/>
        </p:nvCxnSpPr>
        <p:spPr>
          <a:xfrm flipH="1">
            <a:off x="-34925" y="493713"/>
            <a:ext cx="1727200"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692275" y="476250"/>
            <a:ext cx="7451725" cy="17463"/>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pic>
        <p:nvPicPr>
          <p:cNvPr id="16392" name="图片 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438" y="28575"/>
            <a:ext cx="1133475"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a:extLst>
              <a:ext uri="{FF2B5EF4-FFF2-40B4-BE49-F238E27FC236}">
                <a16:creationId xmlns:a16="http://schemas.microsoft.com/office/drawing/2014/main" id="{5F27FA5A-0DCC-412A-91A8-2BCB4074EADD}"/>
              </a:ext>
            </a:extLst>
          </p:cNvPr>
          <p:cNvSpPr txBox="1">
            <a:spLocks noChangeArrowheads="1"/>
          </p:cNvSpPr>
          <p:nvPr/>
        </p:nvSpPr>
        <p:spPr bwMode="auto">
          <a:xfrm>
            <a:off x="1408494" y="5042345"/>
            <a:ext cx="645401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r>
              <a:rPr lang="zh-CN" altLang="en-US" sz="3000" b="1" dirty="0">
                <a:solidFill>
                  <a:srgbClr val="000000"/>
                </a:solidFill>
                <a:latin typeface="微软雅黑" panose="020B0503020204020204" pitchFamily="34" charset="-122"/>
                <a:ea typeface="微软雅黑" panose="020B0503020204020204" pitchFamily="34" charset="-122"/>
              </a:rPr>
              <a:t>肖阳 </a:t>
            </a:r>
            <a:endParaRPr lang="en-US" altLang="zh-CN" sz="3000" b="1" dirty="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3000" b="1" dirty="0">
                <a:solidFill>
                  <a:srgbClr val="000000"/>
                </a:solidFill>
                <a:latin typeface="微软雅黑" panose="020B0503020204020204" pitchFamily="34" charset="-122"/>
                <a:ea typeface="微软雅黑" panose="020B0503020204020204" pitchFamily="34" charset="-122"/>
              </a:rPr>
              <a:t>华中科技大学 人工智能与自动化学院</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4.2.1  </a:t>
            </a:r>
            <a:r>
              <a:rPr lang="zh-CN" altLang="en-US">
                <a:solidFill>
                  <a:srgbClr val="002060"/>
                </a:solidFill>
              </a:rPr>
              <a:t>遗传算法的基本思想</a:t>
            </a:r>
            <a:br>
              <a:rPr lang="zh-CN" altLang="en-US">
                <a:solidFill>
                  <a:srgbClr val="002060"/>
                </a:solidFill>
              </a:rPr>
            </a:br>
            <a:endParaRPr lang="zh-CN" altLang="en-US">
              <a:solidFill>
                <a:srgbClr val="002060"/>
              </a:solidFill>
            </a:endParaRPr>
          </a:p>
        </p:txBody>
      </p:sp>
      <p:sp>
        <p:nvSpPr>
          <p:cNvPr id="4096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86EEE84C-D912-404F-A48E-DD7B98BB7097}" type="slidenum">
              <a:rPr lang="ja-JP" altLang="en-US" sz="1800">
                <a:solidFill>
                  <a:srgbClr val="002657"/>
                </a:solidFill>
                <a:latin typeface="Arial" panose="020B0604020202020204" pitchFamily="34" charset="0"/>
                <a:ea typeface="MS PGothic" panose="020B0600070205080204" pitchFamily="34" charset="-128"/>
              </a:rPr>
              <a:t>10</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Text Box 6"/>
          <p:cNvSpPr txBox="1">
            <a:spLocks noChangeArrowheads="1"/>
          </p:cNvSpPr>
          <p:nvPr/>
        </p:nvSpPr>
        <p:spPr bwMode="auto">
          <a:xfrm>
            <a:off x="446088" y="4652963"/>
            <a:ext cx="8229600"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100000"/>
              </a:spcBef>
              <a:buClr>
                <a:schemeClr val="accent2"/>
              </a:buClr>
              <a:buFont typeface="Wingdings" panose="05000000000000000000" pitchFamily="2" charset="2"/>
              <a:buBlip>
                <a:blip r:embed="rId4"/>
              </a:buBlip>
            </a:pPr>
            <a:r>
              <a:rPr lang="en-US" altLang="zh-CN" sz="2800" b="1" dirty="0">
                <a:solidFill>
                  <a:schemeClr val="tx1"/>
                </a:solidFill>
              </a:rPr>
              <a:t> </a:t>
            </a:r>
            <a:r>
              <a:rPr lang="zh-CN" altLang="en-US" sz="2800" b="1" dirty="0">
                <a:solidFill>
                  <a:schemeClr val="tx1"/>
                </a:solidFill>
              </a:rPr>
              <a:t>遗传算法的基本思想：</a:t>
            </a:r>
          </a:p>
          <a:p>
            <a:pPr algn="just" eaLnBrk="1" hangingPunct="1">
              <a:spcBef>
                <a:spcPct val="50000"/>
              </a:spcBef>
              <a:buClr>
                <a:schemeClr val="accent2"/>
              </a:buClr>
              <a:buFont typeface="Wingdings" panose="05000000000000000000" pitchFamily="2" charset="2"/>
              <a:buNone/>
            </a:pPr>
            <a:r>
              <a:rPr lang="zh-CN" altLang="en-US" sz="2800" b="1" dirty="0">
                <a:solidFill>
                  <a:schemeClr val="tx1"/>
                </a:solidFill>
              </a:rPr>
              <a:t>  在求解问题时</a:t>
            </a:r>
            <a:r>
              <a:rPr lang="zh-CN" altLang="en-US" sz="2800" b="1" dirty="0">
                <a:solidFill>
                  <a:srgbClr val="0000FF"/>
                </a:solidFill>
              </a:rPr>
              <a:t>从多个解开始</a:t>
            </a:r>
            <a:r>
              <a:rPr lang="zh-CN" altLang="en-US" sz="2800" b="1" dirty="0">
                <a:solidFill>
                  <a:schemeClr val="tx1"/>
                </a:solidFill>
              </a:rPr>
              <a:t>，然后通过一定的法则进行逐步迭代以</a:t>
            </a:r>
            <a:r>
              <a:rPr lang="zh-CN" altLang="en-US" sz="2800" b="1" dirty="0">
                <a:solidFill>
                  <a:srgbClr val="0000FF"/>
                </a:solidFill>
              </a:rPr>
              <a:t>产生新的解</a:t>
            </a:r>
            <a:r>
              <a:rPr lang="zh-CN" altLang="en-US" sz="2800" b="1" dirty="0">
                <a:solidFill>
                  <a:schemeClr val="tx1"/>
                </a:solidFill>
              </a:rPr>
              <a:t>。</a:t>
            </a:r>
          </a:p>
          <a:p>
            <a:pPr eaLnBrk="1" hangingPunct="1">
              <a:spcBef>
                <a:spcPct val="50000"/>
              </a:spcBef>
            </a:pPr>
            <a:endParaRPr lang="en-US" altLang="zh-CN" sz="2100" b="1" dirty="0"/>
          </a:p>
        </p:txBody>
      </p:sp>
      <p:graphicFrame>
        <p:nvGraphicFramePr>
          <p:cNvPr id="6" name="Object 9"/>
          <p:cNvGraphicFramePr>
            <a:graphicFrameLocks noChangeAspect="1"/>
          </p:cNvGraphicFramePr>
          <p:nvPr/>
        </p:nvGraphicFramePr>
        <p:xfrm>
          <a:off x="1752600" y="914400"/>
          <a:ext cx="4953000" cy="3382963"/>
        </p:xfrm>
        <a:graphic>
          <a:graphicData uri="http://schemas.openxmlformats.org/presentationml/2006/ole">
            <mc:AlternateContent xmlns:mc="http://schemas.openxmlformats.org/markup-compatibility/2006">
              <mc:Choice xmlns:v="urn:schemas-microsoft-com:vml" Requires="v">
                <p:oleObj spid="_x0000_s1148" name="SmartDraw" r:id="rId5" imgW="3493135" imgH="2066290" progId="SmartDraw.2">
                  <p:embed/>
                </p:oleObj>
              </mc:Choice>
              <mc:Fallback>
                <p:oleObj name="SmartDraw" r:id="rId5" imgW="3493135" imgH="2066290" progId="SmartDraw.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914400"/>
                        <a:ext cx="4953000" cy="338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4.2.2  </a:t>
            </a:r>
            <a:r>
              <a:rPr lang="zh-CN" altLang="en-US">
                <a:solidFill>
                  <a:srgbClr val="002060"/>
                </a:solidFill>
              </a:rPr>
              <a:t>遗传算法的发展历史</a:t>
            </a:r>
            <a:br>
              <a:rPr lang="zh-CN" altLang="en-US">
                <a:solidFill>
                  <a:srgbClr val="002060"/>
                </a:solidFill>
              </a:rPr>
            </a:br>
            <a:endParaRPr lang="zh-CN" altLang="en-US">
              <a:solidFill>
                <a:srgbClr val="002060"/>
              </a:solidFill>
            </a:endParaRPr>
          </a:p>
        </p:txBody>
      </p:sp>
      <p:sp>
        <p:nvSpPr>
          <p:cNvPr id="4301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939740BB-2A4C-44E9-A71E-A3E8C2D65059}" type="slidenum">
              <a:rPr lang="ja-JP" altLang="en-US" sz="1800">
                <a:solidFill>
                  <a:srgbClr val="002657"/>
                </a:solidFill>
                <a:latin typeface="Arial" panose="020B0604020202020204" pitchFamily="34" charset="0"/>
                <a:ea typeface="MS PGothic" panose="020B0600070205080204" pitchFamily="34" charset="-128"/>
              </a:rPr>
              <a:t>11</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6" name="Rectangle 5"/>
          <p:cNvSpPr txBox="1">
            <a:spLocks noChangeArrowheads="1"/>
          </p:cNvSpPr>
          <p:nvPr/>
        </p:nvSpPr>
        <p:spPr bwMode="auto">
          <a:xfrm>
            <a:off x="304800" y="1000125"/>
            <a:ext cx="8512175" cy="5400675"/>
          </a:xfrm>
          <a:prstGeom prst="rect">
            <a:avLst/>
          </a:prstGeom>
          <a:solidFill>
            <a:srgbClr val="FFFFFF"/>
          </a:solidFill>
          <a:ln>
            <a:solidFill>
              <a:srgbClr val="808080"/>
            </a:solidFill>
            <a:miter lim="800000"/>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eaLnBrk="1" hangingPunct="1">
              <a:lnSpc>
                <a:spcPct val="110000"/>
              </a:lnSpc>
              <a:buClr>
                <a:srgbClr val="CC0000"/>
              </a:buClr>
              <a:defRPr/>
            </a:pPr>
            <a:r>
              <a:rPr lang="en-US" altLang="zh-CN" sz="2600" kern="0">
                <a:solidFill>
                  <a:srgbClr val="000000"/>
                </a:solidFill>
                <a:latin typeface="Times New Roman" panose="02020603050405020304" pitchFamily="18" charset="0"/>
              </a:rPr>
              <a:t>1962</a:t>
            </a:r>
            <a:r>
              <a:rPr lang="zh-CN" altLang="en-US" sz="2600" kern="0">
                <a:solidFill>
                  <a:srgbClr val="000000"/>
                </a:solidFill>
                <a:latin typeface="Times New Roman" panose="02020603050405020304" pitchFamily="18" charset="0"/>
              </a:rPr>
              <a:t>年，</a:t>
            </a:r>
            <a:r>
              <a:rPr lang="en-US" altLang="zh-CN" sz="2600" kern="0">
                <a:solidFill>
                  <a:srgbClr val="000000"/>
                </a:solidFill>
                <a:latin typeface="Times New Roman" panose="02020603050405020304" pitchFamily="18" charset="0"/>
              </a:rPr>
              <a:t>Fraser</a:t>
            </a:r>
            <a:r>
              <a:rPr lang="zh-CN" altLang="en-US" sz="2600" kern="0">
                <a:solidFill>
                  <a:srgbClr val="000000"/>
                </a:solidFill>
                <a:latin typeface="Times New Roman" panose="02020603050405020304" pitchFamily="18" charset="0"/>
              </a:rPr>
              <a:t>提出了自然遗传算法。</a:t>
            </a:r>
          </a:p>
          <a:p>
            <a:pPr eaLnBrk="1" hangingPunct="1">
              <a:lnSpc>
                <a:spcPct val="110000"/>
              </a:lnSpc>
              <a:buClr>
                <a:srgbClr val="CC0000"/>
              </a:buClr>
              <a:defRPr/>
            </a:pPr>
            <a:r>
              <a:rPr lang="en-US" altLang="zh-CN" sz="2600" kern="0">
                <a:solidFill>
                  <a:srgbClr val="000000"/>
                </a:solidFill>
                <a:latin typeface="Times New Roman" panose="02020603050405020304" pitchFamily="18" charset="0"/>
              </a:rPr>
              <a:t>1965</a:t>
            </a:r>
            <a:r>
              <a:rPr lang="zh-CN" altLang="en-US" sz="2600" kern="0">
                <a:solidFill>
                  <a:srgbClr val="000000"/>
                </a:solidFill>
                <a:latin typeface="Times New Roman" panose="02020603050405020304" pitchFamily="18" charset="0"/>
              </a:rPr>
              <a:t>年，</a:t>
            </a:r>
            <a:r>
              <a:rPr lang="en-US" altLang="zh-CN" sz="2600" kern="0">
                <a:solidFill>
                  <a:srgbClr val="000000"/>
                </a:solidFill>
                <a:latin typeface="Times New Roman" panose="02020603050405020304" pitchFamily="18" charset="0"/>
              </a:rPr>
              <a:t>Holland</a:t>
            </a:r>
            <a:r>
              <a:rPr lang="zh-CN" altLang="en-US" sz="2600" kern="0">
                <a:solidFill>
                  <a:srgbClr val="000000"/>
                </a:solidFill>
                <a:latin typeface="Times New Roman" panose="02020603050405020304" pitchFamily="18" charset="0"/>
              </a:rPr>
              <a:t>首次提出了人工遗传操作的重要性。  </a:t>
            </a:r>
          </a:p>
          <a:p>
            <a:pPr eaLnBrk="1" hangingPunct="1">
              <a:lnSpc>
                <a:spcPct val="110000"/>
              </a:lnSpc>
              <a:buClr>
                <a:srgbClr val="CC0000"/>
              </a:buClr>
              <a:defRPr/>
            </a:pPr>
            <a:r>
              <a:rPr lang="en-US" altLang="zh-CN" sz="2600" kern="0">
                <a:solidFill>
                  <a:srgbClr val="000000"/>
                </a:solidFill>
                <a:latin typeface="Times New Roman" panose="02020603050405020304" pitchFamily="18" charset="0"/>
              </a:rPr>
              <a:t>1967</a:t>
            </a:r>
            <a:r>
              <a:rPr lang="zh-CN" altLang="en-US" sz="2600" kern="0">
                <a:solidFill>
                  <a:srgbClr val="000000"/>
                </a:solidFill>
                <a:latin typeface="Times New Roman" panose="02020603050405020304" pitchFamily="18" charset="0"/>
              </a:rPr>
              <a:t>年，</a:t>
            </a:r>
            <a:r>
              <a:rPr lang="en-US" altLang="zh-CN" sz="2600" kern="0">
                <a:solidFill>
                  <a:srgbClr val="000000"/>
                </a:solidFill>
                <a:latin typeface="Times New Roman" panose="02020603050405020304" pitchFamily="18" charset="0"/>
              </a:rPr>
              <a:t>Bagley</a:t>
            </a:r>
            <a:r>
              <a:rPr lang="zh-CN" altLang="en-US" sz="2600" kern="0">
                <a:solidFill>
                  <a:srgbClr val="000000"/>
                </a:solidFill>
                <a:latin typeface="Times New Roman" panose="02020603050405020304" pitchFamily="18" charset="0"/>
              </a:rPr>
              <a:t>首次提出了遗传算法这一术语。</a:t>
            </a:r>
          </a:p>
          <a:p>
            <a:pPr eaLnBrk="1" hangingPunct="1">
              <a:lnSpc>
                <a:spcPct val="110000"/>
              </a:lnSpc>
              <a:buClr>
                <a:srgbClr val="CC0000"/>
              </a:buClr>
              <a:defRPr/>
            </a:pPr>
            <a:r>
              <a:rPr lang="en-US" altLang="zh-CN" sz="2600" kern="0">
                <a:solidFill>
                  <a:srgbClr val="000000"/>
                </a:solidFill>
                <a:latin typeface="Times New Roman" panose="02020603050405020304" pitchFamily="18" charset="0"/>
              </a:rPr>
              <a:t>1970</a:t>
            </a:r>
            <a:r>
              <a:rPr lang="zh-CN" altLang="en-US" sz="2600" kern="0">
                <a:solidFill>
                  <a:srgbClr val="000000"/>
                </a:solidFill>
                <a:latin typeface="Times New Roman" panose="02020603050405020304" pitchFamily="18" charset="0"/>
              </a:rPr>
              <a:t>年，</a:t>
            </a:r>
            <a:r>
              <a:rPr lang="en-US" altLang="zh-CN" sz="2600" kern="0">
                <a:solidFill>
                  <a:srgbClr val="000000"/>
                </a:solidFill>
                <a:latin typeface="Times New Roman" panose="02020603050405020304" pitchFamily="18" charset="0"/>
              </a:rPr>
              <a:t>Cavicchio</a:t>
            </a:r>
            <a:r>
              <a:rPr lang="zh-CN" altLang="en-US" sz="2600" kern="0">
                <a:solidFill>
                  <a:srgbClr val="000000"/>
                </a:solidFill>
                <a:latin typeface="Times New Roman" panose="02020603050405020304" pitchFamily="18" charset="0"/>
              </a:rPr>
              <a:t>把遗传算法应用于模式识别中。 </a:t>
            </a:r>
          </a:p>
          <a:p>
            <a:pPr eaLnBrk="1" hangingPunct="1">
              <a:lnSpc>
                <a:spcPct val="110000"/>
              </a:lnSpc>
              <a:buClr>
                <a:srgbClr val="CC0000"/>
              </a:buClr>
              <a:defRPr/>
            </a:pPr>
            <a:r>
              <a:rPr lang="en-US" altLang="zh-CN" sz="2600" kern="0">
                <a:solidFill>
                  <a:srgbClr val="000000"/>
                </a:solidFill>
                <a:latin typeface="Times New Roman" panose="02020603050405020304" pitchFamily="18" charset="0"/>
              </a:rPr>
              <a:t>1971</a:t>
            </a:r>
            <a:r>
              <a:rPr lang="zh-CN" altLang="en-US" sz="2600" kern="0">
                <a:solidFill>
                  <a:srgbClr val="000000"/>
                </a:solidFill>
                <a:latin typeface="Times New Roman" panose="02020603050405020304" pitchFamily="18" charset="0"/>
              </a:rPr>
              <a:t>年，</a:t>
            </a:r>
            <a:r>
              <a:rPr lang="en-US" altLang="zh-CN" sz="2600" kern="0">
                <a:solidFill>
                  <a:srgbClr val="000000"/>
                </a:solidFill>
                <a:latin typeface="Times New Roman" panose="02020603050405020304" pitchFamily="18" charset="0"/>
              </a:rPr>
              <a:t>Hollstien</a:t>
            </a:r>
            <a:r>
              <a:rPr lang="zh-CN" altLang="en-US" sz="2600" kern="0">
                <a:solidFill>
                  <a:srgbClr val="000000"/>
                </a:solidFill>
                <a:latin typeface="Times New Roman" panose="02020603050405020304" pitchFamily="18" charset="0"/>
              </a:rPr>
              <a:t>在论文</a:t>
            </a:r>
            <a:r>
              <a:rPr lang="en-US" altLang="zh-CN" sz="2600" kern="0">
                <a:solidFill>
                  <a:srgbClr val="000000"/>
                </a:solidFill>
                <a:latin typeface="Times New Roman" panose="02020603050405020304" pitchFamily="18" charset="0"/>
              </a:rPr>
              <a:t>《</a:t>
            </a:r>
            <a:r>
              <a:rPr lang="zh-CN" altLang="en-US" sz="2600" kern="0">
                <a:solidFill>
                  <a:srgbClr val="000000"/>
                </a:solidFill>
                <a:latin typeface="Times New Roman" panose="02020603050405020304" pitchFamily="18" charset="0"/>
              </a:rPr>
              <a:t>计算机控制系统中人工遗传自适应方法</a:t>
            </a:r>
            <a:r>
              <a:rPr lang="en-US" altLang="zh-CN" sz="2600" kern="0">
                <a:solidFill>
                  <a:srgbClr val="000000"/>
                </a:solidFill>
                <a:latin typeface="Times New Roman" panose="02020603050405020304" pitchFamily="18" charset="0"/>
              </a:rPr>
              <a:t>》</a:t>
            </a:r>
            <a:r>
              <a:rPr lang="zh-CN" altLang="en-US" sz="2600" kern="0">
                <a:solidFill>
                  <a:srgbClr val="000000"/>
                </a:solidFill>
                <a:latin typeface="Times New Roman" panose="02020603050405020304" pitchFamily="18" charset="0"/>
              </a:rPr>
              <a:t>中阐述了遗传算法用于数字反馈控制的方法。 </a:t>
            </a:r>
          </a:p>
          <a:p>
            <a:pPr eaLnBrk="1" hangingPunct="1">
              <a:lnSpc>
                <a:spcPct val="110000"/>
              </a:lnSpc>
              <a:buClr>
                <a:srgbClr val="CC0000"/>
              </a:buClr>
              <a:defRPr/>
            </a:pPr>
            <a:r>
              <a:rPr lang="en-US" altLang="zh-CN" sz="2600" kern="0">
                <a:solidFill>
                  <a:srgbClr val="0000FF"/>
                </a:solidFill>
                <a:latin typeface="Times New Roman" panose="02020603050405020304" pitchFamily="18" charset="0"/>
              </a:rPr>
              <a:t>1975</a:t>
            </a:r>
            <a:r>
              <a:rPr lang="zh-CN" altLang="en-US" sz="2600" kern="0">
                <a:solidFill>
                  <a:srgbClr val="0000FF"/>
                </a:solidFill>
                <a:latin typeface="Times New Roman" panose="02020603050405020304" pitchFamily="18" charset="0"/>
              </a:rPr>
              <a:t>年，美国</a:t>
            </a:r>
            <a:r>
              <a:rPr lang="en-US" altLang="zh-CN" sz="2600" kern="0">
                <a:solidFill>
                  <a:srgbClr val="0000FF"/>
                </a:solidFill>
                <a:latin typeface="Times New Roman" panose="02020603050405020304" pitchFamily="18" charset="0"/>
              </a:rPr>
              <a:t>J. Holland</a:t>
            </a:r>
            <a:r>
              <a:rPr lang="zh-CN" altLang="en-US" sz="2600" kern="0">
                <a:solidFill>
                  <a:srgbClr val="0000FF"/>
                </a:solidFill>
                <a:latin typeface="Times New Roman" panose="02020603050405020304" pitchFamily="18" charset="0"/>
              </a:rPr>
              <a:t>出版了</a:t>
            </a:r>
            <a:r>
              <a:rPr lang="en-US" altLang="zh-CN" sz="2600" kern="0">
                <a:solidFill>
                  <a:srgbClr val="0000FF"/>
                </a:solidFill>
                <a:latin typeface="Times New Roman" panose="02020603050405020304" pitchFamily="18" charset="0"/>
              </a:rPr>
              <a:t>《</a:t>
            </a:r>
            <a:r>
              <a:rPr lang="zh-CN" altLang="en-US" sz="2600" kern="0">
                <a:solidFill>
                  <a:srgbClr val="0000FF"/>
                </a:solidFill>
                <a:latin typeface="Times New Roman" panose="02020603050405020304" pitchFamily="18" charset="0"/>
              </a:rPr>
              <a:t>自然系统和人工系统的适配</a:t>
            </a:r>
            <a:r>
              <a:rPr lang="en-US" altLang="zh-CN" sz="2600" kern="0">
                <a:solidFill>
                  <a:srgbClr val="0000FF"/>
                </a:solidFill>
                <a:latin typeface="Times New Roman" panose="02020603050405020304" pitchFamily="18" charset="0"/>
              </a:rPr>
              <a:t>》</a:t>
            </a:r>
            <a:r>
              <a:rPr lang="zh-CN" altLang="en-US" sz="2600" kern="0">
                <a:solidFill>
                  <a:srgbClr val="0000FF"/>
                </a:solidFill>
                <a:latin typeface="Times New Roman" panose="02020603050405020304" pitchFamily="18" charset="0"/>
              </a:rPr>
              <a:t>；</a:t>
            </a:r>
            <a:r>
              <a:rPr lang="en-US" altLang="zh-CN" sz="2600" kern="0">
                <a:solidFill>
                  <a:srgbClr val="0000FF"/>
                </a:solidFill>
                <a:latin typeface="Times New Roman" panose="02020603050405020304" pitchFamily="18" charset="0"/>
              </a:rPr>
              <a:t>DeJong</a:t>
            </a:r>
            <a:r>
              <a:rPr lang="zh-CN" altLang="en-US" sz="2600" kern="0">
                <a:solidFill>
                  <a:srgbClr val="0000FF"/>
                </a:solidFill>
                <a:latin typeface="Times New Roman" panose="02020603050405020304" pitchFamily="18" charset="0"/>
              </a:rPr>
              <a:t>完成了重要论文</a:t>
            </a:r>
            <a:r>
              <a:rPr lang="en-US" altLang="zh-CN" sz="2600" kern="0">
                <a:solidFill>
                  <a:srgbClr val="0000FF"/>
                </a:solidFill>
                <a:latin typeface="Times New Roman" panose="02020603050405020304" pitchFamily="18" charset="0"/>
              </a:rPr>
              <a:t>《</a:t>
            </a:r>
            <a:r>
              <a:rPr lang="zh-CN" altLang="en-US" sz="2600" kern="0">
                <a:solidFill>
                  <a:srgbClr val="0000FF"/>
                </a:solidFill>
                <a:latin typeface="Times New Roman" panose="02020603050405020304" pitchFamily="18" charset="0"/>
              </a:rPr>
              <a:t>遗传自适应系统的行为分析</a:t>
            </a:r>
            <a:r>
              <a:rPr lang="en-US" altLang="zh-CN" sz="2600" kern="0">
                <a:solidFill>
                  <a:srgbClr val="0000FF"/>
                </a:solidFill>
                <a:latin typeface="Times New Roman" panose="02020603050405020304" pitchFamily="18" charset="0"/>
              </a:rPr>
              <a:t>》</a:t>
            </a:r>
            <a:r>
              <a:rPr lang="zh-CN" altLang="en-US" sz="2600" kern="0">
                <a:solidFill>
                  <a:srgbClr val="0000FF"/>
                </a:solidFill>
                <a:latin typeface="Times New Roman" panose="02020603050405020304" pitchFamily="18" charset="0"/>
              </a:rPr>
              <a:t>。</a:t>
            </a:r>
            <a:r>
              <a:rPr lang="zh-CN" altLang="en-US" sz="2600" kern="0">
                <a:solidFill>
                  <a:srgbClr val="000000"/>
                </a:solidFill>
                <a:latin typeface="Times New Roman" panose="02020603050405020304" pitchFamily="18" charset="0"/>
              </a:rPr>
              <a:t> </a:t>
            </a:r>
          </a:p>
          <a:p>
            <a:pPr eaLnBrk="1" hangingPunct="1">
              <a:lnSpc>
                <a:spcPct val="110000"/>
              </a:lnSpc>
              <a:buClr>
                <a:srgbClr val="CC0000"/>
              </a:buClr>
              <a:defRPr/>
            </a:pPr>
            <a:r>
              <a:rPr lang="en-US" altLang="zh-CN" sz="2600" kern="0">
                <a:solidFill>
                  <a:srgbClr val="000000"/>
                </a:solidFill>
                <a:latin typeface="Times New Roman" panose="02020603050405020304" pitchFamily="18" charset="0"/>
              </a:rPr>
              <a:t>20</a:t>
            </a:r>
            <a:r>
              <a:rPr lang="zh-CN" altLang="en-US" sz="2600" kern="0">
                <a:solidFill>
                  <a:srgbClr val="000000"/>
                </a:solidFill>
                <a:latin typeface="Times New Roman" panose="02020603050405020304" pitchFamily="18" charset="0"/>
              </a:rPr>
              <a:t>世纪</a:t>
            </a:r>
            <a:r>
              <a:rPr lang="en-US" altLang="zh-CN" sz="2600" kern="0">
                <a:solidFill>
                  <a:srgbClr val="000000"/>
                </a:solidFill>
                <a:latin typeface="Times New Roman" panose="02020603050405020304" pitchFamily="18" charset="0"/>
              </a:rPr>
              <a:t>80</a:t>
            </a:r>
            <a:r>
              <a:rPr lang="zh-CN" altLang="en-US" sz="2600" kern="0">
                <a:solidFill>
                  <a:srgbClr val="000000"/>
                </a:solidFill>
                <a:latin typeface="Times New Roman" panose="02020603050405020304" pitchFamily="18" charset="0"/>
              </a:rPr>
              <a:t>年代以后，遗传算法进入兴盛</a:t>
            </a:r>
            <a:r>
              <a:rPr lang="zh-CN" altLang="en-US" sz="2600" kern="0">
                <a:solidFill>
                  <a:srgbClr val="000000"/>
                </a:solidFill>
                <a:latin typeface="Arial" panose="020B0604020202020204"/>
              </a:rPr>
              <a:t>发展时期。</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4.2.3  </a:t>
            </a:r>
            <a:r>
              <a:rPr lang="zh-CN" altLang="en-US">
                <a:solidFill>
                  <a:srgbClr val="002060"/>
                </a:solidFill>
              </a:rPr>
              <a:t>编码 </a:t>
            </a:r>
            <a:br>
              <a:rPr lang="zh-CN" altLang="en-US">
                <a:solidFill>
                  <a:srgbClr val="002060"/>
                </a:solidFill>
              </a:rPr>
            </a:br>
            <a:endParaRPr lang="zh-CN" altLang="en-US">
              <a:solidFill>
                <a:srgbClr val="002060"/>
              </a:solidFill>
            </a:endParaRPr>
          </a:p>
        </p:txBody>
      </p:sp>
      <p:sp>
        <p:nvSpPr>
          <p:cNvPr id="4505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F6111493-B134-4413-AFDF-3447750AA2A7}" type="slidenum">
              <a:rPr lang="ja-JP" altLang="en-US" sz="1800">
                <a:solidFill>
                  <a:srgbClr val="002657"/>
                </a:solidFill>
                <a:latin typeface="Arial" panose="020B0604020202020204" pitchFamily="34" charset="0"/>
                <a:ea typeface="MS PGothic" panose="020B0600070205080204" pitchFamily="34" charset="-128"/>
              </a:rPr>
              <a:t>12</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3" name="Rectangle 3"/>
          <p:cNvSpPr txBox="1">
            <a:spLocks noChangeArrowheads="1"/>
          </p:cNvSpPr>
          <p:nvPr/>
        </p:nvSpPr>
        <p:spPr bwMode="auto">
          <a:xfrm>
            <a:off x="450850" y="762000"/>
            <a:ext cx="8153400" cy="2133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eaLnBrk="1" hangingPunct="1">
              <a:buClr>
                <a:schemeClr val="tx1"/>
              </a:buClr>
              <a:buFontTx/>
              <a:buAutoNum type="arabicPeriod"/>
              <a:defRPr/>
            </a:pPr>
            <a:r>
              <a:rPr lang="en-US" altLang="zh-CN" sz="2800" b="1" kern="0">
                <a:latin typeface="Times New Roman" panose="02020603050405020304" pitchFamily="18" charset="0"/>
              </a:rPr>
              <a:t>  </a:t>
            </a:r>
            <a:r>
              <a:rPr lang="zh-CN" altLang="en-US" sz="2800" b="1" kern="0">
                <a:latin typeface="Times New Roman" panose="02020603050405020304" pitchFamily="18" charset="0"/>
              </a:rPr>
              <a:t>位串编码</a:t>
            </a:r>
          </a:p>
          <a:p>
            <a:pPr marL="0" indent="0" eaLnBrk="1" hangingPunct="1">
              <a:buClr>
                <a:schemeClr val="tx1"/>
              </a:buClr>
              <a:buFontTx/>
              <a:buNone/>
              <a:defRPr/>
            </a:pPr>
            <a:endParaRPr lang="zh-CN" altLang="en-US" sz="2800" b="1" kern="0">
              <a:latin typeface="Times New Roman" panose="02020603050405020304" pitchFamily="18" charset="0"/>
            </a:endParaRPr>
          </a:p>
          <a:p>
            <a:pPr marL="0" indent="0" eaLnBrk="1" hangingPunct="1">
              <a:buClr>
                <a:schemeClr val="tx1"/>
              </a:buClr>
              <a:buFontTx/>
              <a:buNone/>
              <a:defRPr/>
            </a:pPr>
            <a:endParaRPr lang="zh-CN" altLang="en-US" sz="2800" b="1" kern="0">
              <a:latin typeface="宋体" panose="02010600030101010101" pitchFamily="2" charset="-122"/>
            </a:endParaRPr>
          </a:p>
          <a:p>
            <a:pPr marL="0" indent="0" eaLnBrk="1" hangingPunct="1">
              <a:buClr>
                <a:schemeClr val="tx1"/>
              </a:buClr>
              <a:buFontTx/>
              <a:buNone/>
              <a:defRPr/>
            </a:pPr>
            <a:endParaRPr lang="en-US" altLang="zh-CN" sz="2800" b="1" kern="0" dirty="0">
              <a:latin typeface="宋体" panose="02010600030101010101" pitchFamily="2" charset="-122"/>
            </a:endParaRPr>
          </a:p>
        </p:txBody>
      </p:sp>
      <p:sp>
        <p:nvSpPr>
          <p:cNvPr id="14" name="Text Box 9"/>
          <p:cNvSpPr txBox="1">
            <a:spLocks noChangeArrowheads="1"/>
          </p:cNvSpPr>
          <p:nvPr/>
        </p:nvSpPr>
        <p:spPr bwMode="auto">
          <a:xfrm>
            <a:off x="457200" y="1525465"/>
            <a:ext cx="8229600" cy="1128835"/>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40000"/>
              </a:lnSpc>
              <a:spcBef>
                <a:spcPct val="50000"/>
              </a:spcBef>
            </a:pPr>
            <a:r>
              <a:rPr lang="zh-CN" altLang="en-US" sz="2600" b="1" dirty="0">
                <a:solidFill>
                  <a:srgbClr val="0000FF"/>
                </a:solidFill>
              </a:rPr>
              <a:t>一维染色体编码方法</a:t>
            </a:r>
            <a:r>
              <a:rPr lang="zh-CN" altLang="en-US" sz="2600" dirty="0">
                <a:solidFill>
                  <a:srgbClr val="0000FF"/>
                </a:solidFill>
              </a:rPr>
              <a:t>：</a:t>
            </a:r>
            <a:r>
              <a:rPr lang="zh-CN" altLang="en-US" sz="2600" dirty="0">
                <a:solidFill>
                  <a:srgbClr val="000000"/>
                </a:solidFill>
              </a:rPr>
              <a:t>将问题空间的参数编码为一维排列的染色体的方法。</a:t>
            </a:r>
          </a:p>
        </p:txBody>
      </p:sp>
      <p:sp>
        <p:nvSpPr>
          <p:cNvPr id="15" name="Text Box 10"/>
          <p:cNvSpPr txBox="1">
            <a:spLocks noChangeArrowheads="1"/>
          </p:cNvSpPr>
          <p:nvPr/>
        </p:nvSpPr>
        <p:spPr bwMode="auto">
          <a:xfrm>
            <a:off x="468313" y="3573463"/>
            <a:ext cx="8229600" cy="1768475"/>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40000"/>
              </a:lnSpc>
              <a:spcBef>
                <a:spcPct val="50000"/>
              </a:spcBef>
            </a:pPr>
            <a:r>
              <a:rPr lang="zh-CN" altLang="en-US" sz="2600" b="1" dirty="0">
                <a:solidFill>
                  <a:srgbClr val="0000FF"/>
                </a:solidFill>
                <a:latin typeface="Times New Roman" panose="02020603050405020304" pitchFamily="18" charset="0"/>
              </a:rPr>
              <a:t>二进制编码</a:t>
            </a:r>
            <a:r>
              <a:rPr lang="zh-CN" altLang="en-US" sz="2600" dirty="0">
                <a:solidFill>
                  <a:srgbClr val="0000FF"/>
                </a:solidFill>
                <a:latin typeface="Times New Roman" panose="02020603050405020304" pitchFamily="18" charset="0"/>
              </a:rPr>
              <a:t>：</a:t>
            </a:r>
            <a:r>
              <a:rPr lang="zh-CN" altLang="en-US" sz="2600" dirty="0">
                <a:solidFill>
                  <a:srgbClr val="000000"/>
                </a:solidFill>
                <a:latin typeface="Times New Roman" panose="02020603050405020304" pitchFamily="18" charset="0"/>
              </a:rPr>
              <a:t>用若干二进制数表示一个个体，将原问题的解空间映射到位串空间 </a:t>
            </a:r>
            <a:r>
              <a:rPr lang="en-US" altLang="zh-CN" sz="2600" i="1" dirty="0">
                <a:solidFill>
                  <a:srgbClr val="000000"/>
                </a:solidFill>
                <a:latin typeface="Times New Roman" panose="02020603050405020304" pitchFamily="18" charset="0"/>
                <a:cs typeface="Times New Roman" panose="02020603050405020304" pitchFamily="18" charset="0"/>
              </a:rPr>
              <a:t>B</a:t>
            </a:r>
            <a:r>
              <a:rPr lang="en-US" altLang="zh-CN" sz="2600" dirty="0">
                <a:solidFill>
                  <a:srgbClr val="000000"/>
                </a:solidFill>
                <a:latin typeface="Times New Roman" panose="02020603050405020304" pitchFamily="18" charset="0"/>
                <a:cs typeface="Times New Roman" panose="02020603050405020304" pitchFamily="18" charset="0"/>
              </a:rPr>
              <a:t>={0</a:t>
            </a:r>
            <a:r>
              <a:rPr lang="zh-CN" altLang="en-US" sz="2600" dirty="0">
                <a:solidFill>
                  <a:srgbClr val="000000"/>
                </a:solidFill>
                <a:latin typeface="Times New Roman" panose="02020603050405020304" pitchFamily="18" charset="0"/>
              </a:rPr>
              <a:t>，</a:t>
            </a:r>
            <a:r>
              <a:rPr lang="en-US" altLang="zh-CN" sz="2600" dirty="0">
                <a:solidFill>
                  <a:srgbClr val="000000"/>
                </a:solidFill>
                <a:latin typeface="Times New Roman" panose="02020603050405020304" pitchFamily="18" charset="0"/>
                <a:cs typeface="Times New Roman" panose="02020603050405020304" pitchFamily="18" charset="0"/>
              </a:rPr>
              <a:t>1}</a:t>
            </a:r>
            <a:r>
              <a:rPr lang="zh-CN" altLang="en-US" sz="2600" dirty="0">
                <a:solidFill>
                  <a:srgbClr val="000000"/>
                </a:solidFill>
                <a:latin typeface="Times New Roman" panose="02020603050405020304" pitchFamily="18" charset="0"/>
              </a:rPr>
              <a:t>上，</a:t>
            </a:r>
            <a:r>
              <a:rPr lang="zh-CN" altLang="en-US" sz="2600" b="1" dirty="0">
                <a:solidFill>
                  <a:srgbClr val="0000FF"/>
                </a:solidFill>
                <a:latin typeface="Times New Roman" panose="02020603050405020304" pitchFamily="18" charset="0"/>
              </a:rPr>
              <a:t>然后在位串空间上进行遗传操作。</a:t>
            </a:r>
            <a:r>
              <a:rPr lang="zh-CN" altLang="en-US" b="1" dirty="0">
                <a:solidFill>
                  <a:srgbClr val="0000FF"/>
                </a:solidFill>
                <a:latin typeface="Times New Roman" panose="02020603050405020304" pitchFamily="18" charset="0"/>
              </a:rPr>
              <a:t> </a:t>
            </a:r>
          </a:p>
        </p:txBody>
      </p:sp>
      <p:sp>
        <p:nvSpPr>
          <p:cNvPr id="16" name="Text Box 14"/>
          <p:cNvSpPr txBox="1">
            <a:spLocks noChangeArrowheads="1"/>
          </p:cNvSpPr>
          <p:nvPr/>
        </p:nvSpPr>
        <p:spPr bwMode="auto">
          <a:xfrm>
            <a:off x="457200" y="2895600"/>
            <a:ext cx="41148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80000"/>
              </a:spcBef>
              <a:buClr>
                <a:srgbClr val="000000"/>
              </a:buClr>
            </a:pPr>
            <a:r>
              <a:rPr lang="zh-CN" altLang="en-US" sz="2800" b="1">
                <a:solidFill>
                  <a:srgbClr val="000000"/>
                </a:solidFill>
                <a:latin typeface="Times New Roman" panose="02020603050405020304" pitchFamily="18" charset="0"/>
              </a:rPr>
              <a:t>（</a:t>
            </a:r>
            <a:r>
              <a:rPr lang="en-US" altLang="zh-CN" sz="2800" b="1">
                <a:solidFill>
                  <a:srgbClr val="000000"/>
                </a:solidFill>
                <a:latin typeface="Times New Roman" panose="02020603050405020304" pitchFamily="18" charset="0"/>
              </a:rPr>
              <a:t>1</a:t>
            </a:r>
            <a:r>
              <a:rPr lang="zh-CN" altLang="en-US" sz="2800" b="1">
                <a:solidFill>
                  <a:srgbClr val="000000"/>
                </a:solidFill>
                <a:latin typeface="Times New Roman" panose="02020603050405020304" pitchFamily="18" charset="0"/>
              </a:rPr>
              <a:t>） 二进制编码</a:t>
            </a:r>
            <a:endParaRPr lang="zh-CN" altLang="en-US">
              <a:solidFill>
                <a:srgbClr val="FFFFFF"/>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4.2.3  </a:t>
            </a:r>
            <a:r>
              <a:rPr lang="zh-CN" altLang="en-US">
                <a:solidFill>
                  <a:srgbClr val="002060"/>
                </a:solidFill>
              </a:rPr>
              <a:t>编码 </a:t>
            </a:r>
            <a:br>
              <a:rPr lang="zh-CN" altLang="en-US">
                <a:solidFill>
                  <a:srgbClr val="002060"/>
                </a:solidFill>
              </a:rPr>
            </a:br>
            <a:endParaRPr lang="zh-CN" altLang="en-US">
              <a:solidFill>
                <a:srgbClr val="002060"/>
              </a:solidFill>
            </a:endParaRPr>
          </a:p>
        </p:txBody>
      </p:sp>
      <p:sp>
        <p:nvSpPr>
          <p:cNvPr id="4710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19979FBC-DAAF-4D25-BE6A-CB206A2AA968}" type="slidenum">
              <a:rPr lang="ja-JP" altLang="en-US" sz="1800">
                <a:solidFill>
                  <a:srgbClr val="002657"/>
                </a:solidFill>
                <a:latin typeface="Arial" panose="020B0604020202020204" pitchFamily="34" charset="0"/>
                <a:ea typeface="MS PGothic" panose="020B0600070205080204" pitchFamily="34" charset="-128"/>
              </a:rPr>
              <a:t>13</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47108" name="Text Box 7"/>
          <p:cNvSpPr txBox="1">
            <a:spLocks noChangeArrowheads="1"/>
          </p:cNvSpPr>
          <p:nvPr/>
        </p:nvSpPr>
        <p:spPr bwMode="auto">
          <a:xfrm>
            <a:off x="250825" y="692150"/>
            <a:ext cx="41148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80000"/>
              </a:spcBef>
              <a:buClr>
                <a:srgbClr val="000000"/>
              </a:buClr>
            </a:pPr>
            <a:r>
              <a:rPr lang="en-US" altLang="zh-CN" sz="2800" b="1">
                <a:solidFill>
                  <a:srgbClr val="000000"/>
                </a:solidFill>
                <a:latin typeface="Times New Roman" panose="02020603050405020304" pitchFamily="18" charset="0"/>
              </a:rPr>
              <a:t>(1) </a:t>
            </a:r>
            <a:r>
              <a:rPr lang="zh-CN" altLang="en-US" sz="2800" b="1">
                <a:solidFill>
                  <a:srgbClr val="000000"/>
                </a:solidFill>
                <a:latin typeface="Times New Roman" panose="02020603050405020304" pitchFamily="18" charset="0"/>
              </a:rPr>
              <a:t>二进制编码</a:t>
            </a:r>
            <a:r>
              <a:rPr lang="zh-CN" altLang="en-US" sz="2800" b="1">
                <a:solidFill>
                  <a:srgbClr val="000000"/>
                </a:solidFill>
              </a:rPr>
              <a:t>（续）</a:t>
            </a:r>
            <a:endParaRPr lang="zh-CN" altLang="en-US">
              <a:solidFill>
                <a:srgbClr val="FFFFFF"/>
              </a:solidFill>
            </a:endParaRPr>
          </a:p>
        </p:txBody>
      </p:sp>
      <p:sp>
        <p:nvSpPr>
          <p:cNvPr id="9" name="Text Box 9"/>
          <p:cNvSpPr txBox="1">
            <a:spLocks noChangeArrowheads="1"/>
          </p:cNvSpPr>
          <p:nvPr/>
        </p:nvSpPr>
        <p:spPr bwMode="auto">
          <a:xfrm>
            <a:off x="304800" y="1435100"/>
            <a:ext cx="8534400" cy="1489075"/>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20000"/>
              </a:spcBef>
            </a:pPr>
            <a:r>
              <a:rPr lang="zh-CN" altLang="en-US" b="1" dirty="0">
                <a:solidFill>
                  <a:srgbClr val="003366"/>
                </a:solidFill>
              </a:rPr>
              <a:t>优点</a:t>
            </a:r>
            <a:r>
              <a:rPr lang="zh-CN" altLang="en-US" dirty="0">
                <a:solidFill>
                  <a:srgbClr val="000000"/>
                </a:solidFill>
              </a:rPr>
              <a:t>：</a:t>
            </a:r>
          </a:p>
          <a:p>
            <a:pPr algn="just" eaLnBrk="1" hangingPunct="1">
              <a:lnSpc>
                <a:spcPct val="120000"/>
              </a:lnSpc>
              <a:spcBef>
                <a:spcPct val="20000"/>
              </a:spcBef>
            </a:pPr>
            <a:r>
              <a:rPr lang="zh-CN" altLang="en-US" b="1" dirty="0">
                <a:solidFill>
                  <a:srgbClr val="0000FF"/>
                </a:solidFill>
              </a:rPr>
              <a:t>类似于生物染色体</a:t>
            </a:r>
            <a:r>
              <a:rPr lang="zh-CN" altLang="en-US" dirty="0">
                <a:solidFill>
                  <a:srgbClr val="000000"/>
                </a:solidFill>
              </a:rPr>
              <a:t>的组成，算法易于用生物遗传理论解释，遗传操作如交叉、变异等易实现；算法处理的模式数最多。 </a:t>
            </a:r>
          </a:p>
        </p:txBody>
      </p:sp>
      <p:sp>
        <p:nvSpPr>
          <p:cNvPr id="10" name="Text Box 10"/>
          <p:cNvSpPr txBox="1">
            <a:spLocks noChangeArrowheads="1"/>
          </p:cNvSpPr>
          <p:nvPr/>
        </p:nvSpPr>
        <p:spPr bwMode="auto">
          <a:xfrm>
            <a:off x="304800" y="3284538"/>
            <a:ext cx="8534400" cy="3022600"/>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pPr>
            <a:r>
              <a:rPr lang="zh-CN" altLang="en-US" b="1">
                <a:solidFill>
                  <a:srgbClr val="003366"/>
                </a:solidFill>
              </a:rPr>
              <a:t>缺点：</a:t>
            </a:r>
            <a:endParaRPr lang="zh-CN" altLang="en-US" b="1">
              <a:solidFill>
                <a:srgbClr val="003366"/>
              </a:solidFill>
              <a:latin typeface="Times New Roman" panose="02020603050405020304" pitchFamily="18" charset="0"/>
              <a:cs typeface="Times New Roman" panose="02020603050405020304" pitchFamily="18" charset="0"/>
            </a:endParaRPr>
          </a:p>
          <a:p>
            <a:pPr algn="just" eaLnBrk="1" hangingPunct="1">
              <a:spcBef>
                <a:spcPct val="50000"/>
              </a:spcBef>
            </a:pPr>
            <a:r>
              <a:rPr lang="zh-CN" altLang="en-US">
                <a:solidFill>
                  <a:srgbClr val="000000"/>
                </a:solidFill>
                <a:latin typeface="Times New Roman" panose="02020603050405020304" pitchFamily="18" charset="0"/>
              </a:rPr>
              <a:t>① 相邻整数的二进制编码可能具有较大的</a:t>
            </a:r>
            <a:r>
              <a:rPr lang="en-US" altLang="zh-CN">
                <a:solidFill>
                  <a:srgbClr val="000000"/>
                </a:solidFill>
                <a:latin typeface="Times New Roman" panose="02020603050405020304" pitchFamily="18" charset="0"/>
                <a:cs typeface="Times New Roman" panose="02020603050405020304" pitchFamily="18" charset="0"/>
              </a:rPr>
              <a:t>Hamming</a:t>
            </a:r>
            <a:r>
              <a:rPr lang="zh-CN" altLang="en-US">
                <a:solidFill>
                  <a:srgbClr val="000000"/>
                </a:solidFill>
                <a:latin typeface="Times New Roman" panose="02020603050405020304" pitchFamily="18" charset="0"/>
              </a:rPr>
              <a:t>距离，降低了遗传算子的搜索效率。</a:t>
            </a:r>
            <a:r>
              <a:rPr lang="zh-CN" altLang="en-US">
                <a:solidFill>
                  <a:srgbClr val="000000"/>
                </a:solidFill>
                <a:latin typeface="Times New Roman" panose="02020603050405020304" pitchFamily="18" charset="0"/>
                <a:cs typeface="Times New Roman" panose="02020603050405020304" pitchFamily="18" charset="0"/>
              </a:rPr>
              <a:t> </a:t>
            </a:r>
          </a:p>
          <a:p>
            <a:pPr algn="just" eaLnBrk="1" hangingPunct="1">
              <a:spcBef>
                <a:spcPct val="50000"/>
              </a:spcBef>
            </a:pPr>
            <a:r>
              <a:rPr lang="zh-CN" altLang="en-US">
                <a:solidFill>
                  <a:srgbClr val="000000"/>
                </a:solidFill>
                <a:latin typeface="Times New Roman" panose="02020603050405020304" pitchFamily="18" charset="0"/>
                <a:cs typeface="Times New Roman" panose="02020603050405020304" pitchFamily="18" charset="0"/>
              </a:rPr>
              <a:t>                 </a:t>
            </a:r>
            <a:r>
              <a:rPr lang="en-US" altLang="zh-CN">
                <a:solidFill>
                  <a:srgbClr val="CC0000"/>
                </a:solidFill>
                <a:latin typeface="Times New Roman" panose="02020603050405020304" pitchFamily="18" charset="0"/>
                <a:cs typeface="Times New Roman" panose="02020603050405020304" pitchFamily="18" charset="0"/>
              </a:rPr>
              <a:t>15</a:t>
            </a:r>
            <a:r>
              <a:rPr lang="zh-CN" altLang="en-US">
                <a:solidFill>
                  <a:srgbClr val="CC0000"/>
                </a:solidFill>
                <a:latin typeface="Times New Roman" panose="02020603050405020304" pitchFamily="18" charset="0"/>
              </a:rPr>
              <a:t>：</a:t>
            </a:r>
            <a:r>
              <a:rPr lang="en-US" altLang="zh-CN">
                <a:solidFill>
                  <a:srgbClr val="CC0000"/>
                </a:solidFill>
                <a:latin typeface="Times New Roman" panose="02020603050405020304" pitchFamily="18" charset="0"/>
                <a:cs typeface="Times New Roman" panose="02020603050405020304" pitchFamily="18" charset="0"/>
              </a:rPr>
              <a:t>01111</a:t>
            </a:r>
            <a:r>
              <a:rPr lang="en-US" altLang="zh-CN">
                <a:solidFill>
                  <a:srgbClr val="CC0000"/>
                </a:solidFill>
                <a:latin typeface="Times New Roman" panose="02020603050405020304" pitchFamily="18" charset="0"/>
              </a:rPr>
              <a:t>            </a:t>
            </a:r>
            <a:r>
              <a:rPr lang="en-US" altLang="zh-CN">
                <a:solidFill>
                  <a:srgbClr val="CC0000"/>
                </a:solidFill>
                <a:latin typeface="Times New Roman" panose="02020603050405020304" pitchFamily="18" charset="0"/>
                <a:cs typeface="Times New Roman" panose="02020603050405020304" pitchFamily="18" charset="0"/>
              </a:rPr>
              <a:t>16</a:t>
            </a:r>
            <a:r>
              <a:rPr lang="zh-CN" altLang="en-US">
                <a:solidFill>
                  <a:srgbClr val="CC0000"/>
                </a:solidFill>
                <a:latin typeface="Times New Roman" panose="02020603050405020304" pitchFamily="18" charset="0"/>
              </a:rPr>
              <a:t>： </a:t>
            </a:r>
            <a:r>
              <a:rPr lang="en-US" altLang="zh-CN">
                <a:solidFill>
                  <a:srgbClr val="CC0000"/>
                </a:solidFill>
                <a:latin typeface="Times New Roman" panose="02020603050405020304" pitchFamily="18" charset="0"/>
                <a:cs typeface="Times New Roman" panose="02020603050405020304" pitchFamily="18" charset="0"/>
              </a:rPr>
              <a:t>10000</a:t>
            </a:r>
          </a:p>
          <a:p>
            <a:pPr algn="just" eaLnBrk="1" hangingPunct="1">
              <a:spcBef>
                <a:spcPct val="50000"/>
              </a:spcBef>
            </a:pPr>
            <a:r>
              <a:rPr lang="en-US" altLang="zh-CN">
                <a:solidFill>
                  <a:srgbClr val="000000"/>
                </a:solidFill>
                <a:latin typeface="Times New Roman" panose="02020603050405020304" pitchFamily="18" charset="0"/>
              </a:rPr>
              <a:t>② </a:t>
            </a:r>
            <a:r>
              <a:rPr lang="zh-CN" altLang="en-US">
                <a:solidFill>
                  <a:srgbClr val="000000"/>
                </a:solidFill>
                <a:latin typeface="Times New Roman" panose="02020603050405020304" pitchFamily="18" charset="0"/>
              </a:rPr>
              <a:t>要先给出求解的精度。</a:t>
            </a:r>
            <a:endParaRPr lang="zh-CN" altLang="en-US">
              <a:solidFill>
                <a:srgbClr val="000000"/>
              </a:solidFill>
              <a:latin typeface="Times New Roman" panose="02020603050405020304" pitchFamily="18" charset="0"/>
              <a:cs typeface="Times New Roman" panose="02020603050405020304" pitchFamily="18" charset="0"/>
            </a:endParaRPr>
          </a:p>
          <a:p>
            <a:pPr algn="just" eaLnBrk="1" hangingPunct="1">
              <a:spcBef>
                <a:spcPct val="50000"/>
              </a:spcBef>
            </a:pPr>
            <a:r>
              <a:rPr lang="zh-CN" altLang="en-US">
                <a:solidFill>
                  <a:srgbClr val="000000"/>
                </a:solidFill>
                <a:latin typeface="Times New Roman" panose="02020603050405020304" pitchFamily="18" charset="0"/>
              </a:rPr>
              <a:t>③ 求解高维优化问题的二进制编码串长，算法的搜索效率低。</a:t>
            </a:r>
          </a:p>
        </p:txBody>
      </p:sp>
      <p:pic>
        <p:nvPicPr>
          <p:cNvPr id="2" name="图片 1">
            <a:extLst>
              <a:ext uri="{FF2B5EF4-FFF2-40B4-BE49-F238E27FC236}">
                <a16:creationId xmlns:a16="http://schemas.microsoft.com/office/drawing/2014/main" id="{D59C1F56-8F76-44E1-8471-E3076834EBEE}"/>
              </a:ext>
            </a:extLst>
          </p:cNvPr>
          <p:cNvPicPr>
            <a:picLocks noChangeAspect="1"/>
          </p:cNvPicPr>
          <p:nvPr/>
        </p:nvPicPr>
        <p:blipFill rotWithShape="1">
          <a:blip r:embed="rId3"/>
          <a:srcRect t="12273" b="13808"/>
          <a:stretch/>
        </p:blipFill>
        <p:spPr>
          <a:xfrm>
            <a:off x="6516217" y="-1"/>
            <a:ext cx="2627784" cy="1942431"/>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out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4.2.3  </a:t>
            </a:r>
            <a:r>
              <a:rPr lang="zh-CN" altLang="en-US">
                <a:solidFill>
                  <a:srgbClr val="002060"/>
                </a:solidFill>
              </a:rPr>
              <a:t>编码 </a:t>
            </a:r>
            <a:br>
              <a:rPr lang="zh-CN" altLang="en-US">
                <a:solidFill>
                  <a:srgbClr val="002060"/>
                </a:solidFill>
              </a:rPr>
            </a:br>
            <a:endParaRPr lang="zh-CN" altLang="en-US">
              <a:solidFill>
                <a:srgbClr val="002060"/>
              </a:solidFill>
            </a:endParaRPr>
          </a:p>
        </p:txBody>
      </p:sp>
      <p:sp>
        <p:nvSpPr>
          <p:cNvPr id="4915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BC88540B-8819-4A9A-920F-B597BA91C93F}" type="slidenum">
              <a:rPr lang="ja-JP" altLang="en-US" sz="1800">
                <a:solidFill>
                  <a:srgbClr val="002657"/>
                </a:solidFill>
                <a:latin typeface="Arial" panose="020B0604020202020204" pitchFamily="34" charset="0"/>
                <a:ea typeface="MS PGothic" panose="020B0600070205080204" pitchFamily="34" charset="-128"/>
              </a:rPr>
              <a:t>14</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9" name="Rectangle 3"/>
          <p:cNvSpPr txBox="1">
            <a:spLocks noChangeArrowheads="1"/>
          </p:cNvSpPr>
          <p:nvPr/>
        </p:nvSpPr>
        <p:spPr bwMode="auto">
          <a:xfrm>
            <a:off x="304800" y="762000"/>
            <a:ext cx="7772400" cy="2133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eaLnBrk="1" hangingPunct="1">
              <a:spcBef>
                <a:spcPct val="50000"/>
              </a:spcBef>
              <a:buClr>
                <a:schemeClr val="tx1"/>
              </a:buClr>
              <a:buFontTx/>
              <a:buAutoNum type="arabicPeriod"/>
              <a:defRPr/>
            </a:pPr>
            <a:r>
              <a:rPr lang="en-US" altLang="zh-CN" sz="2800" b="1" kern="0">
                <a:latin typeface="Times New Roman" panose="02020603050405020304" pitchFamily="18" charset="0"/>
              </a:rPr>
              <a:t>  </a:t>
            </a:r>
            <a:r>
              <a:rPr lang="zh-CN" altLang="en-US" sz="2800" b="1" kern="0">
                <a:latin typeface="Times New Roman" panose="02020603050405020304" pitchFamily="18" charset="0"/>
              </a:rPr>
              <a:t>位串编码</a:t>
            </a:r>
          </a:p>
          <a:p>
            <a:pPr marL="0" indent="0" eaLnBrk="1" hangingPunct="1">
              <a:spcBef>
                <a:spcPct val="50000"/>
              </a:spcBef>
              <a:buClr>
                <a:schemeClr val="tx1"/>
              </a:buClr>
              <a:buFontTx/>
              <a:buNone/>
              <a:defRPr/>
            </a:pPr>
            <a:r>
              <a:rPr lang="zh-CN" altLang="en-US" sz="2800" b="1" kern="0">
                <a:latin typeface="Times New Roman" panose="02020603050405020304" pitchFamily="18" charset="0"/>
              </a:rPr>
              <a:t>（</a:t>
            </a:r>
            <a:r>
              <a:rPr lang="en-US" altLang="zh-CN" sz="2800" b="1" kern="0">
                <a:latin typeface="Times New Roman" panose="02020603050405020304" pitchFamily="18" charset="0"/>
              </a:rPr>
              <a:t>2</a:t>
            </a:r>
            <a:r>
              <a:rPr lang="zh-CN" altLang="en-US" sz="2800" b="1" kern="0">
                <a:latin typeface="Times New Roman" panose="02020603050405020304" pitchFamily="18" charset="0"/>
              </a:rPr>
              <a:t>）  </a:t>
            </a:r>
            <a:r>
              <a:rPr lang="en-US" altLang="zh-CN" sz="2800" b="1" kern="0">
                <a:latin typeface="Times New Roman" panose="02020603050405020304" pitchFamily="18" charset="0"/>
              </a:rPr>
              <a:t>Gray </a:t>
            </a:r>
            <a:r>
              <a:rPr lang="zh-CN" altLang="en-US" sz="2800" b="1" kern="0">
                <a:latin typeface="Times New Roman" panose="02020603050405020304" pitchFamily="18" charset="0"/>
              </a:rPr>
              <a:t>编码</a:t>
            </a:r>
          </a:p>
        </p:txBody>
      </p:sp>
      <p:sp>
        <p:nvSpPr>
          <p:cNvPr id="20" name="Text Box 4"/>
          <p:cNvSpPr txBox="1">
            <a:spLocks noChangeArrowheads="1"/>
          </p:cNvSpPr>
          <p:nvPr/>
        </p:nvSpPr>
        <p:spPr bwMode="auto">
          <a:xfrm>
            <a:off x="323850" y="2362200"/>
            <a:ext cx="8458200" cy="466725"/>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a:solidFill>
                  <a:srgbClr val="000000"/>
                </a:solidFill>
                <a:latin typeface="Times New Roman" panose="02020603050405020304" pitchFamily="18" charset="0"/>
                <a:cs typeface="Times New Roman" panose="02020603050405020304" pitchFamily="18" charset="0"/>
              </a:rPr>
              <a:t>Gray</a:t>
            </a:r>
            <a:r>
              <a:rPr lang="zh-CN" altLang="en-US">
                <a:solidFill>
                  <a:srgbClr val="000000"/>
                </a:solidFill>
              </a:rPr>
              <a:t>编码</a:t>
            </a:r>
            <a:r>
              <a:rPr lang="en-US" altLang="zh-CN">
                <a:solidFill>
                  <a:srgbClr val="000000"/>
                </a:solidFill>
              </a:rPr>
              <a:t>:</a:t>
            </a:r>
            <a:r>
              <a:rPr lang="zh-CN" altLang="en-US">
                <a:solidFill>
                  <a:srgbClr val="000000"/>
                </a:solidFill>
              </a:rPr>
              <a:t>将二进制编码通过一个变换进行转换得到的编码。 </a:t>
            </a:r>
          </a:p>
        </p:txBody>
      </p:sp>
      <p:grpSp>
        <p:nvGrpSpPr>
          <p:cNvPr id="21" name="Group 18"/>
          <p:cNvGrpSpPr/>
          <p:nvPr/>
        </p:nvGrpSpPr>
        <p:grpSpPr bwMode="auto">
          <a:xfrm>
            <a:off x="304800" y="3124200"/>
            <a:ext cx="8534400" cy="2895600"/>
            <a:chOff x="240" y="1776"/>
            <a:chExt cx="4992" cy="1824"/>
          </a:xfrm>
        </p:grpSpPr>
        <p:sp>
          <p:nvSpPr>
            <p:cNvPr id="22" name="Rectangle 17"/>
            <p:cNvSpPr>
              <a:spLocks noChangeArrowheads="1"/>
            </p:cNvSpPr>
            <p:nvPr/>
          </p:nvSpPr>
          <p:spPr bwMode="auto">
            <a:xfrm>
              <a:off x="288" y="1776"/>
              <a:ext cx="4944" cy="1824"/>
            </a:xfrm>
            <a:prstGeom prst="rect">
              <a:avLst/>
            </a:prstGeom>
            <a:gradFill rotWithShape="0">
              <a:gsLst>
                <a:gs pos="0">
                  <a:srgbClr val="CCECFF"/>
                </a:gs>
                <a:gs pos="100000">
                  <a:srgbClr val="FFFFFF"/>
                </a:gs>
              </a:gsLst>
              <a:path path="rect">
                <a:fillToRect l="100000" t="100000"/>
              </a:path>
            </a:gradFill>
            <a:ln w="9525">
              <a:solidFill>
                <a:srgbClr val="CCECFF"/>
              </a:solidFill>
              <a:miter lim="800000"/>
            </a:ln>
          </p:spPr>
          <p:txBody>
            <a:bodyPr wrap="none"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sp>
          <p:nvSpPr>
            <p:cNvPr id="23" name="Text Box 5"/>
            <p:cNvSpPr txBox="1">
              <a:spLocks noChangeArrowheads="1"/>
            </p:cNvSpPr>
            <p:nvPr/>
          </p:nvSpPr>
          <p:spPr bwMode="auto">
            <a:xfrm>
              <a:off x="240" y="1824"/>
              <a:ext cx="1056" cy="288"/>
            </a:xfrm>
            <a:prstGeom prst="rect">
              <a:avLst/>
            </a:prstGeom>
            <a:noFill/>
            <a:ln>
              <a:noFill/>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50000"/>
                </a:spcBef>
                <a:spcAft>
                  <a:spcPts val="0"/>
                </a:spcAft>
                <a:buClrTx/>
                <a:buFontTx/>
                <a:buNone/>
                <a:defRPr/>
              </a:pPr>
              <a:r>
                <a:rPr lang="zh-CN" altLang="en-US" sz="2400" kern="0">
                  <a:solidFill>
                    <a:srgbClr val="000000"/>
                  </a:solidFill>
                  <a:latin typeface="宋体" panose="02010600030101010101" pitchFamily="2" charset="-122"/>
                </a:rPr>
                <a:t>二进制串 </a:t>
              </a:r>
            </a:p>
          </p:txBody>
        </p:sp>
        <mc:AlternateContent xmlns:mc="http://schemas.openxmlformats.org/markup-compatibility/2006" xmlns:a14="http://schemas.microsoft.com/office/drawing/2010/main">
          <mc:Choice Requires="a14">
            <p:sp>
              <p:nvSpPr>
                <p:cNvPr id="49161" name="Object 6"/>
                <p:cNvSpPr txBox="1"/>
                <p:nvPr/>
              </p:nvSpPr>
              <p:spPr bwMode="auto">
                <a:xfrm>
                  <a:off x="1296" y="1809"/>
                  <a:ext cx="1120" cy="303"/>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&lt;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𝛽</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𝛽</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𝛽</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&gt;</m:t>
                        </m:r>
                      </m:oMath>
                    </m:oMathPara>
                  </a14:m>
                  <a:endParaRPr lang="zh-CN" altLang="en-US"/>
                </a:p>
              </p:txBody>
            </p:sp>
          </mc:Choice>
          <mc:Fallback xmlns="">
            <p:sp>
              <p:nvSpPr>
                <p:cNvPr id="49161" name="Object 6"/>
                <p:cNvSpPr txBox="1">
                  <a:spLocks noRot="1" noChangeAspect="1" noMove="1" noResize="1" noEditPoints="1" noAdjustHandles="1" noChangeArrowheads="1" noChangeShapeType="1" noTextEdit="1"/>
                </p:cNvSpPr>
                <p:nvPr/>
              </p:nvSpPr>
              <p:spPr bwMode="auto">
                <a:xfrm>
                  <a:off x="1296" y="1809"/>
                  <a:ext cx="1120" cy="303"/>
                </a:xfrm>
                <a:prstGeom prst="rect">
                  <a:avLst/>
                </a:prstGeom>
                <a:blipFill>
                  <a:blip r:embed="rId3"/>
                  <a:stretch>
                    <a:fillRect/>
                  </a:stretch>
                </a:blipFill>
                <a:ln>
                  <a:noFill/>
                </a:ln>
              </p:spPr>
              <p:txBody>
                <a:bodyPr/>
                <a:lstStyle/>
                <a:p>
                  <a:r>
                    <a:rPr lang="zh-CN" altLang="en-US">
                      <a:noFill/>
                    </a:rPr>
                    <a:t> </a:t>
                  </a:r>
                </a:p>
              </p:txBody>
            </p:sp>
          </mc:Fallback>
        </mc:AlternateContent>
        <p:sp>
          <p:nvSpPr>
            <p:cNvPr id="25" name="Rectangle 8"/>
            <p:cNvSpPr>
              <a:spLocks noChangeArrowheads="1"/>
            </p:cNvSpPr>
            <p:nvPr/>
          </p:nvSpPr>
          <p:spPr bwMode="auto">
            <a:xfrm>
              <a:off x="2928" y="1824"/>
              <a:ext cx="1680" cy="288"/>
            </a:xfrm>
            <a:prstGeom prst="rect">
              <a:avLst/>
            </a:prstGeom>
            <a:noFill/>
            <a:ln>
              <a:noFill/>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r>
                <a:rPr kumimoji="1" lang="en-US" altLang="zh-CN" sz="2400" ker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kumimoji="1" lang="en-US" altLang="zh-CN" sz="2400" kern="0">
                  <a:solidFill>
                    <a:srgbClr val="000000"/>
                  </a:solidFill>
                  <a:latin typeface="Times New Roman" panose="02020603050405020304" pitchFamily="18" charset="0"/>
                  <a:cs typeface="Times New Roman" panose="02020603050405020304" pitchFamily="18" charset="0"/>
                </a:rPr>
                <a:t>Gray</a:t>
              </a:r>
              <a:r>
                <a:rPr kumimoji="1" lang="en-US" altLang="zh-CN" sz="2400" kern="0">
                  <a:solidFill>
                    <a:srgbClr val="000000"/>
                  </a:solidFill>
                  <a:latin typeface="宋体" panose="02010600030101010101" pitchFamily="2" charset="-122"/>
                </a:rPr>
                <a:t> </a:t>
              </a:r>
              <a:endParaRPr kumimoji="1" lang="en-US" altLang="zh-CN" sz="2400" kern="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9163" name="Object 9"/>
                <p:cNvSpPr txBox="1"/>
                <p:nvPr/>
              </p:nvSpPr>
              <p:spPr bwMode="auto">
                <a:xfrm>
                  <a:off x="3612" y="1806"/>
                  <a:ext cx="1044" cy="306"/>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&lt;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𝛾</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𝛾</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𝛾</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&gt;</m:t>
                        </m:r>
                      </m:oMath>
                    </m:oMathPara>
                  </a14:m>
                  <a:endParaRPr lang="zh-CN" altLang="en-US"/>
                </a:p>
              </p:txBody>
            </p:sp>
          </mc:Choice>
          <mc:Fallback xmlns="">
            <p:sp>
              <p:nvSpPr>
                <p:cNvPr id="49163" name="Object 9"/>
                <p:cNvSpPr txBox="1">
                  <a:spLocks noRot="1" noChangeAspect="1" noMove="1" noResize="1" noEditPoints="1" noAdjustHandles="1" noChangeArrowheads="1" noChangeShapeType="1" noTextEdit="1"/>
                </p:cNvSpPr>
                <p:nvPr/>
              </p:nvSpPr>
              <p:spPr bwMode="auto">
                <a:xfrm>
                  <a:off x="3612" y="1806"/>
                  <a:ext cx="1044" cy="306"/>
                </a:xfrm>
                <a:prstGeom prst="rect">
                  <a:avLst/>
                </a:prstGeom>
                <a:blipFill>
                  <a:blip r:embed="rId4"/>
                  <a:stretch>
                    <a:fillRect/>
                  </a:stretch>
                </a:blipFill>
                <a:ln>
                  <a:noFill/>
                </a:ln>
              </p:spPr>
              <p:txBody>
                <a:bodyPr/>
                <a:lstStyle/>
                <a:p>
                  <a:r>
                    <a:rPr lang="zh-CN" altLang="en-US">
                      <a:noFill/>
                    </a:rPr>
                    <a:t> </a:t>
                  </a:r>
                </a:p>
              </p:txBody>
            </p:sp>
          </mc:Fallback>
        </mc:AlternateContent>
        <p:sp>
          <p:nvSpPr>
            <p:cNvPr id="27" name="Rectangle 11"/>
            <p:cNvSpPr>
              <a:spLocks noChangeArrowheads="1"/>
            </p:cNvSpPr>
            <p:nvPr/>
          </p:nvSpPr>
          <p:spPr bwMode="auto">
            <a:xfrm>
              <a:off x="336" y="2352"/>
              <a:ext cx="2307" cy="288"/>
            </a:xfrm>
            <a:prstGeom prst="rect">
              <a:avLst/>
            </a:prstGeom>
            <a:noFill/>
            <a:ln>
              <a:noFill/>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r>
                <a:rPr kumimoji="1" lang="zh-CN" altLang="en-US" sz="2400" kern="0">
                  <a:solidFill>
                    <a:srgbClr val="000000"/>
                  </a:solidFill>
                  <a:latin typeface="宋体" panose="02010600030101010101" pitchFamily="2" charset="-122"/>
                </a:rPr>
                <a:t>二进制编码 </a:t>
              </a:r>
              <a:r>
                <a:rPr kumimoji="1" lang="zh-CN" altLang="en-US" sz="2400" kern="0">
                  <a:solidFill>
                    <a:srgbClr val="000000"/>
                  </a:solidFill>
                  <a:latin typeface="宋体" panose="02010600030101010101" pitchFamily="2" charset="-122"/>
                  <a:sym typeface="Wingdings" panose="05000000000000000000" pitchFamily="2" charset="2"/>
                </a:rPr>
                <a:t> </a:t>
              </a:r>
              <a:r>
                <a:rPr kumimoji="1" lang="en-US" altLang="zh-CN" sz="2400" kern="0">
                  <a:solidFill>
                    <a:srgbClr val="000000"/>
                  </a:solidFill>
                  <a:latin typeface="Times New Roman" panose="02020603050405020304" pitchFamily="18" charset="0"/>
                  <a:cs typeface="Times New Roman" panose="02020603050405020304" pitchFamily="18" charset="0"/>
                </a:rPr>
                <a:t>Gray</a:t>
              </a:r>
              <a:r>
                <a:rPr kumimoji="1" lang="zh-CN" altLang="en-US" sz="2400" kern="0">
                  <a:solidFill>
                    <a:srgbClr val="000000"/>
                  </a:solidFill>
                  <a:latin typeface="宋体" panose="02010600030101010101" pitchFamily="2" charset="-122"/>
                </a:rPr>
                <a:t>编码</a:t>
              </a:r>
              <a:endParaRPr kumimoji="1" lang="zh-CN" altLang="en-US" sz="2400" kern="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9165" name="Object 12"/>
                <p:cNvSpPr txBox="1"/>
                <p:nvPr/>
              </p:nvSpPr>
              <p:spPr bwMode="auto">
                <a:xfrm>
                  <a:off x="584" y="2785"/>
                  <a:ext cx="1672" cy="623"/>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𝛾</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𝛽</m:t>
                                      </m:r>
                                    </m:e>
                                    <m:sub>
                                      <m:r>
                                        <a:rPr lang="zh-CN" altLang="en-US" i="1">
                                          <a:solidFill>
                                            <a:srgbClr val="000000"/>
                                          </a:solidFill>
                                          <a:latin typeface="Cambria Math" panose="02040503050406030204" pitchFamily="18" charset="0"/>
                                        </a:rPr>
                                        <m:t>1</m:t>
                                      </m:r>
                                    </m:sub>
                                  </m:sSub>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𝛽</m:t>
                                      </m:r>
                                    </m:e>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𝛽</m:t>
                                      </m:r>
                                    </m:e>
                                    <m:sub>
                                      <m:r>
                                        <a:rPr lang="zh-CN" altLang="en-US" i="1">
                                          <a:solidFill>
                                            <a:srgbClr val="000000"/>
                                          </a:solidFill>
                                          <a:latin typeface="Cambria Math" panose="02040503050406030204" pitchFamily="18" charset="0"/>
                                        </a:rPr>
                                        <m:t>𝑘</m:t>
                                      </m:r>
                                    </m:sub>
                                  </m:sSub>
                                </m:e>
                              </m:mr>
                            </m:m>
                            <m:m>
                              <m:mPr>
                                <m:plcHide m:val="on"/>
                                <m:mcs>
                                  <m:mc>
                                    <m:mcPr>
                                      <m:count m:val="1"/>
                                      <m:mcJc m:val="center"/>
                                    </m:mcPr>
                                  </m:mc>
                                </m:mcs>
                                <m:ctrlPr>
                                  <a:rPr lang="zh-CN" altLang="en-US" i="1">
                                    <a:solidFill>
                                      <a:srgbClr val="000000"/>
                                    </a:solidFill>
                                    <a:latin typeface="Cambria Math" panose="02040503050406030204" pitchFamily="18" charset="0"/>
                                  </a:rPr>
                                </m:ctrlPr>
                              </m:mPr>
                              <m:mr>
                                <m:e>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e>
                              </m:mr>
                              <m:mr>
                                <m:e>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&gt;1</m:t>
                                  </m:r>
                                </m:e>
                              </m:mr>
                            </m:m>
                          </m:e>
                        </m:d>
                      </m:oMath>
                    </m:oMathPara>
                  </a14:m>
                  <a:endParaRPr lang="zh-CN" altLang="en-US" dirty="0"/>
                </a:p>
              </p:txBody>
            </p:sp>
          </mc:Choice>
          <mc:Fallback xmlns="">
            <p:sp>
              <p:nvSpPr>
                <p:cNvPr id="49165" name="Object 12"/>
                <p:cNvSpPr txBox="1">
                  <a:spLocks noRot="1" noChangeAspect="1" noMove="1" noResize="1" noEditPoints="1" noAdjustHandles="1" noChangeArrowheads="1" noChangeShapeType="1" noTextEdit="1"/>
                </p:cNvSpPr>
                <p:nvPr/>
              </p:nvSpPr>
              <p:spPr bwMode="auto">
                <a:xfrm>
                  <a:off x="584" y="2785"/>
                  <a:ext cx="1672" cy="623"/>
                </a:xfrm>
                <a:prstGeom prst="rect">
                  <a:avLst/>
                </a:prstGeom>
                <a:blipFill>
                  <a:blip r:embed="rId5"/>
                  <a:stretch>
                    <a:fillRect/>
                  </a:stretch>
                </a:blipFill>
                <a:ln>
                  <a:noFill/>
                </a:ln>
              </p:spPr>
              <p:txBody>
                <a:bodyPr/>
                <a:lstStyle/>
                <a:p>
                  <a:r>
                    <a:rPr lang="zh-CN" altLang="en-US">
                      <a:noFill/>
                    </a:rPr>
                    <a:t> </a:t>
                  </a:r>
                </a:p>
              </p:txBody>
            </p:sp>
          </mc:Fallback>
        </mc:AlternateContent>
        <p:sp>
          <p:nvSpPr>
            <p:cNvPr id="29" name="Rectangle 14"/>
            <p:cNvSpPr>
              <a:spLocks noChangeArrowheads="1"/>
            </p:cNvSpPr>
            <p:nvPr/>
          </p:nvSpPr>
          <p:spPr bwMode="auto">
            <a:xfrm>
              <a:off x="2880" y="2352"/>
              <a:ext cx="2304" cy="288"/>
            </a:xfrm>
            <a:prstGeom prst="rect">
              <a:avLst/>
            </a:prstGeom>
            <a:noFill/>
            <a:ln>
              <a:noFill/>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r>
                <a:rPr kumimoji="1" lang="en-US" altLang="zh-CN" sz="2400" kern="0">
                  <a:solidFill>
                    <a:srgbClr val="000000"/>
                  </a:solidFill>
                  <a:latin typeface="Times New Roman" panose="02020603050405020304" pitchFamily="18" charset="0"/>
                  <a:cs typeface="Times New Roman" panose="02020603050405020304" pitchFamily="18" charset="0"/>
                </a:rPr>
                <a:t>Gray</a:t>
              </a:r>
              <a:r>
                <a:rPr kumimoji="1" lang="zh-CN" altLang="en-US" sz="2400" kern="0">
                  <a:solidFill>
                    <a:srgbClr val="000000"/>
                  </a:solidFill>
                  <a:latin typeface="宋体" panose="02010600030101010101" pitchFamily="2" charset="-122"/>
                </a:rPr>
                <a:t>编码 </a:t>
              </a:r>
              <a:r>
                <a:rPr kumimoji="1" lang="zh-CN" altLang="en-US" sz="2400" kern="0">
                  <a:solidFill>
                    <a:srgbClr val="000000"/>
                  </a:solidFill>
                  <a:latin typeface="宋体" panose="02010600030101010101" pitchFamily="2" charset="-122"/>
                  <a:sym typeface="Wingdings" panose="05000000000000000000" pitchFamily="2" charset="2"/>
                </a:rPr>
                <a:t> </a:t>
              </a:r>
              <a:r>
                <a:rPr kumimoji="1" lang="zh-CN" altLang="en-US" sz="2400" kern="0">
                  <a:solidFill>
                    <a:srgbClr val="000000"/>
                  </a:solidFill>
                  <a:latin typeface="宋体" panose="02010600030101010101" pitchFamily="2" charset="-122"/>
                </a:rPr>
                <a:t>二进制编码 </a:t>
              </a:r>
            </a:p>
          </p:txBody>
        </p:sp>
        <mc:AlternateContent xmlns:mc="http://schemas.openxmlformats.org/markup-compatibility/2006" xmlns:a14="http://schemas.microsoft.com/office/drawing/2010/main">
          <mc:Choice Requires="a14">
            <p:sp>
              <p:nvSpPr>
                <p:cNvPr id="49167" name="Object 15"/>
                <p:cNvSpPr txBox="1"/>
                <p:nvPr/>
              </p:nvSpPr>
              <p:spPr bwMode="auto">
                <a:xfrm>
                  <a:off x="2976" y="2827"/>
                  <a:ext cx="2077" cy="533"/>
                </a:xfrm>
                <a:prstGeom prst="rect">
                  <a:avLst/>
                </a:prstGeom>
                <a:noFill/>
                <a:ln>
                  <a:noFill/>
                </a:ln>
              </p:spPr>
              <p:txBody>
                <a:bodyPr>
                  <a:normAutofit/>
                </a:bodyPr>
                <a:lstStyle/>
                <a:p>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𝛽</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𝛾</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oMath>
                  </a14:m>
                  <a:r>
                    <a:rPr lang="zh-CN" altLang="en-US" sz="2000" dirty="0">
                      <a:solidFill>
                        <a:srgbClr val="000000"/>
                      </a:solidFill>
                    </a:rPr>
                    <a:t> </a:t>
                  </a:r>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𝛽</m:t>
                          </m:r>
                        </m:e>
                        <m:sub>
                          <m:r>
                            <a:rPr lang="zh-CN" altLang="en-US" sz="2000" i="1">
                              <a:solidFill>
                                <a:srgbClr val="000000"/>
                              </a:solidFill>
                              <a:latin typeface="Cambria Math" panose="02040503050406030204" pitchFamily="18" charset="0"/>
                            </a:rPr>
                            <m:t>𝑘</m:t>
                          </m:r>
                          <m:r>
                            <a:rPr lang="en-US" altLang="zh-CN"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oMath>
                  </a14:m>
                  <a:r>
                    <a:rPr lang="zh-CN" altLang="en-US" sz="2000" dirty="0"/>
                    <a:t> </a:t>
                  </a:r>
                  <a:r>
                    <a:rPr lang="en-US" altLang="zh-CN" sz="2000" dirty="0">
                      <a:solidFill>
                        <a:schemeClr val="tx1"/>
                      </a:solidFill>
                    </a:rPr>
                    <a:t>k&lt;n-1</a:t>
                  </a:r>
                  <a:endParaRPr lang="zh-CN" altLang="en-US" sz="2000" dirty="0">
                    <a:solidFill>
                      <a:schemeClr val="tx1"/>
                    </a:solidFill>
                  </a:endParaRPr>
                </a:p>
              </p:txBody>
            </p:sp>
          </mc:Choice>
          <mc:Fallback xmlns="">
            <p:sp>
              <p:nvSpPr>
                <p:cNvPr id="49167" name="Object 15"/>
                <p:cNvSpPr txBox="1">
                  <a:spLocks noRot="1" noChangeAspect="1" noMove="1" noResize="1" noEditPoints="1" noAdjustHandles="1" noChangeArrowheads="1" noChangeShapeType="1" noTextEdit="1"/>
                </p:cNvSpPr>
                <p:nvPr/>
              </p:nvSpPr>
              <p:spPr bwMode="auto">
                <a:xfrm>
                  <a:off x="2976" y="2827"/>
                  <a:ext cx="2077" cy="533"/>
                </a:xfrm>
                <a:prstGeom prst="rect">
                  <a:avLst/>
                </a:prstGeom>
                <a:blipFill>
                  <a:blip r:embed="rId6"/>
                  <a:stretch>
                    <a:fillRect l="-686" t="-5036"/>
                  </a:stretch>
                </a:blipFill>
                <a:ln>
                  <a:noFill/>
                </a:ln>
              </p:spPr>
              <p:txBody>
                <a:bodyPr/>
                <a:lstStyle/>
                <a:p>
                  <a:r>
                    <a:rPr lang="zh-CN" altLang="en-US">
                      <a:noFill/>
                    </a:rPr>
                    <a:t> </a:t>
                  </a:r>
                </a:p>
              </p:txBody>
            </p:sp>
          </mc:Fallback>
        </mc:AlternateContent>
      </p:grpSp>
      <p:sp>
        <p:nvSpPr>
          <p:cNvPr id="4" name="矩形 3">
            <a:extLst>
              <a:ext uri="{FF2B5EF4-FFF2-40B4-BE49-F238E27FC236}">
                <a16:creationId xmlns:a16="http://schemas.microsoft.com/office/drawing/2014/main" id="{B5DBDFEF-6979-4D7A-934B-7858BFD8BC39}"/>
              </a:ext>
            </a:extLst>
          </p:cNvPr>
          <p:cNvSpPr/>
          <p:nvPr/>
        </p:nvSpPr>
        <p:spPr>
          <a:xfrm>
            <a:off x="35496" y="5705380"/>
            <a:ext cx="9002607" cy="1107996"/>
          </a:xfrm>
          <a:prstGeom prst="rect">
            <a:avLst/>
          </a:prstGeom>
        </p:spPr>
        <p:txBody>
          <a:bodyPr wrap="square">
            <a:spAutoFit/>
          </a:bodyPr>
          <a:lstStyle/>
          <a:p>
            <a:r>
              <a:rPr lang="zh-CN" altLang="en-US" sz="2200" dirty="0">
                <a:solidFill>
                  <a:schemeClr val="tx1"/>
                </a:solidFill>
              </a:rPr>
              <a:t>在一组数的编码中，若任意两个相邻的代码只有一位二进制数不同，则称这种编码为</a:t>
            </a:r>
            <a:r>
              <a:rPr lang="zh-CN" altLang="en-US" sz="2200" b="1" dirty="0">
                <a:solidFill>
                  <a:srgbClr val="0000FF"/>
                </a:solidFill>
              </a:rPr>
              <a:t>格雷码</a:t>
            </a:r>
            <a:r>
              <a:rPr lang="zh-CN" altLang="en-US" sz="2200" dirty="0">
                <a:solidFill>
                  <a:srgbClr val="0000FF"/>
                </a:solidFill>
              </a:rPr>
              <a:t>（</a:t>
            </a:r>
            <a:r>
              <a:rPr lang="en-US" altLang="zh-CN" sz="2200" dirty="0">
                <a:solidFill>
                  <a:srgbClr val="0000FF"/>
                </a:solidFill>
              </a:rPr>
              <a:t>Gray Code</a:t>
            </a:r>
            <a:r>
              <a:rPr lang="zh-CN" altLang="en-US" sz="2200" dirty="0">
                <a:solidFill>
                  <a:srgbClr val="0000FF"/>
                </a:solidFill>
              </a:rPr>
              <a:t>），</a:t>
            </a:r>
            <a:r>
              <a:rPr lang="zh-CN" altLang="en-US" sz="2200" dirty="0">
                <a:solidFill>
                  <a:schemeClr val="tx1"/>
                </a:solidFill>
              </a:rPr>
              <a:t>另外由于最大数与最小数之间也仅一位数不同，即“首尾相连”，因此又称</a:t>
            </a:r>
            <a:r>
              <a:rPr lang="zh-CN" altLang="en-US" sz="2200" b="1" dirty="0">
                <a:solidFill>
                  <a:srgbClr val="0000FF"/>
                </a:solidFill>
              </a:rPr>
              <a:t>循环码</a:t>
            </a:r>
            <a:r>
              <a:rPr lang="zh-CN" altLang="en-US" sz="2200" dirty="0">
                <a:solidFill>
                  <a:schemeClr val="tx1"/>
                </a:solidFill>
              </a:rPr>
              <a:t>或</a:t>
            </a:r>
            <a:r>
              <a:rPr lang="zh-CN" altLang="en-US" sz="2200" b="1" dirty="0">
                <a:solidFill>
                  <a:srgbClr val="0000FF"/>
                </a:solidFill>
              </a:rPr>
              <a:t>反射码</a:t>
            </a:r>
            <a:r>
              <a:rPr lang="zh-CN" altLang="en-US" sz="2200" dirty="0">
                <a:solidFill>
                  <a:schemeClr val="tx1"/>
                </a:solidFill>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4.2.3  </a:t>
            </a:r>
            <a:r>
              <a:rPr lang="zh-CN" altLang="en-US">
                <a:solidFill>
                  <a:srgbClr val="002060"/>
                </a:solidFill>
              </a:rPr>
              <a:t>编码 </a:t>
            </a:r>
            <a:br>
              <a:rPr lang="zh-CN" altLang="en-US">
                <a:solidFill>
                  <a:srgbClr val="002060"/>
                </a:solidFill>
              </a:rPr>
            </a:br>
            <a:endParaRPr lang="zh-CN" altLang="en-US">
              <a:solidFill>
                <a:srgbClr val="002060"/>
              </a:solidFill>
            </a:endParaRPr>
          </a:p>
        </p:txBody>
      </p:sp>
      <p:sp>
        <p:nvSpPr>
          <p:cNvPr id="5120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CF4A8ADD-04EE-4BFE-8A00-D7DDA2C66288}" type="slidenum">
              <a:rPr lang="ja-JP" altLang="en-US" sz="1800">
                <a:solidFill>
                  <a:srgbClr val="002657"/>
                </a:solidFill>
                <a:latin typeface="Arial" panose="020B0604020202020204" pitchFamily="34" charset="0"/>
                <a:ea typeface="MS PGothic" panose="020B0600070205080204" pitchFamily="34" charset="-128"/>
              </a:rPr>
              <a:t>15</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7" name="Rectangle 3"/>
          <p:cNvSpPr txBox="1">
            <a:spLocks noChangeArrowheads="1"/>
          </p:cNvSpPr>
          <p:nvPr/>
        </p:nvSpPr>
        <p:spPr bwMode="auto">
          <a:xfrm>
            <a:off x="395288" y="990600"/>
            <a:ext cx="7772400" cy="2133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Clr>
                <a:schemeClr val="tx1"/>
              </a:buClr>
              <a:buFontTx/>
              <a:buNone/>
              <a:defRPr/>
            </a:pPr>
            <a:r>
              <a:rPr lang="en-US" altLang="zh-CN" sz="2800" b="1" kern="0">
                <a:latin typeface="Times New Roman" panose="02020603050405020304" pitchFamily="18" charset="0"/>
              </a:rPr>
              <a:t>2.  </a:t>
            </a:r>
            <a:r>
              <a:rPr lang="zh-CN" altLang="en-US" sz="2800" b="1" kern="0">
                <a:latin typeface="Times New Roman" panose="02020603050405020304" pitchFamily="18" charset="0"/>
              </a:rPr>
              <a:t>实数编码</a:t>
            </a:r>
            <a:endParaRPr lang="zh-CN" altLang="en-US" sz="2800" b="1" kern="0" dirty="0">
              <a:latin typeface="Times New Roman" panose="02020603050405020304" pitchFamily="18" charset="0"/>
            </a:endParaRPr>
          </a:p>
        </p:txBody>
      </p:sp>
      <p:sp>
        <p:nvSpPr>
          <p:cNvPr id="8" name="Text Box 4"/>
          <p:cNvSpPr txBox="1">
            <a:spLocks noChangeArrowheads="1"/>
          </p:cNvSpPr>
          <p:nvPr/>
        </p:nvSpPr>
        <p:spPr bwMode="auto">
          <a:xfrm>
            <a:off x="381000" y="2422149"/>
            <a:ext cx="8305800" cy="282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FF0000"/>
              </a:buClr>
              <a:buFont typeface="Wingdings" panose="05000000000000000000" pitchFamily="2" charset="2"/>
              <a:buBlip>
                <a:blip r:embed="rId3"/>
              </a:buBlip>
            </a:pPr>
            <a:r>
              <a:rPr lang="en-US" altLang="zh-CN" sz="2600" dirty="0">
                <a:solidFill>
                  <a:srgbClr val="000000"/>
                </a:solidFill>
              </a:rPr>
              <a:t> </a:t>
            </a:r>
            <a:r>
              <a:rPr lang="zh-CN" altLang="en-US" sz="2600" dirty="0">
                <a:solidFill>
                  <a:srgbClr val="000000"/>
                </a:solidFill>
              </a:rPr>
              <a:t>采用实数表达法可直接在解的表现型上进行遗传操作。</a:t>
            </a:r>
          </a:p>
          <a:p>
            <a:pPr algn="just" eaLnBrk="1" hangingPunct="1">
              <a:lnSpc>
                <a:spcPct val="120000"/>
              </a:lnSpc>
              <a:spcBef>
                <a:spcPct val="50000"/>
              </a:spcBef>
              <a:buClr>
                <a:srgbClr val="FF0000"/>
              </a:buClr>
              <a:buFont typeface="Wingdings" panose="05000000000000000000" pitchFamily="2" charset="2"/>
              <a:buBlip>
                <a:blip r:embed="rId3"/>
              </a:buBlip>
            </a:pPr>
            <a:r>
              <a:rPr lang="zh-CN" altLang="en-US" sz="2600" dirty="0">
                <a:solidFill>
                  <a:srgbClr val="000000"/>
                </a:solidFill>
              </a:rPr>
              <a:t> </a:t>
            </a:r>
            <a:r>
              <a:rPr lang="zh-CN" altLang="en-US" sz="2600" b="1" dirty="0">
                <a:solidFill>
                  <a:srgbClr val="003366"/>
                </a:solidFill>
              </a:rPr>
              <a:t>多参数映射编码的基本思想</a:t>
            </a:r>
            <a:r>
              <a:rPr lang="zh-CN" altLang="en-US" sz="2600" dirty="0">
                <a:solidFill>
                  <a:srgbClr val="000000"/>
                </a:solidFill>
              </a:rPr>
              <a:t>：把每个参数先进行二进制编码得到子串，再把这些子串连成一个完整的染色体。</a:t>
            </a:r>
          </a:p>
          <a:p>
            <a:pPr algn="just" eaLnBrk="1" hangingPunct="1">
              <a:lnSpc>
                <a:spcPct val="120000"/>
              </a:lnSpc>
              <a:spcBef>
                <a:spcPct val="50000"/>
              </a:spcBef>
              <a:buClr>
                <a:srgbClr val="FF0000"/>
              </a:buClr>
              <a:buFont typeface="Wingdings" panose="05000000000000000000" pitchFamily="2" charset="2"/>
              <a:buBlip>
                <a:blip r:embed="rId3"/>
              </a:buBlip>
            </a:pPr>
            <a:r>
              <a:rPr lang="zh-CN" altLang="en-US" sz="2600" dirty="0">
                <a:solidFill>
                  <a:srgbClr val="000000"/>
                </a:solidFill>
              </a:rPr>
              <a:t> 多参数映射编码中的每个子串对应各自的编码参数，所以，可以</a:t>
            </a:r>
            <a:r>
              <a:rPr lang="zh-CN" altLang="en-US" sz="2600" b="1" dirty="0">
                <a:solidFill>
                  <a:srgbClr val="0000FF"/>
                </a:solidFill>
              </a:rPr>
              <a:t>有不同的串长度和参数的取值范围。</a:t>
            </a:r>
            <a:r>
              <a:rPr lang="zh-CN" altLang="en-US" b="1" dirty="0">
                <a:solidFill>
                  <a:srgbClr val="0000FF"/>
                </a:solidFill>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4.2.4  </a:t>
            </a:r>
            <a:r>
              <a:rPr lang="zh-CN" altLang="en-US">
                <a:solidFill>
                  <a:srgbClr val="002060"/>
                </a:solidFill>
              </a:rPr>
              <a:t>群体设定 </a:t>
            </a:r>
            <a:br>
              <a:rPr lang="zh-CN" altLang="en-US">
                <a:solidFill>
                  <a:srgbClr val="002060"/>
                </a:solidFill>
              </a:rPr>
            </a:br>
            <a:endParaRPr lang="zh-CN" altLang="en-US">
              <a:solidFill>
                <a:srgbClr val="002060"/>
              </a:solidFill>
            </a:endParaRPr>
          </a:p>
        </p:txBody>
      </p:sp>
      <p:sp>
        <p:nvSpPr>
          <p:cNvPr id="5325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4444E782-621B-466D-8003-81AD81E3214D}" type="slidenum">
              <a:rPr lang="ja-JP" altLang="en-US" sz="1800">
                <a:solidFill>
                  <a:srgbClr val="002657"/>
                </a:solidFill>
                <a:latin typeface="Arial" panose="020B0604020202020204" pitchFamily="34" charset="0"/>
                <a:ea typeface="MS PGothic" panose="020B0600070205080204" pitchFamily="34" charset="-128"/>
              </a:rPr>
              <a:t>16</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3252" name="Rectangle 5"/>
          <p:cNvSpPr>
            <a:spLocks noChangeArrowheads="1"/>
          </p:cNvSpPr>
          <p:nvPr/>
        </p:nvSpPr>
        <p:spPr bwMode="auto">
          <a:xfrm>
            <a:off x="381000" y="1004888"/>
            <a:ext cx="807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buFontTx/>
              <a:buAutoNum type="arabicPeriod"/>
            </a:pPr>
            <a:r>
              <a:rPr kumimoji="1" lang="zh-CN" altLang="en-US" sz="2800" b="1">
                <a:solidFill>
                  <a:schemeClr val="tx1"/>
                </a:solidFill>
                <a:latin typeface="Times New Roman" panose="02020603050405020304" pitchFamily="18" charset="0"/>
              </a:rPr>
              <a:t>初始种群的产生</a:t>
            </a:r>
          </a:p>
        </p:txBody>
      </p:sp>
      <p:sp>
        <p:nvSpPr>
          <p:cNvPr id="6" name="Rectangle 12"/>
          <p:cNvSpPr>
            <a:spLocks noChangeArrowheads="1"/>
          </p:cNvSpPr>
          <p:nvPr/>
        </p:nvSpPr>
        <p:spPr bwMode="auto">
          <a:xfrm>
            <a:off x="395288" y="1752600"/>
            <a:ext cx="8367712"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40000"/>
              </a:lnSpc>
              <a:spcBef>
                <a:spcPct val="50000"/>
              </a:spcBef>
            </a:pPr>
            <a:r>
              <a:rPr kumimoji="1" lang="zh-CN" altLang="en-US" sz="2800" dirty="0">
                <a:solidFill>
                  <a:schemeClr val="tx1"/>
                </a:solidFill>
                <a:latin typeface="Times New Roman" panose="02020603050405020304" pitchFamily="18" charset="0"/>
              </a:rPr>
              <a:t>（</a:t>
            </a:r>
            <a:r>
              <a:rPr kumimoji="1" lang="en-US" altLang="zh-CN" sz="2800" dirty="0">
                <a:solidFill>
                  <a:schemeClr val="tx1"/>
                </a:solidFill>
                <a:latin typeface="Times New Roman" panose="02020603050405020304" pitchFamily="18" charset="0"/>
                <a:cs typeface="Times New Roman" panose="02020603050405020304" pitchFamily="18" charset="0"/>
              </a:rPr>
              <a:t>1</a:t>
            </a:r>
            <a:r>
              <a:rPr kumimoji="1" lang="zh-CN" altLang="en-US" sz="2800" dirty="0">
                <a:solidFill>
                  <a:schemeClr val="tx1"/>
                </a:solidFill>
                <a:latin typeface="Times New Roman" panose="02020603050405020304" pitchFamily="18" charset="0"/>
              </a:rPr>
              <a:t>）</a:t>
            </a:r>
            <a:r>
              <a:rPr kumimoji="1" lang="zh-CN" altLang="en-US" sz="2800" b="1" dirty="0">
                <a:solidFill>
                  <a:srgbClr val="0000FF"/>
                </a:solidFill>
                <a:latin typeface="Times New Roman" panose="02020603050405020304" pitchFamily="18" charset="0"/>
              </a:rPr>
              <a:t>根据问题固有知识</a:t>
            </a:r>
            <a:r>
              <a:rPr kumimoji="1" lang="zh-CN" altLang="en-US" sz="2800" dirty="0">
                <a:solidFill>
                  <a:schemeClr val="tx1"/>
                </a:solidFill>
                <a:latin typeface="Times New Roman" panose="02020603050405020304" pitchFamily="18" charset="0"/>
              </a:rPr>
              <a:t>，把握最优解所占空间在整个问题空间中的分布范围，然后，在此分布范围内设定初始群体。</a:t>
            </a:r>
            <a:endParaRPr kumimoji="1" lang="zh-CN" altLang="en-US" sz="2800" dirty="0">
              <a:solidFill>
                <a:schemeClr val="tx1"/>
              </a:solidFill>
              <a:latin typeface="Times New Roman" panose="02020603050405020304" pitchFamily="18" charset="0"/>
              <a:cs typeface="Times New Roman" panose="02020603050405020304" pitchFamily="18" charset="0"/>
            </a:endParaRPr>
          </a:p>
          <a:p>
            <a:pPr algn="just">
              <a:lnSpc>
                <a:spcPct val="140000"/>
              </a:lnSpc>
              <a:spcBef>
                <a:spcPct val="50000"/>
              </a:spcBef>
            </a:pPr>
            <a:r>
              <a:rPr kumimoji="1" lang="zh-CN" altLang="en-US" sz="2800" dirty="0">
                <a:solidFill>
                  <a:schemeClr val="tx1"/>
                </a:solidFill>
                <a:latin typeface="Times New Roman" panose="02020603050405020304" pitchFamily="18" charset="0"/>
              </a:rPr>
              <a:t>（</a:t>
            </a:r>
            <a:r>
              <a:rPr kumimoji="1" lang="en-US" altLang="zh-CN" sz="2800" dirty="0">
                <a:solidFill>
                  <a:schemeClr val="tx1"/>
                </a:solidFill>
                <a:latin typeface="Times New Roman" panose="02020603050405020304" pitchFamily="18" charset="0"/>
                <a:cs typeface="Times New Roman" panose="02020603050405020304" pitchFamily="18" charset="0"/>
              </a:rPr>
              <a:t>2</a:t>
            </a:r>
            <a:r>
              <a:rPr kumimoji="1" lang="zh-CN" altLang="en-US" sz="2800" dirty="0">
                <a:solidFill>
                  <a:schemeClr val="tx1"/>
                </a:solidFill>
                <a:latin typeface="Times New Roman" panose="02020603050405020304" pitchFamily="18" charset="0"/>
              </a:rPr>
              <a:t>）随机产生一定数目的个体，从中挑选最好的个体加到初始群体中。这种过程不断迭代，直到初始群体中个体数目达到了预先确定的规模。</a:t>
            </a:r>
            <a:r>
              <a:rPr kumimoji="1" lang="zh-CN" altLang="en-US" sz="2800" dirty="0">
                <a:solidFill>
                  <a:schemeClr val="tx1"/>
                </a:solidFill>
              </a:rPr>
              <a:t> </a:t>
            </a:r>
            <a:endParaRPr kumimoji="1" lang="zh-CN" altLang="en-US" sz="2800" dirty="0">
              <a:solidFill>
                <a:schemeClr val="tx1"/>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4.2.4  </a:t>
            </a:r>
            <a:r>
              <a:rPr lang="zh-CN" altLang="en-US">
                <a:solidFill>
                  <a:srgbClr val="002060"/>
                </a:solidFill>
              </a:rPr>
              <a:t>群体设定 </a:t>
            </a:r>
            <a:br>
              <a:rPr lang="zh-CN" altLang="en-US">
                <a:solidFill>
                  <a:srgbClr val="002060"/>
                </a:solidFill>
              </a:rPr>
            </a:br>
            <a:endParaRPr lang="zh-CN" altLang="en-US">
              <a:solidFill>
                <a:srgbClr val="002060"/>
              </a:solidFill>
            </a:endParaRPr>
          </a:p>
        </p:txBody>
      </p:sp>
      <p:sp>
        <p:nvSpPr>
          <p:cNvPr id="5529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A0313A15-809D-4469-86B7-7E3C22D0832E}" type="slidenum">
              <a:rPr lang="ja-JP" altLang="en-US" sz="1800">
                <a:solidFill>
                  <a:srgbClr val="002657"/>
                </a:solidFill>
                <a:latin typeface="Arial" panose="020B0604020202020204" pitchFamily="34" charset="0"/>
                <a:ea typeface="MS PGothic" panose="020B0600070205080204" pitchFamily="34" charset="-128"/>
              </a:rPr>
              <a:t>17</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5300" name="Rectangle 2"/>
          <p:cNvSpPr>
            <a:spLocks noChangeArrowheads="1"/>
          </p:cNvSpPr>
          <p:nvPr/>
        </p:nvSpPr>
        <p:spPr bwMode="auto">
          <a:xfrm>
            <a:off x="381000" y="1004888"/>
            <a:ext cx="807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kumimoji="1" lang="en-US" altLang="zh-CN" sz="2800" b="1">
                <a:solidFill>
                  <a:srgbClr val="000000"/>
                </a:solidFill>
                <a:latin typeface="Times New Roman" panose="02020603050405020304" pitchFamily="18" charset="0"/>
              </a:rPr>
              <a:t>2.  </a:t>
            </a:r>
            <a:r>
              <a:rPr kumimoji="1" lang="zh-CN" altLang="en-US" sz="2800" b="1">
                <a:solidFill>
                  <a:srgbClr val="000000"/>
                </a:solidFill>
                <a:latin typeface="Times New Roman" panose="02020603050405020304" pitchFamily="18" charset="0"/>
              </a:rPr>
              <a:t>种群规模的确定</a:t>
            </a:r>
          </a:p>
        </p:txBody>
      </p:sp>
      <p:grpSp>
        <p:nvGrpSpPr>
          <p:cNvPr id="11" name="Group 9"/>
          <p:cNvGrpSpPr/>
          <p:nvPr/>
        </p:nvGrpSpPr>
        <p:grpSpPr bwMode="auto">
          <a:xfrm>
            <a:off x="395288" y="4005263"/>
            <a:ext cx="8382000" cy="1897062"/>
            <a:chOff x="240" y="2352"/>
            <a:chExt cx="5280" cy="1195"/>
          </a:xfrm>
        </p:grpSpPr>
        <p:sp>
          <p:nvSpPr>
            <p:cNvPr id="13" name="Rectangle 7"/>
            <p:cNvSpPr>
              <a:spLocks noChangeArrowheads="1"/>
            </p:cNvSpPr>
            <p:nvPr/>
          </p:nvSpPr>
          <p:spPr bwMode="auto">
            <a:xfrm>
              <a:off x="240" y="2352"/>
              <a:ext cx="5280" cy="1195"/>
            </a:xfrm>
            <a:prstGeom prst="rect">
              <a:avLst/>
            </a:prstGeom>
            <a:solidFill>
              <a:srgbClr val="FFFFFF"/>
            </a:solidFill>
            <a:ln w="9525">
              <a:solidFill>
                <a:srgbClr val="808080"/>
              </a:solidFill>
              <a:miter lim="800000"/>
            </a:ln>
          </p:spPr>
          <p:txBody>
            <a:bodyPr>
              <a:spAutoFit/>
            </a:bodyPr>
            <a:lstStyle>
              <a:lvl1pPr algn="just">
                <a:lnSpc>
                  <a:spcPct val="120000"/>
                </a:lnSpc>
                <a:spcBef>
                  <a:spcPct val="20000"/>
                </a:spcBef>
                <a:buClr>
                  <a:schemeClr val="accent2"/>
                </a:buClr>
                <a:buFont typeface="Wingdings" panose="05000000000000000000" pitchFamily="2" charset="2"/>
                <a:buChar char="o"/>
                <a:tabLst>
                  <a:tab pos="66675" algn="l"/>
                  <a:tab pos="1257300" algn="l"/>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tabLst>
                  <a:tab pos="66675" algn="l"/>
                  <a:tab pos="1257300" algn="l"/>
                </a:tabLst>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tabLst>
                  <a:tab pos="66675" algn="l"/>
                  <a:tab pos="1257300" algn="l"/>
                </a:tabLst>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66675" algn="l"/>
                  <a:tab pos="1257300" algn="l"/>
                </a:tabLst>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9pPr>
            </a:lstStyle>
            <a:p>
              <a:pPr eaLnBrk="1" fontAlgn="auto" hangingPunct="1">
                <a:lnSpc>
                  <a:spcPct val="140000"/>
                </a:lnSpc>
                <a:spcBef>
                  <a:spcPct val="50000"/>
                </a:spcBef>
                <a:spcAft>
                  <a:spcPts val="0"/>
                </a:spcAft>
                <a:buClrTx/>
                <a:buFontTx/>
                <a:buBlip>
                  <a:blip r:embed="rId3"/>
                </a:buBlip>
                <a:defRPr/>
              </a:pPr>
              <a:r>
                <a:rPr kumimoji="1" lang="en-US" altLang="zh-CN" sz="2800" b="1" kern="0" dirty="0">
                  <a:solidFill>
                    <a:srgbClr val="003366"/>
                  </a:solidFill>
                  <a:latin typeface="宋体" panose="02010600030101010101" pitchFamily="2" charset="-122"/>
                </a:rPr>
                <a:t> </a:t>
              </a:r>
              <a:r>
                <a:rPr kumimoji="1" lang="zh-CN" altLang="en-US" sz="2800" b="1" kern="0" dirty="0">
                  <a:solidFill>
                    <a:srgbClr val="003366"/>
                  </a:solidFill>
                  <a:latin typeface="宋体" panose="02010600030101010101" pitchFamily="2" charset="-122"/>
                </a:rPr>
                <a:t>模式定理</a:t>
              </a:r>
              <a:r>
                <a:rPr kumimoji="1" lang="zh-CN" altLang="en-US" sz="2800" kern="0" dirty="0">
                  <a:solidFill>
                    <a:srgbClr val="000000"/>
                  </a:solidFill>
                  <a:latin typeface="宋体" panose="02010600030101010101" pitchFamily="2" charset="-122"/>
                </a:rPr>
                <a:t>表明：若群体规模为</a:t>
              </a:r>
              <a:r>
                <a:rPr kumimoji="1" lang="en-US" altLang="zh-CN" sz="2800" i="1" kern="0" dirty="0">
                  <a:solidFill>
                    <a:srgbClr val="000000"/>
                  </a:solidFill>
                  <a:latin typeface="Times New Roman" panose="02020603050405020304" pitchFamily="18" charset="0"/>
                  <a:cs typeface="Times New Roman" panose="02020603050405020304" pitchFamily="18" charset="0"/>
                </a:rPr>
                <a:t>M</a:t>
              </a:r>
              <a:r>
                <a:rPr kumimoji="1" lang="zh-CN" altLang="en-US" sz="2800" kern="0" dirty="0">
                  <a:solidFill>
                    <a:srgbClr val="000000"/>
                  </a:solidFill>
                  <a:latin typeface="宋体" panose="02010600030101010101" pitchFamily="2" charset="-122"/>
                </a:rPr>
                <a:t>，则遗传操作可从这</a:t>
              </a:r>
              <a:r>
                <a:rPr kumimoji="1" lang="en-US" altLang="zh-CN" sz="2800" i="1" kern="0" dirty="0">
                  <a:solidFill>
                    <a:srgbClr val="000000"/>
                  </a:solidFill>
                  <a:latin typeface="Times New Roman" panose="02020603050405020304" pitchFamily="18" charset="0"/>
                  <a:cs typeface="Times New Roman" panose="02020603050405020304" pitchFamily="18" charset="0"/>
                </a:rPr>
                <a:t>M </a:t>
              </a:r>
              <a:r>
                <a:rPr kumimoji="1" lang="zh-CN" altLang="en-US" sz="2800" kern="0" dirty="0">
                  <a:solidFill>
                    <a:srgbClr val="000000"/>
                  </a:solidFill>
                  <a:latin typeface="宋体" panose="02010600030101010101" pitchFamily="2" charset="-122"/>
                </a:rPr>
                <a:t>个个体中生成和检测     个模式，并在此基础上能够不断形成和优化积木块，直到找到最优解。</a:t>
              </a:r>
              <a:endParaRPr kumimoji="1" lang="zh-CN" altLang="en-US" sz="2800" kern="0" dirty="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5304" name="Object 6"/>
                <p:cNvSpPr txBox="1"/>
                <p:nvPr/>
              </p:nvSpPr>
              <p:spPr bwMode="auto">
                <a:xfrm>
                  <a:off x="3098" y="2822"/>
                  <a:ext cx="635" cy="497"/>
                </a:xfrm>
                <a:prstGeom prst="rect">
                  <a:avLst/>
                </a:prstGeom>
                <a:noFill/>
                <a:ln>
                  <a:noFill/>
                </a:ln>
              </p:spPr>
              <p:txBody>
                <a:bodyPr>
                  <a:normAutofit/>
                </a:bodyPr>
                <a:lstStyle/>
                <a:p>
                  <a:pPr/>
                  <a14:m>
                    <m:oMathPara xmlns:m="http://schemas.openxmlformats.org/officeDocument/2006/math">
                      <m:oMathParaPr>
                        <m:jc m:val="center"/>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𝑀</m:t>
                            </m:r>
                          </m:e>
                          <m:sup>
                            <m:r>
                              <a:rPr lang="zh-CN" altLang="en-US" i="1">
                                <a:solidFill>
                                  <a:srgbClr val="000000"/>
                                </a:solidFill>
                                <a:latin typeface="Cambria Math" panose="02040503050406030204" pitchFamily="18" charset="0"/>
                              </a:rPr>
                              <m:t>3</m:t>
                            </m:r>
                          </m:sup>
                        </m:sSup>
                      </m:oMath>
                    </m:oMathPara>
                  </a14:m>
                  <a:endParaRPr lang="zh-CN" altLang="en-US" dirty="0"/>
                </a:p>
              </p:txBody>
            </p:sp>
          </mc:Choice>
          <mc:Fallback xmlns="">
            <p:sp>
              <p:nvSpPr>
                <p:cNvPr id="55304" name="Object 6"/>
                <p:cNvSpPr txBox="1">
                  <a:spLocks noRot="1" noChangeAspect="1" noMove="1" noResize="1" noEditPoints="1" noAdjustHandles="1" noChangeArrowheads="1" noChangeShapeType="1" noTextEdit="1"/>
                </p:cNvSpPr>
                <p:nvPr/>
              </p:nvSpPr>
              <p:spPr bwMode="auto">
                <a:xfrm>
                  <a:off x="3098" y="2822"/>
                  <a:ext cx="635" cy="497"/>
                </a:xfrm>
                <a:prstGeom prst="rect">
                  <a:avLst/>
                </a:prstGeom>
                <a:blipFill>
                  <a:blip r:embed="rId4"/>
                  <a:stretch>
                    <a:fillRect/>
                  </a:stretch>
                </a:blipFill>
                <a:ln>
                  <a:noFill/>
                </a:ln>
              </p:spPr>
              <p:txBody>
                <a:bodyPr/>
                <a:lstStyle/>
                <a:p>
                  <a:r>
                    <a:rPr lang="zh-CN" altLang="en-US">
                      <a:noFill/>
                    </a:rPr>
                    <a:t> </a:t>
                  </a:r>
                </a:p>
              </p:txBody>
            </p:sp>
          </mc:Fallback>
        </mc:AlternateContent>
      </p:grpSp>
      <p:sp>
        <p:nvSpPr>
          <p:cNvPr id="15" name="Rectangle 8"/>
          <p:cNvSpPr>
            <a:spLocks noChangeArrowheads="1"/>
          </p:cNvSpPr>
          <p:nvPr/>
        </p:nvSpPr>
        <p:spPr bwMode="auto">
          <a:xfrm>
            <a:off x="381000" y="1676400"/>
            <a:ext cx="84582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lnSpc>
                <a:spcPct val="140000"/>
              </a:lnSpc>
              <a:spcBef>
                <a:spcPct val="50000"/>
              </a:spcBef>
              <a:buFontTx/>
              <a:buBlip>
                <a:blip r:embed="rId3"/>
              </a:buBlip>
            </a:pPr>
            <a:r>
              <a:rPr kumimoji="1" lang="en-US" altLang="zh-CN" sz="2800" dirty="0">
                <a:solidFill>
                  <a:srgbClr val="000000"/>
                </a:solidFill>
              </a:rPr>
              <a:t> </a:t>
            </a:r>
            <a:r>
              <a:rPr kumimoji="1" lang="zh-CN" altLang="en-US" sz="2800" dirty="0">
                <a:solidFill>
                  <a:srgbClr val="000000"/>
                </a:solidFill>
              </a:rPr>
              <a:t>群体</a:t>
            </a:r>
            <a:r>
              <a:rPr kumimoji="1" lang="zh-CN" altLang="en-US" sz="2800" b="1" dirty="0">
                <a:solidFill>
                  <a:srgbClr val="0000FF"/>
                </a:solidFill>
              </a:rPr>
              <a:t>规模太小</a:t>
            </a:r>
            <a:r>
              <a:rPr kumimoji="1" lang="zh-CN" altLang="en-US" sz="2800" dirty="0">
                <a:solidFill>
                  <a:srgbClr val="000000"/>
                </a:solidFill>
              </a:rPr>
              <a:t>，遗传算法的优化性能不太好，易陷入</a:t>
            </a:r>
            <a:r>
              <a:rPr kumimoji="1" lang="zh-CN" altLang="en-US" sz="2800" b="1" dirty="0">
                <a:solidFill>
                  <a:srgbClr val="0000FF"/>
                </a:solidFill>
              </a:rPr>
              <a:t>局部最优解</a:t>
            </a:r>
            <a:r>
              <a:rPr kumimoji="1" lang="zh-CN" altLang="en-US" sz="2800" dirty="0">
                <a:solidFill>
                  <a:srgbClr val="000000"/>
                </a:solidFill>
              </a:rPr>
              <a:t>。</a:t>
            </a:r>
          </a:p>
          <a:p>
            <a:pPr eaLnBrk="1" hangingPunct="1">
              <a:lnSpc>
                <a:spcPct val="140000"/>
              </a:lnSpc>
              <a:spcBef>
                <a:spcPct val="50000"/>
              </a:spcBef>
              <a:buFontTx/>
              <a:buBlip>
                <a:blip r:embed="rId3"/>
              </a:buBlip>
            </a:pPr>
            <a:r>
              <a:rPr kumimoji="1" lang="zh-CN" altLang="en-US" sz="2800" dirty="0">
                <a:solidFill>
                  <a:srgbClr val="000000"/>
                </a:solidFill>
              </a:rPr>
              <a:t> 群体</a:t>
            </a:r>
            <a:r>
              <a:rPr kumimoji="1" lang="zh-CN" altLang="en-US" sz="2800" b="1" dirty="0">
                <a:solidFill>
                  <a:srgbClr val="0000FF"/>
                </a:solidFill>
              </a:rPr>
              <a:t>规模太大</a:t>
            </a:r>
            <a:r>
              <a:rPr kumimoji="1" lang="zh-CN" altLang="en-US" sz="2800" dirty="0">
                <a:solidFill>
                  <a:srgbClr val="000000"/>
                </a:solidFill>
              </a:rPr>
              <a:t>，</a:t>
            </a:r>
            <a:r>
              <a:rPr kumimoji="1" lang="zh-CN" altLang="en-US" sz="2800" b="1" dirty="0">
                <a:solidFill>
                  <a:srgbClr val="0000FF"/>
                </a:solidFill>
              </a:rPr>
              <a:t>计算复杂</a:t>
            </a:r>
            <a:r>
              <a:rPr kumimoji="1" lang="zh-CN" altLang="en-US" sz="2800" dirty="0">
                <a:solidFill>
                  <a:srgbClr val="000000"/>
                </a:solidFill>
              </a:rPr>
              <a:t>。 </a:t>
            </a:r>
            <a:endParaRPr kumimoji="1" lang="zh-CN" altLang="en-US" sz="2800" dirty="0">
              <a:solidFill>
                <a:srgbClr val="000000"/>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4.2.5  </a:t>
            </a:r>
            <a:r>
              <a:rPr lang="zh-CN" altLang="en-US">
                <a:solidFill>
                  <a:srgbClr val="002060"/>
                </a:solidFill>
              </a:rPr>
              <a:t>适应度函数 </a:t>
            </a:r>
            <a:br>
              <a:rPr lang="zh-CN" altLang="en-US">
                <a:solidFill>
                  <a:srgbClr val="002060"/>
                </a:solidFill>
              </a:rPr>
            </a:br>
            <a:endParaRPr lang="zh-CN" altLang="en-US">
              <a:solidFill>
                <a:srgbClr val="002060"/>
              </a:solidFill>
            </a:endParaRPr>
          </a:p>
        </p:txBody>
      </p:sp>
      <p:sp>
        <p:nvSpPr>
          <p:cNvPr id="5734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2A5B1BE1-2D0B-4D4E-AC71-54F6A1095BD6}" type="slidenum">
              <a:rPr lang="ja-JP" altLang="en-US" sz="1800">
                <a:solidFill>
                  <a:srgbClr val="002657"/>
                </a:solidFill>
                <a:latin typeface="Arial" panose="020B0604020202020204" pitchFamily="34" charset="0"/>
                <a:ea typeface="MS PGothic" panose="020B0600070205080204" pitchFamily="34" charset="-128"/>
              </a:rPr>
              <a:t>18</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7348" name="Rectangle 7"/>
          <p:cNvSpPr>
            <a:spLocks noChangeArrowheads="1"/>
          </p:cNvSpPr>
          <p:nvPr/>
        </p:nvSpPr>
        <p:spPr bwMode="auto">
          <a:xfrm>
            <a:off x="304800" y="99060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buFontTx/>
              <a:buAutoNum type="arabicPeriod"/>
            </a:pPr>
            <a:r>
              <a:rPr kumimoji="1" lang="zh-CN" altLang="en-US" sz="2800" b="1">
                <a:solidFill>
                  <a:srgbClr val="000000"/>
                </a:solidFill>
              </a:rPr>
              <a:t>将目标函数映射成适应度函数的方法</a:t>
            </a:r>
            <a:r>
              <a:rPr kumimoji="1" lang="zh-CN" altLang="en-US" sz="2800">
                <a:solidFill>
                  <a:srgbClr val="000000"/>
                </a:solidFill>
                <a:latin typeface="Times New Roman" panose="02020603050405020304" pitchFamily="18" charset="0"/>
              </a:rPr>
              <a:t> </a:t>
            </a:r>
          </a:p>
        </p:txBody>
      </p:sp>
      <p:grpSp>
        <p:nvGrpSpPr>
          <p:cNvPr id="19" name="Group 20"/>
          <p:cNvGrpSpPr/>
          <p:nvPr/>
        </p:nvGrpSpPr>
        <p:grpSpPr bwMode="auto">
          <a:xfrm>
            <a:off x="381000" y="1676400"/>
            <a:ext cx="8229600" cy="1439863"/>
            <a:chOff x="240" y="1056"/>
            <a:chExt cx="5184" cy="907"/>
          </a:xfrm>
        </p:grpSpPr>
        <p:sp>
          <p:nvSpPr>
            <p:cNvPr id="20" name="Rectangle 10"/>
            <p:cNvSpPr>
              <a:spLocks noChangeArrowheads="1"/>
            </p:cNvSpPr>
            <p:nvPr/>
          </p:nvSpPr>
          <p:spPr bwMode="auto">
            <a:xfrm>
              <a:off x="240" y="1056"/>
              <a:ext cx="5184" cy="787"/>
            </a:xfrm>
            <a:prstGeom prst="rect">
              <a:avLst/>
            </a:prstGeom>
            <a:solidFill>
              <a:srgbClr val="FFFFFF"/>
            </a:solidFill>
            <a:ln w="9525">
              <a:solidFill>
                <a:srgbClr val="808080"/>
              </a:solidFill>
              <a:miter lim="800000"/>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40000"/>
                </a:spcBef>
                <a:spcAft>
                  <a:spcPts val="0"/>
                </a:spcAft>
                <a:buClr>
                  <a:srgbClr val="0000FF"/>
                </a:buClr>
                <a:buFont typeface="Wingdings" panose="05000000000000000000" pitchFamily="2" charset="2"/>
                <a:buChar char="§"/>
                <a:defRPr/>
              </a:pPr>
              <a:r>
                <a:rPr kumimoji="1" lang="en-US" altLang="zh-CN" sz="2600" kern="0" dirty="0">
                  <a:solidFill>
                    <a:srgbClr val="000000"/>
                  </a:solidFill>
                  <a:latin typeface="宋体" panose="02010600030101010101" pitchFamily="2" charset="-122"/>
                </a:rPr>
                <a:t> </a:t>
              </a:r>
              <a:r>
                <a:rPr kumimoji="1" lang="zh-CN" altLang="en-US" sz="2600" kern="0" dirty="0">
                  <a:solidFill>
                    <a:srgbClr val="000000"/>
                  </a:solidFill>
                  <a:latin typeface="宋体" panose="02010600030101010101" pitchFamily="2" charset="-122"/>
                </a:rPr>
                <a:t>若目标函数为</a:t>
              </a:r>
              <a:r>
                <a:rPr kumimoji="1" lang="zh-CN" altLang="en-US" sz="2600" b="1" kern="0" dirty="0">
                  <a:solidFill>
                    <a:srgbClr val="0000FF"/>
                  </a:solidFill>
                  <a:latin typeface="宋体" panose="02010600030101010101" pitchFamily="2" charset="-122"/>
                </a:rPr>
                <a:t>最大化</a:t>
              </a:r>
              <a:r>
                <a:rPr kumimoji="1" lang="zh-CN" altLang="en-US" sz="2600" kern="0" dirty="0">
                  <a:solidFill>
                    <a:srgbClr val="000000"/>
                  </a:solidFill>
                  <a:latin typeface="宋体" panose="02010600030101010101" pitchFamily="2" charset="-122"/>
                </a:rPr>
                <a:t>问题，则</a:t>
              </a:r>
            </a:p>
            <a:p>
              <a:pPr algn="l" eaLnBrk="1" fontAlgn="auto" hangingPunct="1">
                <a:lnSpc>
                  <a:spcPct val="180000"/>
                </a:lnSpc>
                <a:spcBef>
                  <a:spcPct val="40000"/>
                </a:spcBef>
                <a:spcAft>
                  <a:spcPct val="100000"/>
                </a:spcAft>
                <a:buClr>
                  <a:srgbClr val="0000FF"/>
                </a:buClr>
                <a:buFont typeface="Wingdings" panose="05000000000000000000" pitchFamily="2" charset="2"/>
                <a:buChar char="§"/>
                <a:defRPr/>
              </a:pPr>
              <a:r>
                <a:rPr kumimoji="1" lang="zh-CN" altLang="en-US" sz="2600" kern="0" dirty="0">
                  <a:solidFill>
                    <a:srgbClr val="000000"/>
                  </a:solidFill>
                  <a:latin typeface="宋体" panose="02010600030101010101" pitchFamily="2" charset="-122"/>
                </a:rPr>
                <a:t> 若目标函数为</a:t>
              </a:r>
              <a:r>
                <a:rPr kumimoji="1" lang="zh-CN" altLang="en-US" sz="2600" b="1" kern="0" dirty="0">
                  <a:solidFill>
                    <a:srgbClr val="0000FF"/>
                  </a:solidFill>
                  <a:latin typeface="宋体" panose="02010600030101010101" pitchFamily="2" charset="-122"/>
                </a:rPr>
                <a:t>最小化</a:t>
              </a:r>
              <a:r>
                <a:rPr kumimoji="1" lang="zh-CN" altLang="en-US" sz="2600" kern="0" dirty="0">
                  <a:solidFill>
                    <a:srgbClr val="000000"/>
                  </a:solidFill>
                  <a:latin typeface="宋体" panose="02010600030101010101" pitchFamily="2" charset="-122"/>
                </a:rPr>
                <a:t>问题，则</a:t>
              </a:r>
            </a:p>
          </p:txBody>
        </p:sp>
        <mc:AlternateContent xmlns:mc="http://schemas.openxmlformats.org/markup-compatibility/2006" xmlns:a14="http://schemas.microsoft.com/office/drawing/2010/main">
          <mc:Choice Requires="a14">
            <p:sp>
              <p:nvSpPr>
                <p:cNvPr id="57357" name="Object 11"/>
                <p:cNvSpPr txBox="1"/>
                <p:nvPr/>
              </p:nvSpPr>
              <p:spPr bwMode="auto">
                <a:xfrm>
                  <a:off x="3456" y="1104"/>
                  <a:ext cx="1392" cy="25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𝐹𝑖𝑡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57357" name="Object 11"/>
                <p:cNvSpPr txBox="1">
                  <a:spLocks noRot="1" noChangeAspect="1" noMove="1" noResize="1" noEditPoints="1" noAdjustHandles="1" noChangeArrowheads="1" noChangeShapeType="1" noTextEdit="1"/>
                </p:cNvSpPr>
                <p:nvPr/>
              </p:nvSpPr>
              <p:spPr bwMode="auto">
                <a:xfrm>
                  <a:off x="3456" y="1104"/>
                  <a:ext cx="1392" cy="255"/>
                </a:xfrm>
                <a:prstGeom prst="rect">
                  <a:avLst/>
                </a:prstGeom>
                <a:blipFill>
                  <a:blip r:embed="rId3"/>
                  <a:stretch>
                    <a:fillRect b="-16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358" name="Object 12"/>
                <p:cNvSpPr txBox="1"/>
                <p:nvPr/>
              </p:nvSpPr>
              <p:spPr bwMode="auto">
                <a:xfrm>
                  <a:off x="3408" y="1440"/>
                  <a:ext cx="1392" cy="523"/>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𝐹𝑖𝑡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den>
                        </m:f>
                      </m:oMath>
                    </m:oMathPara>
                  </a14:m>
                  <a:endParaRPr lang="zh-CN" altLang="en-US"/>
                </a:p>
              </p:txBody>
            </p:sp>
          </mc:Choice>
          <mc:Fallback xmlns="">
            <p:sp>
              <p:nvSpPr>
                <p:cNvPr id="57358" name="Object 12"/>
                <p:cNvSpPr txBox="1">
                  <a:spLocks noRot="1" noChangeAspect="1" noMove="1" noResize="1" noEditPoints="1" noAdjustHandles="1" noChangeArrowheads="1" noChangeShapeType="1" noTextEdit="1"/>
                </p:cNvSpPr>
                <p:nvPr/>
              </p:nvSpPr>
              <p:spPr bwMode="auto">
                <a:xfrm>
                  <a:off x="3408" y="1440"/>
                  <a:ext cx="1392" cy="523"/>
                </a:xfrm>
                <a:prstGeom prst="rect">
                  <a:avLst/>
                </a:prstGeom>
                <a:blipFill>
                  <a:blip r:embed="rId4"/>
                  <a:stretch>
                    <a:fillRect/>
                  </a:stretch>
                </a:blipFill>
                <a:ln>
                  <a:noFill/>
                </a:ln>
              </p:spPr>
              <p:txBody>
                <a:bodyPr/>
                <a:lstStyle/>
                <a:p>
                  <a:r>
                    <a:rPr lang="zh-CN" altLang="en-US">
                      <a:noFill/>
                    </a:rPr>
                    <a:t> </a:t>
                  </a:r>
                </a:p>
              </p:txBody>
            </p:sp>
          </mc:Fallback>
        </mc:AlternateContent>
      </p:grpSp>
      <p:sp>
        <p:nvSpPr>
          <p:cNvPr id="23" name="Text Box 13"/>
          <p:cNvSpPr txBox="1">
            <a:spLocks noChangeArrowheads="1"/>
          </p:cNvSpPr>
          <p:nvPr/>
        </p:nvSpPr>
        <p:spPr bwMode="auto">
          <a:xfrm>
            <a:off x="914400" y="33528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50000"/>
              </a:spcBef>
              <a:buClr>
                <a:srgbClr val="0000FF"/>
              </a:buClr>
              <a:buFont typeface="Wingdings" panose="05000000000000000000" pitchFamily="2" charset="2"/>
              <a:buNone/>
            </a:pPr>
            <a:r>
              <a:rPr lang="zh-CN" altLang="en-US" b="1">
                <a:solidFill>
                  <a:srgbClr val="CC0000"/>
                </a:solidFill>
              </a:rPr>
              <a:t>将目标函数转换为求最大值的形式</a:t>
            </a:r>
            <a:r>
              <a:rPr lang="en-US" altLang="zh-CN" b="1">
                <a:solidFill>
                  <a:srgbClr val="CC0000"/>
                </a:solidFill>
              </a:rPr>
              <a:t>,</a:t>
            </a:r>
            <a:r>
              <a:rPr lang="zh-CN" altLang="en-US" b="1">
                <a:solidFill>
                  <a:srgbClr val="CC0000"/>
                </a:solidFill>
              </a:rPr>
              <a:t>且保证函数值非负！</a:t>
            </a:r>
            <a:r>
              <a:rPr lang="zh-CN" altLang="en-US">
                <a:solidFill>
                  <a:srgbClr val="000000"/>
                </a:solidFill>
              </a:rPr>
              <a:t> </a:t>
            </a:r>
          </a:p>
        </p:txBody>
      </p:sp>
      <p:grpSp>
        <p:nvGrpSpPr>
          <p:cNvPr id="24" name="Group 21"/>
          <p:cNvGrpSpPr/>
          <p:nvPr/>
        </p:nvGrpSpPr>
        <p:grpSpPr bwMode="auto">
          <a:xfrm>
            <a:off x="381000" y="3929063"/>
            <a:ext cx="8458200" cy="2547937"/>
            <a:chOff x="240" y="2475"/>
            <a:chExt cx="5328" cy="1605"/>
          </a:xfrm>
        </p:grpSpPr>
        <p:sp>
          <p:nvSpPr>
            <p:cNvPr id="25" name="Rectangle 14"/>
            <p:cNvSpPr>
              <a:spLocks noChangeArrowheads="1"/>
            </p:cNvSpPr>
            <p:nvPr/>
          </p:nvSpPr>
          <p:spPr bwMode="auto">
            <a:xfrm>
              <a:off x="240" y="2475"/>
              <a:ext cx="5328" cy="1564"/>
            </a:xfrm>
            <a:prstGeom prst="rect">
              <a:avLst/>
            </a:prstGeom>
            <a:solidFill>
              <a:srgbClr val="FFFFFF"/>
            </a:solidFill>
            <a:ln w="9525">
              <a:solidFill>
                <a:srgbClr val="CC0000"/>
              </a:solidFill>
              <a:miter lim="800000"/>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
                  <a:srgbClr val="0000FF"/>
                </a:buClr>
                <a:buFont typeface="Wingdings" panose="05000000000000000000" pitchFamily="2" charset="2"/>
                <a:buChar char="§"/>
                <a:defRPr/>
              </a:pPr>
              <a:r>
                <a:rPr kumimoji="1" lang="en-US" altLang="zh-CN" sz="2600" kern="0">
                  <a:solidFill>
                    <a:srgbClr val="000000"/>
                  </a:solidFill>
                  <a:latin typeface="宋体" panose="02010600030101010101" pitchFamily="2" charset="-122"/>
                </a:rPr>
                <a:t> </a:t>
              </a:r>
              <a:r>
                <a:rPr kumimoji="1" lang="zh-CN" altLang="en-US" sz="2600" kern="0">
                  <a:solidFill>
                    <a:srgbClr val="000000"/>
                  </a:solidFill>
                  <a:latin typeface="宋体" panose="02010600030101010101" pitchFamily="2" charset="-122"/>
                </a:rPr>
                <a:t>若目标函数为</a:t>
              </a:r>
              <a:r>
                <a:rPr kumimoji="1" lang="zh-CN" altLang="en-US" sz="2600" b="1" kern="0">
                  <a:solidFill>
                    <a:srgbClr val="000000"/>
                  </a:solidFill>
                  <a:latin typeface="宋体" panose="02010600030101010101" pitchFamily="2" charset="-122"/>
                </a:rPr>
                <a:t>最大化</a:t>
              </a:r>
              <a:r>
                <a:rPr kumimoji="1" lang="zh-CN" altLang="en-US" sz="2600" kern="0">
                  <a:solidFill>
                    <a:srgbClr val="000000"/>
                  </a:solidFill>
                  <a:latin typeface="宋体" panose="02010600030101010101" pitchFamily="2" charset="-122"/>
                </a:rPr>
                <a:t>问题，则</a:t>
              </a:r>
            </a:p>
            <a:p>
              <a:pPr algn="l" eaLnBrk="1" fontAlgn="auto" hangingPunct="1">
                <a:lnSpc>
                  <a:spcPct val="100000"/>
                </a:lnSpc>
                <a:spcBef>
                  <a:spcPct val="0"/>
                </a:spcBef>
                <a:spcAft>
                  <a:spcPts val="0"/>
                </a:spcAft>
                <a:buClrTx/>
                <a:buFontTx/>
                <a:buNone/>
                <a:defRPr/>
              </a:pPr>
              <a:endParaRPr kumimoji="1" lang="zh-CN" altLang="en-US" sz="2600" kern="0">
                <a:solidFill>
                  <a:srgbClr val="000000"/>
                </a:solidFill>
                <a:latin typeface="宋体" panose="02010600030101010101" pitchFamily="2" charset="-122"/>
              </a:endParaRPr>
            </a:p>
            <a:p>
              <a:pPr algn="l" eaLnBrk="1" fontAlgn="auto" hangingPunct="1">
                <a:lnSpc>
                  <a:spcPct val="100000"/>
                </a:lnSpc>
                <a:spcBef>
                  <a:spcPct val="0"/>
                </a:spcBef>
                <a:spcAft>
                  <a:spcPts val="0"/>
                </a:spcAft>
                <a:buClrTx/>
                <a:buFontTx/>
                <a:buNone/>
                <a:defRPr/>
              </a:pPr>
              <a:endParaRPr kumimoji="1" lang="zh-CN" altLang="en-US" sz="2600" kern="0">
                <a:solidFill>
                  <a:srgbClr val="000000"/>
                </a:solidFill>
                <a:latin typeface="宋体" panose="02010600030101010101" pitchFamily="2" charset="-122"/>
              </a:endParaRPr>
            </a:p>
            <a:p>
              <a:pPr algn="l" eaLnBrk="1" fontAlgn="auto" hangingPunct="1">
                <a:lnSpc>
                  <a:spcPct val="100000"/>
                </a:lnSpc>
                <a:spcBef>
                  <a:spcPct val="0"/>
                </a:spcBef>
                <a:spcAft>
                  <a:spcPts val="0"/>
                </a:spcAft>
                <a:buClr>
                  <a:srgbClr val="0000FF"/>
                </a:buClr>
                <a:buFont typeface="Wingdings" panose="05000000000000000000" pitchFamily="2" charset="2"/>
                <a:buChar char="§"/>
                <a:defRPr/>
              </a:pPr>
              <a:r>
                <a:rPr kumimoji="1" lang="zh-CN" altLang="en-US" sz="2600" kern="0">
                  <a:solidFill>
                    <a:srgbClr val="000000"/>
                  </a:solidFill>
                  <a:latin typeface="宋体" panose="02010600030101010101" pitchFamily="2" charset="-122"/>
                </a:rPr>
                <a:t> 若目标函数为</a:t>
              </a:r>
              <a:r>
                <a:rPr kumimoji="1" lang="zh-CN" altLang="en-US" sz="2600" b="1" kern="0">
                  <a:solidFill>
                    <a:srgbClr val="000000"/>
                  </a:solidFill>
                  <a:latin typeface="宋体" panose="02010600030101010101" pitchFamily="2" charset="-122"/>
                </a:rPr>
                <a:t>最小化</a:t>
              </a:r>
              <a:r>
                <a:rPr kumimoji="1" lang="zh-CN" altLang="en-US" sz="2600" kern="0">
                  <a:solidFill>
                    <a:srgbClr val="000000"/>
                  </a:solidFill>
                  <a:latin typeface="宋体" panose="02010600030101010101" pitchFamily="2" charset="-122"/>
                </a:rPr>
                <a:t>问题，则</a:t>
              </a:r>
            </a:p>
            <a:p>
              <a:pPr algn="l" eaLnBrk="1" fontAlgn="auto" hangingPunct="1">
                <a:lnSpc>
                  <a:spcPct val="100000"/>
                </a:lnSpc>
                <a:spcBef>
                  <a:spcPct val="0"/>
                </a:spcBef>
                <a:spcAft>
                  <a:spcPts val="0"/>
                </a:spcAft>
                <a:buClr>
                  <a:srgbClr val="0000FF"/>
                </a:buClr>
                <a:buFont typeface="Wingdings" panose="05000000000000000000" pitchFamily="2" charset="2"/>
                <a:buChar char="§"/>
                <a:defRPr/>
              </a:pPr>
              <a:endParaRPr kumimoji="1" lang="zh-CN" altLang="en-US" sz="2600" kern="0">
                <a:solidFill>
                  <a:srgbClr val="000000"/>
                </a:solidFill>
                <a:latin typeface="宋体" panose="02010600030101010101" pitchFamily="2" charset="-122"/>
              </a:endParaRPr>
            </a:p>
            <a:p>
              <a:pPr algn="l" eaLnBrk="1" fontAlgn="auto" hangingPunct="1">
                <a:lnSpc>
                  <a:spcPct val="100000"/>
                </a:lnSpc>
                <a:spcBef>
                  <a:spcPct val="0"/>
                </a:spcBef>
                <a:spcAft>
                  <a:spcPts val="0"/>
                </a:spcAft>
                <a:buClr>
                  <a:srgbClr val="0000FF"/>
                </a:buClr>
                <a:buFont typeface="Wingdings" panose="05000000000000000000" pitchFamily="2" charset="2"/>
                <a:buChar char="§"/>
                <a:defRPr/>
              </a:pPr>
              <a:endParaRPr kumimoji="1" lang="en-US" altLang="zh-CN" sz="2600" kern="0">
                <a:solidFill>
                  <a:srgbClr val="000000"/>
                </a:solidFill>
                <a:latin typeface="宋体" panose="02010600030101010101" pitchFamily="2" charset="-122"/>
              </a:endParaRPr>
            </a:p>
          </p:txBody>
        </p:sp>
        <mc:AlternateContent xmlns:mc="http://schemas.openxmlformats.org/markup-compatibility/2006" xmlns:a14="http://schemas.microsoft.com/office/drawing/2010/main">
          <mc:Choice Requires="a14">
            <p:sp>
              <p:nvSpPr>
                <p:cNvPr id="57354" name="Object 15"/>
                <p:cNvSpPr txBox="1"/>
                <p:nvPr/>
              </p:nvSpPr>
              <p:spPr bwMode="auto">
                <a:xfrm>
                  <a:off x="2592" y="2763"/>
                  <a:ext cx="2831" cy="568"/>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𝐹𝑖𝑡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𝐶</m:t>
                                      </m:r>
                                    </m:e>
                                    <m:sub>
                                      <m:r>
                                        <m:rPr>
                                          <m:sty m:val="p"/>
                                        </m:rPr>
                                        <a:rPr lang="zh-CN" altLang="en-US" i="0">
                                          <a:solidFill>
                                            <a:srgbClr val="000000"/>
                                          </a:solidFill>
                                          <a:latin typeface="Cambria Math" panose="02040503050406030204" pitchFamily="18" charset="0"/>
                                        </a:rPr>
                                        <m:t>min</m:t>
                                      </m:r>
                                    </m:sub>
                                  </m:sSub>
                                </m:e>
                              </m:mr>
                              <m:mr>
                                <m:e>
                                  <m:r>
                                    <a:rPr lang="zh-CN" altLang="en-US" i="1">
                                      <a:solidFill>
                                        <a:srgbClr val="000000"/>
                                      </a:solidFill>
                                      <a:latin typeface="Cambria Math" panose="02040503050406030204" pitchFamily="18" charset="0"/>
                                    </a:rPr>
                                    <m:t>0</m:t>
                                  </m:r>
                                </m:e>
                              </m:mr>
                            </m:m>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
                                    <m:mPr>
                                      <m:plcHide m:val="on"/>
                                      <m:mcs>
                                        <m:mc>
                                          <m:mcPr>
                                            <m:count m:val="2"/>
                                            <m:mcJc m:val="center"/>
                                          </m:mcPr>
                                        </m:mc>
                                      </m:mcs>
                                      <m:ctrlPr>
                                        <a:rPr lang="zh-CN" altLang="en-US" i="1">
                                          <a:solidFill>
                                            <a:srgbClr val="000000"/>
                                          </a:solidFill>
                                          <a:latin typeface="Cambria Math" panose="02040503050406030204" pitchFamily="18" charset="0"/>
                                        </a:rPr>
                                      </m:ctrlPr>
                                    </m:mPr>
                                    <m:mr>
                                      <m:e/>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)&gt;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𝐶</m:t>
                                            </m:r>
                                          </m:e>
                                          <m:sub>
                                            <m:r>
                                              <m:rPr>
                                                <m:sty m:val="p"/>
                                              </m:rPr>
                                              <a:rPr lang="zh-CN" altLang="en-US" i="0">
                                                <a:solidFill>
                                                  <a:srgbClr val="000000"/>
                                                </a:solidFill>
                                                <a:latin typeface="Cambria Math" panose="02040503050406030204" pitchFamily="18" charset="0"/>
                                              </a:rPr>
                                              <m:t>min</m:t>
                                            </m:r>
                                          </m:sub>
                                        </m:sSub>
                                      </m:e>
                                    </m:mr>
                                  </m:m>
                                </m:e>
                              </m:mr>
                              <m:mr>
                                <m:e>
                                  <m:m>
                                    <m:mPr>
                                      <m:plcHide m:val="on"/>
                                      <m:mcs>
                                        <m:mc>
                                          <m:mcPr>
                                            <m:count m:val="2"/>
                                            <m:mcJc m:val="center"/>
                                          </m:mcPr>
                                        </m:mc>
                                      </m:mcs>
                                      <m:ctrlPr>
                                        <a:rPr lang="zh-CN" altLang="en-US" i="1">
                                          <a:solidFill>
                                            <a:srgbClr val="000000"/>
                                          </a:solidFill>
                                          <a:latin typeface="Cambria Math" panose="02040503050406030204" pitchFamily="18" charset="0"/>
                                        </a:rPr>
                                      </m:ctrlPr>
                                    </m:mPr>
                                    <m:mr>
                                      <m:e/>
                                      <m:e>
                                        <m:r>
                                          <a:rPr lang="zh-CN" altLang="en-US" i="1">
                                            <a:solidFill>
                                              <a:srgbClr val="000000"/>
                                            </a:solidFill>
                                            <a:latin typeface="Cambria Math" panose="02040503050406030204" pitchFamily="18" charset="0"/>
                                          </a:rPr>
                                          <m:t>其他情况</m:t>
                                        </m:r>
                                      </m:e>
                                    </m:mr>
                                  </m:m>
                                </m:e>
                              </m:mr>
                            </m:m>
                          </m:e>
                        </m:d>
                      </m:oMath>
                    </m:oMathPara>
                  </a14:m>
                  <a:endParaRPr lang="zh-CN" altLang="en-US"/>
                </a:p>
              </p:txBody>
            </p:sp>
          </mc:Choice>
          <mc:Fallback xmlns="">
            <p:sp>
              <p:nvSpPr>
                <p:cNvPr id="57354" name="Object 15"/>
                <p:cNvSpPr txBox="1">
                  <a:spLocks noRot="1" noChangeAspect="1" noMove="1" noResize="1" noEditPoints="1" noAdjustHandles="1" noChangeArrowheads="1" noChangeShapeType="1" noTextEdit="1"/>
                </p:cNvSpPr>
                <p:nvPr/>
              </p:nvSpPr>
              <p:spPr bwMode="auto">
                <a:xfrm>
                  <a:off x="2592" y="2763"/>
                  <a:ext cx="2831" cy="568"/>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355" name="Object 17"/>
                <p:cNvSpPr txBox="1"/>
                <p:nvPr/>
              </p:nvSpPr>
              <p:spPr bwMode="auto">
                <a:xfrm>
                  <a:off x="2544" y="3483"/>
                  <a:ext cx="3024" cy="597"/>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𝐹𝑖𝑡</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𝑓</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𝑥</m:t>
                        </m:r>
                        <m:r>
                          <a:rPr lang="zh-CN" altLang="en-US" i="1" smtClean="0">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𝐶</m:t>
                                      </m:r>
                                    </m:e>
                                    <m:sub>
                                      <m:r>
                                        <m:rPr>
                                          <m:sty m:val="p"/>
                                        </m:rPr>
                                        <a:rPr lang="zh-CN" altLang="en-US" i="0">
                                          <a:solidFill>
                                            <a:srgbClr val="000000"/>
                                          </a:solidFill>
                                          <a:latin typeface="Cambria Math" panose="02040503050406030204" pitchFamily="18" charset="0"/>
                                        </a:rPr>
                                        <m:t>max</m:t>
                                      </m:r>
                                    </m:sub>
                                  </m:sSub>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𝑓</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e>
                              </m:mr>
                              <m:mr>
                                <m:e>
                                  <m:r>
                                    <a:rPr lang="zh-CN" altLang="en-US" i="1">
                                      <a:solidFill>
                                        <a:srgbClr val="000000"/>
                                      </a:solidFill>
                                      <a:latin typeface="Cambria Math" panose="02040503050406030204" pitchFamily="18" charset="0"/>
                                    </a:rPr>
                                    <m:t>0</m:t>
                                  </m:r>
                                </m:e>
                              </m:mr>
                            </m:m>
                            <m:r>
                              <a:rPr lang="zh-CN" altLang="en-US" i="1">
                                <a:solidFill>
                                  <a:srgbClr val="000000"/>
                                </a:solidFill>
                                <a:latin typeface="Cambria Math" panose="02040503050406030204" pitchFamily="18"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
                                    <m:mPr>
                                      <m:plcHide m:val="on"/>
                                      <m:mcs>
                                        <m:mc>
                                          <m:mcPr>
                                            <m:count m:val="2"/>
                                            <m:mcJc m:val="center"/>
                                          </m:mcPr>
                                        </m:mc>
                                      </m:mcs>
                                      <m:ctrlPr>
                                        <a:rPr lang="zh-CN" altLang="en-US" i="1">
                                          <a:solidFill>
                                            <a:srgbClr val="000000"/>
                                          </a:solidFill>
                                          <a:latin typeface="Cambria Math" panose="02040503050406030204" pitchFamily="18" charset="0"/>
                                        </a:rPr>
                                      </m:ctrlPr>
                                    </m:mPr>
                                    <m:mr>
                                      <m:e/>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)&lt;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𝐶</m:t>
                                            </m:r>
                                          </m:e>
                                          <m:sub>
                                            <m:r>
                                              <m:rPr>
                                                <m:sty m:val="p"/>
                                              </m:rPr>
                                              <a:rPr lang="zh-CN" altLang="en-US" i="0">
                                                <a:solidFill>
                                                  <a:srgbClr val="000000"/>
                                                </a:solidFill>
                                                <a:latin typeface="Cambria Math" panose="02040503050406030204" pitchFamily="18" charset="0"/>
                                              </a:rPr>
                                              <m:t>max</m:t>
                                            </m:r>
                                          </m:sub>
                                        </m:sSub>
                                      </m:e>
                                    </m:mr>
                                  </m:m>
                                </m:e>
                              </m:mr>
                              <m:mr>
                                <m:e>
                                  <m:m>
                                    <m:mPr>
                                      <m:plcHide m:val="on"/>
                                      <m:mcs>
                                        <m:mc>
                                          <m:mcPr>
                                            <m:count m:val="2"/>
                                            <m:mcJc m:val="center"/>
                                          </m:mcPr>
                                        </m:mc>
                                      </m:mcs>
                                      <m:ctrlPr>
                                        <a:rPr lang="zh-CN" altLang="en-US" i="1">
                                          <a:solidFill>
                                            <a:srgbClr val="000000"/>
                                          </a:solidFill>
                                          <a:latin typeface="Cambria Math" panose="02040503050406030204" pitchFamily="18" charset="0"/>
                                        </a:rPr>
                                      </m:ctrlPr>
                                    </m:mPr>
                                    <m:mr>
                                      <m:e/>
                                      <m:e>
                                        <m:r>
                                          <a:rPr lang="zh-CN" altLang="en-US" i="1">
                                            <a:solidFill>
                                              <a:srgbClr val="000000"/>
                                            </a:solidFill>
                                            <a:latin typeface="Cambria Math" panose="02040503050406030204" pitchFamily="18" charset="0"/>
                                          </a:rPr>
                                          <m:t>其他情况</m:t>
                                        </m:r>
                                      </m:e>
                                    </m:mr>
                                  </m:m>
                                </m:e>
                              </m:mr>
                            </m:m>
                          </m:e>
                        </m:d>
                      </m:oMath>
                    </m:oMathPara>
                  </a14:m>
                  <a:endParaRPr lang="zh-CN" altLang="en-US" dirty="0"/>
                </a:p>
              </p:txBody>
            </p:sp>
          </mc:Choice>
          <mc:Fallback xmlns="">
            <p:sp>
              <p:nvSpPr>
                <p:cNvPr id="57355" name="Object 17"/>
                <p:cNvSpPr txBox="1">
                  <a:spLocks noRot="1" noChangeAspect="1" noMove="1" noResize="1" noEditPoints="1" noAdjustHandles="1" noChangeArrowheads="1" noChangeShapeType="1" noTextEdit="1"/>
                </p:cNvSpPr>
                <p:nvPr/>
              </p:nvSpPr>
              <p:spPr bwMode="auto">
                <a:xfrm>
                  <a:off x="2544" y="3483"/>
                  <a:ext cx="3024" cy="597"/>
                </a:xfrm>
                <a:prstGeom prst="rect">
                  <a:avLst/>
                </a:prstGeom>
                <a:blipFill>
                  <a:blip r:embed="rId6"/>
                  <a:stretch>
                    <a:fillRect/>
                  </a:stretch>
                </a:blipFill>
                <a:ln>
                  <a:noFill/>
                </a:ln>
              </p:spPr>
              <p:txBody>
                <a:bodyPr/>
                <a:lstStyle/>
                <a:p>
                  <a:r>
                    <a:rPr lang="zh-CN" altLang="en-US">
                      <a:noFill/>
                    </a:rPr>
                    <a:t> </a:t>
                  </a:r>
                </a:p>
              </p:txBody>
            </p:sp>
          </mc:Fallback>
        </mc:AlternateContent>
      </p:grpSp>
      <p:sp>
        <p:nvSpPr>
          <p:cNvPr id="28" name="AutoShape 22"/>
          <p:cNvSpPr>
            <a:spLocks noChangeArrowheads="1"/>
          </p:cNvSpPr>
          <p:nvPr/>
        </p:nvSpPr>
        <p:spPr bwMode="auto">
          <a:xfrm rot="5353175">
            <a:off x="268288" y="3382962"/>
            <a:ext cx="609600" cy="384175"/>
          </a:xfrm>
          <a:prstGeom prst="notchedRightArrow">
            <a:avLst>
              <a:gd name="adj1" fmla="val 50000"/>
              <a:gd name="adj2" fmla="val 39669"/>
            </a:avLst>
          </a:prstGeom>
          <a:gradFill rotWithShape="0">
            <a:gsLst>
              <a:gs pos="0">
                <a:srgbClr val="0000FF"/>
              </a:gs>
              <a:gs pos="100000">
                <a:srgbClr val="FFFFFF"/>
              </a:gs>
            </a:gsLst>
            <a:path path="rect">
              <a:fillToRect l="50000" t="50000" r="50000" b="50000"/>
            </a:path>
          </a:gradFill>
          <a:ln w="9525">
            <a:solidFill>
              <a:srgbClr val="000080"/>
            </a:solidFill>
            <a:miter lim="800000"/>
          </a:ln>
        </p:spPr>
        <p:txBody>
          <a:bodyPr wrap="none"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dissolve">
                                      <p:cBhvr>
                                        <p:cTn id="19" dur="500"/>
                                        <p:tgtEl>
                                          <p:spTgt spid="28"/>
                                        </p:tgtEl>
                                      </p:cBhvr>
                                    </p:animEffec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4.2.5  </a:t>
            </a:r>
            <a:r>
              <a:rPr lang="zh-CN" altLang="en-US">
                <a:solidFill>
                  <a:srgbClr val="002060"/>
                </a:solidFill>
              </a:rPr>
              <a:t>适应度函数 </a:t>
            </a:r>
            <a:br>
              <a:rPr lang="zh-CN" altLang="en-US">
                <a:solidFill>
                  <a:srgbClr val="002060"/>
                </a:solidFill>
              </a:rPr>
            </a:br>
            <a:endParaRPr lang="zh-CN" altLang="en-US">
              <a:solidFill>
                <a:srgbClr val="002060"/>
              </a:solidFill>
            </a:endParaRPr>
          </a:p>
        </p:txBody>
      </p:sp>
      <p:sp>
        <p:nvSpPr>
          <p:cNvPr id="5939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5ED4B2B0-932D-47BF-9B00-7145B7EE1EA2}" type="slidenum">
              <a:rPr lang="ja-JP" altLang="en-US" sz="1800">
                <a:solidFill>
                  <a:srgbClr val="002657"/>
                </a:solidFill>
                <a:latin typeface="Arial" panose="020B0604020202020204" pitchFamily="34" charset="0"/>
                <a:ea typeface="MS PGothic" panose="020B0600070205080204" pitchFamily="34" charset="-128"/>
              </a:rPr>
              <a:t>19</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9396" name="Rectangle 4"/>
          <p:cNvSpPr>
            <a:spLocks noChangeArrowheads="1"/>
          </p:cNvSpPr>
          <p:nvPr/>
        </p:nvSpPr>
        <p:spPr bwMode="auto">
          <a:xfrm>
            <a:off x="381000" y="1066800"/>
            <a:ext cx="685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buFontTx/>
              <a:buAutoNum type="arabicPeriod" startAt="2"/>
            </a:pPr>
            <a:r>
              <a:rPr kumimoji="1" lang="zh-CN" altLang="en-US" sz="3000" b="1">
                <a:solidFill>
                  <a:srgbClr val="000000"/>
                </a:solidFill>
                <a:latin typeface="Times New Roman" panose="02020603050405020304" pitchFamily="18" charset="0"/>
              </a:rPr>
              <a:t>适应度函数的尺度变换 </a:t>
            </a:r>
          </a:p>
        </p:txBody>
      </p:sp>
      <p:sp>
        <p:nvSpPr>
          <p:cNvPr id="17" name="Rectangle 5"/>
          <p:cNvSpPr>
            <a:spLocks noChangeArrowheads="1"/>
          </p:cNvSpPr>
          <p:nvPr/>
        </p:nvSpPr>
        <p:spPr bwMode="auto">
          <a:xfrm>
            <a:off x="304800" y="1752600"/>
            <a:ext cx="853440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buClr>
                <a:srgbClr val="0000FF"/>
              </a:buClr>
              <a:buFont typeface="Wingdings" panose="05000000000000000000" pitchFamily="2" charset="2"/>
              <a:buChar char="§"/>
            </a:pPr>
            <a:r>
              <a:rPr kumimoji="1" lang="en-US" altLang="zh-CN" sz="2600" dirty="0">
                <a:solidFill>
                  <a:srgbClr val="000000"/>
                </a:solidFill>
              </a:rPr>
              <a:t> </a:t>
            </a:r>
            <a:r>
              <a:rPr kumimoji="1" lang="zh-CN" altLang="en-US" sz="2600" dirty="0">
                <a:solidFill>
                  <a:srgbClr val="000000"/>
                </a:solidFill>
                <a:latin typeface="Times New Roman" panose="02020603050405020304" pitchFamily="18" charset="0"/>
              </a:rPr>
              <a:t>在遗传算法中，将所有妨碍产生适应度值高的个体，从而影响遗传算法正常工作的问题统称为</a:t>
            </a:r>
            <a:r>
              <a:rPr kumimoji="1" lang="zh-CN" altLang="en-US" sz="2600" b="1" dirty="0">
                <a:solidFill>
                  <a:srgbClr val="CC0000"/>
                </a:solidFill>
                <a:latin typeface="Times New Roman" panose="02020603050405020304" pitchFamily="18" charset="0"/>
              </a:rPr>
              <a:t>欺骗问题</a:t>
            </a:r>
            <a:r>
              <a:rPr kumimoji="1" lang="zh-CN" altLang="en-US" sz="2600" dirty="0">
                <a:solidFill>
                  <a:srgbClr val="000000"/>
                </a:solidFill>
                <a:latin typeface="Times New Roman" panose="02020603050405020304" pitchFamily="18" charset="0"/>
              </a:rPr>
              <a:t>（</a:t>
            </a:r>
            <a:r>
              <a:rPr kumimoji="1" lang="en-US" altLang="zh-CN" sz="2600" dirty="0">
                <a:solidFill>
                  <a:srgbClr val="000000"/>
                </a:solidFill>
                <a:latin typeface="Times New Roman" panose="02020603050405020304" pitchFamily="18" charset="0"/>
              </a:rPr>
              <a:t>deceptive problem</a:t>
            </a:r>
            <a:r>
              <a:rPr kumimoji="1" lang="zh-CN" altLang="en-US" sz="2600" dirty="0">
                <a:solidFill>
                  <a:srgbClr val="000000"/>
                </a:solidFill>
                <a:latin typeface="Times New Roman" panose="02020603050405020304" pitchFamily="18" charset="0"/>
              </a:rPr>
              <a:t>）。</a:t>
            </a:r>
            <a:r>
              <a:rPr kumimoji="1" lang="zh-CN" altLang="en-US" sz="2800" dirty="0">
                <a:solidFill>
                  <a:srgbClr val="000000"/>
                </a:solidFill>
              </a:rPr>
              <a:t> </a:t>
            </a:r>
          </a:p>
        </p:txBody>
      </p:sp>
      <p:sp>
        <p:nvSpPr>
          <p:cNvPr id="19" name="Text Box 10"/>
          <p:cNvSpPr txBox="1">
            <a:spLocks noChangeArrowheads="1"/>
          </p:cNvSpPr>
          <p:nvPr/>
        </p:nvSpPr>
        <p:spPr bwMode="auto">
          <a:xfrm>
            <a:off x="304800" y="3190875"/>
            <a:ext cx="8458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buClr>
                <a:srgbClr val="0000FF"/>
              </a:buClr>
              <a:buFont typeface="Wingdings" panose="05000000000000000000" pitchFamily="2" charset="2"/>
              <a:buChar char="§"/>
            </a:pPr>
            <a:r>
              <a:rPr lang="en-US" altLang="zh-CN" sz="2600" b="1">
                <a:solidFill>
                  <a:srgbClr val="CC0000"/>
                </a:solidFill>
              </a:rPr>
              <a:t> </a:t>
            </a:r>
            <a:r>
              <a:rPr lang="zh-CN" altLang="en-US" sz="2600" b="1">
                <a:solidFill>
                  <a:srgbClr val="CC0000"/>
                </a:solidFill>
              </a:rPr>
              <a:t>过早收敛</a:t>
            </a:r>
            <a:r>
              <a:rPr lang="zh-CN" altLang="en-US" sz="2600">
                <a:solidFill>
                  <a:srgbClr val="000000"/>
                </a:solidFill>
              </a:rPr>
              <a:t>：缩小这些个体的适应度，以降低这些超级个体的竞争力。</a:t>
            </a:r>
          </a:p>
        </p:txBody>
      </p:sp>
      <p:sp>
        <p:nvSpPr>
          <p:cNvPr id="20" name="Text Box 11"/>
          <p:cNvSpPr txBox="1">
            <a:spLocks noChangeArrowheads="1"/>
          </p:cNvSpPr>
          <p:nvPr/>
        </p:nvSpPr>
        <p:spPr bwMode="auto">
          <a:xfrm>
            <a:off x="304800" y="4191000"/>
            <a:ext cx="8458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buClr>
                <a:srgbClr val="0000FF"/>
              </a:buClr>
              <a:buFont typeface="Wingdings" panose="05000000000000000000" pitchFamily="2" charset="2"/>
              <a:buChar char="§"/>
            </a:pPr>
            <a:r>
              <a:rPr lang="en-US" altLang="zh-CN" sz="2600" b="1">
                <a:solidFill>
                  <a:srgbClr val="CC0000"/>
                </a:solidFill>
              </a:rPr>
              <a:t> </a:t>
            </a:r>
            <a:r>
              <a:rPr lang="zh-CN" altLang="en-US" sz="2600" b="1">
                <a:solidFill>
                  <a:srgbClr val="CC0000"/>
                </a:solidFill>
              </a:rPr>
              <a:t>停滞现象</a:t>
            </a:r>
            <a:r>
              <a:rPr lang="zh-CN" altLang="en-US" sz="2600">
                <a:solidFill>
                  <a:srgbClr val="000000"/>
                </a:solidFill>
              </a:rPr>
              <a:t>：改变原始适应值的比例关系，以提高个体之间的竞争力。</a:t>
            </a:r>
          </a:p>
        </p:txBody>
      </p:sp>
      <p:sp>
        <p:nvSpPr>
          <p:cNvPr id="21" name="Text Box 12"/>
          <p:cNvSpPr txBox="1">
            <a:spLocks noChangeArrowheads="1"/>
          </p:cNvSpPr>
          <p:nvPr/>
        </p:nvSpPr>
        <p:spPr bwMode="auto">
          <a:xfrm>
            <a:off x="304800" y="5334000"/>
            <a:ext cx="8382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buClr>
                <a:srgbClr val="0000FF"/>
              </a:buClr>
              <a:buFont typeface="Wingdings" panose="05000000000000000000" pitchFamily="2" charset="2"/>
              <a:buChar char="§"/>
            </a:pPr>
            <a:r>
              <a:rPr lang="en-US" altLang="zh-CN" sz="2600">
                <a:solidFill>
                  <a:srgbClr val="000000"/>
                </a:solidFill>
              </a:rPr>
              <a:t> </a:t>
            </a:r>
            <a:r>
              <a:rPr lang="zh-CN" altLang="en-US" sz="2600">
                <a:solidFill>
                  <a:srgbClr val="000000"/>
                </a:solidFill>
              </a:rPr>
              <a:t>适应度函数的</a:t>
            </a:r>
            <a:r>
              <a:rPr lang="zh-CN" altLang="en-US" sz="2600" b="1">
                <a:solidFill>
                  <a:srgbClr val="CC0000"/>
                </a:solidFill>
              </a:rPr>
              <a:t>尺度变换（</a:t>
            </a:r>
            <a:r>
              <a:rPr lang="en-US" altLang="zh-CN" sz="2600" b="1">
                <a:solidFill>
                  <a:srgbClr val="CC0000"/>
                </a:solidFill>
                <a:latin typeface="Times New Roman" panose="02020603050405020304" pitchFamily="18" charset="0"/>
                <a:cs typeface="Times New Roman" panose="02020603050405020304" pitchFamily="18" charset="0"/>
              </a:rPr>
              <a:t>fitness scaling</a:t>
            </a:r>
            <a:r>
              <a:rPr lang="zh-CN" altLang="en-US" sz="2600" b="1">
                <a:solidFill>
                  <a:srgbClr val="CC0000"/>
                </a:solidFill>
              </a:rPr>
              <a:t>）</a:t>
            </a:r>
            <a:r>
              <a:rPr lang="zh-CN" altLang="en-US" sz="2600">
                <a:solidFill>
                  <a:srgbClr val="000000"/>
                </a:solidFill>
              </a:rPr>
              <a:t>或者</a:t>
            </a:r>
            <a:r>
              <a:rPr lang="zh-CN" altLang="en-US" sz="2600" b="1">
                <a:solidFill>
                  <a:srgbClr val="CC0000"/>
                </a:solidFill>
              </a:rPr>
              <a:t>定标</a:t>
            </a:r>
            <a:r>
              <a:rPr lang="zh-CN" altLang="en-US" sz="2600">
                <a:solidFill>
                  <a:srgbClr val="000000"/>
                </a:solidFill>
              </a:rPr>
              <a:t>：对适应度函数值域的某种映射变换。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9" grpId="0" autoUpdateAnimBg="0"/>
      <p:bldP spid="20" grpId="0" autoUpdateAnimBg="0"/>
      <p:bldP spid="2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Lst>
        </p:spPr>
        <p:txBody>
          <a:bodyPr anchor="t"/>
          <a:lstStyle/>
          <a:p>
            <a:r>
              <a:rPr lang="en-US" altLang="zh-CN">
                <a:solidFill>
                  <a:srgbClr val="002060"/>
                </a:solidFill>
              </a:rPr>
              <a:t>4. </a:t>
            </a:r>
            <a:r>
              <a:rPr lang="zh-CN" altLang="en-US">
                <a:solidFill>
                  <a:srgbClr val="002060"/>
                </a:solidFill>
              </a:rPr>
              <a:t>演化计算及模糊系统</a:t>
            </a:r>
            <a:br>
              <a:rPr lang="zh-CN" altLang="en-US">
                <a:solidFill>
                  <a:srgbClr val="002060"/>
                </a:solidFill>
              </a:rPr>
            </a:br>
            <a:endParaRPr lang="zh-CN" altLang="en-US">
              <a:solidFill>
                <a:srgbClr val="002060"/>
              </a:solidFill>
            </a:endParaRPr>
          </a:p>
        </p:txBody>
      </p:sp>
      <p:grpSp>
        <p:nvGrpSpPr>
          <p:cNvPr id="24579" name="组合 12"/>
          <p:cNvGrpSpPr/>
          <p:nvPr/>
        </p:nvGrpSpPr>
        <p:grpSpPr bwMode="auto">
          <a:xfrm>
            <a:off x="1524000" y="1152649"/>
            <a:ext cx="6096000" cy="647700"/>
            <a:chOff x="1479550" y="1628775"/>
            <a:chExt cx="6096000" cy="647700"/>
          </a:xfrm>
        </p:grpSpPr>
        <p:sp>
          <p:nvSpPr>
            <p:cNvPr id="4" name="MH_Others_1"/>
            <p:cNvSpPr/>
            <p:nvPr>
              <p:custDataLst>
                <p:tags r:id="rId16"/>
              </p:custDataLst>
            </p:nvPr>
          </p:nvSpPr>
          <p:spPr>
            <a:xfrm>
              <a:off x="1479550" y="1681163"/>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grpSp>
          <p:nvGrpSpPr>
            <p:cNvPr id="24612" name="组合 11"/>
            <p:cNvGrpSpPr/>
            <p:nvPr/>
          </p:nvGrpSpPr>
          <p:grpSpPr bwMode="auto">
            <a:xfrm>
              <a:off x="1568450" y="1628775"/>
              <a:ext cx="6007100" cy="647700"/>
              <a:chOff x="1568450" y="1628775"/>
              <a:chExt cx="6007100" cy="647700"/>
            </a:xfrm>
          </p:grpSpPr>
          <p:sp>
            <p:nvSpPr>
              <p:cNvPr id="7" name="MH_Entry_1"/>
              <p:cNvSpPr/>
              <p:nvPr>
                <p:custDataLst>
                  <p:tags r:id="rId17"/>
                </p:custDataLst>
              </p:nvPr>
            </p:nvSpPr>
            <p:spPr>
              <a:xfrm>
                <a:off x="1568450" y="1628775"/>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进化算法的产生与发展 </a:t>
                </a:r>
              </a:p>
            </p:txBody>
          </p:sp>
          <p:sp>
            <p:nvSpPr>
              <p:cNvPr id="8" name="MH_Number_1"/>
              <p:cNvSpPr/>
              <p:nvPr>
                <p:custDataLst>
                  <p:tags r:id="rId18"/>
                </p:custDataLst>
              </p:nvPr>
            </p:nvSpPr>
            <p:spPr>
              <a:xfrm>
                <a:off x="1771650" y="1628775"/>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rPr>
                  <a:t>4.1</a:t>
                </a:r>
                <a:endParaRPr lang="zh-CN" altLang="en-US"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endParaRPr>
              </a:p>
            </p:txBody>
          </p:sp>
        </p:grpSp>
      </p:grpSp>
      <p:grpSp>
        <p:nvGrpSpPr>
          <p:cNvPr id="24582" name="组合 39"/>
          <p:cNvGrpSpPr/>
          <p:nvPr/>
        </p:nvGrpSpPr>
        <p:grpSpPr bwMode="auto">
          <a:xfrm>
            <a:off x="1512888" y="2924944"/>
            <a:ext cx="6096000" cy="647700"/>
            <a:chOff x="1479550" y="1628775"/>
            <a:chExt cx="6096000" cy="647700"/>
          </a:xfrm>
        </p:grpSpPr>
        <p:sp>
          <p:nvSpPr>
            <p:cNvPr id="41" name="MH_Others_1"/>
            <p:cNvSpPr/>
            <p:nvPr>
              <p:custDataLst>
                <p:tags r:id="rId13"/>
              </p:custDataLst>
            </p:nvPr>
          </p:nvSpPr>
          <p:spPr>
            <a:xfrm>
              <a:off x="1479550" y="1681163"/>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grpSp>
          <p:nvGrpSpPr>
            <p:cNvPr id="24600" name="组合 41"/>
            <p:cNvGrpSpPr/>
            <p:nvPr/>
          </p:nvGrpSpPr>
          <p:grpSpPr bwMode="auto">
            <a:xfrm>
              <a:off x="1568450" y="1628775"/>
              <a:ext cx="6007100" cy="647700"/>
              <a:chOff x="1568450" y="1628775"/>
              <a:chExt cx="6007100" cy="647700"/>
            </a:xfrm>
          </p:grpSpPr>
          <p:sp>
            <p:nvSpPr>
              <p:cNvPr id="43" name="MH_Entry_1"/>
              <p:cNvSpPr/>
              <p:nvPr>
                <p:custDataLst>
                  <p:tags r:id="rId14"/>
                </p:custDataLst>
              </p:nvPr>
            </p:nvSpPr>
            <p:spPr>
              <a:xfrm>
                <a:off x="1568450" y="1628775"/>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657"/>
              </a:solidFill>
              <a:ln>
                <a:solidFill>
                  <a:srgbClr val="002657"/>
                </a:solid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群智能算法产生的背景</a:t>
                </a:r>
              </a:p>
            </p:txBody>
          </p:sp>
          <p:sp>
            <p:nvSpPr>
              <p:cNvPr id="44" name="MH_Number_1"/>
              <p:cNvSpPr/>
              <p:nvPr>
                <p:custDataLst>
                  <p:tags r:id="rId15"/>
                </p:custDataLst>
              </p:nvPr>
            </p:nvSpPr>
            <p:spPr>
              <a:xfrm>
                <a:off x="1730375" y="1628775"/>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4.3</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grpSp>
      </p:grpSp>
      <p:grpSp>
        <p:nvGrpSpPr>
          <p:cNvPr id="24583" name="组合 44"/>
          <p:cNvGrpSpPr/>
          <p:nvPr/>
        </p:nvGrpSpPr>
        <p:grpSpPr bwMode="auto">
          <a:xfrm>
            <a:off x="1512888" y="3804419"/>
            <a:ext cx="6096000" cy="647700"/>
            <a:chOff x="1479550" y="1628775"/>
            <a:chExt cx="6096000" cy="647700"/>
          </a:xfrm>
        </p:grpSpPr>
        <p:sp>
          <p:nvSpPr>
            <p:cNvPr id="46" name="MH_Others_1"/>
            <p:cNvSpPr/>
            <p:nvPr>
              <p:custDataLst>
                <p:tags r:id="rId10"/>
              </p:custDataLst>
            </p:nvPr>
          </p:nvSpPr>
          <p:spPr>
            <a:xfrm>
              <a:off x="1479550" y="1681163"/>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grpSp>
          <p:nvGrpSpPr>
            <p:cNvPr id="24596" name="组合 46"/>
            <p:cNvGrpSpPr/>
            <p:nvPr/>
          </p:nvGrpSpPr>
          <p:grpSpPr bwMode="auto">
            <a:xfrm>
              <a:off x="1568450" y="1628775"/>
              <a:ext cx="6007100" cy="647700"/>
              <a:chOff x="1568450" y="1628775"/>
              <a:chExt cx="6007100" cy="647700"/>
            </a:xfrm>
          </p:grpSpPr>
          <p:sp>
            <p:nvSpPr>
              <p:cNvPr id="48" name="MH_Entry_1"/>
              <p:cNvSpPr/>
              <p:nvPr>
                <p:custDataLst>
                  <p:tags r:id="rId11"/>
                </p:custDataLst>
              </p:nvPr>
            </p:nvSpPr>
            <p:spPr>
              <a:xfrm>
                <a:off x="1568450" y="1628775"/>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657"/>
              </a:solidFill>
              <a:ln>
                <a:solidFill>
                  <a:srgbClr val="002657"/>
                </a:solid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粒子群算法</a:t>
                </a:r>
              </a:p>
            </p:txBody>
          </p:sp>
          <p:sp>
            <p:nvSpPr>
              <p:cNvPr id="49" name="MH_Number_1"/>
              <p:cNvSpPr/>
              <p:nvPr>
                <p:custDataLst>
                  <p:tags r:id="rId12"/>
                </p:custDataLst>
              </p:nvPr>
            </p:nvSpPr>
            <p:spPr>
              <a:xfrm>
                <a:off x="1730375" y="1628775"/>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4.4</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grpSp>
      </p:grpSp>
      <p:grpSp>
        <p:nvGrpSpPr>
          <p:cNvPr id="24584" name="组合 49"/>
          <p:cNvGrpSpPr/>
          <p:nvPr/>
        </p:nvGrpSpPr>
        <p:grpSpPr bwMode="auto">
          <a:xfrm>
            <a:off x="1512888" y="4625157"/>
            <a:ext cx="6096000" cy="647700"/>
            <a:chOff x="1479550" y="1628775"/>
            <a:chExt cx="6096000" cy="647700"/>
          </a:xfrm>
        </p:grpSpPr>
        <p:sp>
          <p:nvSpPr>
            <p:cNvPr id="51" name="MH_Others_1"/>
            <p:cNvSpPr/>
            <p:nvPr>
              <p:custDataLst>
                <p:tags r:id="rId7"/>
              </p:custDataLst>
            </p:nvPr>
          </p:nvSpPr>
          <p:spPr>
            <a:xfrm>
              <a:off x="1479550" y="1681162"/>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grpSp>
          <p:nvGrpSpPr>
            <p:cNvPr id="24592" name="组合 51"/>
            <p:cNvGrpSpPr/>
            <p:nvPr/>
          </p:nvGrpSpPr>
          <p:grpSpPr bwMode="auto">
            <a:xfrm>
              <a:off x="1568450" y="1628775"/>
              <a:ext cx="6007100" cy="647700"/>
              <a:chOff x="1568450" y="1628775"/>
              <a:chExt cx="6007100" cy="647700"/>
            </a:xfrm>
          </p:grpSpPr>
          <p:sp>
            <p:nvSpPr>
              <p:cNvPr id="53" name="MH_Entry_1"/>
              <p:cNvSpPr/>
              <p:nvPr>
                <p:custDataLst>
                  <p:tags r:id="rId8"/>
                </p:custDataLst>
              </p:nvPr>
            </p:nvSpPr>
            <p:spPr>
              <a:xfrm>
                <a:off x="1568450" y="1628775"/>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657"/>
              </a:solidFill>
              <a:ln>
                <a:solidFill>
                  <a:srgbClr val="002657"/>
                </a:solid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蚁群算法</a:t>
                </a:r>
              </a:p>
            </p:txBody>
          </p:sp>
          <p:sp>
            <p:nvSpPr>
              <p:cNvPr id="54" name="MH_Number_1"/>
              <p:cNvSpPr/>
              <p:nvPr>
                <p:custDataLst>
                  <p:tags r:id="rId9"/>
                </p:custDataLst>
              </p:nvPr>
            </p:nvSpPr>
            <p:spPr>
              <a:xfrm>
                <a:off x="1730375" y="1628775"/>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4.5</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grpSp>
      </p:grpSp>
      <p:grpSp>
        <p:nvGrpSpPr>
          <p:cNvPr id="24585" name="组合 54"/>
          <p:cNvGrpSpPr/>
          <p:nvPr/>
        </p:nvGrpSpPr>
        <p:grpSpPr bwMode="auto">
          <a:xfrm>
            <a:off x="1524000" y="2028949"/>
            <a:ext cx="6096000" cy="647700"/>
            <a:chOff x="1479550" y="1628775"/>
            <a:chExt cx="6096000" cy="647700"/>
          </a:xfrm>
        </p:grpSpPr>
        <p:sp>
          <p:nvSpPr>
            <p:cNvPr id="56" name="MH_Others_1"/>
            <p:cNvSpPr/>
            <p:nvPr>
              <p:custDataLst>
                <p:tags r:id="rId4"/>
              </p:custDataLst>
            </p:nvPr>
          </p:nvSpPr>
          <p:spPr>
            <a:xfrm>
              <a:off x="1479550" y="1681163"/>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grpSp>
          <p:nvGrpSpPr>
            <p:cNvPr id="24588" name="组合 56"/>
            <p:cNvGrpSpPr/>
            <p:nvPr/>
          </p:nvGrpSpPr>
          <p:grpSpPr bwMode="auto">
            <a:xfrm>
              <a:off x="1568450" y="1628775"/>
              <a:ext cx="6007100" cy="647700"/>
              <a:chOff x="1568450" y="1628775"/>
              <a:chExt cx="6007100" cy="647700"/>
            </a:xfrm>
          </p:grpSpPr>
          <p:sp>
            <p:nvSpPr>
              <p:cNvPr id="58" name="MH_Entry_1"/>
              <p:cNvSpPr/>
              <p:nvPr>
                <p:custDataLst>
                  <p:tags r:id="rId5"/>
                </p:custDataLst>
              </p:nvPr>
            </p:nvSpPr>
            <p:spPr>
              <a:xfrm>
                <a:off x="1568450" y="1628775"/>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657"/>
              </a:solidFill>
              <a:ln>
                <a:solidFill>
                  <a:srgbClr val="002657"/>
                </a:solid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遗传算法 </a:t>
                </a:r>
              </a:p>
            </p:txBody>
          </p:sp>
          <p:sp>
            <p:nvSpPr>
              <p:cNvPr id="59" name="MH_Number_1"/>
              <p:cNvSpPr/>
              <p:nvPr>
                <p:custDataLst>
                  <p:tags r:id="rId6"/>
                </p:custDataLst>
              </p:nvPr>
            </p:nvSpPr>
            <p:spPr>
              <a:xfrm>
                <a:off x="1771650" y="1628775"/>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4.2</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grpSp>
      </p:grpSp>
      <p:sp>
        <p:nvSpPr>
          <p:cNvPr id="24586"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22BF340-D0E6-48F2-9BC1-855FA187E7E6}" type="slidenum">
              <a:rPr lang="ja-JP" altLang="en-US" sz="1800">
                <a:solidFill>
                  <a:srgbClr val="002657"/>
                </a:solidFill>
                <a:ea typeface="MS PGothic" panose="020B0600070205080204" pitchFamily="34" charset="-128"/>
              </a:rPr>
              <a:t>2</a:t>
            </a:fld>
            <a:endParaRPr lang="en-US" altLang="ja-JP" sz="1800">
              <a:solidFill>
                <a:srgbClr val="002657"/>
              </a:solidFill>
              <a:ea typeface="MS PGothic" panose="020B0600070205080204" pitchFamily="34" charset="-128"/>
            </a:endParaRPr>
          </a:p>
        </p:txBody>
      </p:sp>
      <p:grpSp>
        <p:nvGrpSpPr>
          <p:cNvPr id="40" name="组合 49">
            <a:extLst>
              <a:ext uri="{FF2B5EF4-FFF2-40B4-BE49-F238E27FC236}">
                <a16:creationId xmlns:a16="http://schemas.microsoft.com/office/drawing/2014/main" id="{E2F3D245-A14E-4240-A411-1604F2F31C48}"/>
              </a:ext>
            </a:extLst>
          </p:cNvPr>
          <p:cNvGrpSpPr/>
          <p:nvPr/>
        </p:nvGrpSpPr>
        <p:grpSpPr bwMode="auto">
          <a:xfrm>
            <a:off x="1500336" y="5517604"/>
            <a:ext cx="6096000" cy="647700"/>
            <a:chOff x="1479550" y="1628775"/>
            <a:chExt cx="6096000" cy="647700"/>
          </a:xfrm>
        </p:grpSpPr>
        <p:sp>
          <p:nvSpPr>
            <p:cNvPr id="42" name="MH_Others_1">
              <a:extLst>
                <a:ext uri="{FF2B5EF4-FFF2-40B4-BE49-F238E27FC236}">
                  <a16:creationId xmlns:a16="http://schemas.microsoft.com/office/drawing/2014/main" id="{FF0F49B5-53D0-455A-BA8D-86F32C558EC8}"/>
                </a:ext>
              </a:extLst>
            </p:cNvPr>
            <p:cNvSpPr/>
            <p:nvPr>
              <p:custDataLst>
                <p:tags r:id="rId1"/>
              </p:custDataLst>
            </p:nvPr>
          </p:nvSpPr>
          <p:spPr>
            <a:xfrm>
              <a:off x="1479550" y="1681162"/>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grpSp>
          <p:nvGrpSpPr>
            <p:cNvPr id="45" name="组合 51">
              <a:extLst>
                <a:ext uri="{FF2B5EF4-FFF2-40B4-BE49-F238E27FC236}">
                  <a16:creationId xmlns:a16="http://schemas.microsoft.com/office/drawing/2014/main" id="{DB11F017-F7CC-42E2-91CC-3A8506012CF1}"/>
                </a:ext>
              </a:extLst>
            </p:cNvPr>
            <p:cNvGrpSpPr/>
            <p:nvPr/>
          </p:nvGrpSpPr>
          <p:grpSpPr bwMode="auto">
            <a:xfrm>
              <a:off x="1568450" y="1628775"/>
              <a:ext cx="6007100" cy="647700"/>
              <a:chOff x="1568450" y="1628775"/>
              <a:chExt cx="6007100" cy="647700"/>
            </a:xfrm>
          </p:grpSpPr>
          <p:sp>
            <p:nvSpPr>
              <p:cNvPr id="47" name="MH_Entry_1">
                <a:extLst>
                  <a:ext uri="{FF2B5EF4-FFF2-40B4-BE49-F238E27FC236}">
                    <a16:creationId xmlns:a16="http://schemas.microsoft.com/office/drawing/2014/main" id="{EE26F7B2-1E43-4172-98B2-90E93598376E}"/>
                  </a:ext>
                </a:extLst>
              </p:cNvPr>
              <p:cNvSpPr/>
              <p:nvPr>
                <p:custDataLst>
                  <p:tags r:id="rId2"/>
                </p:custDataLst>
              </p:nvPr>
            </p:nvSpPr>
            <p:spPr>
              <a:xfrm>
                <a:off x="1568450" y="1628775"/>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657"/>
              </a:solidFill>
              <a:ln>
                <a:solidFill>
                  <a:srgbClr val="002657"/>
                </a:solid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模糊系统</a:t>
                </a:r>
              </a:p>
            </p:txBody>
          </p:sp>
          <p:sp>
            <p:nvSpPr>
              <p:cNvPr id="50" name="MH_Number_1">
                <a:extLst>
                  <a:ext uri="{FF2B5EF4-FFF2-40B4-BE49-F238E27FC236}">
                    <a16:creationId xmlns:a16="http://schemas.microsoft.com/office/drawing/2014/main" id="{D57BABD0-6005-46D6-A96C-1CF9B075446D}"/>
                  </a:ext>
                </a:extLst>
              </p:cNvPr>
              <p:cNvSpPr/>
              <p:nvPr>
                <p:custDataLst>
                  <p:tags r:id="rId3"/>
                </p:custDataLst>
              </p:nvPr>
            </p:nvSpPr>
            <p:spPr>
              <a:xfrm>
                <a:off x="1730375" y="1628775"/>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4.6</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gr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4.2.5  </a:t>
            </a:r>
            <a:r>
              <a:rPr lang="zh-CN" altLang="en-US">
                <a:solidFill>
                  <a:srgbClr val="002060"/>
                </a:solidFill>
              </a:rPr>
              <a:t>适应度函数 </a:t>
            </a:r>
            <a:br>
              <a:rPr lang="zh-CN" altLang="en-US">
                <a:solidFill>
                  <a:srgbClr val="002060"/>
                </a:solidFill>
              </a:rPr>
            </a:br>
            <a:br>
              <a:rPr lang="zh-CN" altLang="en-US">
                <a:solidFill>
                  <a:srgbClr val="002060"/>
                </a:solidFill>
              </a:rPr>
            </a:br>
            <a:endParaRPr lang="zh-CN" altLang="en-US">
              <a:solidFill>
                <a:srgbClr val="002060"/>
              </a:solidFill>
            </a:endParaRPr>
          </a:p>
        </p:txBody>
      </p:sp>
      <p:sp>
        <p:nvSpPr>
          <p:cNvPr id="6144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E8419F8C-D2E0-4391-8E98-3FE603DD903A}" type="slidenum">
              <a:rPr lang="ja-JP" altLang="en-US" sz="1800">
                <a:solidFill>
                  <a:srgbClr val="002657"/>
                </a:solidFill>
                <a:latin typeface="Arial" panose="020B0604020202020204" pitchFamily="34" charset="0"/>
                <a:ea typeface="MS PGothic" panose="020B0600070205080204" pitchFamily="34" charset="-128"/>
              </a:rPr>
              <a:t>20</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61444" name="Rectangle 1027"/>
          <p:cNvSpPr>
            <a:spLocks noChangeArrowheads="1"/>
          </p:cNvSpPr>
          <p:nvPr/>
        </p:nvSpPr>
        <p:spPr bwMode="auto">
          <a:xfrm>
            <a:off x="381000" y="1066800"/>
            <a:ext cx="685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buFontTx/>
              <a:buAutoNum type="arabicPeriod" startAt="2"/>
            </a:pPr>
            <a:r>
              <a:rPr kumimoji="1" lang="zh-CN" altLang="en-US" sz="3000" b="1">
                <a:solidFill>
                  <a:srgbClr val="000000"/>
                </a:solidFill>
                <a:latin typeface="Times New Roman" panose="02020603050405020304" pitchFamily="18" charset="0"/>
              </a:rPr>
              <a:t>适应度函数</a:t>
            </a:r>
            <a:r>
              <a:rPr kumimoji="1" lang="zh-CN" altLang="en-US" sz="3000" b="1">
                <a:solidFill>
                  <a:srgbClr val="000000"/>
                </a:solidFill>
              </a:rPr>
              <a:t>的尺度变换</a:t>
            </a:r>
            <a:r>
              <a:rPr kumimoji="1" lang="en-US" altLang="zh-CN" sz="3000" b="1">
                <a:solidFill>
                  <a:srgbClr val="000000"/>
                </a:solidFill>
              </a:rPr>
              <a:t>(</a:t>
            </a:r>
            <a:r>
              <a:rPr kumimoji="1" lang="zh-CN" altLang="en-US" sz="3000" b="1">
                <a:solidFill>
                  <a:srgbClr val="000000"/>
                </a:solidFill>
              </a:rPr>
              <a:t>续）</a:t>
            </a:r>
            <a:r>
              <a:rPr kumimoji="1" lang="zh-CN" altLang="en-US" sz="3000" b="1">
                <a:solidFill>
                  <a:srgbClr val="000000"/>
                </a:solidFill>
                <a:latin typeface="Times New Roman" panose="02020603050405020304" pitchFamily="18" charset="0"/>
              </a:rPr>
              <a:t> </a:t>
            </a:r>
          </a:p>
        </p:txBody>
      </p:sp>
      <p:sp>
        <p:nvSpPr>
          <p:cNvPr id="61445" name="Rectangle 1028"/>
          <p:cNvSpPr>
            <a:spLocks noChangeArrowheads="1"/>
          </p:cNvSpPr>
          <p:nvPr/>
        </p:nvSpPr>
        <p:spPr bwMode="auto">
          <a:xfrm>
            <a:off x="228600" y="1676400"/>
            <a:ext cx="7924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kumimoji="1" lang="zh-CN" altLang="en-US" sz="2800">
                <a:solidFill>
                  <a:srgbClr val="000000"/>
                </a:solidFill>
                <a:latin typeface="Times New Roman" panose="02020603050405020304" pitchFamily="18" charset="0"/>
              </a:rPr>
              <a:t>（</a:t>
            </a:r>
            <a:r>
              <a:rPr kumimoji="1" lang="en-US" altLang="zh-CN" sz="2800">
                <a:solidFill>
                  <a:srgbClr val="000000"/>
                </a:solidFill>
                <a:latin typeface="Times New Roman" panose="02020603050405020304" pitchFamily="18" charset="0"/>
              </a:rPr>
              <a:t>1</a:t>
            </a:r>
            <a:r>
              <a:rPr kumimoji="1" lang="zh-CN" altLang="en-US" sz="2800">
                <a:solidFill>
                  <a:srgbClr val="000000"/>
                </a:solidFill>
                <a:latin typeface="Times New Roman" panose="02020603050405020304" pitchFamily="18" charset="0"/>
              </a:rPr>
              <a:t>）线性变换：</a:t>
            </a:r>
          </a:p>
          <a:p>
            <a:pPr eaLnBrk="1" hangingPunct="1">
              <a:buFontTx/>
              <a:buChar char="•"/>
            </a:pPr>
            <a:endParaRPr kumimoji="1" lang="zh-CN" altLang="en-US" sz="2800">
              <a:solidFill>
                <a:srgbClr val="000000"/>
              </a:solidFill>
              <a:latin typeface="Times New Roman" panose="02020603050405020304" pitchFamily="18" charset="0"/>
            </a:endParaRPr>
          </a:p>
          <a:p>
            <a:pPr eaLnBrk="1" hangingPunct="1"/>
            <a:endParaRPr kumimoji="1" lang="en-US" altLang="zh-CN" sz="2800">
              <a:solidFill>
                <a:srgbClr val="000000"/>
              </a:solidFill>
            </a:endParaRPr>
          </a:p>
        </p:txBody>
      </p:sp>
      <p:grpSp>
        <p:nvGrpSpPr>
          <p:cNvPr id="7" name="Group 1053"/>
          <p:cNvGrpSpPr/>
          <p:nvPr/>
        </p:nvGrpSpPr>
        <p:grpSpPr bwMode="auto">
          <a:xfrm>
            <a:off x="6400800" y="3487738"/>
            <a:ext cx="2514600" cy="2608262"/>
            <a:chOff x="4032" y="2197"/>
            <a:chExt cx="1584" cy="1643"/>
          </a:xfrm>
        </p:grpSpPr>
        <p:sp>
          <p:nvSpPr>
            <p:cNvPr id="8" name="Rectangle 1049"/>
            <p:cNvSpPr>
              <a:spLocks noChangeArrowheads="1"/>
            </p:cNvSpPr>
            <p:nvPr/>
          </p:nvSpPr>
          <p:spPr bwMode="auto">
            <a:xfrm>
              <a:off x="4032" y="2208"/>
              <a:ext cx="1584" cy="1632"/>
            </a:xfrm>
            <a:prstGeom prst="rect">
              <a:avLst/>
            </a:prstGeom>
            <a:solidFill>
              <a:srgbClr val="FFFFFF"/>
            </a:solidFill>
            <a:ln w="9525">
              <a:solidFill>
                <a:srgbClr val="808080"/>
              </a:solidFill>
              <a:miter lim="800000"/>
            </a:ln>
          </p:spPr>
          <p:txBody>
            <a:bodyPr wrap="none"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mc:AlternateContent xmlns:mc="http://schemas.openxmlformats.org/markup-compatibility/2006" xmlns:a14="http://schemas.microsoft.com/office/drawing/2010/main">
          <mc:Choice Requires="a14">
            <p:sp>
              <p:nvSpPr>
                <p:cNvPr id="61460" name="Object 1033"/>
                <p:cNvSpPr txBox="1"/>
                <p:nvPr/>
              </p:nvSpPr>
              <p:spPr bwMode="auto">
                <a:xfrm>
                  <a:off x="4128" y="2197"/>
                  <a:ext cx="1296" cy="635"/>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𝑎𝑣𝑔</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𝑎𝑣𝑔</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m:rPr>
                                    <m:sty m:val="p"/>
                                  </m:rPr>
                                  <a:rPr lang="zh-CN" altLang="en-US" i="0">
                                    <a:solidFill>
                                      <a:srgbClr val="000000"/>
                                    </a:solidFill>
                                    <a:latin typeface="Cambria Math" panose="02040503050406030204" pitchFamily="18" charset="0"/>
                                  </a:rPr>
                                  <m:t>min</m:t>
                                </m:r>
                              </m:sub>
                            </m:sSub>
                          </m:den>
                        </m:f>
                      </m:oMath>
                    </m:oMathPara>
                  </a14:m>
                  <a:endParaRPr lang="zh-CN" altLang="en-US"/>
                </a:p>
              </p:txBody>
            </p:sp>
          </mc:Choice>
          <mc:Fallback xmlns="">
            <p:sp>
              <p:nvSpPr>
                <p:cNvPr id="61460" name="Object 1033"/>
                <p:cNvSpPr txBox="1">
                  <a:spLocks noRot="1" noChangeAspect="1" noMove="1" noResize="1" noEditPoints="1" noAdjustHandles="1" noChangeArrowheads="1" noChangeShapeType="1" noTextEdit="1"/>
                </p:cNvSpPr>
                <p:nvPr/>
              </p:nvSpPr>
              <p:spPr bwMode="auto">
                <a:xfrm>
                  <a:off x="4128" y="2197"/>
                  <a:ext cx="1296" cy="635"/>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461" name="Object 1035"/>
                <p:cNvSpPr txBox="1"/>
                <p:nvPr/>
              </p:nvSpPr>
              <p:spPr bwMode="auto">
                <a:xfrm>
                  <a:off x="4128" y="3008"/>
                  <a:ext cx="1392" cy="68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𝑏</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𝑓𝑎𝑣𝑔</m:t>
                                </m:r>
                              </m:e>
                              <m:sub>
                                <m:r>
                                  <m:rPr>
                                    <m:sty m:val="p"/>
                                  </m:rPr>
                                  <a:rPr lang="zh-CN" altLang="en-US" i="0">
                                    <a:solidFill>
                                      <a:srgbClr val="000000"/>
                                    </a:solidFill>
                                    <a:latin typeface="Cambria Math" panose="02040503050406030204" pitchFamily="18" charset="0"/>
                                  </a:rPr>
                                  <m:t>min</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𝑎𝑣𝑔</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m:rPr>
                                    <m:sty m:val="p"/>
                                  </m:rPr>
                                  <a:rPr lang="zh-CN" altLang="en-US" i="0">
                                    <a:solidFill>
                                      <a:srgbClr val="000000"/>
                                    </a:solidFill>
                                    <a:latin typeface="Cambria Math" panose="02040503050406030204" pitchFamily="18" charset="0"/>
                                  </a:rPr>
                                  <m:t>min</m:t>
                                </m:r>
                              </m:sub>
                            </m:sSub>
                          </m:den>
                        </m:f>
                      </m:oMath>
                    </m:oMathPara>
                  </a14:m>
                  <a:endParaRPr lang="zh-CN" altLang="en-US"/>
                </a:p>
              </p:txBody>
            </p:sp>
          </mc:Choice>
          <mc:Fallback xmlns="">
            <p:sp>
              <p:nvSpPr>
                <p:cNvPr id="61461" name="Object 1035"/>
                <p:cNvSpPr txBox="1">
                  <a:spLocks noRot="1" noChangeAspect="1" noMove="1" noResize="1" noEditPoints="1" noAdjustHandles="1" noChangeArrowheads="1" noChangeShapeType="1" noTextEdit="1"/>
                </p:cNvSpPr>
                <p:nvPr/>
              </p:nvSpPr>
              <p:spPr bwMode="auto">
                <a:xfrm>
                  <a:off x="4128" y="3008"/>
                  <a:ext cx="1392" cy="688"/>
                </a:xfrm>
                <a:prstGeom prst="rect">
                  <a:avLst/>
                </a:prstGeom>
                <a:blipFill>
                  <a:blip r:embed="rId4"/>
                  <a:stretch>
                    <a:fillRect/>
                  </a:stretch>
                </a:blipFill>
                <a:ln>
                  <a:noFill/>
                </a:ln>
              </p:spPr>
              <p:txBody>
                <a:bodyPr/>
                <a:lstStyle/>
                <a:p>
                  <a:r>
                    <a:rPr lang="zh-CN" altLang="en-US">
                      <a:noFill/>
                    </a:rPr>
                    <a:t> </a:t>
                  </a:r>
                </a:p>
              </p:txBody>
            </p:sp>
          </mc:Fallback>
        </mc:AlternateContent>
      </p:grpSp>
      <p:grpSp>
        <p:nvGrpSpPr>
          <p:cNvPr id="11" name="Group 1051"/>
          <p:cNvGrpSpPr/>
          <p:nvPr/>
        </p:nvGrpSpPr>
        <p:grpSpPr bwMode="auto">
          <a:xfrm>
            <a:off x="228600" y="3505200"/>
            <a:ext cx="3505200" cy="2514600"/>
            <a:chOff x="144" y="2208"/>
            <a:chExt cx="2208" cy="1584"/>
          </a:xfrm>
        </p:grpSpPr>
        <p:sp>
          <p:nvSpPr>
            <p:cNvPr id="13" name="Rectangle 1050"/>
            <p:cNvSpPr>
              <a:spLocks noChangeArrowheads="1"/>
            </p:cNvSpPr>
            <p:nvPr/>
          </p:nvSpPr>
          <p:spPr bwMode="auto">
            <a:xfrm>
              <a:off x="144" y="2208"/>
              <a:ext cx="2208" cy="1584"/>
            </a:xfrm>
            <a:prstGeom prst="rect">
              <a:avLst/>
            </a:prstGeom>
            <a:solidFill>
              <a:srgbClr val="FFFFFF"/>
            </a:solidFill>
            <a:ln w="9525">
              <a:solidFill>
                <a:srgbClr val="808080"/>
              </a:solidFill>
              <a:miter lim="800000"/>
            </a:ln>
          </p:spPr>
          <p:txBody>
            <a:bodyPr wrap="none"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mc:AlternateContent xmlns:mc="http://schemas.openxmlformats.org/markup-compatibility/2006" xmlns:a14="http://schemas.microsoft.com/office/drawing/2010/main">
          <mc:Choice Requires="a14">
            <p:sp>
              <p:nvSpPr>
                <p:cNvPr id="61457" name="Object 1037"/>
                <p:cNvSpPr txBox="1"/>
                <p:nvPr/>
              </p:nvSpPr>
              <p:spPr bwMode="auto">
                <a:xfrm>
                  <a:off x="240" y="2272"/>
                  <a:ext cx="1488" cy="608"/>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𝑚𝑢𝑙𝑡</m:t>
                                </m:r>
                              </m:sub>
                            </m:s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𝑎𝑣𝑔</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𝑓𝑎𝑣𝑔</m:t>
                                </m:r>
                              </m:e>
                              <m:sub>
                                <m:r>
                                  <m:rPr>
                                    <m:sty m:val="p"/>
                                  </m:rPr>
                                  <a:rPr lang="zh-CN" altLang="en-US" i="0">
                                    <a:solidFill>
                                      <a:srgbClr val="000000"/>
                                    </a:solidFill>
                                    <a:latin typeface="Cambria Math" panose="02040503050406030204" pitchFamily="18" charset="0"/>
                                  </a:rPr>
                                  <m:t>max</m:t>
                                </m:r>
                              </m:sub>
                            </m:sSub>
                          </m:den>
                        </m:f>
                      </m:oMath>
                    </m:oMathPara>
                  </a14:m>
                  <a:endParaRPr lang="zh-CN" altLang="en-US"/>
                </a:p>
              </p:txBody>
            </p:sp>
          </mc:Choice>
          <mc:Fallback xmlns="">
            <p:sp>
              <p:nvSpPr>
                <p:cNvPr id="61457" name="Object 1037"/>
                <p:cNvSpPr txBox="1">
                  <a:spLocks noRot="1" noChangeAspect="1" noMove="1" noResize="1" noEditPoints="1" noAdjustHandles="1" noChangeArrowheads="1" noChangeShapeType="1" noTextEdit="1"/>
                </p:cNvSpPr>
                <p:nvPr/>
              </p:nvSpPr>
              <p:spPr bwMode="auto">
                <a:xfrm>
                  <a:off x="240" y="2272"/>
                  <a:ext cx="1488" cy="608"/>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458" name="Object 1039"/>
                <p:cNvSpPr txBox="1"/>
                <p:nvPr/>
              </p:nvSpPr>
              <p:spPr bwMode="auto">
                <a:xfrm>
                  <a:off x="240" y="3029"/>
                  <a:ext cx="2112" cy="619"/>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𝑏</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𝑓𝑚𝑢𝑙</m:t>
                                </m:r>
                                <m:sSub>
                                  <m:sSubPr>
                                    <m:ctrlPr>
                                      <a:rPr lang="zh-CN" altLang="en-US" i="1">
                                        <a:solidFill>
                                          <a:srgbClr val="000000"/>
                                        </a:solidFill>
                                        <a:latin typeface="Cambria Math" panose="02040503050406030204" pitchFamily="18" charset="0"/>
                                      </a:rPr>
                                    </m:ctrlPr>
                                  </m:sSub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𝑎𝑣𝑔</m:t>
                                        </m:r>
                                      </m:sub>
                                    </m:sSub>
                                  </m:e>
                                  <m:sub>
                                    <m:r>
                                      <a:rPr lang="zh-CN" altLang="en-US" i="1">
                                        <a:solidFill>
                                          <a:srgbClr val="000000"/>
                                        </a:solidFill>
                                        <a:latin typeface="Cambria Math" panose="02040503050406030204" pitchFamily="18" charset="0"/>
                                      </a:rPr>
                                      <m:t>𝑎𝑣𝑔</m:t>
                                    </m:r>
                                  </m:sub>
                                </m:sSub>
                              </m:e>
                              <m:sub>
                                <m:r>
                                  <m:rPr>
                                    <m:sty m:val="p"/>
                                  </m:rPr>
                                  <a:rPr lang="zh-CN" altLang="en-US" i="0">
                                    <a:solidFill>
                                      <a:srgbClr val="000000"/>
                                    </a:solidFill>
                                    <a:latin typeface="Cambria Math" panose="02040503050406030204" pitchFamily="18" charset="0"/>
                                  </a:rPr>
                                  <m:t>max</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𝑓𝑎𝑣𝑔</m:t>
                                </m:r>
                              </m:e>
                              <m:sub>
                                <m:r>
                                  <m:rPr>
                                    <m:sty m:val="p"/>
                                  </m:rPr>
                                  <a:rPr lang="zh-CN" altLang="en-US" i="0">
                                    <a:solidFill>
                                      <a:srgbClr val="000000"/>
                                    </a:solidFill>
                                    <a:latin typeface="Cambria Math" panose="02040503050406030204" pitchFamily="18" charset="0"/>
                                  </a:rPr>
                                  <m:t>max</m:t>
                                </m:r>
                              </m:sub>
                            </m:sSub>
                          </m:den>
                        </m:f>
                      </m:oMath>
                    </m:oMathPara>
                  </a14:m>
                  <a:endParaRPr lang="zh-CN" altLang="en-US"/>
                </a:p>
              </p:txBody>
            </p:sp>
          </mc:Choice>
          <mc:Fallback xmlns="">
            <p:sp>
              <p:nvSpPr>
                <p:cNvPr id="61458" name="Object 1039"/>
                <p:cNvSpPr txBox="1">
                  <a:spLocks noRot="1" noChangeAspect="1" noMove="1" noResize="1" noEditPoints="1" noAdjustHandles="1" noChangeArrowheads="1" noChangeShapeType="1" noTextEdit="1"/>
                </p:cNvSpPr>
                <p:nvPr/>
              </p:nvSpPr>
              <p:spPr bwMode="auto">
                <a:xfrm>
                  <a:off x="240" y="3029"/>
                  <a:ext cx="2112" cy="619"/>
                </a:xfrm>
                <a:prstGeom prst="rect">
                  <a:avLst/>
                </a:prstGeom>
                <a:blipFill>
                  <a:blip r:embed="rId6"/>
                  <a:stretch>
                    <a:fillRect/>
                  </a:stretch>
                </a:blipFill>
                <a:ln>
                  <a:noFill/>
                </a:ln>
              </p:spPr>
              <p:txBody>
                <a:bodyPr/>
                <a:lstStyle/>
                <a:p>
                  <a:r>
                    <a:rPr lang="zh-CN" altLang="en-US">
                      <a:noFill/>
                    </a:rPr>
                    <a:t> </a:t>
                  </a:r>
                </a:p>
              </p:txBody>
            </p:sp>
          </mc:Fallback>
        </mc:AlternateContent>
      </p:grpSp>
      <p:grpSp>
        <p:nvGrpSpPr>
          <p:cNvPr id="16" name="Group 1052"/>
          <p:cNvGrpSpPr/>
          <p:nvPr/>
        </p:nvGrpSpPr>
        <p:grpSpPr bwMode="auto">
          <a:xfrm>
            <a:off x="3733800" y="4327525"/>
            <a:ext cx="3124200" cy="854075"/>
            <a:chOff x="2208" y="2726"/>
            <a:chExt cx="1968" cy="538"/>
          </a:xfrm>
        </p:grpSpPr>
        <p:sp>
          <p:nvSpPr>
            <p:cNvPr id="17" name="AutoShape 1047"/>
            <p:cNvSpPr>
              <a:spLocks noChangeArrowheads="1"/>
            </p:cNvSpPr>
            <p:nvPr/>
          </p:nvSpPr>
          <p:spPr bwMode="auto">
            <a:xfrm>
              <a:off x="2688" y="3024"/>
              <a:ext cx="1008"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rgbClr val="CC0000"/>
              </a:solidFill>
              <a:miter lim="800000"/>
            </a:ln>
          </p:spPr>
          <p:txBody>
            <a:bodyPr wrap="none" anchor="ctr"/>
            <a:lstStyle/>
            <a:p>
              <a:pPr eaLnBrk="1" fontAlgn="auto" hangingPunct="1">
                <a:spcBef>
                  <a:spcPts val="0"/>
                </a:spcBef>
                <a:spcAft>
                  <a:spcPts val="0"/>
                </a:spcAft>
                <a:defRPr/>
              </a:pPr>
              <a:endParaRPr lang="zh-CN" altLang="en-US" sz="1800" kern="0">
                <a:solidFill>
                  <a:srgbClr val="FFFFFF"/>
                </a:solidFill>
              </a:endParaRPr>
            </a:p>
          </p:txBody>
        </p:sp>
        <p:sp>
          <p:nvSpPr>
            <p:cNvPr id="19" name="Text Box 1048"/>
            <p:cNvSpPr txBox="1">
              <a:spLocks noChangeArrowheads="1"/>
            </p:cNvSpPr>
            <p:nvPr/>
          </p:nvSpPr>
          <p:spPr bwMode="auto">
            <a:xfrm>
              <a:off x="2208" y="2726"/>
              <a:ext cx="1968" cy="250"/>
            </a:xfrm>
            <a:prstGeom prst="rect">
              <a:avLst/>
            </a:prstGeom>
            <a:noFill/>
            <a:ln>
              <a:noFill/>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50000"/>
                </a:spcBef>
                <a:spcAft>
                  <a:spcPts val="0"/>
                </a:spcAft>
                <a:buClrTx/>
                <a:buFontTx/>
                <a:buNone/>
                <a:defRPr/>
              </a:pPr>
              <a:r>
                <a:rPr lang="zh-CN" altLang="en-US" sz="2000" kern="0">
                  <a:solidFill>
                    <a:srgbClr val="000000"/>
                  </a:solidFill>
                  <a:latin typeface="宋体" panose="02010600030101010101" pitchFamily="2" charset="-122"/>
                </a:rPr>
                <a:t>满足最小适应度值非负 </a:t>
              </a:r>
            </a:p>
          </p:txBody>
        </p:sp>
      </p:grpSp>
      <mc:AlternateContent xmlns:mc="http://schemas.openxmlformats.org/markup-compatibility/2006" xmlns:a14="http://schemas.microsoft.com/office/drawing/2010/main">
        <mc:Choice Requires="a14">
          <p:sp>
            <p:nvSpPr>
              <p:cNvPr id="25" name="Object 1029"/>
              <p:cNvSpPr txBox="1"/>
              <p:nvPr/>
            </p:nvSpPr>
            <p:spPr bwMode="auto">
              <a:xfrm>
                <a:off x="2743200" y="2209800"/>
                <a:ext cx="1600200" cy="436563"/>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𝑓</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𝑏</m:t>
                      </m:r>
                    </m:oMath>
                  </m:oMathPara>
                </a14:m>
                <a:endParaRPr lang="zh-CN" altLang="en-US"/>
              </a:p>
            </p:txBody>
          </p:sp>
        </mc:Choice>
        <mc:Fallback xmlns="">
          <p:sp>
            <p:nvSpPr>
              <p:cNvPr id="25" name="Object 1029"/>
              <p:cNvSpPr txBox="1">
                <a:spLocks noRot="1" noChangeAspect="1" noMove="1" noResize="1" noEditPoints="1" noAdjustHandles="1" noChangeArrowheads="1" noChangeShapeType="1" noTextEdit="1"/>
              </p:cNvSpPr>
              <p:nvPr/>
            </p:nvSpPr>
            <p:spPr bwMode="auto">
              <a:xfrm>
                <a:off x="2743200" y="2209800"/>
                <a:ext cx="1600200" cy="436563"/>
              </a:xfrm>
              <a:prstGeom prst="rect">
                <a:avLst/>
              </a:prstGeom>
              <a:blipFill>
                <a:blip r:embed="rId7"/>
                <a:stretch>
                  <a:fillRect l="-1521" b="-7042"/>
                </a:stretch>
              </a:blipFill>
              <a:ln>
                <a:noFill/>
              </a:ln>
            </p:spPr>
            <p:txBody>
              <a:bodyPr/>
              <a:lstStyle/>
              <a:p>
                <a:r>
                  <a:rPr lang="zh-CN" altLang="en-US">
                    <a:noFill/>
                  </a:rPr>
                  <a:t> </a:t>
                </a:r>
              </a:p>
            </p:txBody>
          </p:sp>
        </mc:Fallback>
      </mc:AlternateContent>
      <p:grpSp>
        <p:nvGrpSpPr>
          <p:cNvPr id="26" name="Group 1054"/>
          <p:cNvGrpSpPr/>
          <p:nvPr/>
        </p:nvGrpSpPr>
        <p:grpSpPr bwMode="auto">
          <a:xfrm>
            <a:off x="304800" y="2743200"/>
            <a:ext cx="4648200" cy="538163"/>
            <a:chOff x="192" y="1728"/>
            <a:chExt cx="2928" cy="339"/>
          </a:xfrm>
        </p:grpSpPr>
        <mc:AlternateContent xmlns:mc="http://schemas.openxmlformats.org/markup-compatibility/2006" xmlns:a14="http://schemas.microsoft.com/office/drawing/2010/main">
          <mc:Choice Requires="a14">
            <p:sp>
              <p:nvSpPr>
                <p:cNvPr id="61451" name="Object 1041"/>
                <p:cNvSpPr txBox="1"/>
                <p:nvPr/>
              </p:nvSpPr>
              <p:spPr bwMode="auto">
                <a:xfrm>
                  <a:off x="816" y="1748"/>
                  <a:ext cx="846" cy="319"/>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𝑎𝑣𝑔</m:t>
                            </m:r>
                          </m:sub>
                          <m:sup>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𝑎𝑣𝑔</m:t>
                            </m:r>
                          </m:sub>
                        </m:sSub>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61451" name="Object 1041"/>
                <p:cNvSpPr txBox="1">
                  <a:spLocks noRot="1" noChangeAspect="1" noMove="1" noResize="1" noEditPoints="1" noAdjustHandles="1" noChangeArrowheads="1" noChangeShapeType="1" noTextEdit="1"/>
                </p:cNvSpPr>
                <p:nvPr/>
              </p:nvSpPr>
              <p:spPr bwMode="auto">
                <a:xfrm>
                  <a:off x="816" y="1748"/>
                  <a:ext cx="846" cy="319"/>
                </a:xfrm>
                <a:prstGeom prst="rect">
                  <a:avLst/>
                </a:prstGeom>
                <a:blipFill>
                  <a:blip r:embed="rId8"/>
                  <a:stretch>
                    <a:fillRect l="-90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452" name="Object 1043"/>
                <p:cNvSpPr txBox="1"/>
                <p:nvPr/>
              </p:nvSpPr>
              <p:spPr bwMode="auto">
                <a:xfrm>
                  <a:off x="1728" y="1748"/>
                  <a:ext cx="1392" cy="311"/>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𝑓</m:t>
                            </m:r>
                          </m:e>
                          <m:sub>
                            <m:r>
                              <m:rPr>
                                <m:sty m:val="p"/>
                              </m:rPr>
                              <a:rPr lang="zh-CN" altLang="en-US" i="0">
                                <a:solidFill>
                                  <a:srgbClr val="000000"/>
                                </a:solidFill>
                                <a:latin typeface="Cambria Math" panose="02040503050406030204" pitchFamily="18" charset="0"/>
                              </a:rPr>
                              <m:t>max</m:t>
                            </m:r>
                          </m:sub>
                          <m:sup>
                            <m:r>
                              <a:rPr lang="zh-CN" altLang="en-US" i="1">
                                <a:solidFill>
                                  <a:srgbClr val="000000"/>
                                </a:solidFill>
                                <a:latin typeface="Cambria Math" panose="02040503050406030204" pitchFamily="18" charset="0"/>
                              </a:rPr>
                              <m:t>𝑚𝑢𝑙</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𝑎𝑣𝑔</m:t>
                                </m:r>
                              </m:sub>
                            </m:sSub>
                            <m:r>
                              <a:rPr lang="zh-CN" altLang="en-US" i="1">
                                <a:solidFill>
                                  <a:srgbClr val="000000"/>
                                </a:solidFill>
                                <a:latin typeface="Cambria Math" panose="02040503050406030204" pitchFamily="18" charset="0"/>
                              </a:rPr>
                              <m:t>′</m:t>
                            </m:r>
                          </m:sup>
                        </m:sSubSup>
                      </m:oMath>
                    </m:oMathPara>
                  </a14:m>
                  <a:endParaRPr lang="zh-CN" altLang="en-US"/>
                </a:p>
              </p:txBody>
            </p:sp>
          </mc:Choice>
          <mc:Fallback xmlns="">
            <p:sp>
              <p:nvSpPr>
                <p:cNvPr id="61452" name="Object 1043"/>
                <p:cNvSpPr txBox="1">
                  <a:spLocks noRot="1" noChangeAspect="1" noMove="1" noResize="1" noEditPoints="1" noAdjustHandles="1" noChangeArrowheads="1" noChangeShapeType="1" noTextEdit="1"/>
                </p:cNvSpPr>
                <p:nvPr/>
              </p:nvSpPr>
              <p:spPr bwMode="auto">
                <a:xfrm>
                  <a:off x="1728" y="1748"/>
                  <a:ext cx="1392" cy="311"/>
                </a:xfrm>
                <a:prstGeom prst="rect">
                  <a:avLst/>
                </a:prstGeom>
                <a:blipFill>
                  <a:blip r:embed="rId9"/>
                  <a:stretch>
                    <a:fillRect/>
                  </a:stretch>
                </a:blipFill>
                <a:ln>
                  <a:noFill/>
                </a:ln>
              </p:spPr>
              <p:txBody>
                <a:bodyPr/>
                <a:lstStyle/>
                <a:p>
                  <a:r>
                    <a:rPr lang="zh-CN" altLang="en-US">
                      <a:noFill/>
                    </a:rPr>
                    <a:t> </a:t>
                  </a:r>
                </a:p>
              </p:txBody>
            </p:sp>
          </mc:Fallback>
        </mc:AlternateContent>
        <p:sp>
          <p:nvSpPr>
            <p:cNvPr id="29" name="Text Box 1045"/>
            <p:cNvSpPr txBox="1">
              <a:spLocks noChangeArrowheads="1"/>
            </p:cNvSpPr>
            <p:nvPr/>
          </p:nvSpPr>
          <p:spPr bwMode="auto">
            <a:xfrm>
              <a:off x="192" y="1728"/>
              <a:ext cx="816" cy="308"/>
            </a:xfrm>
            <a:prstGeom prst="rect">
              <a:avLst/>
            </a:prstGeom>
            <a:noFill/>
            <a:ln>
              <a:noFill/>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50000"/>
                </a:spcBef>
                <a:spcAft>
                  <a:spcPts val="0"/>
                </a:spcAft>
                <a:buClrTx/>
                <a:buFontTx/>
                <a:buNone/>
                <a:defRPr/>
              </a:pPr>
              <a:r>
                <a:rPr lang="zh-CN" altLang="en-US" sz="2600" kern="0">
                  <a:solidFill>
                    <a:srgbClr val="000000"/>
                  </a:solidFill>
                  <a:latin typeface="宋体" panose="02010600030101010101" pitchFamily="2" charset="-122"/>
                </a:rPr>
                <a:t>满足</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ppt_x</p:attrName>
                                        </p:attrNameLst>
                                      </p:cBhvr>
                                      <p:tavLst>
                                        <p:tav tm="0">
                                          <p:val>
                                            <p:strVal val="#ppt_x-#ppt_w/2"/>
                                          </p:val>
                                        </p:tav>
                                        <p:tav tm="100000">
                                          <p:val>
                                            <p:strVal val="#ppt_x"/>
                                          </p:val>
                                        </p:tav>
                                      </p:tavLst>
                                    </p:anim>
                                    <p:anim calcmode="lin" valueType="num">
                                      <p:cBhvr>
                                        <p:cTn id="14" dur="500" fill="hold"/>
                                        <p:tgtEl>
                                          <p:spTgt spid="16"/>
                                        </p:tgtEl>
                                        <p:attrNameLst>
                                          <p:attrName>ppt_y</p:attrName>
                                        </p:attrNameLst>
                                      </p:cBhvr>
                                      <p:tavLst>
                                        <p:tav tm="0">
                                          <p:val>
                                            <p:strVal val="#ppt_y"/>
                                          </p:val>
                                        </p:tav>
                                        <p:tav tm="100000">
                                          <p:val>
                                            <p:strVal val="#ppt_y"/>
                                          </p:val>
                                        </p:tav>
                                      </p:tavLst>
                                    </p:anim>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strVal val="#ppt_h"/>
                                          </p:val>
                                        </p:tav>
                                        <p:tav tm="100000">
                                          <p:val>
                                            <p:strVal val="#ppt_h"/>
                                          </p:val>
                                        </p:tav>
                                      </p:tavLst>
                                    </p:anim>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0-#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4.2.5  </a:t>
            </a:r>
            <a:r>
              <a:rPr lang="zh-CN" altLang="en-US">
                <a:solidFill>
                  <a:srgbClr val="002060"/>
                </a:solidFill>
              </a:rPr>
              <a:t>适应度函数 </a:t>
            </a:r>
            <a:br>
              <a:rPr lang="zh-CN" altLang="en-US">
                <a:solidFill>
                  <a:srgbClr val="002060"/>
                </a:solidFill>
              </a:rPr>
            </a:br>
            <a:br>
              <a:rPr lang="zh-CN" altLang="en-US">
                <a:solidFill>
                  <a:srgbClr val="002060"/>
                </a:solidFill>
              </a:rPr>
            </a:br>
            <a:endParaRPr lang="zh-CN" altLang="en-US">
              <a:solidFill>
                <a:srgbClr val="002060"/>
              </a:solidFill>
            </a:endParaRPr>
          </a:p>
        </p:txBody>
      </p:sp>
      <p:sp>
        <p:nvSpPr>
          <p:cNvPr id="6349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352917DF-11AF-4C1C-B0D8-A784033D352E}" type="slidenum">
              <a:rPr lang="ja-JP" altLang="en-US" sz="1800">
                <a:solidFill>
                  <a:srgbClr val="002657"/>
                </a:solidFill>
                <a:latin typeface="Arial" panose="020B0604020202020204" pitchFamily="34" charset="0"/>
                <a:ea typeface="MS PGothic" panose="020B0600070205080204" pitchFamily="34" charset="-128"/>
              </a:rPr>
              <a:t>21</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63492" name="Rectangle 3"/>
          <p:cNvSpPr>
            <a:spLocks noChangeArrowheads="1"/>
          </p:cNvSpPr>
          <p:nvPr/>
        </p:nvSpPr>
        <p:spPr bwMode="auto">
          <a:xfrm>
            <a:off x="381000" y="1066800"/>
            <a:ext cx="685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buFontTx/>
              <a:buAutoNum type="arabicPeriod" startAt="2"/>
            </a:pPr>
            <a:r>
              <a:rPr kumimoji="1" lang="zh-CN" altLang="en-US" sz="3000" b="1">
                <a:solidFill>
                  <a:srgbClr val="000000"/>
                </a:solidFill>
                <a:latin typeface="Times New Roman" panose="02020603050405020304" pitchFamily="18" charset="0"/>
              </a:rPr>
              <a:t>适应度函数</a:t>
            </a:r>
            <a:r>
              <a:rPr kumimoji="1" lang="zh-CN" altLang="en-US" sz="3000" b="1">
                <a:solidFill>
                  <a:srgbClr val="000000"/>
                </a:solidFill>
              </a:rPr>
              <a:t>的尺度变换</a:t>
            </a:r>
            <a:r>
              <a:rPr kumimoji="1" lang="en-US" altLang="zh-CN" sz="3000" b="1">
                <a:solidFill>
                  <a:srgbClr val="000000"/>
                </a:solidFill>
              </a:rPr>
              <a:t>(</a:t>
            </a:r>
            <a:r>
              <a:rPr kumimoji="1" lang="zh-CN" altLang="en-US" sz="3000" b="1">
                <a:solidFill>
                  <a:srgbClr val="000000"/>
                </a:solidFill>
              </a:rPr>
              <a:t>续）</a:t>
            </a:r>
            <a:r>
              <a:rPr kumimoji="1" lang="zh-CN" altLang="en-US" sz="3000" b="1">
                <a:solidFill>
                  <a:srgbClr val="000000"/>
                </a:solidFill>
                <a:latin typeface="Times New Roman" panose="02020603050405020304" pitchFamily="18" charset="0"/>
              </a:rPr>
              <a:t> </a:t>
            </a:r>
          </a:p>
        </p:txBody>
      </p:sp>
      <p:sp>
        <p:nvSpPr>
          <p:cNvPr id="6" name="Rectangle 4"/>
          <p:cNvSpPr>
            <a:spLocks noChangeArrowheads="1"/>
          </p:cNvSpPr>
          <p:nvPr/>
        </p:nvSpPr>
        <p:spPr bwMode="auto">
          <a:xfrm>
            <a:off x="228600" y="1628775"/>
            <a:ext cx="7924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kumimoji="1" lang="zh-CN" altLang="en-US" sz="2800" dirty="0">
                <a:solidFill>
                  <a:srgbClr val="000000"/>
                </a:solidFill>
                <a:latin typeface="Times New Roman" panose="02020603050405020304" pitchFamily="18" charset="0"/>
              </a:rPr>
              <a:t>（</a:t>
            </a:r>
            <a:r>
              <a:rPr kumimoji="1" lang="en-US" altLang="zh-CN" sz="2800" dirty="0">
                <a:solidFill>
                  <a:srgbClr val="000000"/>
                </a:solidFill>
                <a:latin typeface="Times New Roman" panose="02020603050405020304" pitchFamily="18" charset="0"/>
              </a:rPr>
              <a:t>2</a:t>
            </a:r>
            <a:r>
              <a:rPr kumimoji="1" lang="zh-CN" altLang="en-US" sz="2800" dirty="0">
                <a:solidFill>
                  <a:srgbClr val="000000"/>
                </a:solidFill>
                <a:latin typeface="Times New Roman" panose="02020603050405020304" pitchFamily="18" charset="0"/>
              </a:rPr>
              <a:t>）非线性变换</a:t>
            </a:r>
            <a:endParaRPr kumimoji="1" lang="en-US" altLang="zh-CN" sz="2800" dirty="0">
              <a:solidFill>
                <a:srgbClr val="000000"/>
              </a:solidFill>
              <a:latin typeface="Times New Roman" panose="02020603050405020304" pitchFamily="18" charset="0"/>
            </a:endParaRPr>
          </a:p>
          <a:p>
            <a:pPr eaLnBrk="1" hangingPunct="1"/>
            <a:r>
              <a:rPr kumimoji="1" lang="en-US" altLang="zh-CN" sz="2800" dirty="0">
                <a:solidFill>
                  <a:srgbClr val="000000"/>
                </a:solidFill>
                <a:latin typeface="Times New Roman" panose="02020603050405020304" pitchFamily="18" charset="0"/>
              </a:rPr>
              <a:t>          </a:t>
            </a:r>
            <a:r>
              <a:rPr kumimoji="1" lang="zh-CN" altLang="en-US" sz="2800" dirty="0">
                <a:solidFill>
                  <a:srgbClr val="000000"/>
                </a:solidFill>
                <a:latin typeface="Times New Roman" panose="02020603050405020304" pitchFamily="18" charset="0"/>
              </a:rPr>
              <a:t>幂函数变换法：</a:t>
            </a:r>
            <a:endParaRPr kumimoji="1" lang="en-US" altLang="zh-CN" sz="2800" dirty="0">
              <a:solidFill>
                <a:srgbClr val="000000"/>
              </a:solidFill>
              <a:latin typeface="Times New Roman" panose="02020603050405020304" pitchFamily="18" charset="0"/>
            </a:endParaRPr>
          </a:p>
          <a:p>
            <a:pPr eaLnBrk="1" hangingPunct="1"/>
            <a:endParaRPr kumimoji="1" lang="en-US" altLang="zh-CN" sz="2800" dirty="0">
              <a:solidFill>
                <a:srgbClr val="000000"/>
              </a:solidFill>
              <a:latin typeface="Times New Roman" panose="02020603050405020304" pitchFamily="18" charset="0"/>
            </a:endParaRPr>
          </a:p>
          <a:p>
            <a:pPr eaLnBrk="1" hangingPunct="1"/>
            <a:endParaRPr kumimoji="1" lang="en-US" altLang="zh-CN" sz="2800" dirty="0">
              <a:solidFill>
                <a:srgbClr val="000000"/>
              </a:solidFill>
              <a:latin typeface="Times New Roman" panose="02020603050405020304" pitchFamily="18" charset="0"/>
            </a:endParaRPr>
          </a:p>
          <a:p>
            <a:pPr eaLnBrk="1" hangingPunct="1"/>
            <a:r>
              <a:rPr kumimoji="1" lang="en-US" altLang="zh-CN" sz="2800" dirty="0">
                <a:solidFill>
                  <a:srgbClr val="000000"/>
                </a:solidFill>
                <a:latin typeface="Times New Roman" panose="02020603050405020304" pitchFamily="18" charset="0"/>
              </a:rPr>
              <a:t>          </a:t>
            </a:r>
            <a:r>
              <a:rPr kumimoji="1" lang="zh-CN" altLang="en-US" sz="2800" dirty="0">
                <a:solidFill>
                  <a:srgbClr val="000000"/>
                </a:solidFill>
                <a:latin typeface="Times New Roman" panose="02020603050405020304" pitchFamily="18" charset="0"/>
              </a:rPr>
              <a:t>指数函数变换法：</a:t>
            </a:r>
            <a:endParaRPr kumimoji="1" lang="en-US" altLang="zh-CN" sz="2800" dirty="0">
              <a:solidFill>
                <a:srgbClr val="000000"/>
              </a:solidFill>
              <a:latin typeface="Times New Roman" panose="02020603050405020304" pitchFamily="18" charset="0"/>
            </a:endParaRPr>
          </a:p>
          <a:p>
            <a:pPr eaLnBrk="1" hangingPunct="1"/>
            <a:r>
              <a:rPr kumimoji="1" lang="zh-CN" altLang="en-US" sz="2800" dirty="0">
                <a:solidFill>
                  <a:srgbClr val="000000"/>
                </a:solidFill>
              </a:rPr>
              <a:t> </a:t>
            </a:r>
          </a:p>
          <a:p>
            <a:pPr eaLnBrk="1" hangingPunct="1">
              <a:buFontTx/>
              <a:buChar char="•"/>
            </a:pPr>
            <a:endParaRPr kumimoji="1" lang="zh-CN" altLang="en-US" sz="2800" dirty="0">
              <a:solidFill>
                <a:srgbClr val="000000"/>
              </a:solidFill>
            </a:endParaRPr>
          </a:p>
          <a:p>
            <a:pPr eaLnBrk="1" hangingPunct="1">
              <a:buFontTx/>
              <a:buChar char="•"/>
            </a:pPr>
            <a:endParaRPr kumimoji="1" lang="zh-CN" altLang="en-US" sz="2800" dirty="0">
              <a:solidFill>
                <a:srgbClr val="000000"/>
              </a:solidFill>
            </a:endParaRPr>
          </a:p>
          <a:p>
            <a:pPr eaLnBrk="1" hangingPunct="1"/>
            <a:endParaRPr kumimoji="1" lang="en-US" altLang="zh-CN" sz="2800" dirty="0">
              <a:solidFill>
                <a:srgbClr val="000000"/>
              </a:solidFill>
            </a:endParaRPr>
          </a:p>
        </p:txBody>
      </p:sp>
      <mc:AlternateContent xmlns:mc="http://schemas.openxmlformats.org/markup-compatibility/2006" xmlns:a14="http://schemas.microsoft.com/office/drawing/2010/main">
        <mc:Choice Requires="a14">
          <p:sp>
            <p:nvSpPr>
              <p:cNvPr id="7" name="Object 6"/>
              <p:cNvSpPr txBox="1"/>
              <p:nvPr/>
            </p:nvSpPr>
            <p:spPr bwMode="auto">
              <a:xfrm>
                <a:off x="3657600" y="2514600"/>
                <a:ext cx="1447800" cy="609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𝑓</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𝑓</m:t>
                          </m:r>
                        </m:e>
                        <m:sup>
                          <m:r>
                            <a:rPr lang="zh-CN" altLang="en-US" i="1">
                              <a:solidFill>
                                <a:srgbClr val="000000"/>
                              </a:solidFill>
                              <a:latin typeface="Cambria Math" panose="02040503050406030204" pitchFamily="18" charset="0"/>
                            </a:rPr>
                            <m:t>𝐾</m:t>
                          </m:r>
                        </m:sup>
                      </m:sSup>
                    </m:oMath>
                  </m:oMathPara>
                </a14:m>
                <a:endParaRPr lang="zh-CN" altLang="en-US"/>
              </a:p>
            </p:txBody>
          </p:sp>
        </mc:Choice>
        <mc:Fallback xmlns="">
          <p:sp>
            <p:nvSpPr>
              <p:cNvPr id="7" name="Object 6"/>
              <p:cNvSpPr txBox="1">
                <a:spLocks noRot="1" noChangeAspect="1" noMove="1" noResize="1" noEditPoints="1" noAdjustHandles="1" noChangeArrowheads="1" noChangeShapeType="1" noTextEdit="1"/>
              </p:cNvSpPr>
              <p:nvPr/>
            </p:nvSpPr>
            <p:spPr bwMode="auto">
              <a:xfrm>
                <a:off x="3657600" y="2514600"/>
                <a:ext cx="1447800" cy="609600"/>
              </a:xfrm>
              <a:prstGeom prst="rect">
                <a:avLst/>
              </a:prstGeom>
              <a:blipFill>
                <a:blip r:embed="rId3"/>
                <a:stretch>
                  <a:fillRect l="-33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bject 7"/>
              <p:cNvSpPr txBox="1"/>
              <p:nvPr/>
            </p:nvSpPr>
            <p:spPr bwMode="auto">
              <a:xfrm>
                <a:off x="3467100" y="3962400"/>
                <a:ext cx="1676400" cy="6905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𝑓</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m:rPr>
                              <m:sty m:val="p"/>
                            </m:rPr>
                            <a:rPr lang="zh-CN" altLang="en-US" i="0">
                              <a:solidFill>
                                <a:srgbClr val="000000"/>
                              </a:solidFill>
                              <a:latin typeface="Cambria Math" panose="02040503050406030204" pitchFamily="18" charset="0"/>
                            </a:rPr>
                            <m:t>e</m:t>
                          </m:r>
                        </m:e>
                        <m: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𝑎𝑓</m:t>
                          </m:r>
                        </m:sup>
                      </m:sSup>
                    </m:oMath>
                  </m:oMathPara>
                </a14:m>
                <a:endParaRPr lang="zh-CN" altLang="en-US"/>
              </a:p>
            </p:txBody>
          </p:sp>
        </mc:Choice>
        <mc:Fallback xmlns="">
          <p:sp>
            <p:nvSpPr>
              <p:cNvPr id="8" name="Object 7"/>
              <p:cNvSpPr txBox="1">
                <a:spLocks noRot="1" noChangeAspect="1" noMove="1" noResize="1" noEditPoints="1" noAdjustHandles="1" noChangeArrowheads="1" noChangeShapeType="1" noTextEdit="1"/>
              </p:cNvSpPr>
              <p:nvPr/>
            </p:nvSpPr>
            <p:spPr bwMode="auto">
              <a:xfrm>
                <a:off x="3467100" y="3962400"/>
                <a:ext cx="1676400" cy="690563"/>
              </a:xfrm>
              <a:prstGeom prst="rect">
                <a:avLst/>
              </a:prstGeom>
              <a:blipFill>
                <a:blip r:embed="rId4"/>
                <a:stretch>
                  <a:fillRect/>
                </a:stretch>
              </a:blipFill>
              <a:ln>
                <a:noFill/>
              </a:ln>
            </p:spPr>
            <p:txBody>
              <a:bodyPr/>
              <a:lstStyle/>
              <a:p>
                <a:r>
                  <a:rPr lang="zh-CN" alt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4.2.6  </a:t>
            </a:r>
            <a:r>
              <a:rPr lang="zh-CN" altLang="en-US">
                <a:solidFill>
                  <a:srgbClr val="002060"/>
                </a:solidFill>
              </a:rPr>
              <a:t>选择 </a:t>
            </a:r>
            <a:br>
              <a:rPr lang="zh-CN" altLang="en-US">
                <a:solidFill>
                  <a:srgbClr val="002060"/>
                </a:solidFill>
              </a:rPr>
            </a:br>
            <a:endParaRPr lang="zh-CN" altLang="en-US">
              <a:solidFill>
                <a:srgbClr val="002060"/>
              </a:solidFill>
            </a:endParaRPr>
          </a:p>
        </p:txBody>
      </p:sp>
      <p:sp>
        <p:nvSpPr>
          <p:cNvPr id="6553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15B4FB24-457E-47CC-A9F8-799EAA55340F}" type="slidenum">
              <a:rPr lang="ja-JP" altLang="en-US" sz="1800">
                <a:solidFill>
                  <a:srgbClr val="002657"/>
                </a:solidFill>
                <a:latin typeface="Arial" panose="020B0604020202020204" pitchFamily="34" charset="0"/>
                <a:ea typeface="MS PGothic" panose="020B0600070205080204" pitchFamily="34" charset="-128"/>
              </a:rPr>
              <a:t>22</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9" name="Rectangle 3"/>
          <p:cNvSpPr txBox="1">
            <a:spLocks noChangeArrowheads="1"/>
          </p:cNvSpPr>
          <p:nvPr/>
        </p:nvSpPr>
        <p:spPr bwMode="auto">
          <a:xfrm>
            <a:off x="323850" y="890588"/>
            <a:ext cx="8370888" cy="5562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eaLnBrk="1" hangingPunct="1">
              <a:buClr>
                <a:srgbClr val="000000"/>
              </a:buClr>
              <a:buFontTx/>
              <a:buAutoNum type="arabicPeriod"/>
              <a:defRPr/>
            </a:pPr>
            <a:r>
              <a:rPr lang="en-US" altLang="zh-CN" b="1" kern="0" dirty="0">
                <a:solidFill>
                  <a:srgbClr val="000000"/>
                </a:solidFill>
                <a:latin typeface="Times New Roman" panose="02020603050405020304" pitchFamily="18" charset="0"/>
              </a:rPr>
              <a:t> </a:t>
            </a:r>
            <a:r>
              <a:rPr lang="zh-CN" altLang="en-US" b="1" kern="0" dirty="0">
                <a:solidFill>
                  <a:srgbClr val="000000"/>
                </a:solidFill>
                <a:latin typeface="Times New Roman" panose="02020603050405020304" pitchFamily="18" charset="0"/>
              </a:rPr>
              <a:t>个体选择概率分配方法</a:t>
            </a:r>
          </a:p>
          <a:p>
            <a:pPr marL="0" indent="0" eaLnBrk="1" hangingPunct="1">
              <a:lnSpc>
                <a:spcPct val="140000"/>
              </a:lnSpc>
              <a:spcBef>
                <a:spcPct val="50000"/>
              </a:spcBef>
              <a:buClr>
                <a:srgbClr val="0000FF"/>
              </a:buClr>
              <a:buFont typeface="Wingdings" panose="05000000000000000000" pitchFamily="2" charset="2"/>
              <a:buChar char="§"/>
              <a:defRPr/>
            </a:pPr>
            <a:r>
              <a:rPr lang="zh-CN" altLang="en-US" sz="2600" kern="0" dirty="0">
                <a:solidFill>
                  <a:srgbClr val="000000"/>
                </a:solidFill>
                <a:latin typeface="Times New Roman" panose="02020603050405020304" pitchFamily="18" charset="0"/>
              </a:rPr>
              <a:t> </a:t>
            </a:r>
            <a:r>
              <a:rPr lang="zh-CN" altLang="en-US" sz="2800" kern="0" dirty="0">
                <a:solidFill>
                  <a:srgbClr val="000000"/>
                </a:solidFill>
                <a:latin typeface="Times New Roman" panose="02020603050405020304" pitchFamily="18" charset="0"/>
              </a:rPr>
              <a:t>选择操作也称为</a:t>
            </a:r>
            <a:r>
              <a:rPr lang="zh-CN" altLang="en-US" sz="2800" b="1" kern="0" dirty="0">
                <a:solidFill>
                  <a:srgbClr val="0000FF"/>
                </a:solidFill>
                <a:latin typeface="Times New Roman" panose="02020603050405020304" pitchFamily="18" charset="0"/>
              </a:rPr>
              <a:t>复制</a:t>
            </a:r>
            <a:r>
              <a:rPr lang="zh-CN" altLang="en-US" sz="2800" b="1" kern="0" dirty="0">
                <a:solidFill>
                  <a:srgbClr val="0000FF"/>
                </a:solidFill>
                <a:latin typeface="Times New Roman" panose="02020603050405020304" pitchFamily="18" charset="0"/>
                <a:cs typeface="Times New Roman" panose="02020603050405020304" pitchFamily="18" charset="0"/>
              </a:rPr>
              <a:t>（</a:t>
            </a:r>
            <a:r>
              <a:rPr lang="en-US" altLang="zh-CN" sz="2800" b="1" kern="0" dirty="0">
                <a:solidFill>
                  <a:srgbClr val="0000FF"/>
                </a:solidFill>
                <a:latin typeface="Times New Roman" panose="02020603050405020304" pitchFamily="18" charset="0"/>
                <a:cs typeface="Times New Roman" panose="02020603050405020304" pitchFamily="18" charset="0"/>
              </a:rPr>
              <a:t>reproduction</a:t>
            </a:r>
            <a:r>
              <a:rPr lang="zh-CN" altLang="en-US" sz="2800" b="1" kern="0" dirty="0">
                <a:solidFill>
                  <a:srgbClr val="0000FF"/>
                </a:solidFill>
                <a:latin typeface="Times New Roman" panose="02020603050405020304" pitchFamily="18" charset="0"/>
                <a:cs typeface="Times New Roman" panose="02020603050405020304" pitchFamily="18" charset="0"/>
              </a:rPr>
              <a:t>）</a:t>
            </a:r>
            <a:r>
              <a:rPr lang="zh-CN" altLang="en-US" sz="2800" b="1" kern="0" dirty="0">
                <a:solidFill>
                  <a:srgbClr val="0000FF"/>
                </a:solidFill>
                <a:latin typeface="Times New Roman" panose="02020603050405020304" pitchFamily="18" charset="0"/>
              </a:rPr>
              <a:t>操作</a:t>
            </a:r>
            <a:r>
              <a:rPr lang="zh-CN" altLang="en-US" sz="2800" kern="0" dirty="0">
                <a:solidFill>
                  <a:srgbClr val="000000"/>
                </a:solidFill>
                <a:latin typeface="Times New Roman" panose="02020603050405020304" pitchFamily="18" charset="0"/>
              </a:rPr>
              <a:t>：从当前群体中按照一定概率选出优良的个体，使它们有机会作为父代繁殖下一代子孙。</a:t>
            </a:r>
          </a:p>
          <a:p>
            <a:pPr marL="0" indent="0" eaLnBrk="1" hangingPunct="1">
              <a:lnSpc>
                <a:spcPct val="140000"/>
              </a:lnSpc>
              <a:spcBef>
                <a:spcPct val="50000"/>
              </a:spcBef>
              <a:buClr>
                <a:srgbClr val="0000FF"/>
              </a:buClr>
              <a:buFont typeface="Wingdings" panose="05000000000000000000" pitchFamily="2" charset="2"/>
              <a:buChar char="§"/>
              <a:defRPr/>
            </a:pPr>
            <a:r>
              <a:rPr lang="zh-CN" altLang="en-US" sz="2800" kern="0" dirty="0">
                <a:solidFill>
                  <a:srgbClr val="000000"/>
                </a:solidFill>
                <a:latin typeface="Times New Roman" panose="02020603050405020304" pitchFamily="18" charset="0"/>
              </a:rPr>
              <a:t> 判断个体优良与否的准则是各个个体的适应度值：</a:t>
            </a:r>
            <a:r>
              <a:rPr lang="zh-CN" altLang="en-US" sz="2800" b="1" kern="0" dirty="0">
                <a:solidFill>
                  <a:srgbClr val="0000FF"/>
                </a:solidFill>
                <a:latin typeface="Times New Roman" panose="02020603050405020304" pitchFamily="18" charset="0"/>
              </a:rPr>
              <a:t>个体适应度越高，其被选择的机会就越多</a:t>
            </a:r>
            <a:r>
              <a:rPr lang="zh-CN" altLang="en-US" sz="2800" kern="0" dirty="0">
                <a:solidFill>
                  <a:srgbClr val="000000"/>
                </a:solidFill>
                <a:latin typeface="Times New Roman" panose="02020603050405020304" pitchFamily="18" charset="0"/>
              </a:rPr>
              <a:t>。</a:t>
            </a:r>
            <a:r>
              <a:rPr lang="zh-CN" altLang="en-US" sz="2800" kern="0" dirty="0">
                <a:solidFill>
                  <a:srgbClr val="000000"/>
                </a:solidFill>
                <a:latin typeface="宋体" panose="02010600030101010101" pitchFamily="2" charset="-122"/>
              </a:rPr>
              <a:t> </a:t>
            </a:r>
            <a:r>
              <a:rPr lang="zh-CN" altLang="en-US" sz="2800" kern="0" dirty="0">
                <a:solidFill>
                  <a:srgbClr val="000000"/>
                </a:solidFill>
                <a:latin typeface="Arial" panose="020B0604020202020204"/>
              </a:rPr>
              <a:t>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4.2.6  </a:t>
            </a:r>
            <a:r>
              <a:rPr lang="zh-CN" altLang="en-US">
                <a:solidFill>
                  <a:srgbClr val="002060"/>
                </a:solidFill>
              </a:rPr>
              <a:t>选择 </a:t>
            </a:r>
            <a:br>
              <a:rPr lang="zh-CN" altLang="en-US">
                <a:solidFill>
                  <a:srgbClr val="002060"/>
                </a:solidFill>
              </a:rPr>
            </a:br>
            <a:endParaRPr lang="zh-CN" altLang="en-US">
              <a:solidFill>
                <a:srgbClr val="002060"/>
              </a:solidFill>
            </a:endParaRPr>
          </a:p>
        </p:txBody>
      </p:sp>
      <p:sp>
        <p:nvSpPr>
          <p:cNvPr id="6758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C1BAF27F-C194-4A68-A603-1945CE23625D}" type="slidenum">
              <a:rPr lang="ja-JP" altLang="en-US" sz="1800">
                <a:solidFill>
                  <a:srgbClr val="002657"/>
                </a:solidFill>
                <a:latin typeface="Arial" panose="020B0604020202020204" pitchFamily="34" charset="0"/>
                <a:ea typeface="MS PGothic" panose="020B0600070205080204" pitchFamily="34" charset="-128"/>
              </a:rPr>
              <a:t>23</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6" name="Rectangle 3"/>
          <p:cNvSpPr txBox="1">
            <a:spLocks noChangeArrowheads="1"/>
          </p:cNvSpPr>
          <p:nvPr/>
        </p:nvSpPr>
        <p:spPr bwMode="auto">
          <a:xfrm>
            <a:off x="323850" y="981075"/>
            <a:ext cx="8424863" cy="5400675"/>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4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0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18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18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18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18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18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1800">
                <a:solidFill>
                  <a:srgbClr val="99CC00"/>
                </a:solidFill>
                <a:latin typeface="+mn-lt"/>
                <a:ea typeface="+mn-ea"/>
              </a:defRPr>
            </a:lvl9pPr>
          </a:lstStyle>
          <a:p>
            <a:pPr marL="0" indent="0" eaLnBrk="1" hangingPunct="1">
              <a:buClr>
                <a:srgbClr val="000000"/>
              </a:buClr>
              <a:buFontTx/>
              <a:buAutoNum type="arabicPeriod"/>
              <a:defRPr/>
            </a:pPr>
            <a:r>
              <a:rPr lang="en-US" altLang="zh-CN" b="1" kern="0" dirty="0">
                <a:solidFill>
                  <a:srgbClr val="000000"/>
                </a:solidFill>
                <a:latin typeface="Times New Roman" panose="02020603050405020304" pitchFamily="18" charset="0"/>
              </a:rPr>
              <a:t> </a:t>
            </a:r>
            <a:r>
              <a:rPr lang="zh-CN" altLang="en-US" b="1" kern="0" dirty="0">
                <a:solidFill>
                  <a:srgbClr val="000000"/>
                </a:solidFill>
                <a:latin typeface="Times New Roman" panose="02020603050405020304" pitchFamily="18" charset="0"/>
              </a:rPr>
              <a:t>个体选择概率分配方法</a:t>
            </a:r>
          </a:p>
          <a:p>
            <a:pPr marL="0" indent="0" eaLnBrk="1" hangingPunct="1">
              <a:spcBef>
                <a:spcPct val="50000"/>
              </a:spcBef>
              <a:buClr>
                <a:srgbClr val="000000"/>
              </a:buClr>
              <a:buFontTx/>
              <a:buNone/>
              <a:defRPr/>
            </a:pPr>
            <a:r>
              <a:rPr lang="zh-CN" altLang="en-US" b="1" kern="0" dirty="0">
                <a:solidFill>
                  <a:srgbClr val="000000"/>
                </a:solidFill>
                <a:latin typeface="Times New Roman" panose="02020603050405020304" pitchFamily="18" charset="0"/>
              </a:rPr>
              <a:t>（</a:t>
            </a:r>
            <a:r>
              <a:rPr lang="en-US" altLang="zh-CN" b="1" kern="0" dirty="0">
                <a:solidFill>
                  <a:srgbClr val="000000"/>
                </a:solidFill>
                <a:latin typeface="Times New Roman" panose="02020603050405020304" pitchFamily="18" charset="0"/>
              </a:rPr>
              <a:t>1</a:t>
            </a:r>
            <a:r>
              <a:rPr lang="zh-CN" altLang="en-US" b="1" kern="0" dirty="0">
                <a:solidFill>
                  <a:srgbClr val="000000"/>
                </a:solidFill>
                <a:latin typeface="Times New Roman" panose="02020603050405020304" pitchFamily="18" charset="0"/>
              </a:rPr>
              <a:t>）</a:t>
            </a:r>
            <a:r>
              <a:rPr lang="zh-CN" altLang="en-US" b="1" kern="0" dirty="0">
                <a:solidFill>
                  <a:srgbClr val="0000FF"/>
                </a:solidFill>
                <a:latin typeface="Times New Roman" panose="02020603050405020304" pitchFamily="18" charset="0"/>
              </a:rPr>
              <a:t>适应度比例方法</a:t>
            </a:r>
            <a:r>
              <a:rPr lang="zh-CN" altLang="en-US" b="1" kern="0" dirty="0">
                <a:solidFill>
                  <a:srgbClr val="000000"/>
                </a:solidFill>
                <a:latin typeface="Times New Roman" panose="02020603050405020304" pitchFamily="18" charset="0"/>
                <a:cs typeface="Times New Roman" panose="02020603050405020304" pitchFamily="18" charset="0"/>
              </a:rPr>
              <a:t>（</a:t>
            </a:r>
            <a:r>
              <a:rPr lang="en-US" altLang="zh-CN" b="1" kern="0" dirty="0">
                <a:solidFill>
                  <a:srgbClr val="000000"/>
                </a:solidFill>
                <a:latin typeface="Times New Roman" panose="02020603050405020304" pitchFamily="18" charset="0"/>
                <a:cs typeface="Times New Roman" panose="02020603050405020304" pitchFamily="18" charset="0"/>
              </a:rPr>
              <a:t>fitness proportional model</a:t>
            </a:r>
            <a:r>
              <a:rPr lang="zh-CN" altLang="en-US" b="1" kern="0" dirty="0">
                <a:solidFill>
                  <a:srgbClr val="000000"/>
                </a:solidFill>
                <a:latin typeface="Times New Roman" panose="02020603050405020304" pitchFamily="18" charset="0"/>
                <a:cs typeface="Times New Roman" panose="02020603050405020304" pitchFamily="18" charset="0"/>
              </a:rPr>
              <a:t>）</a:t>
            </a:r>
            <a:r>
              <a:rPr lang="zh-CN" altLang="en-US" b="1" kern="0" dirty="0">
                <a:solidFill>
                  <a:srgbClr val="000000"/>
                </a:solidFill>
                <a:latin typeface="Times New Roman" panose="02020603050405020304" pitchFamily="18" charset="0"/>
              </a:rPr>
              <a:t>或蒙特卡罗法</a:t>
            </a:r>
            <a:r>
              <a:rPr lang="zh-CN" altLang="en-US" b="1" kern="0" dirty="0">
                <a:solidFill>
                  <a:srgbClr val="000000"/>
                </a:solidFill>
                <a:latin typeface="Times New Roman" panose="02020603050405020304" pitchFamily="18" charset="0"/>
                <a:cs typeface="Times New Roman" panose="02020603050405020304" pitchFamily="18" charset="0"/>
              </a:rPr>
              <a:t>（</a:t>
            </a:r>
            <a:r>
              <a:rPr lang="en-US" altLang="zh-CN" b="1" kern="0" dirty="0">
                <a:solidFill>
                  <a:srgbClr val="000000"/>
                </a:solidFill>
                <a:latin typeface="Times New Roman" panose="02020603050405020304" pitchFamily="18" charset="0"/>
                <a:cs typeface="Times New Roman" panose="02020603050405020304" pitchFamily="18" charset="0"/>
              </a:rPr>
              <a:t>Monte Carlo</a:t>
            </a:r>
            <a:r>
              <a:rPr lang="zh-CN" altLang="en-US" b="1" kern="0" dirty="0">
                <a:solidFill>
                  <a:srgbClr val="000000"/>
                </a:solidFill>
                <a:latin typeface="Times New Roman" panose="02020603050405020304" pitchFamily="18" charset="0"/>
                <a:cs typeface="Times New Roman" panose="02020603050405020304" pitchFamily="18" charset="0"/>
              </a:rPr>
              <a:t>）</a:t>
            </a:r>
            <a:r>
              <a:rPr lang="zh-CN" altLang="en-US" b="1" kern="0" dirty="0">
                <a:solidFill>
                  <a:srgbClr val="000000"/>
                </a:solidFill>
                <a:latin typeface="Times New Roman" panose="02020603050405020304" pitchFamily="18" charset="0"/>
              </a:rPr>
              <a:t> </a:t>
            </a:r>
            <a:endParaRPr lang="zh-CN" altLang="en-US" kern="0" dirty="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Object 5"/>
              <p:cNvSpPr txBox="1"/>
              <p:nvPr/>
            </p:nvSpPr>
            <p:spPr bwMode="auto">
              <a:xfrm>
                <a:off x="3132138" y="4797425"/>
                <a:ext cx="1947862" cy="16637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𝑠𝑖</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num>
                        <m:den>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𝑀</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e>
                          </m:nary>
                        </m:den>
                      </m:f>
                    </m:oMath>
                  </m:oMathPara>
                </a14:m>
                <a:endParaRPr lang="zh-CN" altLang="en-US"/>
              </a:p>
            </p:txBody>
          </p:sp>
        </mc:Choice>
        <mc:Fallback xmlns="">
          <p:sp>
            <p:nvSpPr>
              <p:cNvPr id="7" name="Object 5"/>
              <p:cNvSpPr txBox="1">
                <a:spLocks noRot="1" noChangeAspect="1" noMove="1" noResize="1" noEditPoints="1" noAdjustHandles="1" noChangeArrowheads="1" noChangeShapeType="1" noTextEdit="1"/>
              </p:cNvSpPr>
              <p:nvPr/>
            </p:nvSpPr>
            <p:spPr bwMode="auto">
              <a:xfrm>
                <a:off x="3132138" y="4797425"/>
                <a:ext cx="1947862" cy="1663700"/>
              </a:xfrm>
              <a:prstGeom prst="rect">
                <a:avLst/>
              </a:prstGeom>
              <a:blipFill>
                <a:blip r:embed="rId3"/>
                <a:stretch>
                  <a:fillRect/>
                </a:stretch>
              </a:blipFill>
              <a:ln>
                <a:noFill/>
              </a:ln>
            </p:spPr>
            <p:txBody>
              <a:bodyPr/>
              <a:lstStyle/>
              <a:p>
                <a:r>
                  <a:rPr lang="zh-CN" altLang="en-US">
                    <a:noFill/>
                  </a:rPr>
                  <a:t> </a:t>
                </a:r>
              </a:p>
            </p:txBody>
          </p:sp>
        </mc:Fallback>
      </mc:AlternateContent>
      <p:sp>
        <p:nvSpPr>
          <p:cNvPr id="67590" name="Rectangle 10"/>
          <p:cNvSpPr>
            <a:spLocks noChangeArrowheads="1"/>
          </p:cNvSpPr>
          <p:nvPr/>
        </p:nvSpPr>
        <p:spPr bwMode="auto">
          <a:xfrm>
            <a:off x="395288" y="3132750"/>
            <a:ext cx="792480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lnSpc>
                <a:spcPct val="120000"/>
              </a:lnSpc>
              <a:spcBef>
                <a:spcPct val="50000"/>
              </a:spcBef>
              <a:buClr>
                <a:srgbClr val="0000FF"/>
              </a:buClr>
              <a:buFont typeface="Wingdings" panose="05000000000000000000" pitchFamily="2" charset="2"/>
              <a:buChar char="§"/>
            </a:pPr>
            <a:r>
              <a:rPr lang="en-US" altLang="zh-CN" sz="2800" dirty="0">
                <a:solidFill>
                  <a:srgbClr val="000000"/>
                </a:solidFill>
              </a:rPr>
              <a:t> </a:t>
            </a:r>
            <a:r>
              <a:rPr lang="zh-CN" altLang="en-US" sz="2800" dirty="0">
                <a:solidFill>
                  <a:srgbClr val="000000"/>
                </a:solidFill>
              </a:rPr>
              <a:t>各个个体被选择的概率和其适应度值</a:t>
            </a:r>
            <a:r>
              <a:rPr lang="zh-CN" altLang="en-US" sz="2800" b="1" dirty="0">
                <a:solidFill>
                  <a:srgbClr val="0000FF"/>
                </a:solidFill>
              </a:rPr>
              <a:t>成比例</a:t>
            </a:r>
            <a:r>
              <a:rPr lang="zh-CN" altLang="en-US" sz="2800" dirty="0">
                <a:solidFill>
                  <a:srgbClr val="000000"/>
                </a:solidFill>
              </a:rPr>
              <a:t>。</a:t>
            </a:r>
          </a:p>
        </p:txBody>
      </p:sp>
      <p:sp>
        <p:nvSpPr>
          <p:cNvPr id="9" name="Rectangle 11"/>
          <p:cNvSpPr>
            <a:spLocks noChangeArrowheads="1"/>
          </p:cNvSpPr>
          <p:nvPr/>
        </p:nvSpPr>
        <p:spPr bwMode="auto">
          <a:xfrm>
            <a:off x="395288" y="4123500"/>
            <a:ext cx="4217821" cy="558038"/>
          </a:xfrm>
          <a:prstGeom prst="rect">
            <a:avLst/>
          </a:prstGeom>
          <a:noFill/>
          <a:ln>
            <a:noFill/>
          </a:ln>
        </p:spPr>
        <p:txBody>
          <a:bodyPr wrap="none"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spcBef>
                <a:spcPct val="50000"/>
              </a:spcBef>
              <a:spcAft>
                <a:spcPts val="0"/>
              </a:spcAft>
              <a:buClr>
                <a:srgbClr val="0000FF"/>
              </a:buClr>
              <a:buFont typeface="Wingdings" panose="05000000000000000000" pitchFamily="2" charset="2"/>
              <a:buChar char="§"/>
              <a:defRPr/>
            </a:pPr>
            <a:r>
              <a:rPr lang="en-US" altLang="zh-CN" sz="2800" kern="0" dirty="0">
                <a:solidFill>
                  <a:srgbClr val="000000"/>
                </a:solidFill>
                <a:latin typeface="宋体" panose="02010600030101010101" pitchFamily="2" charset="-122"/>
              </a:rPr>
              <a:t> </a:t>
            </a:r>
            <a:r>
              <a:rPr lang="zh-CN" altLang="en-US" sz="2800" kern="0" dirty="0">
                <a:solidFill>
                  <a:srgbClr val="000000"/>
                </a:solidFill>
                <a:latin typeface="宋体" panose="02010600030101010101" pitchFamily="2" charset="-122"/>
              </a:rPr>
              <a:t>个体被选择的概率为：</a:t>
            </a:r>
            <a:r>
              <a:rPr lang="zh-CN" altLang="en-US" sz="2800" kern="0" dirty="0">
                <a:solidFill>
                  <a:srgbClr val="000000"/>
                </a:solidFill>
              </a:rPr>
              <a:t> </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4.2.6  </a:t>
            </a:r>
            <a:r>
              <a:rPr lang="zh-CN" altLang="en-US">
                <a:solidFill>
                  <a:srgbClr val="002060"/>
                </a:solidFill>
              </a:rPr>
              <a:t>选择 </a:t>
            </a:r>
            <a:br>
              <a:rPr lang="zh-CN" altLang="en-US">
                <a:solidFill>
                  <a:srgbClr val="002060"/>
                </a:solidFill>
              </a:rPr>
            </a:br>
            <a:endParaRPr lang="zh-CN" altLang="en-US">
              <a:solidFill>
                <a:srgbClr val="002060"/>
              </a:solidFill>
            </a:endParaRPr>
          </a:p>
        </p:txBody>
      </p:sp>
      <p:sp>
        <p:nvSpPr>
          <p:cNvPr id="6963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6D221C55-5CC3-4A46-A84B-FDF27944A41F}" type="slidenum">
              <a:rPr lang="ja-JP" altLang="en-US" sz="1800">
                <a:solidFill>
                  <a:srgbClr val="002657"/>
                </a:solidFill>
                <a:latin typeface="Arial" panose="020B0604020202020204" pitchFamily="34" charset="0"/>
                <a:ea typeface="MS PGothic" panose="020B0600070205080204" pitchFamily="34" charset="-128"/>
              </a:rPr>
              <a:t>24</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304800" y="762000"/>
            <a:ext cx="7772400" cy="5562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Clr>
                <a:srgbClr val="000000"/>
              </a:buClr>
              <a:buFontTx/>
              <a:buNone/>
              <a:defRPr/>
            </a:pPr>
            <a:r>
              <a:rPr lang="en-US" altLang="zh-CN" b="1" kern="0" dirty="0">
                <a:solidFill>
                  <a:srgbClr val="000000"/>
                </a:solidFill>
                <a:latin typeface="Times New Roman" panose="02020603050405020304" pitchFamily="18" charset="0"/>
              </a:rPr>
              <a:t>  1. </a:t>
            </a:r>
            <a:r>
              <a:rPr lang="zh-CN" altLang="en-US" b="1" kern="0" dirty="0">
                <a:solidFill>
                  <a:srgbClr val="000000"/>
                </a:solidFill>
                <a:latin typeface="Times New Roman" panose="02020603050405020304" pitchFamily="18" charset="0"/>
              </a:rPr>
              <a:t>个体选择概率分配方法</a:t>
            </a:r>
          </a:p>
          <a:p>
            <a:pPr marL="609600" indent="-609600" eaLnBrk="1" hangingPunct="1">
              <a:spcBef>
                <a:spcPct val="50000"/>
              </a:spcBef>
              <a:buClr>
                <a:srgbClr val="000000"/>
              </a:buClr>
              <a:buFontTx/>
              <a:buNone/>
              <a:defRPr/>
            </a:pPr>
            <a:r>
              <a:rPr lang="zh-CN" altLang="en-US" sz="2800" b="1" kern="0" dirty="0">
                <a:solidFill>
                  <a:srgbClr val="000000"/>
                </a:solidFill>
                <a:latin typeface="Times New Roman" panose="02020603050405020304" pitchFamily="18" charset="0"/>
              </a:rPr>
              <a:t>（</a:t>
            </a:r>
            <a:r>
              <a:rPr lang="en-US" altLang="zh-CN" sz="2800" b="1" kern="0" dirty="0">
                <a:solidFill>
                  <a:srgbClr val="000000"/>
                </a:solidFill>
                <a:latin typeface="Times New Roman" panose="02020603050405020304" pitchFamily="18" charset="0"/>
              </a:rPr>
              <a:t>2</a:t>
            </a:r>
            <a:r>
              <a:rPr lang="zh-CN" altLang="en-US" sz="2800" b="1" kern="0" dirty="0">
                <a:solidFill>
                  <a:srgbClr val="000000"/>
                </a:solidFill>
                <a:latin typeface="Times New Roman" panose="02020603050405020304" pitchFamily="18" charset="0"/>
              </a:rPr>
              <a:t>） </a:t>
            </a:r>
            <a:r>
              <a:rPr lang="zh-CN" altLang="en-US" sz="2800" b="1" kern="0" dirty="0">
                <a:solidFill>
                  <a:srgbClr val="0000FF"/>
                </a:solidFill>
                <a:latin typeface="Times New Roman" panose="02020603050405020304" pitchFamily="18" charset="0"/>
              </a:rPr>
              <a:t>排序方法 </a:t>
            </a:r>
            <a:r>
              <a:rPr lang="zh-CN" altLang="en-US" sz="2800" b="1" kern="0" dirty="0">
                <a:solidFill>
                  <a:srgbClr val="000000"/>
                </a:solidFill>
                <a:latin typeface="Times New Roman" panose="02020603050405020304" pitchFamily="18" charset="0"/>
              </a:rPr>
              <a:t>（</a:t>
            </a:r>
            <a:r>
              <a:rPr lang="en-US" altLang="zh-CN" sz="2800" b="1" kern="0" dirty="0">
                <a:solidFill>
                  <a:srgbClr val="000000"/>
                </a:solidFill>
                <a:latin typeface="Times New Roman" panose="02020603050405020304" pitchFamily="18" charset="0"/>
                <a:cs typeface="Times New Roman" panose="02020603050405020304" pitchFamily="18" charset="0"/>
              </a:rPr>
              <a:t>rank-based model</a:t>
            </a:r>
            <a:r>
              <a:rPr lang="zh-CN" altLang="en-US" sz="2800" b="1" kern="0" dirty="0">
                <a:solidFill>
                  <a:srgbClr val="000000"/>
                </a:solidFill>
                <a:latin typeface="Times New Roman" panose="02020603050405020304" pitchFamily="18" charset="0"/>
              </a:rPr>
              <a:t>）</a:t>
            </a:r>
          </a:p>
        </p:txBody>
      </p:sp>
      <p:sp>
        <p:nvSpPr>
          <p:cNvPr id="69637" name="Rectangle 17"/>
          <p:cNvSpPr>
            <a:spLocks noChangeArrowheads="1"/>
          </p:cNvSpPr>
          <p:nvPr/>
        </p:nvSpPr>
        <p:spPr bwMode="auto">
          <a:xfrm>
            <a:off x="414338" y="3054350"/>
            <a:ext cx="8424862" cy="2584450"/>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lnSpc>
                <a:spcPct val="120000"/>
              </a:lnSpc>
              <a:spcBef>
                <a:spcPct val="20000"/>
              </a:spcBef>
              <a:buClr>
                <a:srgbClr val="0000FF"/>
              </a:buClr>
              <a:buFont typeface="Wingdings" panose="05000000000000000000" pitchFamily="2" charset="2"/>
              <a:buChar char="Ø"/>
            </a:pPr>
            <a:r>
              <a:rPr lang="en-US" altLang="zh-CN">
                <a:solidFill>
                  <a:srgbClr val="000000"/>
                </a:solidFill>
              </a:rPr>
              <a:t> </a:t>
            </a:r>
            <a:r>
              <a:rPr lang="zh-CN" altLang="en-US">
                <a:solidFill>
                  <a:srgbClr val="000000"/>
                </a:solidFill>
              </a:rPr>
              <a:t>群体成员按适应值大小从好到坏依次排列：</a:t>
            </a:r>
          </a:p>
          <a:p>
            <a:pPr eaLnBrk="1" hangingPunct="1">
              <a:lnSpc>
                <a:spcPct val="120000"/>
              </a:lnSpc>
              <a:spcBef>
                <a:spcPct val="20000"/>
              </a:spcBef>
              <a:buClr>
                <a:srgbClr val="0000FF"/>
              </a:buClr>
              <a:buFont typeface="Wingdings" panose="05000000000000000000" pitchFamily="2" charset="2"/>
              <a:buChar char="Ø"/>
            </a:pPr>
            <a:r>
              <a:rPr lang="zh-CN" altLang="en-US">
                <a:solidFill>
                  <a:srgbClr val="000000"/>
                </a:solidFill>
              </a:rPr>
              <a:t> 个体</a:t>
            </a:r>
          </a:p>
          <a:p>
            <a:pPr eaLnBrk="1" hangingPunct="1">
              <a:lnSpc>
                <a:spcPct val="120000"/>
              </a:lnSpc>
              <a:spcBef>
                <a:spcPct val="20000"/>
              </a:spcBef>
              <a:buClr>
                <a:srgbClr val="0000FF"/>
              </a:buClr>
              <a:buFont typeface="Wingdings" panose="05000000000000000000" pitchFamily="2" charset="2"/>
              <a:buChar char="Ø"/>
            </a:pPr>
            <a:endParaRPr lang="zh-CN" altLang="en-US">
              <a:solidFill>
                <a:srgbClr val="000000"/>
              </a:solidFill>
            </a:endParaRPr>
          </a:p>
          <a:p>
            <a:pPr eaLnBrk="1" hangingPunct="1">
              <a:lnSpc>
                <a:spcPct val="120000"/>
              </a:lnSpc>
              <a:spcBef>
                <a:spcPct val="20000"/>
              </a:spcBef>
              <a:buClr>
                <a:srgbClr val="0000FF"/>
              </a:buClr>
              <a:buFont typeface="Wingdings" panose="05000000000000000000" pitchFamily="2" charset="2"/>
              <a:buChar char="Ø"/>
            </a:pPr>
            <a:endParaRPr lang="zh-CN" altLang="en-US">
              <a:solidFill>
                <a:srgbClr val="000000"/>
              </a:solidFill>
            </a:endParaRPr>
          </a:p>
          <a:p>
            <a:pPr eaLnBrk="1" hangingPunct="1">
              <a:lnSpc>
                <a:spcPct val="120000"/>
              </a:lnSpc>
              <a:spcBef>
                <a:spcPct val="20000"/>
              </a:spcBef>
              <a:buClr>
                <a:srgbClr val="0000FF"/>
              </a:buClr>
              <a:buFont typeface="Wingdings" panose="05000000000000000000" pitchFamily="2" charset="2"/>
              <a:buChar char="Ø"/>
            </a:pPr>
            <a:r>
              <a:rPr kumimoji="1" lang="zh-CN" altLang="en-US">
                <a:solidFill>
                  <a:srgbClr val="000000"/>
                </a:solidFill>
              </a:rPr>
              <a:t> 按转盘式选择的方式选择父体</a:t>
            </a:r>
            <a:endParaRPr lang="zh-CN" altLang="en-US">
              <a:solidFill>
                <a:srgbClr val="000000"/>
              </a:solidFill>
            </a:endParaRPr>
          </a:p>
        </p:txBody>
      </p:sp>
      <p:sp>
        <p:nvSpPr>
          <p:cNvPr id="69638" name="Rectangle 7"/>
          <p:cNvSpPr>
            <a:spLocks noChangeArrowheads="1"/>
          </p:cNvSpPr>
          <p:nvPr/>
        </p:nvSpPr>
        <p:spPr bwMode="auto">
          <a:xfrm>
            <a:off x="381000" y="2214563"/>
            <a:ext cx="39655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lnSpc>
                <a:spcPct val="120000"/>
              </a:lnSpc>
              <a:spcBef>
                <a:spcPct val="20000"/>
              </a:spcBef>
              <a:buClr>
                <a:srgbClr val="000000"/>
              </a:buClr>
            </a:pPr>
            <a:r>
              <a:rPr lang="en-US" altLang="zh-CN" sz="2800">
                <a:solidFill>
                  <a:srgbClr val="000000"/>
                </a:solidFill>
                <a:latin typeface="Times New Roman" panose="02020603050405020304" pitchFamily="18" charset="0"/>
              </a:rPr>
              <a:t>① </a:t>
            </a:r>
            <a:r>
              <a:rPr lang="zh-CN" altLang="en-US" sz="2800">
                <a:solidFill>
                  <a:srgbClr val="000000"/>
                </a:solidFill>
                <a:latin typeface="Times New Roman" panose="02020603050405020304" pitchFamily="18" charset="0"/>
              </a:rPr>
              <a:t>线性排序：</a:t>
            </a:r>
            <a:r>
              <a:rPr lang="en-US" altLang="zh-CN" sz="2800">
                <a:solidFill>
                  <a:srgbClr val="000000"/>
                </a:solidFill>
                <a:latin typeface="Times New Roman" panose="02020603050405020304" pitchFamily="18" charset="0"/>
                <a:cs typeface="Times New Roman" panose="02020603050405020304" pitchFamily="18" charset="0"/>
              </a:rPr>
              <a:t>J. E. Baker</a:t>
            </a:r>
            <a:endParaRPr lang="en-US" altLang="zh-CN" sz="280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9639" name="Object 14"/>
              <p:cNvSpPr txBox="1"/>
              <p:nvPr/>
            </p:nvSpPr>
            <p:spPr bwMode="auto">
              <a:xfrm>
                <a:off x="3492500" y="4076700"/>
                <a:ext cx="1981200" cy="836613"/>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𝑎</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𝑏𝑖</m:t>
                          </m:r>
                        </m:num>
                        <m:den>
                          <m:r>
                            <a:rPr lang="zh-CN" altLang="en-US" i="1">
                              <a:solidFill>
                                <a:srgbClr val="000000"/>
                              </a:solidFill>
                              <a:latin typeface="Cambria Math" panose="02040503050406030204" pitchFamily="18" charset="0"/>
                            </a:rPr>
                            <m:t>𝑀</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m:t>
                          </m:r>
                          <m:r>
                            <a:rPr lang="zh-CN" altLang="en-US" i="1">
                              <a:solidFill>
                                <a:srgbClr val="000000"/>
                              </a:solidFill>
                              <a:latin typeface="Cambria Math" panose="02040503050406030204" pitchFamily="18" charset="0"/>
                            </a:rPr>
                            <m:t>+1)</m:t>
                          </m:r>
                        </m:den>
                      </m:f>
                    </m:oMath>
                  </m:oMathPara>
                </a14:m>
                <a:endParaRPr lang="zh-CN" altLang="en-US"/>
              </a:p>
            </p:txBody>
          </p:sp>
        </mc:Choice>
        <mc:Fallback xmlns="">
          <p:sp>
            <p:nvSpPr>
              <p:cNvPr id="69639" name="Object 14"/>
              <p:cNvSpPr txBox="1">
                <a:spLocks noRot="1" noChangeAspect="1" noMove="1" noResize="1" noEditPoints="1" noAdjustHandles="1" noChangeArrowheads="1" noChangeShapeType="1" noTextEdit="1"/>
              </p:cNvSpPr>
              <p:nvPr/>
            </p:nvSpPr>
            <p:spPr bwMode="auto">
              <a:xfrm>
                <a:off x="3492500" y="4076700"/>
                <a:ext cx="1981200" cy="836613"/>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640" name="Object 10"/>
              <p:cNvSpPr txBox="1"/>
              <p:nvPr/>
            </p:nvSpPr>
            <p:spPr bwMode="auto">
              <a:xfrm>
                <a:off x="6586538" y="3124200"/>
                <a:ext cx="1600200" cy="481013"/>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𝑁</m:t>
                          </m:r>
                        </m:sub>
                      </m:sSub>
                    </m:oMath>
                  </m:oMathPara>
                </a14:m>
                <a:endParaRPr lang="zh-CN" altLang="en-US"/>
              </a:p>
            </p:txBody>
          </p:sp>
        </mc:Choice>
        <mc:Fallback xmlns="">
          <p:sp>
            <p:nvSpPr>
              <p:cNvPr id="69640" name="Object 10"/>
              <p:cNvSpPr txBox="1">
                <a:spLocks noRot="1" noChangeAspect="1" noMove="1" noResize="1" noEditPoints="1" noAdjustHandles="1" noChangeArrowheads="1" noChangeShapeType="1" noTextEdit="1"/>
              </p:cNvSpPr>
              <p:nvPr/>
            </p:nvSpPr>
            <p:spPr bwMode="auto">
              <a:xfrm>
                <a:off x="6586538" y="3124200"/>
                <a:ext cx="1600200" cy="481013"/>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641" name="Object 12"/>
              <p:cNvSpPr txBox="1"/>
              <p:nvPr/>
            </p:nvSpPr>
            <p:spPr bwMode="auto">
              <a:xfrm>
                <a:off x="1547813" y="3702050"/>
                <a:ext cx="2392362" cy="44767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分配选择概率</m:t>
                      </m:r>
                      <m:r>
                        <a:rPr lang="zh-CN" altLang="en-US" i="0">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𝑖</m:t>
                          </m:r>
                        </m:sub>
                      </m:sSub>
                    </m:oMath>
                  </m:oMathPara>
                </a14:m>
                <a:endParaRPr lang="zh-CN" altLang="en-US"/>
              </a:p>
            </p:txBody>
          </p:sp>
        </mc:Choice>
        <mc:Fallback xmlns="">
          <p:sp>
            <p:nvSpPr>
              <p:cNvPr id="69641" name="Object 12"/>
              <p:cNvSpPr txBox="1">
                <a:spLocks noRot="1" noChangeAspect="1" noMove="1" noResize="1" noEditPoints="1" noAdjustHandles="1" noChangeArrowheads="1" noChangeShapeType="1" noTextEdit="1"/>
              </p:cNvSpPr>
              <p:nvPr/>
            </p:nvSpPr>
            <p:spPr bwMode="auto">
              <a:xfrm>
                <a:off x="1547813" y="3702050"/>
                <a:ext cx="2392362" cy="447675"/>
              </a:xfrm>
              <a:prstGeom prst="rect">
                <a:avLst/>
              </a:prstGeom>
              <a:blipFill>
                <a:blip r:embed="rId5"/>
                <a:stretch>
                  <a:fillRect/>
                </a:stretch>
              </a:blipFill>
              <a:ln>
                <a:noFill/>
              </a:ln>
              <a:effectLst/>
            </p:spPr>
            <p:txBody>
              <a:bodyPr/>
              <a:lstStyle/>
              <a:p>
                <a:r>
                  <a:rPr lang="zh-CN" altLang="en-US">
                    <a:noFill/>
                  </a:rPr>
                  <a:t> </a:t>
                </a:r>
              </a:p>
            </p:txBody>
          </p:sp>
        </mc:Fallback>
      </mc:AlternateContent>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4.2.6  </a:t>
            </a:r>
            <a:r>
              <a:rPr lang="zh-CN" altLang="en-US">
                <a:solidFill>
                  <a:srgbClr val="002060"/>
                </a:solidFill>
              </a:rPr>
              <a:t>选择 </a:t>
            </a:r>
            <a:br>
              <a:rPr lang="zh-CN" altLang="en-US">
                <a:solidFill>
                  <a:srgbClr val="002060"/>
                </a:solidFill>
              </a:rPr>
            </a:br>
            <a:endParaRPr lang="zh-CN" altLang="en-US">
              <a:solidFill>
                <a:srgbClr val="002060"/>
              </a:solidFill>
            </a:endParaRPr>
          </a:p>
        </p:txBody>
      </p:sp>
      <p:sp>
        <p:nvSpPr>
          <p:cNvPr id="7168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8E589EA3-3D63-43A8-9422-B821086E676E}" type="slidenum">
              <a:rPr lang="ja-JP" altLang="en-US" sz="1800">
                <a:solidFill>
                  <a:srgbClr val="002657"/>
                </a:solidFill>
                <a:latin typeface="Arial" panose="020B0604020202020204" pitchFamily="34" charset="0"/>
                <a:ea typeface="MS PGothic" panose="020B0600070205080204" pitchFamily="34" charset="-128"/>
              </a:rPr>
              <a:t>25</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228600" y="838200"/>
            <a:ext cx="7772400" cy="5562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Clr>
                <a:srgbClr val="000000"/>
              </a:buClr>
              <a:buFontTx/>
              <a:buNone/>
              <a:defRPr/>
            </a:pPr>
            <a:r>
              <a:rPr lang="en-US" altLang="zh-CN" b="1" kern="0" dirty="0">
                <a:solidFill>
                  <a:srgbClr val="000000"/>
                </a:solidFill>
                <a:latin typeface="Times New Roman" panose="02020603050405020304" pitchFamily="18" charset="0"/>
              </a:rPr>
              <a:t>  1. </a:t>
            </a:r>
            <a:r>
              <a:rPr lang="zh-CN" altLang="en-US" b="1" kern="0" dirty="0">
                <a:solidFill>
                  <a:srgbClr val="000000"/>
                </a:solidFill>
                <a:latin typeface="Times New Roman" panose="02020603050405020304" pitchFamily="18" charset="0"/>
              </a:rPr>
              <a:t>个体选择概率分配方法</a:t>
            </a:r>
          </a:p>
          <a:p>
            <a:pPr marL="609600" indent="-609600" eaLnBrk="1" hangingPunct="1">
              <a:spcBef>
                <a:spcPct val="50000"/>
              </a:spcBef>
              <a:buClr>
                <a:srgbClr val="000000"/>
              </a:buClr>
              <a:buFontTx/>
              <a:buNone/>
              <a:defRPr/>
            </a:pPr>
            <a:r>
              <a:rPr lang="zh-CN" altLang="en-US" sz="2800" b="1" kern="0" dirty="0">
                <a:solidFill>
                  <a:srgbClr val="000000"/>
                </a:solidFill>
                <a:latin typeface="Times New Roman" panose="02020603050405020304" pitchFamily="18" charset="0"/>
              </a:rPr>
              <a:t>（</a:t>
            </a:r>
            <a:r>
              <a:rPr lang="en-US" altLang="zh-CN" sz="2800" b="1" kern="0" dirty="0">
                <a:solidFill>
                  <a:srgbClr val="000000"/>
                </a:solidFill>
                <a:latin typeface="Times New Roman" panose="02020603050405020304" pitchFamily="18" charset="0"/>
              </a:rPr>
              <a:t>2</a:t>
            </a:r>
            <a:r>
              <a:rPr lang="zh-CN" altLang="en-US" sz="2800" b="1" kern="0" dirty="0">
                <a:solidFill>
                  <a:srgbClr val="000000"/>
                </a:solidFill>
                <a:latin typeface="Times New Roman" panose="02020603050405020304" pitchFamily="18" charset="0"/>
              </a:rPr>
              <a:t>） </a:t>
            </a:r>
            <a:r>
              <a:rPr lang="zh-CN" altLang="en-US" sz="2800" b="1" kern="0" dirty="0">
                <a:solidFill>
                  <a:srgbClr val="0000FF"/>
                </a:solidFill>
                <a:latin typeface="Times New Roman" panose="02020603050405020304" pitchFamily="18" charset="0"/>
              </a:rPr>
              <a:t>排序方法 </a:t>
            </a:r>
            <a:r>
              <a:rPr lang="zh-CN" altLang="en-US" sz="2800" b="1" kern="0" dirty="0">
                <a:solidFill>
                  <a:srgbClr val="000000"/>
                </a:solidFill>
                <a:latin typeface="Times New Roman" panose="02020603050405020304" pitchFamily="18" charset="0"/>
              </a:rPr>
              <a:t>（</a:t>
            </a:r>
            <a:r>
              <a:rPr lang="en-US" altLang="zh-CN" sz="2800" b="1" kern="0" dirty="0">
                <a:solidFill>
                  <a:srgbClr val="000000"/>
                </a:solidFill>
                <a:latin typeface="Times New Roman" panose="02020603050405020304" pitchFamily="18" charset="0"/>
                <a:cs typeface="Times New Roman" panose="02020603050405020304" pitchFamily="18" charset="0"/>
              </a:rPr>
              <a:t>rank-based model</a:t>
            </a:r>
            <a:r>
              <a:rPr lang="zh-CN" altLang="en-US" sz="2800" b="1" kern="0" dirty="0">
                <a:solidFill>
                  <a:srgbClr val="000000"/>
                </a:solidFill>
                <a:latin typeface="Times New Roman" panose="02020603050405020304" pitchFamily="18" charset="0"/>
              </a:rPr>
              <a:t>）</a:t>
            </a:r>
          </a:p>
        </p:txBody>
      </p:sp>
      <p:sp>
        <p:nvSpPr>
          <p:cNvPr id="71685" name="Rectangle 8"/>
          <p:cNvSpPr>
            <a:spLocks noChangeArrowheads="1"/>
          </p:cNvSpPr>
          <p:nvPr/>
        </p:nvSpPr>
        <p:spPr bwMode="auto">
          <a:xfrm>
            <a:off x="395288" y="2333625"/>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lang="en-US" altLang="zh-CN" sz="2800">
                <a:solidFill>
                  <a:srgbClr val="000000"/>
                </a:solidFill>
                <a:latin typeface="Times New Roman" panose="02020603050405020304" pitchFamily="18" charset="0"/>
              </a:rPr>
              <a:t>② </a:t>
            </a:r>
            <a:r>
              <a:rPr lang="zh-CN" altLang="en-US" sz="2800">
                <a:solidFill>
                  <a:srgbClr val="000000"/>
                </a:solidFill>
                <a:latin typeface="Times New Roman" panose="02020603050405020304" pitchFamily="18" charset="0"/>
              </a:rPr>
              <a:t>非线性排序： </a:t>
            </a:r>
            <a:r>
              <a:rPr lang="en-US" altLang="zh-CN" sz="2800">
                <a:solidFill>
                  <a:srgbClr val="000000"/>
                </a:solidFill>
                <a:latin typeface="Times New Roman" panose="02020603050405020304" pitchFamily="18" charset="0"/>
                <a:cs typeface="Times New Roman" panose="02020603050405020304" pitchFamily="18" charset="0"/>
              </a:rPr>
              <a:t>Z. Michalewicz</a:t>
            </a:r>
            <a:r>
              <a:rPr lang="en-US" altLang="zh-CN" sz="2800">
                <a:solidFill>
                  <a:srgbClr val="000000"/>
                </a:solidFill>
              </a:rPr>
              <a:t> </a:t>
            </a:r>
          </a:p>
        </p:txBody>
      </p:sp>
      <p:sp>
        <p:nvSpPr>
          <p:cNvPr id="71686" name="Text Box 9"/>
          <p:cNvSpPr txBox="1">
            <a:spLocks noChangeArrowheads="1"/>
          </p:cNvSpPr>
          <p:nvPr/>
        </p:nvSpPr>
        <p:spPr bwMode="auto">
          <a:xfrm>
            <a:off x="395288" y="2990850"/>
            <a:ext cx="8305800" cy="2038350"/>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en-US" altLang="zh-CN">
                <a:solidFill>
                  <a:srgbClr val="000000"/>
                </a:solidFill>
              </a:rPr>
              <a:t> </a:t>
            </a:r>
            <a:r>
              <a:rPr lang="zh-CN" altLang="en-US" sz="2600">
                <a:solidFill>
                  <a:srgbClr val="000000"/>
                </a:solidFill>
              </a:rPr>
              <a:t>将群体成员按适应值从好到坏依次排列，并按下式分配选择概率：</a:t>
            </a:r>
          </a:p>
          <a:p>
            <a:pPr eaLnBrk="1" hangingPunct="1">
              <a:spcBef>
                <a:spcPct val="50000"/>
              </a:spcBef>
              <a:buClr>
                <a:srgbClr val="0000FF"/>
              </a:buClr>
              <a:buFont typeface="Wingdings" panose="05000000000000000000" pitchFamily="2" charset="2"/>
              <a:buChar char="§"/>
            </a:pPr>
            <a:endParaRPr lang="zh-CN" altLang="en-US" sz="2600">
              <a:solidFill>
                <a:srgbClr val="000000"/>
              </a:solidFill>
            </a:endParaRPr>
          </a:p>
          <a:p>
            <a:pPr eaLnBrk="1" hangingPunct="1">
              <a:spcBef>
                <a:spcPct val="50000"/>
              </a:spcBef>
              <a:buClr>
                <a:srgbClr val="0000FF"/>
              </a:buClr>
              <a:buFont typeface="Wingdings" panose="05000000000000000000" pitchFamily="2" charset="2"/>
              <a:buChar char="§"/>
            </a:pPr>
            <a:endParaRPr lang="en-US" altLang="zh-CN">
              <a:solidFill>
                <a:srgbClr val="000000"/>
              </a:solidFill>
            </a:endParaRPr>
          </a:p>
        </p:txBody>
      </p:sp>
      <mc:AlternateContent xmlns:mc="http://schemas.openxmlformats.org/markup-compatibility/2006" xmlns:a14="http://schemas.microsoft.com/office/drawing/2010/main">
        <mc:Choice Requires="a14">
          <p:sp>
            <p:nvSpPr>
              <p:cNvPr id="71687" name="Object 10"/>
              <p:cNvSpPr txBox="1"/>
              <p:nvPr/>
            </p:nvSpPr>
            <p:spPr bwMode="auto">
              <a:xfrm>
                <a:off x="1947863" y="3733800"/>
                <a:ext cx="5353050" cy="120015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𝑞</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𝑞</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p>
                                </m:sSup>
                              </m:e>
                            </m:mr>
                            <m:mr>
                              <m:e>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𝑞</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𝑀</m:t>
                                    </m:r>
                                    <m:r>
                                      <a:rPr lang="zh-CN" altLang="en-US" i="1">
                                        <a:solidFill>
                                          <a:srgbClr val="000000"/>
                                        </a:solidFill>
                                        <a:latin typeface="Cambria Math" panose="02040503050406030204" pitchFamily="18" charset="0"/>
                                      </a:rPr>
                                      <m:t>−1</m:t>
                                    </m:r>
                                  </m:sup>
                                </m:sSup>
                              </m:e>
                            </m:mr>
                          </m:m>
                        </m:e>
                      </m:d>
                      <m:m>
                        <m:mPr>
                          <m:plcHide m:val="on"/>
                          <m:mcs>
                            <m:mc>
                              <m:mcPr>
                                <m:count m:val="1"/>
                                <m:mcJc m:val="center"/>
                              </m:mcPr>
                            </m:mc>
                          </m:mcs>
                          <m:ctrlPr>
                            <a:rPr lang="zh-CN" altLang="en-US" i="1">
                              <a:solidFill>
                                <a:srgbClr val="000000"/>
                              </a:solidFill>
                              <a:latin typeface="Cambria Math" panose="02040503050406030204" pitchFamily="18" charset="0"/>
                            </a:rPr>
                          </m:ctrlPr>
                        </m:mPr>
                        <m:mr>
                          <m:e>
                            <m:m>
                              <m:mPr>
                                <m:plcHide m:val="on"/>
                                <m:mcs>
                                  <m:mc>
                                    <m:mcPr>
                                      <m:count m:val="2"/>
                                      <m:mcJc m:val="center"/>
                                    </m:mcPr>
                                  </m:mc>
                                </m:mcs>
                                <m:ctrlPr>
                                  <a:rPr lang="zh-CN" altLang="en-US" i="1">
                                    <a:solidFill>
                                      <a:srgbClr val="000000"/>
                                    </a:solidFill>
                                    <a:latin typeface="Cambria Math" panose="02040503050406030204" pitchFamily="18" charset="0"/>
                                  </a:rPr>
                                </m:ctrlPr>
                              </m:mPr>
                              <m:mr>
                                <m:e/>
                                <m:e>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=1,2,⋯,</m:t>
                                  </m:r>
                                  <m:r>
                                    <a:rPr lang="zh-CN" altLang="en-US" i="1">
                                      <a:solidFill>
                                        <a:srgbClr val="000000"/>
                                      </a:solidFill>
                                      <a:latin typeface="Cambria Math" panose="02040503050406030204" pitchFamily="18" charset="0"/>
                                    </a:rPr>
                                    <m:t>𝑀</m:t>
                                  </m:r>
                                  <m:r>
                                    <a:rPr lang="zh-CN" altLang="en-US" i="1">
                                      <a:solidFill>
                                        <a:srgbClr val="000000"/>
                                      </a:solidFill>
                                      <a:latin typeface="Cambria Math" panose="02040503050406030204" pitchFamily="18" charset="0"/>
                                    </a:rPr>
                                    <m:t>−1</m:t>
                                  </m:r>
                                </m:e>
                              </m:mr>
                            </m:m>
                          </m:e>
                        </m:mr>
                        <m:mr>
                          <m:e>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m:t>
                            </m:r>
                          </m:e>
                        </m:mr>
                      </m:m>
                    </m:oMath>
                  </m:oMathPara>
                </a14:m>
                <a:endParaRPr lang="zh-CN" altLang="en-US"/>
              </a:p>
            </p:txBody>
          </p:sp>
        </mc:Choice>
        <mc:Fallback xmlns="">
          <p:sp>
            <p:nvSpPr>
              <p:cNvPr id="71687" name="Object 10"/>
              <p:cNvSpPr txBox="1">
                <a:spLocks noRot="1" noChangeAspect="1" noMove="1" noResize="1" noEditPoints="1" noAdjustHandles="1" noChangeArrowheads="1" noChangeShapeType="1" noTextEdit="1"/>
              </p:cNvSpPr>
              <p:nvPr/>
            </p:nvSpPr>
            <p:spPr bwMode="auto">
              <a:xfrm>
                <a:off x="1947863" y="3733800"/>
                <a:ext cx="5353050" cy="1200150"/>
              </a:xfrm>
              <a:prstGeom prst="rect">
                <a:avLst/>
              </a:prstGeom>
              <a:blipFill>
                <a:blip r:embed="rId3"/>
                <a:stretch>
                  <a:fillRect/>
                </a:stretch>
              </a:blipFill>
              <a:ln>
                <a:noFill/>
              </a:ln>
            </p:spPr>
            <p:txBody>
              <a:bodyPr/>
              <a:lstStyle/>
              <a:p>
                <a:r>
                  <a:rPr lang="zh-CN" altLang="en-US">
                    <a:noFill/>
                  </a:rPr>
                  <a:t> </a:t>
                </a:r>
              </a:p>
            </p:txBody>
          </p:sp>
        </mc:Fallback>
      </mc:AlternateContent>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4.2.6  </a:t>
            </a:r>
            <a:r>
              <a:rPr lang="zh-CN" altLang="en-US">
                <a:solidFill>
                  <a:srgbClr val="002060"/>
                </a:solidFill>
              </a:rPr>
              <a:t>选择 </a:t>
            </a:r>
            <a:br>
              <a:rPr lang="zh-CN" altLang="en-US">
                <a:solidFill>
                  <a:srgbClr val="002060"/>
                </a:solidFill>
              </a:rPr>
            </a:br>
            <a:endParaRPr lang="zh-CN" altLang="en-US">
              <a:solidFill>
                <a:srgbClr val="002060"/>
              </a:solidFill>
            </a:endParaRPr>
          </a:p>
        </p:txBody>
      </p:sp>
      <p:sp>
        <p:nvSpPr>
          <p:cNvPr id="7373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8E5A9FF5-5883-44EE-B43E-374F2BF81CDA}" type="slidenum">
              <a:rPr lang="ja-JP" altLang="en-US" sz="1800">
                <a:solidFill>
                  <a:srgbClr val="002657"/>
                </a:solidFill>
                <a:latin typeface="Arial" panose="020B0604020202020204" pitchFamily="34" charset="0"/>
                <a:ea typeface="MS PGothic" panose="020B0600070205080204" pitchFamily="34" charset="-128"/>
              </a:rPr>
              <a:t>26</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107950" y="762000"/>
            <a:ext cx="8659813" cy="5562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Clr>
                <a:srgbClr val="000000"/>
              </a:buClr>
              <a:buFontTx/>
              <a:buNone/>
              <a:defRPr/>
            </a:pPr>
            <a:r>
              <a:rPr lang="en-US" altLang="zh-CN" b="1" kern="0" dirty="0">
                <a:solidFill>
                  <a:srgbClr val="000000"/>
                </a:solidFill>
                <a:latin typeface="宋体" panose="02010600030101010101" pitchFamily="2" charset="-122"/>
              </a:rPr>
              <a:t> 1.</a:t>
            </a:r>
            <a:r>
              <a:rPr lang="zh-CN" altLang="en-US" b="1" kern="0" dirty="0">
                <a:solidFill>
                  <a:srgbClr val="000000"/>
                </a:solidFill>
                <a:latin typeface="宋体" panose="02010600030101010101" pitchFamily="2" charset="-122"/>
              </a:rPr>
              <a:t>个体选择概率分配方法</a:t>
            </a:r>
          </a:p>
          <a:p>
            <a:pPr marL="609600" indent="-609600" eaLnBrk="1" hangingPunct="1">
              <a:spcBef>
                <a:spcPct val="50000"/>
              </a:spcBef>
              <a:buClr>
                <a:srgbClr val="000000"/>
              </a:buClr>
              <a:buFontTx/>
              <a:buNone/>
              <a:defRPr/>
            </a:pPr>
            <a:r>
              <a:rPr lang="zh-CN" altLang="en-US" sz="2800" b="1" kern="0" dirty="0">
                <a:solidFill>
                  <a:srgbClr val="000000"/>
                </a:solidFill>
                <a:latin typeface="Times New Roman" panose="02020603050405020304" pitchFamily="18" charset="0"/>
              </a:rPr>
              <a:t>（</a:t>
            </a:r>
            <a:r>
              <a:rPr lang="en-US" altLang="zh-CN" sz="2800" b="1" kern="0" dirty="0">
                <a:solidFill>
                  <a:srgbClr val="000000"/>
                </a:solidFill>
                <a:latin typeface="Times New Roman" panose="02020603050405020304" pitchFamily="18" charset="0"/>
              </a:rPr>
              <a:t>2</a:t>
            </a:r>
            <a:r>
              <a:rPr lang="zh-CN" altLang="en-US" sz="2800" b="1" kern="0" dirty="0">
                <a:solidFill>
                  <a:srgbClr val="0000FF"/>
                </a:solidFill>
                <a:latin typeface="Times New Roman" panose="02020603050405020304" pitchFamily="18" charset="0"/>
              </a:rPr>
              <a:t>） 排序方法 </a:t>
            </a:r>
            <a:r>
              <a:rPr lang="zh-CN" altLang="en-US" sz="2800" b="1" kern="0" dirty="0">
                <a:solidFill>
                  <a:srgbClr val="000000"/>
                </a:solidFill>
                <a:latin typeface="Times New Roman" panose="02020603050405020304" pitchFamily="18" charset="0"/>
              </a:rPr>
              <a:t>（</a:t>
            </a:r>
            <a:r>
              <a:rPr lang="en-US" altLang="zh-CN" sz="2800" b="1" kern="0" dirty="0">
                <a:solidFill>
                  <a:srgbClr val="000000"/>
                </a:solidFill>
                <a:latin typeface="Times New Roman" panose="02020603050405020304" pitchFamily="18" charset="0"/>
                <a:cs typeface="Times New Roman" panose="02020603050405020304" pitchFamily="18" charset="0"/>
              </a:rPr>
              <a:t>rank-based model</a:t>
            </a:r>
            <a:r>
              <a:rPr lang="zh-CN" altLang="en-US" sz="2800" b="1" kern="0" dirty="0">
                <a:solidFill>
                  <a:srgbClr val="000000"/>
                </a:solidFill>
                <a:latin typeface="Times New Roman" panose="02020603050405020304" pitchFamily="18" charset="0"/>
              </a:rPr>
              <a:t>）</a:t>
            </a:r>
            <a:r>
              <a:rPr lang="zh-CN" altLang="en-US" sz="2800" b="1" kern="0" dirty="0">
                <a:solidFill>
                  <a:srgbClr val="000000"/>
                </a:solidFill>
                <a:latin typeface="宋体" panose="02010600030101010101" pitchFamily="2" charset="-122"/>
              </a:rPr>
              <a:t> </a:t>
            </a:r>
          </a:p>
        </p:txBody>
      </p:sp>
      <p:sp>
        <p:nvSpPr>
          <p:cNvPr id="73733" name="Text Box 10"/>
          <p:cNvSpPr txBox="1">
            <a:spLocks noChangeArrowheads="1"/>
          </p:cNvSpPr>
          <p:nvPr/>
        </p:nvSpPr>
        <p:spPr bwMode="auto">
          <a:xfrm>
            <a:off x="323850" y="2362200"/>
            <a:ext cx="8640763" cy="3521075"/>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50000"/>
              </a:spcBef>
              <a:buClr>
                <a:srgbClr val="0000FF"/>
              </a:buClr>
              <a:buFont typeface="Wingdings" panose="05000000000000000000" pitchFamily="2" charset="2"/>
              <a:buChar char="§"/>
            </a:pPr>
            <a:r>
              <a:rPr lang="en-US" altLang="zh-CN" sz="2800">
                <a:solidFill>
                  <a:srgbClr val="000000"/>
                </a:solidFill>
              </a:rPr>
              <a:t> </a:t>
            </a:r>
            <a:r>
              <a:rPr lang="zh-CN" altLang="en-US" sz="2800">
                <a:solidFill>
                  <a:srgbClr val="000000"/>
                </a:solidFill>
              </a:rPr>
              <a:t>可用其他非线性函数来分配选择概率，只要满足以下条件：</a:t>
            </a:r>
          </a:p>
          <a:p>
            <a:pPr eaLnBrk="1" hangingPunct="1">
              <a:spcBef>
                <a:spcPct val="50000"/>
              </a:spcBef>
              <a:buClr>
                <a:srgbClr val="0000FF"/>
              </a:buClr>
              <a:buFont typeface="Wingdings" panose="05000000000000000000" pitchFamily="2" charset="2"/>
              <a:buNone/>
            </a:pPr>
            <a:endParaRPr lang="zh-CN" altLang="en-US" sz="2800">
              <a:solidFill>
                <a:srgbClr val="000000"/>
              </a:solidFill>
              <a:cs typeface="Times New Roman" panose="02020603050405020304" pitchFamily="18" charset="0"/>
            </a:endParaRPr>
          </a:p>
          <a:p>
            <a:pPr eaLnBrk="1" hangingPunct="1">
              <a:spcBef>
                <a:spcPct val="50000"/>
              </a:spcBef>
              <a:buClr>
                <a:srgbClr val="0000FF"/>
              </a:buClr>
              <a:buFont typeface="Wingdings" panose="05000000000000000000" pitchFamily="2" charset="2"/>
              <a:buNone/>
            </a:pPr>
            <a:endParaRPr lang="zh-CN" altLang="en-US" sz="2800">
              <a:solidFill>
                <a:srgbClr val="000000"/>
              </a:solidFill>
              <a:cs typeface="Times New Roman" panose="02020603050405020304" pitchFamily="18" charset="0"/>
            </a:endParaRPr>
          </a:p>
          <a:p>
            <a:pPr eaLnBrk="1" hangingPunct="1">
              <a:spcBef>
                <a:spcPct val="50000"/>
              </a:spcBef>
              <a:buClr>
                <a:srgbClr val="0000FF"/>
              </a:buClr>
              <a:buFont typeface="Wingdings" panose="05000000000000000000" pitchFamily="2" charset="2"/>
              <a:buNone/>
            </a:pPr>
            <a:r>
              <a:rPr lang="zh-CN" altLang="en-US" sz="2800">
                <a:solidFill>
                  <a:srgbClr val="000000"/>
                </a:solidFill>
                <a:cs typeface="Times New Roman" panose="02020603050405020304" pitchFamily="18" charset="0"/>
              </a:rPr>
              <a:t> </a:t>
            </a:r>
          </a:p>
          <a:p>
            <a:pPr eaLnBrk="1" hangingPunct="1">
              <a:spcBef>
                <a:spcPct val="50000"/>
              </a:spcBef>
              <a:buClr>
                <a:srgbClr val="0000FF"/>
              </a:buClr>
              <a:buFont typeface="Wingdings" panose="05000000000000000000" pitchFamily="2" charset="2"/>
              <a:buNone/>
            </a:pPr>
            <a:endParaRPr lang="en-US" altLang="zh-CN" sz="2800">
              <a:solidFill>
                <a:srgbClr val="000000"/>
              </a:solidFill>
            </a:endParaRPr>
          </a:p>
        </p:txBody>
      </p:sp>
      <mc:AlternateContent xmlns:mc="http://schemas.openxmlformats.org/markup-compatibility/2006" xmlns:a14="http://schemas.microsoft.com/office/drawing/2010/main">
        <mc:Choice Requires="a14">
          <p:sp>
            <p:nvSpPr>
              <p:cNvPr id="73734" name="Object 12"/>
              <p:cNvSpPr txBox="1"/>
              <p:nvPr/>
            </p:nvSpPr>
            <p:spPr bwMode="auto">
              <a:xfrm>
                <a:off x="611188" y="4587875"/>
                <a:ext cx="1655762" cy="877888"/>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(2)</m:t>
                      </m:r>
                      <m:r>
                        <m:rPr>
                          <m:nor/>
                        </m:rPr>
                        <a:rPr lang="zh-CN" altLang="en-US" i="0">
                          <a:solidFill>
                            <a:srgbClr val="000000"/>
                          </a:solidFill>
                          <a:latin typeface="Cambria Math" panose="02040503050406030204" pitchFamily="18" charset="0"/>
                        </a:rPr>
                        <m:t>  </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𝑀</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=1</m:t>
                          </m:r>
                        </m:e>
                      </m:nary>
                    </m:oMath>
                  </m:oMathPara>
                </a14:m>
                <a:endParaRPr lang="zh-CN" altLang="en-US"/>
              </a:p>
            </p:txBody>
          </p:sp>
        </mc:Choice>
        <mc:Fallback xmlns="">
          <p:sp>
            <p:nvSpPr>
              <p:cNvPr id="73734" name="Object 12"/>
              <p:cNvSpPr txBox="1">
                <a:spLocks noRot="1" noChangeAspect="1" noMove="1" noResize="1" noEditPoints="1" noAdjustHandles="1" noChangeArrowheads="1" noChangeShapeType="1" noTextEdit="1"/>
              </p:cNvSpPr>
              <p:nvPr/>
            </p:nvSpPr>
            <p:spPr bwMode="auto">
              <a:xfrm>
                <a:off x="611188" y="4587875"/>
                <a:ext cx="1655762" cy="877888"/>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735" name="Object 14"/>
              <p:cNvSpPr txBox="1"/>
              <p:nvPr/>
            </p:nvSpPr>
            <p:spPr bwMode="auto">
              <a:xfrm>
                <a:off x="585788" y="3673475"/>
                <a:ext cx="8431212" cy="496888"/>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(1)</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若</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𝑀</m:t>
                              </m:r>
                            </m:sub>
                          </m:sSub>
                        </m:e>
                      </m:d>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且</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𝑀</m:t>
                          </m:r>
                        </m:sub>
                      </m:sSub>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则</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满足</m:t>
                      </m:r>
                    </m:oMath>
                  </m:oMathPara>
                </a14:m>
                <a:endParaRPr lang="zh-CN" altLang="en-US"/>
              </a:p>
            </p:txBody>
          </p:sp>
        </mc:Choice>
        <mc:Fallback xmlns="">
          <p:sp>
            <p:nvSpPr>
              <p:cNvPr id="73735" name="Object 14"/>
              <p:cNvSpPr txBox="1">
                <a:spLocks noRot="1" noChangeAspect="1" noMove="1" noResize="1" noEditPoints="1" noAdjustHandles="1" noChangeArrowheads="1" noChangeShapeType="1" noTextEdit="1"/>
              </p:cNvSpPr>
              <p:nvPr/>
            </p:nvSpPr>
            <p:spPr bwMode="auto">
              <a:xfrm>
                <a:off x="585788" y="3673475"/>
                <a:ext cx="8431212" cy="496888"/>
              </a:xfrm>
              <a:prstGeom prst="rect">
                <a:avLst/>
              </a:prstGeom>
              <a:blipFill>
                <a:blip r:embed="rId4"/>
                <a:stretch>
                  <a:fillRect l="-36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736" name="Object 16"/>
              <p:cNvSpPr txBox="1"/>
              <p:nvPr/>
            </p:nvSpPr>
            <p:spPr bwMode="auto">
              <a:xfrm>
                <a:off x="3322638" y="4283075"/>
                <a:ext cx="2346325" cy="45720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𝑀</m:t>
                          </m:r>
                        </m:sub>
                      </m:sSub>
                    </m:oMath>
                  </m:oMathPara>
                </a14:m>
                <a:endParaRPr lang="zh-CN" altLang="en-US"/>
              </a:p>
            </p:txBody>
          </p:sp>
        </mc:Choice>
        <mc:Fallback xmlns="">
          <p:sp>
            <p:nvSpPr>
              <p:cNvPr id="73736" name="Object 16"/>
              <p:cNvSpPr txBox="1">
                <a:spLocks noRot="1" noChangeAspect="1" noMove="1" noResize="1" noEditPoints="1" noAdjustHandles="1" noChangeArrowheads="1" noChangeShapeType="1" noTextEdit="1"/>
              </p:cNvSpPr>
              <p:nvPr/>
            </p:nvSpPr>
            <p:spPr bwMode="auto">
              <a:xfrm>
                <a:off x="3322638" y="4283075"/>
                <a:ext cx="2346325" cy="457200"/>
              </a:xfrm>
              <a:prstGeom prst="rect">
                <a:avLst/>
              </a:prstGeom>
              <a:blipFill>
                <a:blip r:embed="rId5"/>
                <a:stretch>
                  <a:fillRect l="-260" b="-5333"/>
                </a:stretch>
              </a:blipFill>
              <a:ln>
                <a:noFill/>
              </a:ln>
            </p:spPr>
            <p:txBody>
              <a:bodyPr/>
              <a:lstStyle/>
              <a:p>
                <a:r>
                  <a:rPr lang="zh-CN" altLang="en-US">
                    <a:noFill/>
                  </a:rPr>
                  <a:t> </a:t>
                </a:r>
              </a:p>
            </p:txBody>
          </p:sp>
        </mc:Fallback>
      </mc:AlternateContent>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4.2.6  </a:t>
            </a:r>
            <a:r>
              <a:rPr lang="zh-CN" altLang="en-US">
                <a:solidFill>
                  <a:srgbClr val="002060"/>
                </a:solidFill>
              </a:rPr>
              <a:t>选择 </a:t>
            </a:r>
            <a:br>
              <a:rPr lang="zh-CN" altLang="en-US">
                <a:solidFill>
                  <a:srgbClr val="002060"/>
                </a:solidFill>
              </a:rPr>
            </a:br>
            <a:endParaRPr lang="zh-CN" altLang="en-US">
              <a:solidFill>
                <a:srgbClr val="002060"/>
              </a:solidFill>
            </a:endParaRPr>
          </a:p>
        </p:txBody>
      </p:sp>
      <p:sp>
        <p:nvSpPr>
          <p:cNvPr id="7577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3C292E08-49D6-4613-AE0B-71319A86539D}" type="slidenum">
              <a:rPr lang="ja-JP" altLang="en-US" sz="1800">
                <a:solidFill>
                  <a:srgbClr val="002657"/>
                </a:solidFill>
                <a:latin typeface="Arial" panose="020B0604020202020204" pitchFamily="34" charset="0"/>
                <a:ea typeface="MS PGothic" panose="020B0600070205080204" pitchFamily="34" charset="-128"/>
              </a:rPr>
              <a:t>27</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3" name="Rectangle 3"/>
          <p:cNvSpPr txBox="1">
            <a:spLocks noChangeArrowheads="1"/>
          </p:cNvSpPr>
          <p:nvPr/>
        </p:nvSpPr>
        <p:spPr bwMode="auto">
          <a:xfrm>
            <a:off x="184150" y="765175"/>
            <a:ext cx="7772400" cy="5562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spcBef>
                <a:spcPct val="50000"/>
              </a:spcBef>
              <a:buClr>
                <a:srgbClr val="000000"/>
              </a:buClr>
              <a:buFontTx/>
              <a:buNone/>
              <a:defRPr/>
            </a:pPr>
            <a:r>
              <a:rPr lang="en-US" altLang="zh-CN" b="1" kern="0" dirty="0">
                <a:solidFill>
                  <a:srgbClr val="000000"/>
                </a:solidFill>
                <a:latin typeface="Times New Roman" panose="02020603050405020304" pitchFamily="18" charset="0"/>
              </a:rPr>
              <a:t>  2. </a:t>
            </a:r>
            <a:r>
              <a:rPr lang="zh-CN" altLang="en-US" b="1" kern="0" dirty="0">
                <a:solidFill>
                  <a:srgbClr val="000000"/>
                </a:solidFill>
                <a:latin typeface="Times New Roman" panose="02020603050405020304" pitchFamily="18" charset="0"/>
              </a:rPr>
              <a:t>选择个体方法</a:t>
            </a:r>
          </a:p>
          <a:p>
            <a:pPr marL="609600" indent="-609600" eaLnBrk="1" hangingPunct="1">
              <a:spcBef>
                <a:spcPct val="50000"/>
              </a:spcBef>
              <a:buClr>
                <a:srgbClr val="000000"/>
              </a:buClr>
              <a:buFontTx/>
              <a:buNone/>
              <a:defRPr/>
            </a:pPr>
            <a:r>
              <a:rPr lang="zh-CN" altLang="en-US" sz="2800" kern="0" dirty="0">
                <a:solidFill>
                  <a:srgbClr val="000000"/>
                </a:solidFill>
                <a:latin typeface="Times New Roman" panose="02020603050405020304" pitchFamily="18" charset="0"/>
              </a:rPr>
              <a:t>（</a:t>
            </a:r>
            <a:r>
              <a:rPr lang="en-US" altLang="zh-CN" sz="2800" kern="0" dirty="0">
                <a:solidFill>
                  <a:srgbClr val="000000"/>
                </a:solidFill>
                <a:latin typeface="Times New Roman" panose="02020603050405020304" pitchFamily="18" charset="0"/>
              </a:rPr>
              <a:t>1</a:t>
            </a:r>
            <a:r>
              <a:rPr lang="zh-CN" altLang="en-US" sz="2800" kern="0" dirty="0">
                <a:solidFill>
                  <a:srgbClr val="000000"/>
                </a:solidFill>
                <a:latin typeface="Times New Roman" panose="02020603050405020304" pitchFamily="18" charset="0"/>
              </a:rPr>
              <a:t>）</a:t>
            </a:r>
            <a:r>
              <a:rPr lang="zh-CN" altLang="en-US" sz="2800" b="1" kern="0" dirty="0">
                <a:solidFill>
                  <a:srgbClr val="0000FF"/>
                </a:solidFill>
                <a:latin typeface="Times New Roman" panose="02020603050405020304" pitchFamily="18" charset="0"/>
              </a:rPr>
              <a:t>转盘赌选择</a:t>
            </a:r>
            <a:r>
              <a:rPr lang="zh-CN" altLang="en-US" sz="2800" kern="0" dirty="0">
                <a:solidFill>
                  <a:srgbClr val="000000"/>
                </a:solidFill>
                <a:latin typeface="Times New Roman" panose="02020603050405020304" pitchFamily="18" charset="0"/>
              </a:rPr>
              <a:t>（</a:t>
            </a:r>
            <a:r>
              <a:rPr lang="en-US" altLang="zh-CN" sz="2800" kern="0" dirty="0">
                <a:solidFill>
                  <a:srgbClr val="000000"/>
                </a:solidFill>
                <a:latin typeface="Times New Roman" panose="02020603050405020304" pitchFamily="18" charset="0"/>
                <a:cs typeface="Times New Roman" panose="02020603050405020304" pitchFamily="18" charset="0"/>
              </a:rPr>
              <a:t>roulette wheel selection</a:t>
            </a:r>
            <a:r>
              <a:rPr lang="zh-CN" altLang="en-US" sz="2800" kern="0" dirty="0">
                <a:solidFill>
                  <a:srgbClr val="000000"/>
                </a:solidFill>
                <a:latin typeface="Times New Roman" panose="02020603050405020304" pitchFamily="18" charset="0"/>
              </a:rPr>
              <a:t>）</a:t>
            </a:r>
            <a:r>
              <a:rPr lang="zh-CN" altLang="en-US" sz="2800" kern="0" dirty="0">
                <a:solidFill>
                  <a:srgbClr val="000000"/>
                </a:solidFill>
                <a:latin typeface="宋体" panose="02010600030101010101" pitchFamily="2" charset="-122"/>
              </a:rPr>
              <a:t>        </a:t>
            </a:r>
          </a:p>
        </p:txBody>
      </p:sp>
      <p:sp>
        <p:nvSpPr>
          <p:cNvPr id="14" name="Text Box 10"/>
          <p:cNvSpPr txBox="1">
            <a:spLocks noChangeArrowheads="1"/>
          </p:cNvSpPr>
          <p:nvPr/>
        </p:nvSpPr>
        <p:spPr bwMode="auto">
          <a:xfrm>
            <a:off x="395288" y="2189163"/>
            <a:ext cx="8382000" cy="1744662"/>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buClr>
                <a:srgbClr val="0000FF"/>
              </a:buClr>
              <a:buFont typeface="Wingdings" panose="05000000000000000000" pitchFamily="2" charset="2"/>
              <a:buChar char="Ø"/>
            </a:pPr>
            <a:r>
              <a:rPr lang="en-US" altLang="zh-CN" dirty="0">
                <a:solidFill>
                  <a:srgbClr val="000000"/>
                </a:solidFill>
              </a:rPr>
              <a:t> </a:t>
            </a:r>
            <a:r>
              <a:rPr lang="zh-CN" altLang="en-US" dirty="0">
                <a:solidFill>
                  <a:srgbClr val="000000"/>
                </a:solidFill>
              </a:rPr>
              <a:t>按个体的选择概率产生一个轮盘，</a:t>
            </a:r>
            <a:r>
              <a:rPr lang="zh-CN" altLang="en-US" b="1" dirty="0">
                <a:solidFill>
                  <a:srgbClr val="0000FF"/>
                </a:solidFill>
              </a:rPr>
              <a:t>轮盘每个区的角度与个体的选择概率成比例。</a:t>
            </a:r>
          </a:p>
          <a:p>
            <a:pPr algn="just" eaLnBrk="1" hangingPunct="1">
              <a:spcBef>
                <a:spcPct val="50000"/>
              </a:spcBef>
              <a:buClr>
                <a:srgbClr val="0000FF"/>
              </a:buClr>
              <a:buFont typeface="Wingdings" panose="05000000000000000000" pitchFamily="2" charset="2"/>
              <a:buChar char="Ø"/>
            </a:pPr>
            <a:r>
              <a:rPr lang="zh-CN" altLang="en-US" dirty="0">
                <a:solidFill>
                  <a:srgbClr val="000000"/>
                </a:solidFill>
              </a:rPr>
              <a:t> 产生一个随机数，它落入转盘的哪个区域就选择相应的个体交叉。 </a:t>
            </a:r>
          </a:p>
        </p:txBody>
      </p:sp>
      <p:graphicFrame>
        <p:nvGraphicFramePr>
          <p:cNvPr id="15" name="Object 159"/>
          <p:cNvGraphicFramePr>
            <a:graphicFrameLocks noChangeAspect="1"/>
          </p:cNvGraphicFramePr>
          <p:nvPr/>
        </p:nvGraphicFramePr>
        <p:xfrm>
          <a:off x="381000" y="4229100"/>
          <a:ext cx="8458200" cy="1647825"/>
        </p:xfrm>
        <a:graphic>
          <a:graphicData uri="http://schemas.openxmlformats.org/presentationml/2006/ole">
            <mc:AlternateContent xmlns:mc="http://schemas.openxmlformats.org/markup-compatibility/2006">
              <mc:Choice xmlns:v="urn:schemas-microsoft-com:vml" Requires="v">
                <p:oleObj spid="_x0000_s2172" name="位图图像" r:id="rId4" imgW="4581525" imgH="942975" progId="Paint.Picture">
                  <p:embed/>
                </p:oleObj>
              </mc:Choice>
              <mc:Fallback>
                <p:oleObj name="位图图像" r:id="rId4" imgW="4581525" imgH="942975" progId="Paint.Picture">
                  <p:embed/>
                  <p:pic>
                    <p:nvPicPr>
                      <p:cNvPr id="0" name="Object 1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229100"/>
                        <a:ext cx="8458200" cy="164782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60"/>
          <p:cNvSpPr txBox="1">
            <a:spLocks noChangeArrowheads="1"/>
          </p:cNvSpPr>
          <p:nvPr/>
        </p:nvSpPr>
        <p:spPr bwMode="auto">
          <a:xfrm>
            <a:off x="409575" y="5924550"/>
            <a:ext cx="4017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solidFill>
                  <a:srgbClr val="000000"/>
                </a:solidFill>
              </a:rPr>
              <a:t>第</a:t>
            </a:r>
            <a:r>
              <a:rPr lang="en-US" altLang="zh-CN">
                <a:solidFill>
                  <a:srgbClr val="000000"/>
                </a:solidFill>
                <a:latin typeface="Times New Roman" panose="02020603050405020304" pitchFamily="18" charset="0"/>
                <a:cs typeface="Times New Roman" panose="02020603050405020304" pitchFamily="18" charset="0"/>
              </a:rPr>
              <a:t>1</a:t>
            </a:r>
            <a:r>
              <a:rPr lang="zh-CN" altLang="en-US">
                <a:solidFill>
                  <a:srgbClr val="000000"/>
                </a:solidFill>
              </a:rPr>
              <a:t>轮产生一个随机数：</a:t>
            </a:r>
            <a:r>
              <a:rPr lang="en-US" altLang="zh-CN" b="1">
                <a:solidFill>
                  <a:srgbClr val="CC0000"/>
                </a:solidFill>
                <a:latin typeface="Times New Roman" panose="02020603050405020304" pitchFamily="18" charset="0"/>
                <a:cs typeface="Times New Roman" panose="02020603050405020304" pitchFamily="18" charset="0"/>
              </a:rPr>
              <a:t>0.81</a:t>
            </a:r>
            <a:r>
              <a:rPr lang="en-US" altLang="zh-CN">
                <a:solidFill>
                  <a:srgbClr val="000000"/>
                </a:solidFill>
              </a:rPr>
              <a:t> </a:t>
            </a:r>
          </a:p>
        </p:txBody>
      </p:sp>
      <p:sp>
        <p:nvSpPr>
          <p:cNvPr id="17" name="Oval 162"/>
          <p:cNvSpPr>
            <a:spLocks noChangeArrowheads="1"/>
          </p:cNvSpPr>
          <p:nvPr/>
        </p:nvSpPr>
        <p:spPr bwMode="auto">
          <a:xfrm>
            <a:off x="4876800" y="5181600"/>
            <a:ext cx="609600" cy="457200"/>
          </a:xfrm>
          <a:prstGeom prst="ellipse">
            <a:avLst/>
          </a:prstGeom>
          <a:noFill/>
          <a:ln w="25400">
            <a:solidFill>
              <a:srgbClr val="CC0000"/>
            </a:solidFill>
            <a:round/>
          </a:ln>
        </p:spPr>
        <p:txBody>
          <a:bodyPr wrap="none"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sp>
        <p:nvSpPr>
          <p:cNvPr id="19" name="Text Box 161"/>
          <p:cNvSpPr txBox="1">
            <a:spLocks noChangeArrowheads="1"/>
          </p:cNvSpPr>
          <p:nvPr/>
        </p:nvSpPr>
        <p:spPr bwMode="auto">
          <a:xfrm>
            <a:off x="4802188" y="5924550"/>
            <a:ext cx="4090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solidFill>
                  <a:srgbClr val="000000"/>
                </a:solidFill>
              </a:rPr>
              <a:t>第</a:t>
            </a:r>
            <a:r>
              <a:rPr lang="en-US" altLang="zh-CN">
                <a:solidFill>
                  <a:srgbClr val="000000"/>
                </a:solidFill>
                <a:latin typeface="Times New Roman" panose="02020603050405020304" pitchFamily="18" charset="0"/>
                <a:cs typeface="Times New Roman" panose="02020603050405020304" pitchFamily="18" charset="0"/>
              </a:rPr>
              <a:t>2</a:t>
            </a:r>
            <a:r>
              <a:rPr lang="zh-CN" altLang="en-US">
                <a:solidFill>
                  <a:srgbClr val="000000"/>
                </a:solidFill>
              </a:rPr>
              <a:t>轮产生一个随机数：</a:t>
            </a:r>
            <a:r>
              <a:rPr lang="en-US" altLang="zh-CN" b="1">
                <a:solidFill>
                  <a:srgbClr val="0000FF"/>
                </a:solidFill>
                <a:latin typeface="Times New Roman" panose="02020603050405020304" pitchFamily="18" charset="0"/>
                <a:cs typeface="Times New Roman" panose="02020603050405020304" pitchFamily="18" charset="0"/>
              </a:rPr>
              <a:t>0.32</a:t>
            </a:r>
            <a:r>
              <a:rPr lang="en-US" altLang="zh-CN">
                <a:solidFill>
                  <a:srgbClr val="000000"/>
                </a:solidFill>
              </a:rPr>
              <a:t> </a:t>
            </a:r>
          </a:p>
        </p:txBody>
      </p:sp>
      <p:sp>
        <p:nvSpPr>
          <p:cNvPr id="20" name="Oval 163"/>
          <p:cNvSpPr>
            <a:spLocks noChangeArrowheads="1"/>
          </p:cNvSpPr>
          <p:nvPr/>
        </p:nvSpPr>
        <p:spPr bwMode="auto">
          <a:xfrm>
            <a:off x="2286000" y="5181600"/>
            <a:ext cx="609600" cy="457200"/>
          </a:xfrm>
          <a:prstGeom prst="ellipse">
            <a:avLst/>
          </a:prstGeom>
          <a:noFill/>
          <a:ln w="254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lide(fromTop)">
                                      <p:cBhvr>
                                        <p:cTn id="13" dur="500"/>
                                        <p:tgtEl>
                                          <p:spTgt spid="15"/>
                                        </p:tgtEl>
                                      </p:cBhvr>
                                    </p:animEffect>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9" presetClass="entr" presetSubtype="1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1000" fill="hold"/>
                                        <p:tgtEl>
                                          <p:spTgt spid="17"/>
                                        </p:tgtEl>
                                        <p:attrNameLst>
                                          <p:attrName>ppt_w</p:attrName>
                                        </p:attrNameLst>
                                      </p:cBhvr>
                                      <p:tavLst>
                                        <p:tav tm="0" fmla="#ppt_w*sin(2.5*pi*$)">
                                          <p:val>
                                            <p:fltVal val="0"/>
                                          </p:val>
                                        </p:tav>
                                        <p:tav tm="100000">
                                          <p:val>
                                            <p:fltVal val="1"/>
                                          </p:val>
                                        </p:tav>
                                      </p:tavLst>
                                    </p:anim>
                                    <p:anim calcmode="lin" valueType="num">
                                      <p:cBhvr>
                                        <p:cTn id="23" dur="1000" fill="hold"/>
                                        <p:tgtEl>
                                          <p:spTgt spid="1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9" presetClass="entr" presetSubtype="1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fmla="#ppt_w*sin(2.5*pi*$)">
                                          <p:val>
                                            <p:fltVal val="0"/>
                                          </p:val>
                                        </p:tav>
                                        <p:tav tm="100000">
                                          <p:val>
                                            <p:fltVal val="1"/>
                                          </p:val>
                                        </p:tav>
                                      </p:tavLst>
                                    </p:anim>
                                    <p:anim calcmode="lin" valueType="num">
                                      <p:cBhvr>
                                        <p:cTn id="33" dur="10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6" grpId="0" autoUpdateAnimBg="0"/>
      <p:bldP spid="17" grpId="0" animBg="1"/>
      <p:bldP spid="19" grpId="0" autoUpdateAnimBg="0"/>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4.2.6  </a:t>
            </a:r>
            <a:r>
              <a:rPr lang="zh-CN" altLang="en-US">
                <a:solidFill>
                  <a:srgbClr val="002060"/>
                </a:solidFill>
              </a:rPr>
              <a:t>选择 </a:t>
            </a:r>
            <a:br>
              <a:rPr lang="zh-CN" altLang="en-US">
                <a:solidFill>
                  <a:srgbClr val="002060"/>
                </a:solidFill>
              </a:rPr>
            </a:br>
            <a:endParaRPr lang="zh-CN" altLang="en-US">
              <a:solidFill>
                <a:srgbClr val="002060"/>
              </a:solidFill>
            </a:endParaRPr>
          </a:p>
        </p:txBody>
      </p:sp>
      <p:sp>
        <p:nvSpPr>
          <p:cNvPr id="7782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1F299585-E454-4307-9949-2E9183EAE792}" type="slidenum">
              <a:rPr lang="ja-JP" altLang="en-US" sz="1800">
                <a:solidFill>
                  <a:srgbClr val="002657"/>
                </a:solidFill>
                <a:latin typeface="Arial" panose="020B0604020202020204" pitchFamily="34" charset="0"/>
                <a:ea typeface="MS PGothic" panose="020B0600070205080204" pitchFamily="34" charset="-128"/>
              </a:rPr>
              <a:t>28</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179388" y="819150"/>
            <a:ext cx="8588375" cy="5562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spcBef>
                <a:spcPct val="50000"/>
              </a:spcBef>
              <a:buClr>
                <a:srgbClr val="000000"/>
              </a:buClr>
              <a:buFontTx/>
              <a:buNone/>
              <a:defRPr/>
            </a:pPr>
            <a:r>
              <a:rPr lang="en-US" altLang="zh-CN" b="1" kern="0" dirty="0">
                <a:solidFill>
                  <a:srgbClr val="000000"/>
                </a:solidFill>
                <a:latin typeface="Times New Roman" panose="02020603050405020304" pitchFamily="18" charset="0"/>
              </a:rPr>
              <a:t>  2. </a:t>
            </a:r>
            <a:r>
              <a:rPr lang="zh-CN" altLang="en-US" b="1" kern="0" dirty="0">
                <a:solidFill>
                  <a:srgbClr val="000000"/>
                </a:solidFill>
                <a:latin typeface="Times New Roman" panose="02020603050405020304" pitchFamily="18" charset="0"/>
              </a:rPr>
              <a:t>选择个体方法</a:t>
            </a:r>
          </a:p>
          <a:p>
            <a:pPr marL="609600" indent="-609600" eaLnBrk="1" hangingPunct="1">
              <a:spcBef>
                <a:spcPct val="50000"/>
              </a:spcBef>
              <a:buClr>
                <a:srgbClr val="000000"/>
              </a:buClr>
              <a:buFontTx/>
              <a:buNone/>
              <a:defRPr/>
            </a:pPr>
            <a:r>
              <a:rPr lang="zh-CN" altLang="en-US" sz="2800" kern="0" dirty="0">
                <a:solidFill>
                  <a:srgbClr val="000000"/>
                </a:solidFill>
                <a:latin typeface="Times New Roman" panose="02020603050405020304" pitchFamily="18" charset="0"/>
              </a:rPr>
              <a:t>（</a:t>
            </a:r>
            <a:r>
              <a:rPr lang="en-US" altLang="zh-CN" sz="2800" kern="0" dirty="0">
                <a:solidFill>
                  <a:srgbClr val="000000"/>
                </a:solidFill>
                <a:latin typeface="Times New Roman" panose="02020603050405020304" pitchFamily="18" charset="0"/>
              </a:rPr>
              <a:t>2</a:t>
            </a:r>
            <a:r>
              <a:rPr lang="zh-CN" altLang="en-US" sz="2800" kern="0" dirty="0">
                <a:solidFill>
                  <a:srgbClr val="000000"/>
                </a:solidFill>
                <a:latin typeface="Times New Roman" panose="02020603050405020304" pitchFamily="18" charset="0"/>
              </a:rPr>
              <a:t>）</a:t>
            </a:r>
            <a:r>
              <a:rPr lang="zh-CN" altLang="en-US" sz="2800" b="1" kern="0" dirty="0">
                <a:solidFill>
                  <a:srgbClr val="0000FF"/>
                </a:solidFill>
                <a:latin typeface="Times New Roman" panose="02020603050405020304" pitchFamily="18" charset="0"/>
              </a:rPr>
              <a:t>锦标赛选择方法</a:t>
            </a:r>
            <a:r>
              <a:rPr lang="zh-CN" altLang="en-US" sz="2800" b="1" kern="0" dirty="0">
                <a:solidFill>
                  <a:srgbClr val="000000"/>
                </a:solidFill>
                <a:latin typeface="Times New Roman" panose="02020603050405020304" pitchFamily="18" charset="0"/>
              </a:rPr>
              <a:t>（</a:t>
            </a:r>
            <a:r>
              <a:rPr lang="en-US" altLang="zh-CN" sz="2800" b="1" kern="0" dirty="0">
                <a:solidFill>
                  <a:srgbClr val="000000"/>
                </a:solidFill>
                <a:latin typeface="Times New Roman" panose="02020603050405020304" pitchFamily="18" charset="0"/>
                <a:cs typeface="Times New Roman" panose="02020603050405020304" pitchFamily="18" charset="0"/>
              </a:rPr>
              <a:t>tournament selection model</a:t>
            </a:r>
            <a:r>
              <a:rPr lang="zh-CN" altLang="en-US" sz="2800" b="1" kern="0" dirty="0">
                <a:solidFill>
                  <a:srgbClr val="000000"/>
                </a:solidFill>
                <a:latin typeface="Times New Roman" panose="02020603050405020304" pitchFamily="18" charset="0"/>
              </a:rPr>
              <a:t>）</a:t>
            </a:r>
            <a:r>
              <a:rPr lang="zh-CN" altLang="en-US" sz="2800" b="1" kern="0" dirty="0">
                <a:solidFill>
                  <a:srgbClr val="003366"/>
                </a:solidFill>
                <a:latin typeface="宋体" panose="02010600030101010101" pitchFamily="2" charset="-122"/>
              </a:rPr>
              <a:t> </a:t>
            </a:r>
            <a:r>
              <a:rPr lang="zh-CN" altLang="en-US" sz="2800" kern="0" dirty="0">
                <a:solidFill>
                  <a:srgbClr val="000000"/>
                </a:solidFill>
                <a:latin typeface="Arial" panose="020B0604020202020204"/>
              </a:rPr>
              <a:t> </a:t>
            </a:r>
          </a:p>
        </p:txBody>
      </p:sp>
      <p:sp>
        <p:nvSpPr>
          <p:cNvPr id="6" name="Text Box 10"/>
          <p:cNvSpPr txBox="1">
            <a:spLocks noChangeArrowheads="1"/>
          </p:cNvSpPr>
          <p:nvPr/>
        </p:nvSpPr>
        <p:spPr bwMode="auto">
          <a:xfrm>
            <a:off x="381000" y="2286000"/>
            <a:ext cx="8305800" cy="1416050"/>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en-US" altLang="zh-CN" dirty="0">
                <a:solidFill>
                  <a:srgbClr val="000000"/>
                </a:solidFill>
              </a:rPr>
              <a:t> </a:t>
            </a:r>
            <a:r>
              <a:rPr lang="zh-CN" altLang="en-US" b="1" dirty="0">
                <a:solidFill>
                  <a:srgbClr val="000000"/>
                </a:solidFill>
              </a:rPr>
              <a:t>锦标赛选择方法</a:t>
            </a:r>
            <a:r>
              <a:rPr lang="zh-CN" altLang="en-US"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rPr>
              <a:t>从群体中随机选择个个体，</a:t>
            </a:r>
            <a:r>
              <a:rPr lang="zh-CN" altLang="en-US" b="1" dirty="0">
                <a:solidFill>
                  <a:srgbClr val="0000FF"/>
                </a:solidFill>
              </a:rPr>
              <a:t>将其中适应度最高的个体保存到下一代</a:t>
            </a:r>
            <a:r>
              <a:rPr lang="zh-CN" altLang="en-US" dirty="0">
                <a:solidFill>
                  <a:srgbClr val="000000"/>
                </a:solidFill>
              </a:rPr>
              <a:t>。这一过程反复执行，直到保存到下一代的个体数达到预先设定的数量为止。 </a:t>
            </a:r>
          </a:p>
        </p:txBody>
      </p:sp>
      <p:sp>
        <p:nvSpPr>
          <p:cNvPr id="7" name="Text Box 11"/>
          <p:cNvSpPr txBox="1">
            <a:spLocks noChangeArrowheads="1"/>
          </p:cNvSpPr>
          <p:nvPr/>
        </p:nvSpPr>
        <p:spPr bwMode="auto">
          <a:xfrm>
            <a:off x="381000" y="4070350"/>
            <a:ext cx="8305800" cy="1416050"/>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en-US" altLang="zh-CN" dirty="0">
                <a:solidFill>
                  <a:srgbClr val="000000"/>
                </a:solidFill>
                <a:latin typeface="Times New Roman" panose="02020603050405020304" pitchFamily="18" charset="0"/>
              </a:rPr>
              <a:t> </a:t>
            </a:r>
            <a:r>
              <a:rPr lang="zh-CN" altLang="en-US" b="1" dirty="0">
                <a:solidFill>
                  <a:srgbClr val="000000"/>
                </a:solidFill>
                <a:latin typeface="Times New Roman" panose="02020603050405020304" pitchFamily="18" charset="0"/>
              </a:rPr>
              <a:t>随机竞争方法</a:t>
            </a: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stochastic tournament</a:t>
            </a:r>
            <a:r>
              <a:rPr lang="zh-CN" altLang="en-US" dirty="0">
                <a:solidFill>
                  <a:srgbClr val="000000"/>
                </a:solidFill>
                <a:latin typeface="Times New Roman" panose="02020603050405020304" pitchFamily="18" charset="0"/>
              </a:rPr>
              <a:t>）：每次按赌轮选择方法选取一对个体，</a:t>
            </a:r>
            <a:r>
              <a:rPr lang="zh-CN" altLang="en-US" b="1" dirty="0">
                <a:solidFill>
                  <a:srgbClr val="0000FF"/>
                </a:solidFill>
                <a:latin typeface="Times New Roman" panose="02020603050405020304" pitchFamily="18" charset="0"/>
              </a:rPr>
              <a:t>然后让这两个个体进行竞争</a:t>
            </a:r>
            <a:r>
              <a:rPr lang="zh-CN" altLang="en-US" dirty="0">
                <a:solidFill>
                  <a:srgbClr val="000000"/>
                </a:solidFill>
                <a:latin typeface="Times New Roman" panose="02020603050405020304" pitchFamily="18" charset="0"/>
              </a:rPr>
              <a:t>，适应度高者获胜。如此反复，直到选满为止。</a:t>
            </a:r>
            <a:r>
              <a:rPr lang="zh-CN" altLang="en-US" dirty="0">
                <a:solidFill>
                  <a:srgbClr val="000000"/>
                </a:solidFill>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4.2.6  </a:t>
            </a:r>
            <a:r>
              <a:rPr lang="zh-CN" altLang="en-US">
                <a:solidFill>
                  <a:srgbClr val="002060"/>
                </a:solidFill>
              </a:rPr>
              <a:t>选择 </a:t>
            </a:r>
            <a:br>
              <a:rPr lang="zh-CN" altLang="en-US">
                <a:solidFill>
                  <a:srgbClr val="002060"/>
                </a:solidFill>
              </a:rPr>
            </a:br>
            <a:endParaRPr lang="zh-CN" altLang="en-US">
              <a:solidFill>
                <a:srgbClr val="002060"/>
              </a:solidFill>
            </a:endParaRPr>
          </a:p>
        </p:txBody>
      </p:sp>
      <p:sp>
        <p:nvSpPr>
          <p:cNvPr id="7987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BA54E725-D5CB-40A7-8017-8414B36D5D95}" type="slidenum">
              <a:rPr lang="ja-JP" altLang="en-US" sz="1800">
                <a:solidFill>
                  <a:srgbClr val="002657"/>
                </a:solidFill>
                <a:latin typeface="Arial" panose="020B0604020202020204" pitchFamily="34" charset="0"/>
                <a:ea typeface="MS PGothic" panose="020B0600070205080204" pitchFamily="34" charset="-128"/>
              </a:rPr>
              <a:t>29</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1027"/>
          <p:cNvSpPr txBox="1">
            <a:spLocks noChangeArrowheads="1"/>
          </p:cNvSpPr>
          <p:nvPr/>
        </p:nvSpPr>
        <p:spPr bwMode="auto">
          <a:xfrm>
            <a:off x="179388" y="819150"/>
            <a:ext cx="7772400" cy="5562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spcBef>
                <a:spcPct val="50000"/>
              </a:spcBef>
              <a:buClr>
                <a:schemeClr val="tx1"/>
              </a:buClr>
              <a:buFontTx/>
              <a:buNone/>
              <a:defRPr/>
            </a:pPr>
            <a:r>
              <a:rPr lang="en-US" altLang="zh-CN" b="1" kern="0" dirty="0">
                <a:latin typeface="Times New Roman" panose="02020603050405020304" pitchFamily="18" charset="0"/>
              </a:rPr>
              <a:t>  2. </a:t>
            </a:r>
            <a:r>
              <a:rPr lang="zh-CN" altLang="en-US" b="1" kern="0" dirty="0">
                <a:latin typeface="Times New Roman" panose="02020603050405020304" pitchFamily="18" charset="0"/>
              </a:rPr>
              <a:t>选择个体方法</a:t>
            </a:r>
          </a:p>
          <a:p>
            <a:pPr marL="609600" indent="-609600" eaLnBrk="1" hangingPunct="1">
              <a:spcBef>
                <a:spcPct val="50000"/>
              </a:spcBef>
              <a:buClr>
                <a:schemeClr val="tx1"/>
              </a:buClr>
              <a:buFontTx/>
              <a:buNone/>
              <a:defRPr/>
            </a:pPr>
            <a:endParaRPr lang="en-US" altLang="zh-CN" sz="2800" kern="0" dirty="0">
              <a:latin typeface="Times New Roman" panose="02020603050405020304" pitchFamily="18" charset="0"/>
            </a:endParaRPr>
          </a:p>
        </p:txBody>
      </p:sp>
      <p:sp>
        <p:nvSpPr>
          <p:cNvPr id="6" name="Text Box 1034"/>
          <p:cNvSpPr txBox="1">
            <a:spLocks noChangeArrowheads="1"/>
          </p:cNvSpPr>
          <p:nvPr/>
        </p:nvSpPr>
        <p:spPr bwMode="auto">
          <a:xfrm>
            <a:off x="250825" y="2992438"/>
            <a:ext cx="8382000" cy="1416050"/>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en-US" altLang="zh-CN" b="1" dirty="0">
                <a:solidFill>
                  <a:srgbClr val="000000"/>
                </a:solidFill>
              </a:rPr>
              <a:t> </a:t>
            </a:r>
            <a:r>
              <a:rPr lang="zh-CN" altLang="en-US" b="1" dirty="0">
                <a:solidFill>
                  <a:srgbClr val="000000"/>
                </a:solidFill>
              </a:rPr>
              <a:t>最佳个体（</a:t>
            </a:r>
            <a:r>
              <a:rPr lang="en-US" altLang="zh-CN" b="1" dirty="0">
                <a:solidFill>
                  <a:srgbClr val="000000"/>
                </a:solidFill>
                <a:latin typeface="Times New Roman" panose="02020603050405020304" pitchFamily="18" charset="0"/>
                <a:cs typeface="Times New Roman" panose="02020603050405020304" pitchFamily="18" charset="0"/>
              </a:rPr>
              <a:t>elitist model</a:t>
            </a:r>
            <a:r>
              <a:rPr lang="zh-CN" altLang="en-US" b="1" dirty="0">
                <a:solidFill>
                  <a:srgbClr val="000000"/>
                </a:solidFill>
              </a:rPr>
              <a:t>）保存方法</a:t>
            </a:r>
            <a:r>
              <a:rPr lang="zh-CN" altLang="en-US" dirty="0">
                <a:solidFill>
                  <a:srgbClr val="000000"/>
                </a:solidFill>
              </a:rPr>
              <a:t>：</a:t>
            </a:r>
            <a:r>
              <a:rPr lang="zh-CN" altLang="en-US" b="1" dirty="0">
                <a:solidFill>
                  <a:srgbClr val="0000FF"/>
                </a:solidFill>
              </a:rPr>
              <a:t>把群体中适应度最高的个体不进行交叉而直接复制到下一代中</a:t>
            </a:r>
            <a:r>
              <a:rPr lang="zh-CN" altLang="en-US" dirty="0">
                <a:solidFill>
                  <a:srgbClr val="000000"/>
                </a:solidFill>
              </a:rPr>
              <a:t>，保证遗传算法终止时得到的最后结果一定是历代出现过的最高适应度的个体。 </a:t>
            </a:r>
          </a:p>
        </p:txBody>
      </p:sp>
      <p:sp>
        <p:nvSpPr>
          <p:cNvPr id="7" name="Rectangle 1035"/>
          <p:cNvSpPr>
            <a:spLocks noChangeArrowheads="1"/>
          </p:cNvSpPr>
          <p:nvPr/>
        </p:nvSpPr>
        <p:spPr bwMode="auto">
          <a:xfrm>
            <a:off x="323850" y="1662603"/>
            <a:ext cx="4054315" cy="559897"/>
          </a:xfrm>
          <a:prstGeom prst="rect">
            <a:avLst/>
          </a:prstGeom>
          <a:noFill/>
          <a:ln>
            <a:noFill/>
          </a:ln>
        </p:spPr>
        <p:txBody>
          <a:bodyPr wrap="none" anchor="b">
            <a:spAutoFit/>
          </a:bodyPr>
          <a:lstStyle>
            <a:lvl1pPr marL="457200" indent="-457200"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spcBef>
                <a:spcPct val="50000"/>
              </a:spcBef>
              <a:spcAft>
                <a:spcPts val="0"/>
              </a:spcAft>
              <a:buClr>
                <a:srgbClr val="000000"/>
              </a:buClr>
              <a:buFontTx/>
              <a:buNone/>
              <a:defRPr/>
            </a:pPr>
            <a:r>
              <a:rPr lang="zh-CN" altLang="en-US" sz="2800" kern="0" dirty="0">
                <a:solidFill>
                  <a:srgbClr val="000000"/>
                </a:solidFill>
                <a:latin typeface="Times New Roman" panose="02020603050405020304" pitchFamily="18" charset="0"/>
              </a:rPr>
              <a:t>（</a:t>
            </a:r>
            <a:r>
              <a:rPr lang="en-US" altLang="zh-CN" sz="2800" kern="0" dirty="0">
                <a:solidFill>
                  <a:srgbClr val="000000"/>
                </a:solidFill>
                <a:latin typeface="Times New Roman" panose="02020603050405020304" pitchFamily="18" charset="0"/>
              </a:rPr>
              <a:t>3</a:t>
            </a:r>
            <a:r>
              <a:rPr lang="zh-CN" altLang="en-US" sz="2800" kern="0" dirty="0">
                <a:solidFill>
                  <a:srgbClr val="000000"/>
                </a:solidFill>
                <a:latin typeface="Times New Roman" panose="02020603050405020304" pitchFamily="18" charset="0"/>
              </a:rPr>
              <a:t>）</a:t>
            </a:r>
            <a:r>
              <a:rPr lang="zh-CN" altLang="en-US" sz="2800" b="1" kern="0" dirty="0">
                <a:solidFill>
                  <a:srgbClr val="0000FF"/>
                </a:solidFill>
                <a:latin typeface="Times New Roman" panose="02020603050405020304" pitchFamily="18" charset="0"/>
              </a:rPr>
              <a:t>最佳个体保存方法</a:t>
            </a:r>
            <a:r>
              <a:rPr lang="zh-CN" altLang="en-US" sz="2800" b="1" kern="0" dirty="0">
                <a:solidFill>
                  <a:srgbClr val="0000FF"/>
                </a:solidFill>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Lst>
        </p:spPr>
        <p:txBody>
          <a:bodyPr anchor="t"/>
          <a:lstStyle/>
          <a:p>
            <a:r>
              <a:rPr lang="en-US" altLang="zh-CN">
                <a:solidFill>
                  <a:srgbClr val="002060"/>
                </a:solidFill>
              </a:rPr>
              <a:t>4. </a:t>
            </a:r>
            <a:r>
              <a:rPr lang="zh-CN" altLang="en-US">
                <a:solidFill>
                  <a:srgbClr val="002060"/>
                </a:solidFill>
              </a:rPr>
              <a:t>演化计算及模糊系统</a:t>
            </a:r>
            <a:br>
              <a:rPr lang="zh-CN" altLang="en-US">
                <a:solidFill>
                  <a:srgbClr val="002060"/>
                </a:solidFill>
              </a:rPr>
            </a:br>
            <a:endParaRPr lang="zh-CN" altLang="en-US">
              <a:solidFill>
                <a:srgbClr val="002060"/>
              </a:solidFill>
            </a:endParaRPr>
          </a:p>
        </p:txBody>
      </p:sp>
      <p:sp>
        <p:nvSpPr>
          <p:cNvPr id="24586"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22BF340-D0E6-48F2-9BC1-855FA187E7E6}" type="slidenum">
              <a:rPr lang="ja-JP" altLang="en-US" sz="1800">
                <a:solidFill>
                  <a:srgbClr val="002657"/>
                </a:solidFill>
                <a:ea typeface="MS PGothic" panose="020B0600070205080204" pitchFamily="34" charset="-128"/>
              </a:rPr>
              <a:t>3</a:t>
            </a:fld>
            <a:endParaRPr lang="en-US" altLang="ja-JP" sz="1800">
              <a:solidFill>
                <a:srgbClr val="002657"/>
              </a:solidFill>
              <a:ea typeface="MS PGothic" panose="020B0600070205080204" pitchFamily="34" charset="-128"/>
            </a:endParaRPr>
          </a:p>
        </p:txBody>
      </p:sp>
      <p:grpSp>
        <p:nvGrpSpPr>
          <p:cNvPr id="40" name="组合 12">
            <a:extLst>
              <a:ext uri="{FF2B5EF4-FFF2-40B4-BE49-F238E27FC236}">
                <a16:creationId xmlns:a16="http://schemas.microsoft.com/office/drawing/2014/main" id="{61C903C1-F75F-4B92-AA78-A8B5FE380903}"/>
              </a:ext>
            </a:extLst>
          </p:cNvPr>
          <p:cNvGrpSpPr/>
          <p:nvPr/>
        </p:nvGrpSpPr>
        <p:grpSpPr bwMode="auto">
          <a:xfrm>
            <a:off x="1524000" y="1080641"/>
            <a:ext cx="6096000" cy="647700"/>
            <a:chOff x="1479550" y="1628775"/>
            <a:chExt cx="6096000" cy="647700"/>
          </a:xfrm>
        </p:grpSpPr>
        <p:sp>
          <p:nvSpPr>
            <p:cNvPr id="42" name="MH_Others_1">
              <a:extLst>
                <a:ext uri="{FF2B5EF4-FFF2-40B4-BE49-F238E27FC236}">
                  <a16:creationId xmlns:a16="http://schemas.microsoft.com/office/drawing/2014/main" id="{C1418EBE-6399-4723-8E62-E67296E2F693}"/>
                </a:ext>
              </a:extLst>
            </p:cNvPr>
            <p:cNvSpPr/>
            <p:nvPr>
              <p:custDataLst>
                <p:tags r:id="rId16"/>
              </p:custDataLst>
            </p:nvPr>
          </p:nvSpPr>
          <p:spPr>
            <a:xfrm>
              <a:off x="1479550" y="1681163"/>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grpSp>
          <p:nvGrpSpPr>
            <p:cNvPr id="45" name="组合 11">
              <a:extLst>
                <a:ext uri="{FF2B5EF4-FFF2-40B4-BE49-F238E27FC236}">
                  <a16:creationId xmlns:a16="http://schemas.microsoft.com/office/drawing/2014/main" id="{E24738DD-3775-4A97-BA5D-4B7924337962}"/>
                </a:ext>
              </a:extLst>
            </p:cNvPr>
            <p:cNvGrpSpPr/>
            <p:nvPr/>
          </p:nvGrpSpPr>
          <p:grpSpPr bwMode="auto">
            <a:xfrm>
              <a:off x="1568450" y="1628775"/>
              <a:ext cx="6007100" cy="647700"/>
              <a:chOff x="1568450" y="1628775"/>
              <a:chExt cx="6007100" cy="647700"/>
            </a:xfrm>
          </p:grpSpPr>
          <p:sp>
            <p:nvSpPr>
              <p:cNvPr id="47" name="MH_Entry_1">
                <a:extLst>
                  <a:ext uri="{FF2B5EF4-FFF2-40B4-BE49-F238E27FC236}">
                    <a16:creationId xmlns:a16="http://schemas.microsoft.com/office/drawing/2014/main" id="{CC056883-704E-4210-BAF2-5210CA16D782}"/>
                  </a:ext>
                </a:extLst>
              </p:cNvPr>
              <p:cNvSpPr/>
              <p:nvPr>
                <p:custDataLst>
                  <p:tags r:id="rId17"/>
                </p:custDataLst>
              </p:nvPr>
            </p:nvSpPr>
            <p:spPr>
              <a:xfrm>
                <a:off x="1568450" y="1628775"/>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进化算法的产生与发展 </a:t>
                </a:r>
              </a:p>
            </p:txBody>
          </p:sp>
          <p:sp>
            <p:nvSpPr>
              <p:cNvPr id="50" name="MH_Number_1">
                <a:extLst>
                  <a:ext uri="{FF2B5EF4-FFF2-40B4-BE49-F238E27FC236}">
                    <a16:creationId xmlns:a16="http://schemas.microsoft.com/office/drawing/2014/main" id="{59EB4C53-6811-4CD2-B3C7-046386D23233}"/>
                  </a:ext>
                </a:extLst>
              </p:cNvPr>
              <p:cNvSpPr/>
              <p:nvPr>
                <p:custDataLst>
                  <p:tags r:id="rId18"/>
                </p:custDataLst>
              </p:nvPr>
            </p:nvSpPr>
            <p:spPr>
              <a:xfrm>
                <a:off x="1771650" y="1628775"/>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rPr>
                  <a:t>4.1</a:t>
                </a:r>
                <a:endParaRPr lang="zh-CN" altLang="en-US"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endParaRPr>
              </a:p>
            </p:txBody>
          </p:sp>
        </p:grpSp>
      </p:grpSp>
      <p:sp>
        <p:nvSpPr>
          <p:cNvPr id="55" name="MH_Others_1">
            <a:extLst>
              <a:ext uri="{FF2B5EF4-FFF2-40B4-BE49-F238E27FC236}">
                <a16:creationId xmlns:a16="http://schemas.microsoft.com/office/drawing/2014/main" id="{CFEBD724-F311-47CF-B99A-519B96F69C52}"/>
              </a:ext>
            </a:extLst>
          </p:cNvPr>
          <p:cNvSpPr/>
          <p:nvPr>
            <p:custDataLst>
              <p:tags r:id="rId1"/>
            </p:custDataLst>
          </p:nvPr>
        </p:nvSpPr>
        <p:spPr bwMode="auto">
          <a:xfrm>
            <a:off x="1512888" y="2905324"/>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0" name="MH_Entry_1">
            <a:extLst>
              <a:ext uri="{FF2B5EF4-FFF2-40B4-BE49-F238E27FC236}">
                <a16:creationId xmlns:a16="http://schemas.microsoft.com/office/drawing/2014/main" id="{5234BC5A-C3F0-4CE3-B8CE-6B43CB7DE098}"/>
              </a:ext>
            </a:extLst>
          </p:cNvPr>
          <p:cNvSpPr/>
          <p:nvPr>
            <p:custDataLst>
              <p:tags r:id="rId2"/>
            </p:custDataLst>
          </p:nvPr>
        </p:nvSpPr>
        <p:spPr bwMode="auto">
          <a:xfrm>
            <a:off x="1601788" y="285293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群智能算法产生的背景</a:t>
            </a:r>
          </a:p>
        </p:txBody>
      </p:sp>
      <p:sp>
        <p:nvSpPr>
          <p:cNvPr id="61" name="MH_Number_1">
            <a:extLst>
              <a:ext uri="{FF2B5EF4-FFF2-40B4-BE49-F238E27FC236}">
                <a16:creationId xmlns:a16="http://schemas.microsoft.com/office/drawing/2014/main" id="{641D44FF-C37A-4450-8B88-72D5197F45A6}"/>
              </a:ext>
            </a:extLst>
          </p:cNvPr>
          <p:cNvSpPr/>
          <p:nvPr>
            <p:custDataLst>
              <p:tags r:id="rId3"/>
            </p:custDataLst>
          </p:nvPr>
        </p:nvSpPr>
        <p:spPr bwMode="auto">
          <a:xfrm>
            <a:off x="1763713" y="2852936"/>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4.3</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3" name="MH_Others_1">
            <a:extLst>
              <a:ext uri="{FF2B5EF4-FFF2-40B4-BE49-F238E27FC236}">
                <a16:creationId xmlns:a16="http://schemas.microsoft.com/office/drawing/2014/main" id="{7082981B-F0F3-4EC4-9CCF-FAAD9561F348}"/>
              </a:ext>
            </a:extLst>
          </p:cNvPr>
          <p:cNvSpPr/>
          <p:nvPr>
            <p:custDataLst>
              <p:tags r:id="rId4"/>
            </p:custDataLst>
          </p:nvPr>
        </p:nvSpPr>
        <p:spPr bwMode="auto">
          <a:xfrm>
            <a:off x="1512888" y="378479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5" name="MH_Entry_1">
            <a:extLst>
              <a:ext uri="{FF2B5EF4-FFF2-40B4-BE49-F238E27FC236}">
                <a16:creationId xmlns:a16="http://schemas.microsoft.com/office/drawing/2014/main" id="{1933D96A-6BC9-4AEE-9D6F-AED0D9F9CF92}"/>
              </a:ext>
            </a:extLst>
          </p:cNvPr>
          <p:cNvSpPr/>
          <p:nvPr>
            <p:custDataLst>
              <p:tags r:id="rId5"/>
            </p:custDataLst>
          </p:nvPr>
        </p:nvSpPr>
        <p:spPr bwMode="auto">
          <a:xfrm>
            <a:off x="1601788" y="373241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粒子群算法</a:t>
            </a:r>
          </a:p>
        </p:txBody>
      </p:sp>
      <p:sp>
        <p:nvSpPr>
          <p:cNvPr id="66" name="MH_Number_1">
            <a:extLst>
              <a:ext uri="{FF2B5EF4-FFF2-40B4-BE49-F238E27FC236}">
                <a16:creationId xmlns:a16="http://schemas.microsoft.com/office/drawing/2014/main" id="{A8A4DECC-F94A-4779-85D4-2399B7F49DBF}"/>
              </a:ext>
            </a:extLst>
          </p:cNvPr>
          <p:cNvSpPr/>
          <p:nvPr>
            <p:custDataLst>
              <p:tags r:id="rId6"/>
            </p:custDataLst>
          </p:nvPr>
        </p:nvSpPr>
        <p:spPr bwMode="auto">
          <a:xfrm>
            <a:off x="1763713" y="3732411"/>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4.4</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8" name="MH_Others_1">
            <a:extLst>
              <a:ext uri="{FF2B5EF4-FFF2-40B4-BE49-F238E27FC236}">
                <a16:creationId xmlns:a16="http://schemas.microsoft.com/office/drawing/2014/main" id="{288C09CB-F2F0-4F79-A329-332B59E8FEED}"/>
              </a:ext>
            </a:extLst>
          </p:cNvPr>
          <p:cNvSpPr/>
          <p:nvPr>
            <p:custDataLst>
              <p:tags r:id="rId7"/>
            </p:custDataLst>
          </p:nvPr>
        </p:nvSpPr>
        <p:spPr bwMode="auto">
          <a:xfrm>
            <a:off x="1512888" y="4605536"/>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0" name="MH_Entry_1">
            <a:extLst>
              <a:ext uri="{FF2B5EF4-FFF2-40B4-BE49-F238E27FC236}">
                <a16:creationId xmlns:a16="http://schemas.microsoft.com/office/drawing/2014/main" id="{2104A9AC-7FB7-4F3A-B3F4-57D30E69F228}"/>
              </a:ext>
            </a:extLst>
          </p:cNvPr>
          <p:cNvSpPr/>
          <p:nvPr>
            <p:custDataLst>
              <p:tags r:id="rId8"/>
            </p:custDataLst>
          </p:nvPr>
        </p:nvSpPr>
        <p:spPr bwMode="auto">
          <a:xfrm>
            <a:off x="1601788" y="4553149"/>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蚁群算法</a:t>
            </a:r>
          </a:p>
        </p:txBody>
      </p:sp>
      <p:sp>
        <p:nvSpPr>
          <p:cNvPr id="71" name="MH_Number_1">
            <a:extLst>
              <a:ext uri="{FF2B5EF4-FFF2-40B4-BE49-F238E27FC236}">
                <a16:creationId xmlns:a16="http://schemas.microsoft.com/office/drawing/2014/main" id="{4235B457-1215-4A58-92C3-786A6BFE2BD0}"/>
              </a:ext>
            </a:extLst>
          </p:cNvPr>
          <p:cNvSpPr/>
          <p:nvPr>
            <p:custDataLst>
              <p:tags r:id="rId9"/>
            </p:custDataLst>
          </p:nvPr>
        </p:nvSpPr>
        <p:spPr bwMode="auto">
          <a:xfrm>
            <a:off x="1763713" y="4553149"/>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4.5</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3" name="MH_Others_1">
            <a:extLst>
              <a:ext uri="{FF2B5EF4-FFF2-40B4-BE49-F238E27FC236}">
                <a16:creationId xmlns:a16="http://schemas.microsoft.com/office/drawing/2014/main" id="{B498F659-AC59-4B02-B466-B84F8F257322}"/>
              </a:ext>
            </a:extLst>
          </p:cNvPr>
          <p:cNvSpPr/>
          <p:nvPr>
            <p:custDataLst>
              <p:tags r:id="rId10"/>
            </p:custDataLst>
          </p:nvPr>
        </p:nvSpPr>
        <p:spPr bwMode="auto">
          <a:xfrm>
            <a:off x="1524000" y="200932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5" name="MH_Entry_1">
            <a:extLst>
              <a:ext uri="{FF2B5EF4-FFF2-40B4-BE49-F238E27FC236}">
                <a16:creationId xmlns:a16="http://schemas.microsoft.com/office/drawing/2014/main" id="{CD9CD3BE-9F32-406E-BDC7-37E7BF22755D}"/>
              </a:ext>
            </a:extLst>
          </p:cNvPr>
          <p:cNvSpPr/>
          <p:nvPr>
            <p:custDataLst>
              <p:tags r:id="rId11"/>
            </p:custDataLst>
          </p:nvPr>
        </p:nvSpPr>
        <p:spPr bwMode="auto">
          <a:xfrm>
            <a:off x="1612900" y="195694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遗传算法 </a:t>
            </a:r>
          </a:p>
        </p:txBody>
      </p:sp>
      <p:sp>
        <p:nvSpPr>
          <p:cNvPr id="76" name="MH_Number_1">
            <a:extLst>
              <a:ext uri="{FF2B5EF4-FFF2-40B4-BE49-F238E27FC236}">
                <a16:creationId xmlns:a16="http://schemas.microsoft.com/office/drawing/2014/main" id="{DF2C10D7-99D9-47C5-BBD8-A31577F377BF}"/>
              </a:ext>
            </a:extLst>
          </p:cNvPr>
          <p:cNvSpPr/>
          <p:nvPr>
            <p:custDataLst>
              <p:tags r:id="rId12"/>
            </p:custDataLst>
          </p:nvPr>
        </p:nvSpPr>
        <p:spPr bwMode="auto">
          <a:xfrm>
            <a:off x="1816100" y="1956941"/>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4.2</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8" name="MH_Others_1">
            <a:extLst>
              <a:ext uri="{FF2B5EF4-FFF2-40B4-BE49-F238E27FC236}">
                <a16:creationId xmlns:a16="http://schemas.microsoft.com/office/drawing/2014/main" id="{8DCE56DC-9A76-4AFF-B55F-81AF9511F378}"/>
              </a:ext>
            </a:extLst>
          </p:cNvPr>
          <p:cNvSpPr/>
          <p:nvPr>
            <p:custDataLst>
              <p:tags r:id="rId13"/>
            </p:custDataLst>
          </p:nvPr>
        </p:nvSpPr>
        <p:spPr bwMode="auto">
          <a:xfrm>
            <a:off x="1500336" y="5497983"/>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80" name="MH_Entry_1">
            <a:extLst>
              <a:ext uri="{FF2B5EF4-FFF2-40B4-BE49-F238E27FC236}">
                <a16:creationId xmlns:a16="http://schemas.microsoft.com/office/drawing/2014/main" id="{B391E927-DDA2-4673-9E2E-CD76700DE281}"/>
              </a:ext>
            </a:extLst>
          </p:cNvPr>
          <p:cNvSpPr/>
          <p:nvPr>
            <p:custDataLst>
              <p:tags r:id="rId14"/>
            </p:custDataLst>
          </p:nvPr>
        </p:nvSpPr>
        <p:spPr bwMode="auto">
          <a:xfrm>
            <a:off x="1589236" y="544559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defRPr/>
            </a:pPr>
            <a:r>
              <a:rPr lang="zh-CN" altLang="en-US" sz="2800" b="1" dirty="0">
                <a:solidFill>
                  <a:prstClr val="white"/>
                </a:solidFill>
                <a:latin typeface="黑体" panose="02010609060101010101" pitchFamily="2" charset="-122"/>
                <a:ea typeface="黑体" panose="02010609060101010101" pitchFamily="2" charset="-122"/>
              </a:rPr>
              <a:t>模糊系统</a:t>
            </a:r>
          </a:p>
        </p:txBody>
      </p:sp>
      <p:sp>
        <p:nvSpPr>
          <p:cNvPr id="81" name="MH_Number_1">
            <a:extLst>
              <a:ext uri="{FF2B5EF4-FFF2-40B4-BE49-F238E27FC236}">
                <a16:creationId xmlns:a16="http://schemas.microsoft.com/office/drawing/2014/main" id="{9290D6F5-6B58-47CA-A1DA-24E914958206}"/>
              </a:ext>
            </a:extLst>
          </p:cNvPr>
          <p:cNvSpPr/>
          <p:nvPr>
            <p:custDataLst>
              <p:tags r:id="rId15"/>
            </p:custDataLst>
          </p:nvPr>
        </p:nvSpPr>
        <p:spPr bwMode="auto">
          <a:xfrm>
            <a:off x="1751161" y="5445596"/>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4.6</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4.2.7  </a:t>
            </a:r>
            <a:r>
              <a:rPr lang="zh-CN" altLang="en-US">
                <a:solidFill>
                  <a:srgbClr val="002060"/>
                </a:solidFill>
              </a:rPr>
              <a:t>交叉 </a:t>
            </a:r>
          </a:p>
        </p:txBody>
      </p:sp>
      <p:sp>
        <p:nvSpPr>
          <p:cNvPr id="8192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EDE24974-3822-46AC-97C5-BD4821FB5579}" type="slidenum">
              <a:rPr lang="ja-JP" altLang="en-US" sz="1800">
                <a:solidFill>
                  <a:srgbClr val="002657"/>
                </a:solidFill>
                <a:latin typeface="Arial" panose="020B0604020202020204" pitchFamily="34" charset="0"/>
                <a:ea typeface="MS PGothic" panose="020B0600070205080204" pitchFamily="34" charset="-128"/>
              </a:rPr>
              <a:t>30</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179388" y="836613"/>
            <a:ext cx="7772400" cy="47244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eaLnBrk="1" hangingPunct="1">
              <a:buClr>
                <a:schemeClr val="tx1"/>
              </a:buClr>
              <a:buFontTx/>
              <a:buNone/>
              <a:defRPr/>
            </a:pPr>
            <a:r>
              <a:rPr lang="zh-CN" altLang="en-US" sz="2800" kern="0" dirty="0">
                <a:latin typeface="Times New Roman" panose="02020603050405020304" pitchFamily="18" charset="0"/>
              </a:rPr>
              <a:t>（</a:t>
            </a:r>
            <a:r>
              <a:rPr lang="en-US" altLang="zh-CN" sz="2800" kern="0" dirty="0">
                <a:latin typeface="Times New Roman" panose="02020603050405020304" pitchFamily="18" charset="0"/>
              </a:rPr>
              <a:t>1</a:t>
            </a:r>
            <a:r>
              <a:rPr lang="zh-CN" altLang="en-US" sz="2800" kern="0" dirty="0">
                <a:latin typeface="Times New Roman" panose="02020603050405020304" pitchFamily="18" charset="0"/>
              </a:rPr>
              <a:t>）</a:t>
            </a:r>
            <a:r>
              <a:rPr lang="zh-CN" altLang="en-US" sz="2800" b="1" kern="0" dirty="0">
                <a:latin typeface="Times New Roman" panose="02020603050405020304" pitchFamily="18" charset="0"/>
              </a:rPr>
              <a:t>一点交叉</a:t>
            </a:r>
            <a:r>
              <a:rPr lang="zh-CN" altLang="en-US" sz="2800" kern="0" dirty="0">
                <a:latin typeface="Times New Roman" panose="02020603050405020304" pitchFamily="18" charset="0"/>
              </a:rPr>
              <a:t>（</a:t>
            </a:r>
            <a:r>
              <a:rPr lang="en-US" altLang="zh-CN" sz="2800" kern="0" dirty="0">
                <a:latin typeface="Times New Roman" panose="02020603050405020304" pitchFamily="18" charset="0"/>
                <a:cs typeface="Times New Roman" panose="02020603050405020304" pitchFamily="18" charset="0"/>
              </a:rPr>
              <a:t>single-point crossover</a:t>
            </a:r>
            <a:r>
              <a:rPr lang="zh-CN" altLang="en-US" sz="2800" kern="0" dirty="0">
                <a:latin typeface="Times New Roman" panose="02020603050405020304" pitchFamily="18" charset="0"/>
              </a:rPr>
              <a:t>）</a:t>
            </a:r>
          </a:p>
          <a:p>
            <a:pPr marL="0" indent="0" eaLnBrk="1" hangingPunct="1">
              <a:buClr>
                <a:schemeClr val="tx1"/>
              </a:buClr>
              <a:buFontTx/>
              <a:buNone/>
              <a:defRPr/>
            </a:pPr>
            <a:endParaRPr lang="en-US" altLang="zh-CN" sz="2800" kern="0" dirty="0">
              <a:latin typeface="Times New Roman" panose="02020603050405020304" pitchFamily="18" charset="0"/>
            </a:endParaRPr>
          </a:p>
        </p:txBody>
      </p:sp>
      <p:sp>
        <p:nvSpPr>
          <p:cNvPr id="6" name="Text Box 4"/>
          <p:cNvSpPr txBox="1">
            <a:spLocks noChangeArrowheads="1"/>
          </p:cNvSpPr>
          <p:nvPr/>
        </p:nvSpPr>
        <p:spPr bwMode="auto">
          <a:xfrm>
            <a:off x="395288" y="1909857"/>
            <a:ext cx="8382000" cy="1574855"/>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en-US" altLang="zh-CN" sz="2800" dirty="0">
                <a:solidFill>
                  <a:srgbClr val="000000"/>
                </a:solidFill>
              </a:rPr>
              <a:t> </a:t>
            </a:r>
            <a:r>
              <a:rPr lang="zh-CN" altLang="en-US" sz="2800" dirty="0">
                <a:solidFill>
                  <a:srgbClr val="000000"/>
                </a:solidFill>
              </a:rPr>
              <a:t>一点交叉：在个体串中随机设定一个交叉点，实行交叉时，</a:t>
            </a:r>
            <a:r>
              <a:rPr lang="zh-CN" altLang="en-US" sz="2800" b="1" dirty="0">
                <a:solidFill>
                  <a:srgbClr val="FF0000"/>
                </a:solidFill>
              </a:rPr>
              <a:t>该点前或后的两个个体的部分结构进行互换</a:t>
            </a:r>
            <a:r>
              <a:rPr lang="zh-CN" altLang="en-US" sz="2800" dirty="0">
                <a:solidFill>
                  <a:srgbClr val="FF0000"/>
                </a:solidFill>
              </a:rPr>
              <a:t>，</a:t>
            </a:r>
            <a:r>
              <a:rPr lang="zh-CN" altLang="en-US" sz="2800" dirty="0">
                <a:solidFill>
                  <a:srgbClr val="000000"/>
                </a:solidFill>
              </a:rPr>
              <a:t>并生成两个新的个体。 </a:t>
            </a:r>
          </a:p>
        </p:txBody>
      </p:sp>
      <p:sp>
        <p:nvSpPr>
          <p:cNvPr id="7" name="Text Box 5"/>
          <p:cNvSpPr txBox="1">
            <a:spLocks noChangeArrowheads="1"/>
          </p:cNvSpPr>
          <p:nvPr/>
        </p:nvSpPr>
        <p:spPr bwMode="auto">
          <a:xfrm>
            <a:off x="395288" y="5227123"/>
            <a:ext cx="8382000" cy="1057790"/>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en-US" altLang="zh-CN" sz="2800" dirty="0">
                <a:solidFill>
                  <a:srgbClr val="000000"/>
                </a:solidFill>
              </a:rPr>
              <a:t> </a:t>
            </a:r>
            <a:r>
              <a:rPr lang="zh-CN" altLang="en-US" sz="2800" dirty="0">
                <a:solidFill>
                  <a:srgbClr val="000000"/>
                </a:solidFill>
              </a:rPr>
              <a:t>二点交叉：随机设置两个交叉点，</a:t>
            </a:r>
            <a:r>
              <a:rPr lang="zh-CN" altLang="en-US" sz="2800" b="1" dirty="0">
                <a:solidFill>
                  <a:srgbClr val="FF0000"/>
                </a:solidFill>
              </a:rPr>
              <a:t>将两个交叉点之间的码串相互交换。 </a:t>
            </a:r>
          </a:p>
        </p:txBody>
      </p:sp>
      <p:sp>
        <p:nvSpPr>
          <p:cNvPr id="8" name="Rectangle 6"/>
          <p:cNvSpPr>
            <a:spLocks noChangeArrowheads="1"/>
          </p:cNvSpPr>
          <p:nvPr/>
        </p:nvSpPr>
        <p:spPr bwMode="auto">
          <a:xfrm>
            <a:off x="307975" y="4475163"/>
            <a:ext cx="6129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lang="zh-CN" altLang="en-US" sz="2800">
                <a:solidFill>
                  <a:srgbClr val="000000"/>
                </a:solidFill>
                <a:latin typeface="Times New Roman" panose="02020603050405020304" pitchFamily="18" charset="0"/>
              </a:rPr>
              <a:t>（</a:t>
            </a:r>
            <a:r>
              <a:rPr lang="en-US" altLang="zh-CN" sz="2800">
                <a:solidFill>
                  <a:srgbClr val="000000"/>
                </a:solidFill>
                <a:latin typeface="Times New Roman" panose="02020603050405020304" pitchFamily="18" charset="0"/>
              </a:rPr>
              <a:t>2</a:t>
            </a:r>
            <a:r>
              <a:rPr lang="zh-CN" altLang="en-US" sz="2800">
                <a:solidFill>
                  <a:srgbClr val="000000"/>
                </a:solidFill>
                <a:latin typeface="Times New Roman" panose="02020603050405020304" pitchFamily="18" charset="0"/>
              </a:rPr>
              <a:t>）</a:t>
            </a:r>
            <a:r>
              <a:rPr lang="zh-CN" altLang="en-US" sz="2800" b="1">
                <a:solidFill>
                  <a:srgbClr val="000000"/>
                </a:solidFill>
                <a:latin typeface="Times New Roman" panose="02020603050405020304" pitchFamily="18" charset="0"/>
              </a:rPr>
              <a:t>二点交叉</a:t>
            </a:r>
            <a:r>
              <a:rPr lang="zh-CN" altLang="en-US" sz="2800">
                <a:solidFill>
                  <a:srgbClr val="000000"/>
                </a:solidFill>
                <a:latin typeface="Times New Roman" panose="02020603050405020304" pitchFamily="18" charset="0"/>
              </a:rPr>
              <a:t> （</a:t>
            </a:r>
            <a:r>
              <a:rPr lang="en-US" altLang="zh-CN" sz="2800">
                <a:solidFill>
                  <a:srgbClr val="000000"/>
                </a:solidFill>
                <a:latin typeface="Times New Roman" panose="02020603050405020304" pitchFamily="18" charset="0"/>
                <a:cs typeface="Times New Roman" panose="02020603050405020304" pitchFamily="18" charset="0"/>
              </a:rPr>
              <a:t>two-point crossover</a:t>
            </a:r>
            <a:r>
              <a:rPr lang="zh-CN" altLang="en-US" sz="2800">
                <a:solidFill>
                  <a:srgbClr val="000000"/>
                </a:solidFill>
                <a:latin typeface="Times New Roman" panose="02020603050405020304" pitchFamily="18"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500"/>
                                        <p:tgtEl>
                                          <p:spTgt spid="8"/>
                                        </p:tgtEl>
                                      </p:cBhvr>
                                    </p:animEffect>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4.2.8  </a:t>
            </a:r>
            <a:r>
              <a:rPr lang="zh-CN" altLang="en-US">
                <a:solidFill>
                  <a:srgbClr val="002060"/>
                </a:solidFill>
              </a:rPr>
              <a:t>变异 </a:t>
            </a:r>
          </a:p>
        </p:txBody>
      </p:sp>
      <p:sp>
        <p:nvSpPr>
          <p:cNvPr id="8601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72A0C8C0-3948-48D1-BF24-1B75868D2CA4}" type="slidenum">
              <a:rPr lang="ja-JP" altLang="en-US" sz="1800">
                <a:solidFill>
                  <a:srgbClr val="002657"/>
                </a:solidFill>
                <a:latin typeface="Arial" panose="020B0604020202020204" pitchFamily="34" charset="0"/>
                <a:ea typeface="MS PGothic" panose="020B0600070205080204" pitchFamily="34" charset="-128"/>
              </a:rPr>
              <a:t>31</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228600" y="838200"/>
            <a:ext cx="8583613" cy="4800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374650" indent="-374650" eaLnBrk="1" hangingPunct="1">
              <a:spcBef>
                <a:spcPct val="50000"/>
              </a:spcBef>
              <a:buClr>
                <a:srgbClr val="000000"/>
              </a:buClr>
              <a:buFontTx/>
              <a:buNone/>
              <a:tabLst>
                <a:tab pos="374650" algn="l"/>
              </a:tabLst>
              <a:defRPr/>
            </a:pPr>
            <a:r>
              <a:rPr lang="zh-CN" altLang="en-US" sz="2600" kern="0" dirty="0">
                <a:solidFill>
                  <a:srgbClr val="000000"/>
                </a:solidFill>
                <a:latin typeface="Times New Roman" panose="02020603050405020304" pitchFamily="18" charset="0"/>
              </a:rPr>
              <a:t>（</a:t>
            </a:r>
            <a:r>
              <a:rPr lang="en-US" altLang="zh-CN" sz="2600" kern="0" dirty="0">
                <a:solidFill>
                  <a:srgbClr val="000000"/>
                </a:solidFill>
                <a:latin typeface="Times New Roman" panose="02020603050405020304" pitchFamily="18" charset="0"/>
              </a:rPr>
              <a:t>1</a:t>
            </a:r>
            <a:r>
              <a:rPr lang="zh-CN" altLang="en-US" sz="2600" kern="0" dirty="0">
                <a:solidFill>
                  <a:srgbClr val="000000"/>
                </a:solidFill>
                <a:latin typeface="Times New Roman" panose="02020603050405020304" pitchFamily="18" charset="0"/>
              </a:rPr>
              <a:t>）</a:t>
            </a:r>
            <a:r>
              <a:rPr lang="zh-CN" altLang="en-US" sz="2600" b="1" kern="0" dirty="0">
                <a:solidFill>
                  <a:srgbClr val="CC0000"/>
                </a:solidFill>
                <a:latin typeface="Times New Roman" panose="02020603050405020304" pitchFamily="18" charset="0"/>
              </a:rPr>
              <a:t>位点变异</a:t>
            </a:r>
            <a:r>
              <a:rPr lang="zh-CN" altLang="en-US" sz="2600" kern="0" dirty="0">
                <a:solidFill>
                  <a:srgbClr val="000000"/>
                </a:solidFill>
                <a:latin typeface="Times New Roman" panose="02020603050405020304" pitchFamily="18" charset="0"/>
              </a:rPr>
              <a:t>：群体中的个体码串，随机挑选一个或多个基因座，并对这些基因座的基因值以变异概率作变动。</a:t>
            </a:r>
            <a:endParaRPr lang="zh-CN" altLang="en-US" sz="2800" kern="0" dirty="0">
              <a:solidFill>
                <a:srgbClr val="000000"/>
              </a:solidFill>
              <a:latin typeface="Arial" panose="020B0604020202020204"/>
            </a:endParaRPr>
          </a:p>
        </p:txBody>
      </p:sp>
      <p:sp>
        <p:nvSpPr>
          <p:cNvPr id="6" name="Rectangle 4"/>
          <p:cNvSpPr>
            <a:spLocks noChangeArrowheads="1"/>
          </p:cNvSpPr>
          <p:nvPr/>
        </p:nvSpPr>
        <p:spPr bwMode="auto">
          <a:xfrm>
            <a:off x="304800" y="2057400"/>
            <a:ext cx="8458200" cy="1081088"/>
          </a:xfrm>
          <a:prstGeom prst="rect">
            <a:avLst/>
          </a:prstGeom>
          <a:noFill/>
          <a:ln>
            <a:noFill/>
          </a:ln>
        </p:spPr>
        <p:txBody>
          <a:bodyPr anchor="b">
            <a:spAutoFit/>
          </a:bodyPr>
          <a:lstStyle>
            <a:lvl1pPr marL="288925" indent="-288925"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buClr>
                <a:srgbClr val="000000"/>
              </a:buClr>
              <a:buFontTx/>
              <a:buNone/>
              <a:defRPr/>
            </a:pPr>
            <a:r>
              <a:rPr lang="zh-CN" altLang="en-US" sz="2600" kern="0" dirty="0">
                <a:solidFill>
                  <a:srgbClr val="000000"/>
                </a:solidFill>
                <a:latin typeface="Times New Roman" panose="02020603050405020304" pitchFamily="18" charset="0"/>
              </a:rPr>
              <a:t>（</a:t>
            </a:r>
            <a:r>
              <a:rPr lang="en-US" altLang="zh-CN" sz="2600" kern="0" dirty="0">
                <a:solidFill>
                  <a:srgbClr val="000000"/>
                </a:solidFill>
                <a:latin typeface="Times New Roman" panose="02020603050405020304" pitchFamily="18" charset="0"/>
              </a:rPr>
              <a:t>2</a:t>
            </a:r>
            <a:r>
              <a:rPr lang="zh-CN" altLang="en-US" sz="2600" kern="0" dirty="0">
                <a:solidFill>
                  <a:srgbClr val="000000"/>
                </a:solidFill>
                <a:latin typeface="Times New Roman" panose="02020603050405020304" pitchFamily="18" charset="0"/>
              </a:rPr>
              <a:t>）</a:t>
            </a:r>
            <a:r>
              <a:rPr lang="zh-CN" altLang="en-US" sz="2600" b="1" kern="0" dirty="0">
                <a:solidFill>
                  <a:srgbClr val="CC0000"/>
                </a:solidFill>
                <a:latin typeface="Times New Roman" panose="02020603050405020304" pitchFamily="18" charset="0"/>
              </a:rPr>
              <a:t>逆转变异</a:t>
            </a:r>
            <a:r>
              <a:rPr lang="zh-CN" altLang="en-US" sz="2600" kern="0" dirty="0">
                <a:solidFill>
                  <a:srgbClr val="000000"/>
                </a:solidFill>
                <a:latin typeface="Times New Roman" panose="02020603050405020304" pitchFamily="18" charset="0"/>
              </a:rPr>
              <a:t>：在个体码串中随机选择两点（逆转点），然后将两点之间的基因值以逆向排序插入到原位置中</a:t>
            </a:r>
            <a:r>
              <a:rPr lang="zh-CN" altLang="en-US" sz="2800" kern="0" dirty="0">
                <a:solidFill>
                  <a:srgbClr val="000000"/>
                </a:solidFill>
                <a:latin typeface="Times New Roman" panose="02020603050405020304" pitchFamily="18" charset="0"/>
              </a:rPr>
              <a:t>。</a:t>
            </a:r>
            <a:r>
              <a:rPr lang="zh-CN" altLang="en-US" sz="2800" kern="0" dirty="0">
                <a:solidFill>
                  <a:srgbClr val="000000"/>
                </a:solidFill>
                <a:latin typeface="宋体" panose="02010600030101010101" pitchFamily="2" charset="-122"/>
              </a:rPr>
              <a:t> </a:t>
            </a:r>
            <a:r>
              <a:rPr lang="zh-CN" altLang="en-US" sz="2800" kern="0" dirty="0">
                <a:solidFill>
                  <a:srgbClr val="000000"/>
                </a:solidFill>
              </a:rPr>
              <a:t>       </a:t>
            </a:r>
          </a:p>
        </p:txBody>
      </p:sp>
      <p:sp>
        <p:nvSpPr>
          <p:cNvPr id="86022" name="Rectangle 5"/>
          <p:cNvSpPr>
            <a:spLocks noChangeArrowheads="1"/>
          </p:cNvSpPr>
          <p:nvPr/>
        </p:nvSpPr>
        <p:spPr bwMode="auto">
          <a:xfrm>
            <a:off x="304800" y="3200400"/>
            <a:ext cx="842486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8925" indent="-288925">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00"/>
              </a:buClr>
            </a:pPr>
            <a:r>
              <a:rPr lang="zh-CN" altLang="en-US" sz="2600" dirty="0">
                <a:solidFill>
                  <a:srgbClr val="000000"/>
                </a:solidFill>
                <a:latin typeface="Times New Roman" panose="02020603050405020304" pitchFamily="18" charset="0"/>
              </a:rPr>
              <a:t>（</a:t>
            </a:r>
            <a:r>
              <a:rPr lang="en-US" altLang="zh-CN" sz="2600" dirty="0">
                <a:solidFill>
                  <a:srgbClr val="000000"/>
                </a:solidFill>
                <a:latin typeface="Times New Roman" panose="02020603050405020304" pitchFamily="18" charset="0"/>
              </a:rPr>
              <a:t>3</a:t>
            </a:r>
            <a:r>
              <a:rPr lang="zh-CN" altLang="en-US" sz="2600" dirty="0">
                <a:solidFill>
                  <a:srgbClr val="000000"/>
                </a:solidFill>
                <a:latin typeface="Times New Roman" panose="02020603050405020304" pitchFamily="18" charset="0"/>
              </a:rPr>
              <a:t>）</a:t>
            </a:r>
            <a:r>
              <a:rPr lang="zh-CN" altLang="en-US" sz="2600" b="1" dirty="0">
                <a:solidFill>
                  <a:srgbClr val="CC0000"/>
                </a:solidFill>
                <a:latin typeface="Times New Roman" panose="02020603050405020304" pitchFamily="18" charset="0"/>
              </a:rPr>
              <a:t>插入变异</a:t>
            </a:r>
            <a:r>
              <a:rPr lang="zh-CN" altLang="en-US" sz="2600" dirty="0">
                <a:solidFill>
                  <a:srgbClr val="000000"/>
                </a:solidFill>
                <a:latin typeface="Times New Roman" panose="02020603050405020304" pitchFamily="18" charset="0"/>
              </a:rPr>
              <a:t>：在个体码串中随机选择一个码，然后将此码插入随机选择的插入点中间。 </a:t>
            </a:r>
          </a:p>
        </p:txBody>
      </p:sp>
      <p:sp>
        <p:nvSpPr>
          <p:cNvPr id="86023" name="Rectangle 6"/>
          <p:cNvSpPr>
            <a:spLocks noChangeArrowheads="1"/>
          </p:cNvSpPr>
          <p:nvPr/>
        </p:nvSpPr>
        <p:spPr bwMode="auto">
          <a:xfrm>
            <a:off x="304800" y="4379168"/>
            <a:ext cx="84978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4650" indent="-37465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00"/>
              </a:buClr>
            </a:pPr>
            <a:r>
              <a:rPr lang="zh-CN" altLang="en-US" sz="2600" dirty="0">
                <a:solidFill>
                  <a:srgbClr val="000000"/>
                </a:solidFill>
                <a:latin typeface="Times New Roman" panose="02020603050405020304" pitchFamily="18" charset="0"/>
              </a:rPr>
              <a:t>（</a:t>
            </a:r>
            <a:r>
              <a:rPr lang="en-US" altLang="zh-CN" sz="2600" dirty="0">
                <a:solidFill>
                  <a:srgbClr val="000000"/>
                </a:solidFill>
                <a:latin typeface="Times New Roman" panose="02020603050405020304" pitchFamily="18" charset="0"/>
              </a:rPr>
              <a:t>4</a:t>
            </a:r>
            <a:r>
              <a:rPr lang="zh-CN" altLang="en-US" sz="2600" dirty="0">
                <a:solidFill>
                  <a:srgbClr val="000000"/>
                </a:solidFill>
                <a:latin typeface="Times New Roman" panose="02020603050405020304" pitchFamily="18" charset="0"/>
              </a:rPr>
              <a:t>）</a:t>
            </a:r>
            <a:r>
              <a:rPr lang="zh-CN" altLang="en-US" sz="2600" b="1" dirty="0">
                <a:solidFill>
                  <a:srgbClr val="CC0000"/>
                </a:solidFill>
                <a:latin typeface="Times New Roman" panose="02020603050405020304" pitchFamily="18" charset="0"/>
              </a:rPr>
              <a:t>互换变异</a:t>
            </a:r>
            <a:r>
              <a:rPr lang="zh-CN" altLang="en-US" sz="2600" dirty="0">
                <a:solidFill>
                  <a:srgbClr val="000000"/>
                </a:solidFill>
                <a:latin typeface="Times New Roman" panose="02020603050405020304" pitchFamily="18" charset="0"/>
              </a:rPr>
              <a:t>：随机选取染色体的两个基因进行简单互换。</a:t>
            </a:r>
          </a:p>
          <a:p>
            <a:pPr algn="just" eaLnBrk="1" hangingPunct="1">
              <a:lnSpc>
                <a:spcPct val="120000"/>
              </a:lnSpc>
              <a:spcBef>
                <a:spcPct val="50000"/>
              </a:spcBef>
              <a:buClr>
                <a:srgbClr val="000000"/>
              </a:buClr>
            </a:pPr>
            <a:r>
              <a:rPr lang="zh-CN" altLang="en-US" sz="2600" dirty="0">
                <a:solidFill>
                  <a:srgbClr val="000000"/>
                </a:solidFill>
                <a:latin typeface="Times New Roman" panose="02020603050405020304" pitchFamily="18" charset="0"/>
              </a:rPr>
              <a:t>（</a:t>
            </a:r>
            <a:r>
              <a:rPr lang="en-US" altLang="zh-CN" sz="2600" dirty="0">
                <a:solidFill>
                  <a:srgbClr val="000000"/>
                </a:solidFill>
                <a:latin typeface="Times New Roman" panose="02020603050405020304" pitchFamily="18" charset="0"/>
              </a:rPr>
              <a:t>5</a:t>
            </a:r>
            <a:r>
              <a:rPr lang="zh-CN" altLang="en-US" sz="2600" dirty="0">
                <a:solidFill>
                  <a:srgbClr val="000000"/>
                </a:solidFill>
                <a:latin typeface="Times New Roman" panose="02020603050405020304" pitchFamily="18" charset="0"/>
              </a:rPr>
              <a:t>）</a:t>
            </a:r>
            <a:r>
              <a:rPr lang="zh-CN" altLang="en-US" sz="2600" b="1" dirty="0">
                <a:solidFill>
                  <a:srgbClr val="CC0000"/>
                </a:solidFill>
                <a:latin typeface="Times New Roman" panose="02020603050405020304" pitchFamily="18" charset="0"/>
              </a:rPr>
              <a:t>移动变异</a:t>
            </a:r>
            <a:r>
              <a:rPr lang="zh-CN" altLang="en-US" sz="2600" dirty="0">
                <a:solidFill>
                  <a:srgbClr val="000000"/>
                </a:solidFill>
                <a:latin typeface="Times New Roman" panose="02020603050405020304" pitchFamily="18" charset="0"/>
              </a:rPr>
              <a:t>：随机选取一个基因，向左或者向右移动一个随机位数。</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4.2.9  </a:t>
            </a:r>
            <a:r>
              <a:rPr lang="zh-CN" altLang="en-US">
                <a:solidFill>
                  <a:srgbClr val="002060"/>
                </a:solidFill>
              </a:rPr>
              <a:t>遗传算法的一般步骤</a:t>
            </a:r>
          </a:p>
        </p:txBody>
      </p:sp>
      <p:sp>
        <p:nvSpPr>
          <p:cNvPr id="8806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AD1A5BB7-348B-4B64-8749-32A365B8C2EA}" type="slidenum">
              <a:rPr lang="ja-JP" altLang="en-US" sz="1800">
                <a:solidFill>
                  <a:srgbClr val="002657"/>
                </a:solidFill>
                <a:latin typeface="Arial" panose="020B0604020202020204" pitchFamily="34" charset="0"/>
                <a:ea typeface="MS PGothic" panose="020B0600070205080204" pitchFamily="34" charset="-128"/>
              </a:rPr>
              <a:t>32</a:t>
            </a:fld>
            <a:endParaRPr lang="en-US" altLang="ja-JP" sz="1800">
              <a:solidFill>
                <a:srgbClr val="002657"/>
              </a:solidFill>
              <a:latin typeface="Arial" panose="020B0604020202020204" pitchFamily="34" charset="0"/>
              <a:ea typeface="MS PGothic" panose="020B0600070205080204" pitchFamily="34" charset="-128"/>
            </a:endParaRPr>
          </a:p>
        </p:txBody>
      </p:sp>
      <p:pic>
        <p:nvPicPr>
          <p:cNvPr id="8806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93763"/>
            <a:ext cx="9108504"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4.2.9  </a:t>
            </a:r>
            <a:r>
              <a:rPr lang="zh-CN" altLang="en-US">
                <a:solidFill>
                  <a:srgbClr val="002060"/>
                </a:solidFill>
              </a:rPr>
              <a:t>遗传算法的一般步骤</a:t>
            </a:r>
          </a:p>
        </p:txBody>
      </p:sp>
      <p:sp>
        <p:nvSpPr>
          <p:cNvPr id="9011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3C662D78-1A84-47DA-99C2-D94230E58521}" type="slidenum">
              <a:rPr lang="ja-JP" altLang="en-US" sz="1800">
                <a:solidFill>
                  <a:srgbClr val="002657"/>
                </a:solidFill>
                <a:latin typeface="Arial" panose="020B0604020202020204" pitchFamily="34" charset="0"/>
                <a:ea typeface="MS PGothic" panose="020B0600070205080204" pitchFamily="34" charset="-128"/>
              </a:rPr>
              <a:t>33</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90116" name="Text Box 5"/>
          <p:cNvSpPr txBox="1">
            <a:spLocks noChangeArrowheads="1"/>
          </p:cNvSpPr>
          <p:nvPr/>
        </p:nvSpPr>
        <p:spPr bwMode="auto">
          <a:xfrm>
            <a:off x="76200" y="838200"/>
            <a:ext cx="867251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pPr>
            <a:r>
              <a:rPr lang="zh-CN" altLang="en-US" sz="2600" dirty="0">
                <a:solidFill>
                  <a:srgbClr val="000000"/>
                </a:solidFill>
                <a:latin typeface="Times New Roman" panose="02020603050405020304" pitchFamily="18" charset="0"/>
              </a:rPr>
              <a:t>（</a:t>
            </a:r>
            <a:r>
              <a:rPr lang="en-US" altLang="zh-CN" sz="2600" dirty="0">
                <a:solidFill>
                  <a:srgbClr val="000000"/>
                </a:solidFill>
                <a:latin typeface="Times New Roman" panose="02020603050405020304" pitchFamily="18" charset="0"/>
              </a:rPr>
              <a:t>1</a:t>
            </a:r>
            <a:r>
              <a:rPr lang="zh-CN" altLang="en-US" sz="2600" dirty="0">
                <a:solidFill>
                  <a:srgbClr val="000000"/>
                </a:solidFill>
                <a:latin typeface="Times New Roman" panose="02020603050405020304" pitchFamily="18" charset="0"/>
              </a:rPr>
              <a:t>）使用随机方法或者其它方法，产生一个有</a:t>
            </a:r>
            <a:r>
              <a:rPr lang="en-US" altLang="zh-CN" sz="2600" i="1" dirty="0">
                <a:solidFill>
                  <a:srgbClr val="000000"/>
                </a:solidFill>
                <a:latin typeface="Times New Roman" panose="02020603050405020304" pitchFamily="18" charset="0"/>
                <a:cs typeface="Times New Roman" panose="02020603050405020304" pitchFamily="18" charset="0"/>
              </a:rPr>
              <a:t>N</a:t>
            </a:r>
            <a:r>
              <a:rPr lang="zh-CN" altLang="en-US" sz="2600" dirty="0">
                <a:solidFill>
                  <a:srgbClr val="000000"/>
                </a:solidFill>
                <a:latin typeface="Times New Roman" panose="02020603050405020304" pitchFamily="18" charset="0"/>
              </a:rPr>
              <a:t>个染色体的初始群体  </a:t>
            </a:r>
            <a:r>
              <a:rPr lang="en-US" altLang="zh-CN" sz="2600" i="1" dirty="0">
                <a:solidFill>
                  <a:srgbClr val="000000"/>
                </a:solidFill>
                <a:latin typeface="Times New Roman" panose="02020603050405020304" pitchFamily="18" charset="0"/>
                <a:cs typeface="Times New Roman" panose="02020603050405020304" pitchFamily="18" charset="0"/>
              </a:rPr>
              <a:t>pop(1)</a:t>
            </a:r>
            <a:r>
              <a:rPr lang="zh-CN" altLang="en-US" sz="2600"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 </a:t>
            </a:r>
          </a:p>
        </p:txBody>
      </p:sp>
      <p:sp>
        <p:nvSpPr>
          <p:cNvPr id="90117" name="Text Box 7"/>
          <p:cNvSpPr txBox="1">
            <a:spLocks noChangeArrowheads="1"/>
          </p:cNvSpPr>
          <p:nvPr/>
        </p:nvSpPr>
        <p:spPr bwMode="auto">
          <a:xfrm>
            <a:off x="107950" y="2019300"/>
            <a:ext cx="8382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pPr>
            <a:r>
              <a:rPr lang="zh-CN" altLang="en-US" sz="2600">
                <a:solidFill>
                  <a:srgbClr val="000000"/>
                </a:solidFill>
                <a:latin typeface="Times New Roman" panose="02020603050405020304" pitchFamily="18" charset="0"/>
              </a:rPr>
              <a:t>（</a:t>
            </a:r>
            <a:r>
              <a:rPr lang="en-US" altLang="zh-CN" sz="2600">
                <a:solidFill>
                  <a:srgbClr val="000000"/>
                </a:solidFill>
                <a:latin typeface="Times New Roman" panose="02020603050405020304" pitchFamily="18" charset="0"/>
              </a:rPr>
              <a:t>2</a:t>
            </a:r>
            <a:r>
              <a:rPr lang="zh-CN" altLang="en-US" sz="2600">
                <a:solidFill>
                  <a:srgbClr val="000000"/>
                </a:solidFill>
                <a:latin typeface="Times New Roman" panose="02020603050405020304" pitchFamily="18" charset="0"/>
              </a:rPr>
              <a:t>）对群体中的每一个染色体</a:t>
            </a:r>
            <a:r>
              <a:rPr lang="en-US" altLang="zh-CN" sz="2600" i="1">
                <a:solidFill>
                  <a:srgbClr val="000000"/>
                </a:solidFill>
                <a:latin typeface="Times New Roman" panose="02020603050405020304" pitchFamily="18" charset="0"/>
                <a:cs typeface="Times New Roman" panose="02020603050405020304" pitchFamily="18" charset="0"/>
              </a:rPr>
              <a:t>pop</a:t>
            </a:r>
            <a:r>
              <a:rPr lang="en-US" altLang="zh-CN" sz="2600" i="1" baseline="-30000">
                <a:solidFill>
                  <a:srgbClr val="000000"/>
                </a:solidFill>
                <a:latin typeface="Times New Roman" panose="02020603050405020304" pitchFamily="18" charset="0"/>
                <a:cs typeface="Times New Roman" panose="02020603050405020304" pitchFamily="18" charset="0"/>
              </a:rPr>
              <a:t>i</a:t>
            </a:r>
            <a:r>
              <a:rPr lang="en-US" altLang="zh-CN" sz="2600" i="1">
                <a:solidFill>
                  <a:srgbClr val="000000"/>
                </a:solidFill>
                <a:latin typeface="Times New Roman" panose="02020603050405020304" pitchFamily="18" charset="0"/>
                <a:cs typeface="Times New Roman" panose="02020603050405020304" pitchFamily="18" charset="0"/>
              </a:rPr>
              <a:t>(t)</a:t>
            </a:r>
            <a:r>
              <a:rPr lang="zh-CN" altLang="en-US" sz="2600">
                <a:solidFill>
                  <a:srgbClr val="000000"/>
                </a:solidFill>
                <a:latin typeface="Times New Roman" panose="02020603050405020304" pitchFamily="18" charset="0"/>
              </a:rPr>
              <a:t>，计算其适应值</a:t>
            </a:r>
            <a:endParaRPr lang="zh-CN" altLang="en-US">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90118" name="Object 8"/>
              <p:cNvSpPr txBox="1"/>
              <p:nvPr/>
            </p:nvSpPr>
            <p:spPr bwMode="auto">
              <a:xfrm>
                <a:off x="2470150" y="2705100"/>
                <a:ext cx="3219450" cy="56197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𝑓𝑖𝑡𝑛𝑒𝑠𝑠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𝑝𝑜</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90118" name="Object 8"/>
              <p:cNvSpPr txBox="1">
                <a:spLocks noRot="1" noChangeAspect="1" noMove="1" noResize="1" noEditPoints="1" noAdjustHandles="1" noChangeArrowheads="1" noChangeShapeType="1" noTextEdit="1"/>
              </p:cNvSpPr>
              <p:nvPr/>
            </p:nvSpPr>
            <p:spPr bwMode="auto">
              <a:xfrm>
                <a:off x="2470150" y="2705100"/>
                <a:ext cx="3219450" cy="561975"/>
              </a:xfrm>
              <a:prstGeom prst="rect">
                <a:avLst/>
              </a:prstGeom>
              <a:blipFill>
                <a:blip r:embed="rId3"/>
                <a:stretch>
                  <a:fillRect l="-1515"/>
                </a:stretch>
              </a:blipFill>
              <a:ln>
                <a:noFill/>
              </a:ln>
            </p:spPr>
            <p:txBody>
              <a:bodyPr/>
              <a:lstStyle/>
              <a:p>
                <a:r>
                  <a:rPr lang="zh-CN" altLang="en-US">
                    <a:noFill/>
                  </a:rPr>
                  <a:t> </a:t>
                </a:r>
              </a:p>
            </p:txBody>
          </p:sp>
        </mc:Fallback>
      </mc:AlternateContent>
      <p:sp>
        <p:nvSpPr>
          <p:cNvPr id="90119" name="Text Box 10"/>
          <p:cNvSpPr txBox="1">
            <a:spLocks noChangeArrowheads="1"/>
          </p:cNvSpPr>
          <p:nvPr/>
        </p:nvSpPr>
        <p:spPr bwMode="auto">
          <a:xfrm>
            <a:off x="179388" y="3455988"/>
            <a:ext cx="8382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pPr>
            <a:r>
              <a:rPr lang="zh-CN" altLang="en-US" sz="2600">
                <a:solidFill>
                  <a:srgbClr val="000000"/>
                </a:solidFill>
                <a:latin typeface="Times New Roman" panose="02020603050405020304" pitchFamily="18" charset="0"/>
              </a:rPr>
              <a:t>（</a:t>
            </a:r>
            <a:r>
              <a:rPr lang="en-US" altLang="zh-CN" sz="2600">
                <a:solidFill>
                  <a:srgbClr val="000000"/>
                </a:solidFill>
                <a:latin typeface="Times New Roman" panose="02020603050405020304" pitchFamily="18" charset="0"/>
              </a:rPr>
              <a:t>3</a:t>
            </a:r>
            <a:r>
              <a:rPr lang="zh-CN" altLang="en-US" sz="2600">
                <a:solidFill>
                  <a:srgbClr val="000000"/>
                </a:solidFill>
                <a:latin typeface="Times New Roman" panose="02020603050405020304" pitchFamily="18" charset="0"/>
              </a:rPr>
              <a:t>）若满足停止条件，则算法停止；否则，以概率</a:t>
            </a:r>
          </a:p>
          <a:p>
            <a:pPr algn="just" eaLnBrk="1" hangingPunct="1">
              <a:lnSpc>
                <a:spcPct val="120000"/>
              </a:lnSpc>
              <a:spcBef>
                <a:spcPct val="50000"/>
              </a:spcBef>
            </a:pPr>
            <a:endParaRPr lang="zh-CN" altLang="en-US" sz="2600">
              <a:solidFill>
                <a:srgbClr val="000000"/>
              </a:solidFill>
              <a:latin typeface="Times New Roman" panose="02020603050405020304" pitchFamily="18" charset="0"/>
            </a:endParaRPr>
          </a:p>
          <a:p>
            <a:pPr algn="just" eaLnBrk="1" hangingPunct="1">
              <a:lnSpc>
                <a:spcPct val="120000"/>
              </a:lnSpc>
              <a:spcBef>
                <a:spcPct val="50000"/>
              </a:spcBef>
            </a:pPr>
            <a:r>
              <a:rPr lang="zh-CN" altLang="en-US" sz="2600">
                <a:solidFill>
                  <a:srgbClr val="000000"/>
                </a:solidFill>
                <a:latin typeface="Times New Roman" panose="02020603050405020304" pitchFamily="18" charset="0"/>
              </a:rPr>
              <a:t>         从</a:t>
            </a:r>
            <a:r>
              <a:rPr lang="en-US" altLang="zh-CN" sz="2600" i="1">
                <a:solidFill>
                  <a:srgbClr val="000000"/>
                </a:solidFill>
                <a:latin typeface="Times New Roman" panose="02020603050405020304" pitchFamily="18" charset="0"/>
              </a:rPr>
              <a:t>pop(t)</a:t>
            </a:r>
            <a:r>
              <a:rPr lang="zh-CN" altLang="en-US" sz="2600">
                <a:solidFill>
                  <a:srgbClr val="000000"/>
                </a:solidFill>
                <a:latin typeface="Times New Roman" panose="02020603050405020304" pitchFamily="18" charset="0"/>
              </a:rPr>
              <a:t>中随机选择一些</a:t>
            </a:r>
            <a:r>
              <a:rPr lang="zh-CN" altLang="en-US" sz="2600">
                <a:solidFill>
                  <a:srgbClr val="000000"/>
                </a:solidFill>
              </a:rPr>
              <a:t>染色体构成一个新种群  </a:t>
            </a:r>
          </a:p>
        </p:txBody>
      </p:sp>
      <mc:AlternateContent xmlns:mc="http://schemas.openxmlformats.org/markup-compatibility/2006" xmlns:a14="http://schemas.microsoft.com/office/drawing/2010/main">
        <mc:Choice Requires="a14">
          <p:sp>
            <p:nvSpPr>
              <p:cNvPr id="90120" name="Object 12"/>
              <p:cNvSpPr txBox="1"/>
              <p:nvPr/>
            </p:nvSpPr>
            <p:spPr bwMode="auto">
              <a:xfrm>
                <a:off x="2987675" y="3976688"/>
                <a:ext cx="1905000" cy="965200"/>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𝑁</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𝑗</m:t>
                              </m:r>
                            </m:sub>
                          </m:sSub>
                        </m:e>
                      </m:nary>
                    </m:oMath>
                  </m:oMathPara>
                </a14:m>
                <a:endParaRPr lang="zh-CN" altLang="en-US"/>
              </a:p>
            </p:txBody>
          </p:sp>
        </mc:Choice>
        <mc:Fallback xmlns="">
          <p:sp>
            <p:nvSpPr>
              <p:cNvPr id="90120" name="Object 12"/>
              <p:cNvSpPr txBox="1">
                <a:spLocks noRot="1" noChangeAspect="1" noMove="1" noResize="1" noEditPoints="1" noAdjustHandles="1" noChangeArrowheads="1" noChangeShapeType="1" noTextEdit="1"/>
              </p:cNvSpPr>
              <p:nvPr/>
            </p:nvSpPr>
            <p:spPr bwMode="auto">
              <a:xfrm>
                <a:off x="2987675" y="3976688"/>
                <a:ext cx="1905000" cy="965200"/>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121" name="Object 14"/>
              <p:cNvSpPr txBox="1"/>
              <p:nvPr/>
            </p:nvSpPr>
            <p:spPr bwMode="auto">
              <a:xfrm>
                <a:off x="1979613" y="5616575"/>
                <a:ext cx="5329237" cy="549275"/>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𝑛𝑒𝑤𝑝𝑜𝑝</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𝑝𝑜</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=1,2,...,</m:t>
                          </m:r>
                          <m:r>
                            <a:rPr lang="zh-CN" altLang="en-US" i="1">
                              <a:solidFill>
                                <a:srgbClr val="000000"/>
                              </a:solidFill>
                              <a:latin typeface="Cambria Math" panose="02040503050406030204" pitchFamily="18" charset="0"/>
                            </a:rPr>
                            <m:t>𝑁</m:t>
                          </m:r>
                        </m:e>
                      </m:d>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90121" name="Object 14"/>
              <p:cNvSpPr txBox="1">
                <a:spLocks noRot="1" noChangeAspect="1" noMove="1" noResize="1" noEditPoints="1" noAdjustHandles="1" noChangeArrowheads="1" noChangeShapeType="1" noTextEdit="1"/>
              </p:cNvSpPr>
              <p:nvPr/>
            </p:nvSpPr>
            <p:spPr bwMode="auto">
              <a:xfrm>
                <a:off x="1979613" y="5616575"/>
                <a:ext cx="5329237" cy="549275"/>
              </a:xfrm>
              <a:prstGeom prst="rect">
                <a:avLst/>
              </a:prstGeom>
              <a:blipFill>
                <a:blip r:embed="rId5"/>
                <a:stretch>
                  <a:fillRect l="-229" t="-98889" b="-12888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122" name="Object 6"/>
              <p:cNvSpPr txBox="1"/>
              <p:nvPr/>
            </p:nvSpPr>
            <p:spPr bwMode="auto">
              <a:xfrm>
                <a:off x="3708400" y="1425575"/>
                <a:ext cx="935608" cy="4762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:=1</m:t>
                      </m:r>
                    </m:oMath>
                  </m:oMathPara>
                </a14:m>
                <a:endParaRPr lang="zh-CN" altLang="en-US" dirty="0"/>
              </a:p>
            </p:txBody>
          </p:sp>
        </mc:Choice>
        <mc:Fallback xmlns="">
          <p:sp>
            <p:nvSpPr>
              <p:cNvPr id="90122" name="Object 6"/>
              <p:cNvSpPr txBox="1">
                <a:spLocks noRot="1" noChangeAspect="1" noMove="1" noResize="1" noEditPoints="1" noAdjustHandles="1" noChangeArrowheads="1" noChangeShapeType="1" noTextEdit="1"/>
              </p:cNvSpPr>
              <p:nvPr/>
            </p:nvSpPr>
            <p:spPr bwMode="auto">
              <a:xfrm>
                <a:off x="3708400" y="1425575"/>
                <a:ext cx="935608" cy="476250"/>
              </a:xfrm>
              <a:prstGeom prst="rect">
                <a:avLst/>
              </a:prstGeom>
              <a:blipFill>
                <a:blip r:embed="rId6"/>
                <a:stretch>
                  <a:fillRect r="-649"/>
                </a:stretch>
              </a:blipFill>
              <a:ln>
                <a:noFill/>
              </a:ln>
              <a:effectLst/>
            </p:spPr>
            <p:txBody>
              <a:bodyPr/>
              <a:lstStyle/>
              <a:p>
                <a:r>
                  <a:rPr lang="zh-CN" altLang="en-US">
                    <a:noFill/>
                  </a:rPr>
                  <a:t> </a:t>
                </a:r>
              </a:p>
            </p:txBody>
          </p:sp>
        </mc:Fallback>
      </mc:AlternateContent>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4.2.9  </a:t>
            </a:r>
            <a:r>
              <a:rPr lang="zh-CN" altLang="en-US">
                <a:solidFill>
                  <a:srgbClr val="002060"/>
                </a:solidFill>
              </a:rPr>
              <a:t>遗传算法的一般步骤</a:t>
            </a:r>
          </a:p>
        </p:txBody>
      </p:sp>
      <p:sp>
        <p:nvSpPr>
          <p:cNvPr id="9216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2D3341BF-9822-4E0A-81E8-BF6AC07DC5CB}" type="slidenum">
              <a:rPr lang="ja-JP" altLang="en-US" sz="1800">
                <a:solidFill>
                  <a:srgbClr val="002657"/>
                </a:solidFill>
                <a:latin typeface="Arial" panose="020B0604020202020204" pitchFamily="34" charset="0"/>
                <a:ea typeface="MS PGothic" panose="020B0600070205080204" pitchFamily="34" charset="-128"/>
              </a:rPr>
              <a:t>34</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92164" name="Text Box 5"/>
          <p:cNvSpPr txBox="1">
            <a:spLocks noChangeArrowheads="1"/>
          </p:cNvSpPr>
          <p:nvPr/>
        </p:nvSpPr>
        <p:spPr bwMode="auto">
          <a:xfrm>
            <a:off x="107950" y="1016000"/>
            <a:ext cx="86868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pPr>
            <a:r>
              <a:rPr lang="zh-CN" altLang="en-US" sz="2600">
                <a:solidFill>
                  <a:srgbClr val="000000"/>
                </a:solidFill>
                <a:latin typeface="Times New Roman" panose="02020603050405020304" pitchFamily="18" charset="0"/>
              </a:rPr>
              <a:t>（</a:t>
            </a:r>
            <a:r>
              <a:rPr lang="en-US" altLang="zh-CN" sz="2600">
                <a:solidFill>
                  <a:srgbClr val="000000"/>
                </a:solidFill>
                <a:latin typeface="Times New Roman" panose="02020603050405020304" pitchFamily="18" charset="0"/>
              </a:rPr>
              <a:t>4</a:t>
            </a:r>
            <a:r>
              <a:rPr lang="zh-CN" altLang="en-US" sz="2600">
                <a:solidFill>
                  <a:srgbClr val="000000"/>
                </a:solidFill>
                <a:latin typeface="Times New Roman" panose="02020603050405020304" pitchFamily="18" charset="0"/>
              </a:rPr>
              <a:t>）</a:t>
            </a:r>
            <a:r>
              <a:rPr lang="zh-CN" altLang="en-US" sz="2600">
                <a:solidFill>
                  <a:srgbClr val="000000"/>
                </a:solidFill>
              </a:rPr>
              <a:t>以概率   进行交叉产生一些新的染色体，得到一个新的群体 </a:t>
            </a:r>
            <a:r>
              <a:rPr lang="zh-CN" altLang="en-US">
                <a:solidFill>
                  <a:srgbClr val="000000"/>
                </a:solidFill>
              </a:rPr>
              <a:t> </a:t>
            </a:r>
          </a:p>
        </p:txBody>
      </p:sp>
      <mc:AlternateContent xmlns:mc="http://schemas.openxmlformats.org/markup-compatibility/2006" xmlns:a14="http://schemas.microsoft.com/office/drawing/2010/main">
        <mc:Choice Requires="a14">
          <p:sp>
            <p:nvSpPr>
              <p:cNvPr id="92165" name="Object 10"/>
              <p:cNvSpPr txBox="1"/>
              <p:nvPr/>
            </p:nvSpPr>
            <p:spPr bwMode="auto">
              <a:xfrm>
                <a:off x="2119313" y="1019175"/>
                <a:ext cx="508000" cy="609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𝑐</m:t>
                          </m:r>
                        </m:sub>
                      </m:sSub>
                    </m:oMath>
                  </m:oMathPara>
                </a14:m>
                <a:endParaRPr lang="zh-CN" altLang="en-US"/>
              </a:p>
            </p:txBody>
          </p:sp>
        </mc:Choice>
        <mc:Fallback xmlns="">
          <p:sp>
            <p:nvSpPr>
              <p:cNvPr id="92165" name="Object 10"/>
              <p:cNvSpPr txBox="1">
                <a:spLocks noRot="1" noChangeAspect="1" noMove="1" noResize="1" noEditPoints="1" noAdjustHandles="1" noChangeArrowheads="1" noChangeShapeType="1" noTextEdit="1"/>
              </p:cNvSpPr>
              <p:nvPr/>
            </p:nvSpPr>
            <p:spPr bwMode="auto">
              <a:xfrm>
                <a:off x="2119313" y="1019175"/>
                <a:ext cx="508000" cy="609600"/>
              </a:xfrm>
              <a:prstGeom prst="rect">
                <a:avLst/>
              </a:prstGeom>
              <a:blipFill>
                <a:blip r:embed="rId3"/>
                <a:stretch>
                  <a:fillRect l="-3614"/>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166" name="Object 11"/>
              <p:cNvSpPr txBox="1"/>
              <p:nvPr/>
            </p:nvSpPr>
            <p:spPr bwMode="auto">
              <a:xfrm>
                <a:off x="2709863" y="1979613"/>
                <a:ext cx="2438400" cy="512762"/>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𝑐𝑟𝑜𝑠𝑠𝑝𝑜𝑝</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92166" name="Object 11"/>
              <p:cNvSpPr txBox="1">
                <a:spLocks noRot="1" noChangeAspect="1" noMove="1" noResize="1" noEditPoints="1" noAdjustHandles="1" noChangeArrowheads="1" noChangeShapeType="1" noTextEdit="1"/>
              </p:cNvSpPr>
              <p:nvPr/>
            </p:nvSpPr>
            <p:spPr bwMode="auto">
              <a:xfrm>
                <a:off x="2709863" y="1979613"/>
                <a:ext cx="2438400" cy="512762"/>
              </a:xfrm>
              <a:prstGeom prst="rect">
                <a:avLst/>
              </a:prstGeom>
              <a:blipFill>
                <a:blip r:embed="rId4"/>
                <a:stretch>
                  <a:fillRect l="-750" b="-8333"/>
                </a:stretch>
              </a:blipFill>
              <a:ln>
                <a:noFill/>
              </a:ln>
            </p:spPr>
            <p:txBody>
              <a:bodyPr/>
              <a:lstStyle/>
              <a:p>
                <a:r>
                  <a:rPr lang="zh-CN" altLang="en-US">
                    <a:noFill/>
                  </a:rPr>
                  <a:t> </a:t>
                </a:r>
              </a:p>
            </p:txBody>
          </p:sp>
        </mc:Fallback>
      </mc:AlternateContent>
      <p:sp>
        <p:nvSpPr>
          <p:cNvPr id="92167" name="Text Box 8"/>
          <p:cNvSpPr txBox="1">
            <a:spLocks noChangeArrowheads="1"/>
          </p:cNvSpPr>
          <p:nvPr/>
        </p:nvSpPr>
        <p:spPr bwMode="auto">
          <a:xfrm>
            <a:off x="76200" y="2547938"/>
            <a:ext cx="8763000"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pPr>
            <a:r>
              <a:rPr lang="en-US" altLang="zh-CN" sz="2600" dirty="0">
                <a:solidFill>
                  <a:srgbClr val="000000"/>
                </a:solidFill>
                <a:latin typeface="Times New Roman" panose="02020603050405020304" pitchFamily="18" charset="0"/>
              </a:rPr>
              <a:t> </a:t>
            </a:r>
            <a:r>
              <a:rPr lang="zh-CN" altLang="en-US" sz="2600" dirty="0">
                <a:solidFill>
                  <a:srgbClr val="000000"/>
                </a:solidFill>
                <a:latin typeface="Times New Roman" panose="02020603050405020304" pitchFamily="18" charset="0"/>
              </a:rPr>
              <a:t>（</a:t>
            </a:r>
            <a:r>
              <a:rPr lang="en-US" altLang="zh-CN" sz="2600" dirty="0">
                <a:solidFill>
                  <a:srgbClr val="000000"/>
                </a:solidFill>
                <a:latin typeface="Times New Roman" panose="02020603050405020304" pitchFamily="18" charset="0"/>
              </a:rPr>
              <a:t>5</a:t>
            </a:r>
            <a:r>
              <a:rPr lang="zh-CN" altLang="en-US" sz="2600" dirty="0">
                <a:solidFill>
                  <a:srgbClr val="000000"/>
                </a:solidFill>
                <a:latin typeface="Times New Roman" panose="02020603050405020304" pitchFamily="18" charset="0"/>
              </a:rPr>
              <a:t>）以一个较小的概率   使染色体的一个基因发生变异，形成                         ；              ，成为一个新的群体</a:t>
            </a:r>
          </a:p>
          <a:p>
            <a:pPr algn="just" eaLnBrk="1" hangingPunct="1">
              <a:lnSpc>
                <a:spcPct val="120000"/>
              </a:lnSpc>
              <a:spcBef>
                <a:spcPct val="50000"/>
              </a:spcBef>
            </a:pPr>
            <a:r>
              <a:rPr lang="zh-CN" altLang="en-US" sz="2600" dirty="0">
                <a:solidFill>
                  <a:srgbClr val="000000"/>
                </a:solidFill>
                <a:latin typeface="Times New Roman" panose="02020603050405020304" pitchFamily="18" charset="0"/>
              </a:rPr>
              <a:t>  </a:t>
            </a:r>
          </a:p>
          <a:p>
            <a:pPr algn="just" eaLnBrk="1" hangingPunct="1">
              <a:lnSpc>
                <a:spcPct val="120000"/>
              </a:lnSpc>
              <a:spcBef>
                <a:spcPct val="50000"/>
              </a:spcBef>
            </a:pPr>
            <a:r>
              <a:rPr lang="zh-CN" altLang="en-US" sz="2600" dirty="0">
                <a:solidFill>
                  <a:srgbClr val="000000"/>
                </a:solidFill>
                <a:latin typeface="Times New Roman" panose="02020603050405020304" pitchFamily="18" charset="0"/>
              </a:rPr>
              <a:t>       返回</a:t>
            </a:r>
            <a:r>
              <a:rPr lang="zh-CN" altLang="en-US" sz="2600" dirty="0">
                <a:solidFill>
                  <a:srgbClr val="000000"/>
                </a:solidFill>
                <a:latin typeface="Times New Roman" panose="02020603050405020304" pitchFamily="18" charset="0"/>
                <a:cs typeface="Times New Roman" panose="02020603050405020304" pitchFamily="18" charset="0"/>
              </a:rPr>
              <a:t> （</a:t>
            </a:r>
            <a:r>
              <a:rPr lang="en-US" altLang="zh-CN" sz="2600" dirty="0">
                <a:solidFill>
                  <a:srgbClr val="000000"/>
                </a:solidFill>
                <a:latin typeface="Times New Roman" panose="02020603050405020304" pitchFamily="18" charset="0"/>
                <a:cs typeface="Times New Roman" panose="02020603050405020304" pitchFamily="18" charset="0"/>
              </a:rPr>
              <a:t>2</a:t>
            </a:r>
            <a:r>
              <a:rPr lang="zh-CN" altLang="en-US" sz="2600" dirty="0">
                <a:solidFill>
                  <a:srgbClr val="000000"/>
                </a:solidFill>
                <a:latin typeface="Times New Roman" panose="02020603050405020304" pitchFamily="18" charset="0"/>
              </a:rPr>
              <a:t>）。</a:t>
            </a:r>
            <a:endParaRPr lang="zh-CN" altLang="en-US" sz="26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20000"/>
              </a:lnSpc>
              <a:spcBef>
                <a:spcPct val="50000"/>
              </a:spcBef>
            </a:pPr>
            <a:r>
              <a:rPr lang="zh-CN" altLang="en-US" dirty="0">
                <a:solidFill>
                  <a:srgbClr val="000000"/>
                </a:solidFill>
                <a:latin typeface="Times New Roman" panose="02020603050405020304" pitchFamily="18" charset="0"/>
              </a:rPr>
              <a:t> </a:t>
            </a:r>
          </a:p>
        </p:txBody>
      </p:sp>
      <mc:AlternateContent xmlns:mc="http://schemas.openxmlformats.org/markup-compatibility/2006" xmlns:a14="http://schemas.microsoft.com/office/drawing/2010/main">
        <mc:Choice Requires="a14">
          <p:sp>
            <p:nvSpPr>
              <p:cNvPr id="92168" name="Object 18"/>
              <p:cNvSpPr txBox="1"/>
              <p:nvPr/>
            </p:nvSpPr>
            <p:spPr bwMode="auto">
              <a:xfrm>
                <a:off x="2819400" y="3811588"/>
                <a:ext cx="3276600" cy="455612"/>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𝑝𝑜𝑝</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𝑚𝑢𝑡𝑝𝑜𝑝</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92168" name="Object 18"/>
              <p:cNvSpPr txBox="1">
                <a:spLocks noRot="1" noChangeAspect="1" noMove="1" noResize="1" noEditPoints="1" noAdjustHandles="1" noChangeArrowheads="1" noChangeShapeType="1" noTextEdit="1"/>
              </p:cNvSpPr>
              <p:nvPr/>
            </p:nvSpPr>
            <p:spPr bwMode="auto">
              <a:xfrm>
                <a:off x="2819400" y="3811588"/>
                <a:ext cx="3276600" cy="455612"/>
              </a:xfrm>
              <a:prstGeom prst="rect">
                <a:avLst/>
              </a:prstGeom>
              <a:blipFill>
                <a:blip r:embed="rId5"/>
                <a:stretch>
                  <a:fillRect l="-372"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169" name="Object 13"/>
              <p:cNvSpPr txBox="1"/>
              <p:nvPr/>
            </p:nvSpPr>
            <p:spPr bwMode="auto">
              <a:xfrm>
                <a:off x="3708400" y="2587625"/>
                <a:ext cx="522288" cy="55403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𝑚</m:t>
                          </m:r>
                        </m:sub>
                      </m:sSub>
                    </m:oMath>
                  </m:oMathPara>
                </a14:m>
                <a:endParaRPr lang="zh-CN" altLang="en-US"/>
              </a:p>
            </p:txBody>
          </p:sp>
        </mc:Choice>
        <mc:Fallback xmlns="">
          <p:sp>
            <p:nvSpPr>
              <p:cNvPr id="92169" name="Object 13"/>
              <p:cNvSpPr txBox="1">
                <a:spLocks noRot="1" noChangeAspect="1" noMove="1" noResize="1" noEditPoints="1" noAdjustHandles="1" noChangeArrowheads="1" noChangeShapeType="1" noTextEdit="1"/>
              </p:cNvSpPr>
              <p:nvPr/>
            </p:nvSpPr>
            <p:spPr bwMode="auto">
              <a:xfrm>
                <a:off x="3708400" y="2587625"/>
                <a:ext cx="522288" cy="554038"/>
              </a:xfrm>
              <a:prstGeom prst="rect">
                <a:avLst/>
              </a:prstGeom>
              <a:blipFill>
                <a:blip r:embed="rId6"/>
                <a:stretch>
                  <a:fillRect l="-116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170" name="Object 14"/>
              <p:cNvSpPr txBox="1"/>
              <p:nvPr/>
            </p:nvSpPr>
            <p:spPr bwMode="auto">
              <a:xfrm>
                <a:off x="1447800" y="3124200"/>
                <a:ext cx="1981200" cy="457200"/>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𝑚𝑢𝑡𝑝𝑜𝑝</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92170" name="Object 14"/>
              <p:cNvSpPr txBox="1">
                <a:spLocks noRot="1" noChangeAspect="1" noMove="1" noResize="1" noEditPoints="1" noAdjustHandles="1" noChangeArrowheads="1" noChangeShapeType="1" noTextEdit="1"/>
              </p:cNvSpPr>
              <p:nvPr/>
            </p:nvSpPr>
            <p:spPr bwMode="auto">
              <a:xfrm>
                <a:off x="1447800" y="3124200"/>
                <a:ext cx="1981200" cy="457200"/>
              </a:xfrm>
              <a:prstGeom prst="rect">
                <a:avLst/>
              </a:prstGeom>
              <a:blipFill>
                <a:blip r:embed="rId7"/>
                <a:stretch>
                  <a:fillRect l="-923" b="-2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171" name="Object 16"/>
              <p:cNvSpPr txBox="1"/>
              <p:nvPr/>
            </p:nvSpPr>
            <p:spPr bwMode="auto">
              <a:xfrm>
                <a:off x="3708400" y="3154091"/>
                <a:ext cx="1325612" cy="34290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𝑡</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𝑡</m:t>
                      </m:r>
                      <m:r>
                        <a:rPr lang="zh-CN" altLang="en-US" sz="2000" i="1">
                          <a:solidFill>
                            <a:srgbClr val="000000"/>
                          </a:solidFill>
                          <a:latin typeface="Cambria Math" panose="02040503050406030204" pitchFamily="18" charset="0"/>
                        </a:rPr>
                        <m:t>+1</m:t>
                      </m:r>
                    </m:oMath>
                  </m:oMathPara>
                </a14:m>
                <a:endParaRPr lang="zh-CN" altLang="en-US" sz="2000" dirty="0"/>
              </a:p>
            </p:txBody>
          </p:sp>
        </mc:Choice>
        <mc:Fallback xmlns="">
          <p:sp>
            <p:nvSpPr>
              <p:cNvPr id="92171" name="Object 16"/>
              <p:cNvSpPr txBox="1">
                <a:spLocks noRot="1" noChangeAspect="1" noMove="1" noResize="1" noEditPoints="1" noAdjustHandles="1" noChangeArrowheads="1" noChangeShapeType="1" noTextEdit="1"/>
              </p:cNvSpPr>
              <p:nvPr/>
            </p:nvSpPr>
            <p:spPr bwMode="auto">
              <a:xfrm>
                <a:off x="3708400" y="3154091"/>
                <a:ext cx="1325612" cy="342900"/>
              </a:xfrm>
              <a:prstGeom prst="rect">
                <a:avLst/>
              </a:prstGeom>
              <a:blipFill>
                <a:blip r:embed="rId8"/>
                <a:stretch>
                  <a:fillRect b="-12281"/>
                </a:stretch>
              </a:blipFill>
              <a:ln>
                <a:noFill/>
              </a:ln>
            </p:spPr>
            <p:txBody>
              <a:bodyPr/>
              <a:lstStyle/>
              <a:p>
                <a:r>
                  <a:rPr lang="zh-CN" altLang="en-US">
                    <a:noFill/>
                  </a:rPr>
                  <a:t> </a:t>
                </a:r>
              </a:p>
            </p:txBody>
          </p:sp>
        </mc:Fallback>
      </mc:AlternateContent>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4.2.10  </a:t>
            </a:r>
            <a:r>
              <a:rPr lang="zh-CN" altLang="en-US">
                <a:solidFill>
                  <a:srgbClr val="002060"/>
                </a:solidFill>
              </a:rPr>
              <a:t>遗传算法的特点 </a:t>
            </a:r>
          </a:p>
        </p:txBody>
      </p:sp>
      <p:sp>
        <p:nvSpPr>
          <p:cNvPr id="9421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82FA3D4E-71FC-471E-B295-DD929E0E2743}" type="slidenum">
              <a:rPr lang="ja-JP" altLang="en-US" sz="1800">
                <a:solidFill>
                  <a:srgbClr val="002657"/>
                </a:solidFill>
                <a:latin typeface="Arial" panose="020B0604020202020204" pitchFamily="34" charset="0"/>
                <a:ea typeface="MS PGothic" panose="020B0600070205080204" pitchFamily="34" charset="-128"/>
              </a:rPr>
              <a:t>35</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179388" y="1379538"/>
            <a:ext cx="8785225" cy="44196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eaLnBrk="1" hangingPunct="1">
              <a:spcBef>
                <a:spcPct val="25000"/>
              </a:spcBef>
              <a:buClr>
                <a:srgbClr val="000000"/>
              </a:buClr>
              <a:buNone/>
              <a:defRPr/>
            </a:pPr>
            <a:r>
              <a:rPr lang="zh-CN" altLang="en-US" sz="2400" b="1" kern="0" dirty="0">
                <a:solidFill>
                  <a:srgbClr val="000000"/>
                </a:solidFill>
                <a:latin typeface="Arial" panose="020B0604020202020204"/>
              </a:rPr>
              <a:t>遗传算法是一种全局优化概率算法，主要特点有： </a:t>
            </a:r>
          </a:p>
          <a:p>
            <a:pPr marL="609600" indent="-609600" eaLnBrk="1" hangingPunct="1">
              <a:spcBef>
                <a:spcPct val="25000"/>
              </a:spcBef>
              <a:buClr>
                <a:srgbClr val="000000"/>
              </a:buClr>
              <a:buFontTx/>
              <a:buBlip>
                <a:blip r:embed="rId3"/>
              </a:buBlip>
              <a:defRPr/>
            </a:pPr>
            <a:r>
              <a:rPr lang="zh-CN" altLang="en-US" sz="2400" b="1" kern="0" dirty="0">
                <a:solidFill>
                  <a:srgbClr val="FF0000"/>
                </a:solidFill>
                <a:latin typeface="Arial" panose="020B0604020202020204"/>
              </a:rPr>
              <a:t>遗传算法对所求解的优化问题没有太多的数学要求</a:t>
            </a:r>
            <a:r>
              <a:rPr lang="zh-CN" altLang="en-US" sz="2400" b="1" kern="0" dirty="0">
                <a:solidFill>
                  <a:srgbClr val="000000"/>
                </a:solidFill>
                <a:latin typeface="Arial" panose="020B0604020202020204"/>
              </a:rPr>
              <a:t>，由于进化特性，搜素过程中不需要问题的内在性质，无论是线性的还是非线性的，离散的还是连续的都可处理，</a:t>
            </a:r>
            <a:r>
              <a:rPr lang="zh-CN" altLang="en-US" sz="2400" b="1" kern="0" dirty="0">
                <a:solidFill>
                  <a:srgbClr val="000000"/>
                </a:solidFill>
                <a:latin typeface="宋体" panose="02010600030101010101" pitchFamily="2" charset="-122"/>
              </a:rPr>
              <a:t>可直接对结构对象进行操作。</a:t>
            </a:r>
          </a:p>
          <a:p>
            <a:pPr marL="609600" indent="-609600" eaLnBrk="1" hangingPunct="1">
              <a:spcBef>
                <a:spcPct val="25000"/>
              </a:spcBef>
              <a:buClr>
                <a:srgbClr val="000000"/>
              </a:buClr>
              <a:buFontTx/>
              <a:buBlip>
                <a:blip r:embed="rId3"/>
              </a:buBlip>
              <a:defRPr/>
            </a:pPr>
            <a:r>
              <a:rPr lang="zh-CN" altLang="en-US" sz="2400" b="1" kern="0" dirty="0">
                <a:solidFill>
                  <a:srgbClr val="000000"/>
                </a:solidFill>
                <a:latin typeface="宋体" panose="02010600030101010101" pitchFamily="2" charset="-122"/>
              </a:rPr>
              <a:t>利用随机技术指导对一个被编码的参数空间进行</a:t>
            </a:r>
            <a:r>
              <a:rPr lang="zh-CN" altLang="en-US" sz="2400" b="1" kern="0" dirty="0">
                <a:solidFill>
                  <a:srgbClr val="FF0000"/>
                </a:solidFill>
                <a:latin typeface="宋体" panose="02010600030101010101" pitchFamily="2" charset="-122"/>
              </a:rPr>
              <a:t>高效率搜索</a:t>
            </a:r>
            <a:r>
              <a:rPr lang="zh-CN" altLang="en-US" sz="2400" b="1" kern="0" dirty="0">
                <a:solidFill>
                  <a:srgbClr val="000000"/>
                </a:solidFill>
                <a:latin typeface="宋体" panose="02010600030101010101" pitchFamily="2" charset="-122"/>
              </a:rPr>
              <a:t>。</a:t>
            </a:r>
          </a:p>
          <a:p>
            <a:pPr marL="609600" indent="-609600" eaLnBrk="1" hangingPunct="1">
              <a:spcBef>
                <a:spcPct val="25000"/>
              </a:spcBef>
              <a:buClr>
                <a:srgbClr val="000000"/>
              </a:buClr>
              <a:buFontTx/>
              <a:buBlip>
                <a:blip r:embed="rId3"/>
              </a:buBlip>
              <a:defRPr/>
            </a:pPr>
            <a:r>
              <a:rPr lang="zh-CN" altLang="en-US" sz="2400" b="1" kern="0" dirty="0">
                <a:solidFill>
                  <a:srgbClr val="000000"/>
                </a:solidFill>
                <a:latin typeface="宋体" panose="02010600030101010101" pitchFamily="2" charset="-122"/>
              </a:rPr>
              <a:t>采用群体搜索策略，易于并行化。</a:t>
            </a:r>
          </a:p>
          <a:p>
            <a:pPr marL="609600" indent="-609600" eaLnBrk="1" hangingPunct="1">
              <a:spcBef>
                <a:spcPct val="25000"/>
              </a:spcBef>
              <a:buClr>
                <a:srgbClr val="000000"/>
              </a:buClr>
              <a:buFontTx/>
              <a:buBlip>
                <a:blip r:embed="rId3"/>
              </a:buBlip>
              <a:defRPr/>
            </a:pPr>
            <a:r>
              <a:rPr lang="zh-CN" altLang="en-US" sz="2400" b="1" kern="0" dirty="0">
                <a:solidFill>
                  <a:srgbClr val="FF0000"/>
                </a:solidFill>
                <a:latin typeface="宋体" panose="02010600030101010101" pitchFamily="2" charset="-122"/>
              </a:rPr>
              <a:t>仅用适应度函数值来评估个体</a:t>
            </a:r>
            <a:r>
              <a:rPr lang="zh-CN" altLang="en-US" sz="2400" b="1" kern="0" dirty="0">
                <a:solidFill>
                  <a:srgbClr val="000000"/>
                </a:solidFill>
                <a:latin typeface="宋体" panose="02010600030101010101" pitchFamily="2" charset="-122"/>
              </a:rPr>
              <a:t>，并在此基础上进行遗传操作，使种群中个体之间进行信息交换。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4.2.11  </a:t>
            </a:r>
            <a:r>
              <a:rPr lang="zh-CN" altLang="en-US" dirty="0">
                <a:solidFill>
                  <a:srgbClr val="002060"/>
                </a:solidFill>
              </a:rPr>
              <a:t>遗传算法的应用</a:t>
            </a:r>
          </a:p>
        </p:txBody>
      </p:sp>
      <p:sp>
        <p:nvSpPr>
          <p:cNvPr id="12288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15A18B12-45D6-4CED-9A9D-F153E10A92CB}" type="slidenum">
              <a:rPr lang="ja-JP" altLang="en-US" sz="1800">
                <a:solidFill>
                  <a:srgbClr val="002657"/>
                </a:solidFill>
                <a:latin typeface="Arial" panose="020B0604020202020204" pitchFamily="34" charset="0"/>
                <a:ea typeface="MS PGothic" panose="020B0600070205080204" pitchFamily="34" charset="-128"/>
              </a:rPr>
              <a:t>36</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381000" y="950913"/>
            <a:ext cx="8382000" cy="5334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Font typeface="Wingdings" panose="05000000000000000000" pitchFamily="2" charset="2"/>
              <a:buNone/>
              <a:defRPr/>
            </a:pPr>
            <a:r>
              <a:rPr lang="en-US" altLang="zh-CN" b="1" kern="0" dirty="0">
                <a:latin typeface="Times New Roman" panose="02020603050405020304" pitchFamily="18" charset="0"/>
              </a:rPr>
              <a:t>1. </a:t>
            </a:r>
            <a:r>
              <a:rPr lang="zh-CN" altLang="en-US" b="1" kern="0" dirty="0">
                <a:latin typeface="Times New Roman" panose="02020603050405020304" pitchFamily="18" charset="0"/>
              </a:rPr>
              <a:t>流水车间调度问题</a:t>
            </a:r>
            <a:r>
              <a:rPr lang="en-US" altLang="zh-CN" b="1" kern="0" dirty="0">
                <a:latin typeface="Times New Roman" panose="02020603050405020304" pitchFamily="18" charset="0"/>
              </a:rPr>
              <a:t>(</a:t>
            </a:r>
            <a:r>
              <a:rPr lang="en-US" altLang="zh-CN" b="1" kern="0" dirty="0" err="1">
                <a:latin typeface="Times New Roman" panose="02020603050405020304" pitchFamily="18" charset="0"/>
              </a:rPr>
              <a:t>FSP:</a:t>
            </a:r>
            <a:r>
              <a:rPr lang="en-US" altLang="zh-CN" sz="2000" b="1" kern="0" dirty="0" err="1">
                <a:latin typeface="Times New Roman" panose="02020603050405020304" pitchFamily="18" charset="0"/>
              </a:rPr>
              <a:t>Flow-shop</a:t>
            </a:r>
            <a:r>
              <a:rPr lang="en-US" altLang="zh-CN" sz="2000" b="1" kern="0" dirty="0">
                <a:latin typeface="Times New Roman" panose="02020603050405020304" pitchFamily="18" charset="0"/>
              </a:rPr>
              <a:t> Scheduling Problem</a:t>
            </a:r>
            <a:r>
              <a:rPr lang="en-US" altLang="zh-CN" b="1" kern="0" dirty="0">
                <a:latin typeface="Times New Roman" panose="02020603050405020304" pitchFamily="18" charset="0"/>
              </a:rPr>
              <a:t>)</a:t>
            </a:r>
            <a:endParaRPr lang="zh-CN" altLang="en-US" b="1" kern="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Object 4"/>
              <p:cNvSpPr txBox="1"/>
              <p:nvPr/>
            </p:nvSpPr>
            <p:spPr bwMode="auto">
              <a:xfrm>
                <a:off x="2667000" y="3657600"/>
                <a:ext cx="3581400" cy="54610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𝑖𝑗</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6" name="Object 4"/>
              <p:cNvSpPr txBox="1">
                <a:spLocks noRot="1" noChangeAspect="1" noMove="1" noResize="1" noEditPoints="1" noAdjustHandles="1" noChangeArrowheads="1" noChangeShapeType="1" noTextEdit="1"/>
              </p:cNvSpPr>
              <p:nvPr/>
            </p:nvSpPr>
            <p:spPr bwMode="auto">
              <a:xfrm>
                <a:off x="2667000" y="3657600"/>
                <a:ext cx="3581400" cy="546100"/>
              </a:xfrm>
              <a:prstGeom prst="rect">
                <a:avLst/>
              </a:prstGeom>
              <a:blipFill>
                <a:blip r:embed="rId3"/>
                <a:stretch>
                  <a:fillRect/>
                </a:stretch>
              </a:blipFill>
              <a:ln>
                <a:noFill/>
              </a:ln>
            </p:spPr>
            <p:txBody>
              <a:bodyPr/>
              <a:lstStyle/>
              <a:p>
                <a:r>
                  <a:rPr lang="zh-CN" altLang="en-US">
                    <a:noFill/>
                  </a:rPr>
                  <a:t> </a:t>
                </a:r>
              </a:p>
            </p:txBody>
          </p:sp>
        </mc:Fallback>
      </mc:AlternateContent>
      <p:sp>
        <p:nvSpPr>
          <p:cNvPr id="7" name="Rectangle 6"/>
          <p:cNvSpPr>
            <a:spLocks noChangeArrowheads="1"/>
          </p:cNvSpPr>
          <p:nvPr/>
        </p:nvSpPr>
        <p:spPr bwMode="auto">
          <a:xfrm>
            <a:off x="381000" y="1752600"/>
            <a:ext cx="8382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buFontTx/>
              <a:buBlip>
                <a:blip r:embed="rId4"/>
              </a:buBlip>
            </a:pPr>
            <a:r>
              <a:rPr kumimoji="1" lang="en-US" altLang="zh-CN" sz="2800">
                <a:solidFill>
                  <a:srgbClr val="000000"/>
                </a:solidFill>
                <a:latin typeface="Times New Roman" panose="02020603050405020304" pitchFamily="18" charset="0"/>
              </a:rPr>
              <a:t>  </a:t>
            </a:r>
            <a:r>
              <a:rPr kumimoji="1" lang="zh-CN" altLang="en-US" sz="2800">
                <a:solidFill>
                  <a:srgbClr val="000000"/>
                </a:solidFill>
                <a:latin typeface="Times New Roman" panose="02020603050405020304" pitchFamily="18" charset="0"/>
              </a:rPr>
              <a:t>问题描述：</a:t>
            </a:r>
            <a:r>
              <a:rPr kumimoji="1" lang="en-US" altLang="zh-CN" sz="2800" i="1">
                <a:solidFill>
                  <a:srgbClr val="000000"/>
                </a:solidFill>
                <a:latin typeface="Times New Roman" panose="02020603050405020304" pitchFamily="18" charset="0"/>
              </a:rPr>
              <a:t>n </a:t>
            </a:r>
            <a:r>
              <a:rPr kumimoji="1" lang="zh-CN" altLang="en-US" sz="2800">
                <a:solidFill>
                  <a:srgbClr val="000000"/>
                </a:solidFill>
                <a:latin typeface="Times New Roman" panose="02020603050405020304" pitchFamily="18" charset="0"/>
              </a:rPr>
              <a:t>个工件要在 </a:t>
            </a:r>
            <a:r>
              <a:rPr kumimoji="1" lang="en-US" altLang="zh-CN" sz="2800" i="1">
                <a:solidFill>
                  <a:srgbClr val="000000"/>
                </a:solidFill>
                <a:latin typeface="Times New Roman" panose="02020603050405020304" pitchFamily="18" charset="0"/>
              </a:rPr>
              <a:t>m </a:t>
            </a:r>
            <a:r>
              <a:rPr kumimoji="1" lang="zh-CN" altLang="en-US" sz="2800">
                <a:solidFill>
                  <a:srgbClr val="000000"/>
                </a:solidFill>
                <a:latin typeface="Times New Roman" panose="02020603050405020304" pitchFamily="18" charset="0"/>
              </a:rPr>
              <a:t>台机器上加工，每个工件需要经过 </a:t>
            </a:r>
            <a:r>
              <a:rPr kumimoji="1" lang="en-US" altLang="zh-CN" sz="2800" i="1">
                <a:solidFill>
                  <a:srgbClr val="000000"/>
                </a:solidFill>
                <a:latin typeface="Times New Roman" panose="02020603050405020304" pitchFamily="18" charset="0"/>
              </a:rPr>
              <a:t>m </a:t>
            </a:r>
            <a:r>
              <a:rPr kumimoji="1" lang="zh-CN" altLang="en-US" sz="2800">
                <a:solidFill>
                  <a:srgbClr val="000000"/>
                </a:solidFill>
                <a:latin typeface="Times New Roman" panose="02020603050405020304" pitchFamily="18" charset="0"/>
              </a:rPr>
              <a:t>道工序，每道工序要求不同的机器，</a:t>
            </a:r>
            <a:r>
              <a:rPr kumimoji="1" lang="en-US" altLang="zh-CN" sz="2800" i="1">
                <a:solidFill>
                  <a:srgbClr val="000000"/>
                </a:solidFill>
                <a:latin typeface="Times New Roman" panose="02020603050405020304" pitchFamily="18" charset="0"/>
              </a:rPr>
              <a:t>n </a:t>
            </a:r>
            <a:r>
              <a:rPr kumimoji="1" lang="zh-CN" altLang="en-US" sz="2800">
                <a:solidFill>
                  <a:srgbClr val="000000"/>
                </a:solidFill>
                <a:latin typeface="Times New Roman" panose="02020603050405020304" pitchFamily="18" charset="0"/>
              </a:rPr>
              <a:t>个工件在 </a:t>
            </a:r>
            <a:r>
              <a:rPr kumimoji="1" lang="en-US" altLang="zh-CN" sz="2800" i="1">
                <a:solidFill>
                  <a:srgbClr val="000000"/>
                </a:solidFill>
                <a:latin typeface="Times New Roman" panose="02020603050405020304" pitchFamily="18" charset="0"/>
              </a:rPr>
              <a:t>m </a:t>
            </a:r>
            <a:r>
              <a:rPr kumimoji="1" lang="zh-CN" altLang="en-US" sz="2800">
                <a:solidFill>
                  <a:srgbClr val="000000"/>
                </a:solidFill>
                <a:latin typeface="Times New Roman" panose="02020603050405020304" pitchFamily="18" charset="0"/>
              </a:rPr>
              <a:t>台机器上的加工顺序相同。工件在机器上的加工时间是给定的，设为      </a:t>
            </a:r>
          </a:p>
        </p:txBody>
      </p:sp>
      <p:sp>
        <p:nvSpPr>
          <p:cNvPr id="8" name="Rectangle 8"/>
          <p:cNvSpPr>
            <a:spLocks noChangeArrowheads="1"/>
          </p:cNvSpPr>
          <p:nvPr/>
        </p:nvSpPr>
        <p:spPr bwMode="auto">
          <a:xfrm>
            <a:off x="381000" y="44196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buFontTx/>
              <a:buBlip>
                <a:blip r:embed="rId4"/>
              </a:buBlip>
            </a:pPr>
            <a:r>
              <a:rPr kumimoji="1" lang="en-US" altLang="zh-CN" sz="2800">
                <a:solidFill>
                  <a:srgbClr val="000000"/>
                </a:solidFill>
                <a:latin typeface="Times New Roman" panose="02020603050405020304" pitchFamily="18" charset="0"/>
              </a:rPr>
              <a:t>  </a:t>
            </a:r>
            <a:r>
              <a:rPr kumimoji="1" lang="zh-CN" altLang="en-US" sz="2800">
                <a:solidFill>
                  <a:srgbClr val="000000"/>
                </a:solidFill>
                <a:latin typeface="Times New Roman" panose="02020603050405020304" pitchFamily="18" charset="0"/>
              </a:rPr>
              <a:t>问题的目标：确定 </a:t>
            </a:r>
            <a:r>
              <a:rPr kumimoji="1" lang="en-US" altLang="zh-CN" sz="2800" i="1">
                <a:solidFill>
                  <a:srgbClr val="000000"/>
                </a:solidFill>
                <a:latin typeface="Times New Roman" panose="02020603050405020304" pitchFamily="18" charset="0"/>
              </a:rPr>
              <a:t>n </a:t>
            </a:r>
            <a:r>
              <a:rPr kumimoji="1" lang="zh-CN" altLang="en-US" sz="2800">
                <a:solidFill>
                  <a:srgbClr val="000000"/>
                </a:solidFill>
                <a:latin typeface="Times New Roman" panose="02020603050405020304" pitchFamily="18" charset="0"/>
              </a:rPr>
              <a:t>个工件在每台机器上的最优加工顺序，使最大流程时间达到最小。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4BA1C-1F05-4F81-A968-C222077E7A71}"/>
              </a:ext>
            </a:extLst>
          </p:cNvPr>
          <p:cNvSpPr>
            <a:spLocks noGrp="1"/>
          </p:cNvSpPr>
          <p:nvPr>
            <p:ph type="title"/>
          </p:nvPr>
        </p:nvSpPr>
        <p:spPr>
          <a:xfrm>
            <a:off x="251520" y="198438"/>
            <a:ext cx="8856984" cy="566266"/>
          </a:xfrm>
        </p:spPr>
        <p:txBody>
          <a:bodyPr/>
          <a:lstStyle/>
          <a:p>
            <a:r>
              <a:rPr lang="zh-CN" altLang="en-US" b="1" i="0" dirty="0">
                <a:solidFill>
                  <a:srgbClr val="505050"/>
                </a:solidFill>
                <a:effectLst/>
                <a:latin typeface="Lucida Grande"/>
              </a:rPr>
              <a:t>混合流水车间调度问题</a:t>
            </a:r>
            <a:r>
              <a:rPr lang="zh-CN" altLang="en-US" sz="2000" b="0" i="0" spc="-200" dirty="0">
                <a:solidFill>
                  <a:srgbClr val="505050"/>
                </a:solidFill>
                <a:effectLst/>
                <a:latin typeface="Lucida Grande"/>
              </a:rPr>
              <a:t>（</a:t>
            </a:r>
            <a:r>
              <a:rPr lang="en-US" altLang="zh-CN" sz="2000" b="0" i="0" spc="-200" dirty="0">
                <a:solidFill>
                  <a:srgbClr val="505050"/>
                </a:solidFill>
                <a:effectLst/>
                <a:latin typeface="Lucida Grande"/>
              </a:rPr>
              <a:t>Hybrid Flow Shop Scheduling Problem,  HFSSP</a:t>
            </a:r>
            <a:r>
              <a:rPr lang="zh-CN" altLang="en-US" sz="2000" b="0" i="0" spc="-200" dirty="0">
                <a:solidFill>
                  <a:srgbClr val="505050"/>
                </a:solidFill>
                <a:effectLst/>
                <a:latin typeface="Lucida Grande"/>
              </a:rPr>
              <a:t>）</a:t>
            </a:r>
            <a:endParaRPr lang="zh-CN" altLang="en-US" b="0" spc="-200" dirty="0"/>
          </a:p>
        </p:txBody>
      </p:sp>
      <p:pic>
        <p:nvPicPr>
          <p:cNvPr id="4" name="图片 3">
            <a:extLst>
              <a:ext uri="{FF2B5EF4-FFF2-40B4-BE49-F238E27FC236}">
                <a16:creationId xmlns:a16="http://schemas.microsoft.com/office/drawing/2014/main" id="{7144D4BE-6BA5-4D2E-8FC5-7F99B1FD3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 y="3217044"/>
            <a:ext cx="7734300" cy="3133725"/>
          </a:xfrm>
          <a:prstGeom prst="rect">
            <a:avLst/>
          </a:prstGeom>
        </p:spPr>
      </p:pic>
      <p:sp>
        <p:nvSpPr>
          <p:cNvPr id="6" name="文本框 5">
            <a:extLst>
              <a:ext uri="{FF2B5EF4-FFF2-40B4-BE49-F238E27FC236}">
                <a16:creationId xmlns:a16="http://schemas.microsoft.com/office/drawing/2014/main" id="{DD14FC6F-777D-469F-BCD7-FF29CA556AAF}"/>
              </a:ext>
            </a:extLst>
          </p:cNvPr>
          <p:cNvSpPr txBox="1"/>
          <p:nvPr/>
        </p:nvSpPr>
        <p:spPr bwMode="auto">
          <a:xfrm>
            <a:off x="395536" y="908720"/>
            <a:ext cx="8424936" cy="1938992"/>
          </a:xfrm>
          <a:prstGeom prst="rect">
            <a:avLst/>
          </a:prstGeom>
          <a:noFill/>
          <a:ln w="9525">
            <a:noFill/>
            <a:prstDash val="dash"/>
            <a:miter lim="800000"/>
          </a:ln>
        </p:spPr>
        <p:txBody>
          <a:bodyPr wrap="square">
            <a:spAutoFit/>
          </a:bodyPr>
          <a:lstStyle/>
          <a:p>
            <a:pPr algn="just"/>
            <a:r>
              <a:rPr lang="en-US" altLang="zh-CN" b="0" i="0" dirty="0">
                <a:solidFill>
                  <a:srgbClr val="505050"/>
                </a:solidFill>
                <a:effectLst/>
                <a:latin typeface="Lucida Grande"/>
              </a:rPr>
              <a:t>n</a:t>
            </a:r>
            <a:r>
              <a:rPr lang="zh-CN" altLang="en-US" b="0" i="0" dirty="0">
                <a:solidFill>
                  <a:srgbClr val="505050"/>
                </a:solidFill>
                <a:effectLst/>
                <a:latin typeface="Lucida Grande"/>
              </a:rPr>
              <a:t>个工件在包含</a:t>
            </a:r>
            <a:r>
              <a:rPr lang="en-US" altLang="zh-CN" b="0" i="0" dirty="0">
                <a:solidFill>
                  <a:srgbClr val="505050"/>
                </a:solidFill>
                <a:effectLst/>
                <a:latin typeface="Lucida Grande"/>
              </a:rPr>
              <a:t>c</a:t>
            </a:r>
            <a:r>
              <a:rPr lang="zh-CN" altLang="en-US" b="0" i="0" dirty="0">
                <a:solidFill>
                  <a:srgbClr val="505050"/>
                </a:solidFill>
                <a:effectLst/>
                <a:latin typeface="Lucida Grande"/>
              </a:rPr>
              <a:t>个阶段（机器中心）的流水线上进行加工。每个工件都要依次通过每个阶段。每个阶段至少有一台加工机器并且至少有一个阶段包含多台并行机器（若每阶段有且仅有一台加工机器，则称为经典流水车间调度问题</a:t>
            </a:r>
            <a:r>
              <a:rPr lang="en-US" altLang="zh-CN" b="0" i="0" dirty="0">
                <a:solidFill>
                  <a:srgbClr val="505050"/>
                </a:solidFill>
                <a:effectLst/>
                <a:latin typeface="Lucida Grande"/>
              </a:rPr>
              <a:t>Flow Shop Scheduling Problem, FSP</a:t>
            </a:r>
            <a:r>
              <a:rPr lang="zh-CN" altLang="en-US" b="0" i="0" dirty="0">
                <a:solidFill>
                  <a:srgbClr val="505050"/>
                </a:solidFill>
                <a:effectLst/>
                <a:latin typeface="Lucida Grande"/>
              </a:rPr>
              <a:t>）</a:t>
            </a:r>
            <a:endParaRPr lang="zh-CN" altLang="en-US" dirty="0"/>
          </a:p>
        </p:txBody>
      </p:sp>
    </p:spTree>
    <p:extLst>
      <p:ext uri="{BB962C8B-B14F-4D97-AF65-F5344CB8AC3E}">
        <p14:creationId xmlns:p14="http://schemas.microsoft.com/office/powerpoint/2010/main" val="233419008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4.2.11  </a:t>
            </a:r>
            <a:r>
              <a:rPr lang="zh-CN" altLang="en-US" dirty="0">
                <a:solidFill>
                  <a:srgbClr val="002060"/>
                </a:solidFill>
              </a:rPr>
              <a:t>遗传算法的应用</a:t>
            </a:r>
          </a:p>
        </p:txBody>
      </p:sp>
      <p:sp>
        <p:nvSpPr>
          <p:cNvPr id="12493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B6B1737A-9D65-4800-A644-78F86A86143C}" type="slidenum">
              <a:rPr lang="ja-JP" altLang="en-US" sz="1800">
                <a:solidFill>
                  <a:srgbClr val="002657"/>
                </a:solidFill>
                <a:latin typeface="Arial" panose="020B0604020202020204" pitchFamily="34" charset="0"/>
                <a:ea typeface="MS PGothic" panose="020B0600070205080204" pitchFamily="34" charset="-128"/>
              </a:rPr>
              <a:t>38</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2"/>
          <p:cNvSpPr txBox="1">
            <a:spLocks noChangeArrowheads="1"/>
          </p:cNvSpPr>
          <p:nvPr/>
        </p:nvSpPr>
        <p:spPr bwMode="auto">
          <a:xfrm>
            <a:off x="250825" y="838200"/>
            <a:ext cx="7772400" cy="5334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Clr>
                <a:srgbClr val="CC0000"/>
              </a:buClr>
              <a:buFont typeface="Wingdings" panose="05000000000000000000" pitchFamily="2" charset="2"/>
              <a:buNone/>
              <a:defRPr/>
            </a:pPr>
            <a:r>
              <a:rPr lang="en-US" altLang="zh-CN" b="1" kern="0">
                <a:solidFill>
                  <a:srgbClr val="000000"/>
                </a:solidFill>
                <a:latin typeface="Times New Roman" panose="02020603050405020304" pitchFamily="18" charset="0"/>
              </a:rPr>
              <a:t>1. </a:t>
            </a:r>
            <a:r>
              <a:rPr lang="zh-CN" altLang="en-US" b="1" kern="0">
                <a:solidFill>
                  <a:srgbClr val="000000"/>
                </a:solidFill>
                <a:latin typeface="Times New Roman" panose="02020603050405020304" pitchFamily="18" charset="0"/>
              </a:rPr>
              <a:t>流水车间</a:t>
            </a:r>
            <a:r>
              <a:rPr lang="zh-CN" altLang="en-US" b="1" kern="0">
                <a:solidFill>
                  <a:srgbClr val="000000"/>
                </a:solidFill>
                <a:latin typeface="宋体" panose="02010600030101010101" pitchFamily="2" charset="-122"/>
              </a:rPr>
              <a:t>调度问题</a:t>
            </a:r>
            <a:endParaRPr lang="zh-CN" altLang="en-US" b="1" kern="0">
              <a:solidFill>
                <a:srgbClr val="000000"/>
              </a:solidFill>
              <a:latin typeface="Arial" panose="020B0604020202020204"/>
            </a:endParaRPr>
          </a:p>
        </p:txBody>
      </p:sp>
      <p:sp>
        <p:nvSpPr>
          <p:cNvPr id="6" name="Rectangle 5"/>
          <p:cNvSpPr>
            <a:spLocks noChangeArrowheads="1"/>
          </p:cNvSpPr>
          <p:nvPr/>
        </p:nvSpPr>
        <p:spPr bwMode="auto">
          <a:xfrm>
            <a:off x="260350" y="1654175"/>
            <a:ext cx="89916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buFontTx/>
              <a:buBlip>
                <a:blip r:embed="rId3"/>
              </a:buBlip>
            </a:pPr>
            <a:r>
              <a:rPr kumimoji="1" lang="en-US" altLang="zh-CN" sz="2800" b="1">
                <a:solidFill>
                  <a:srgbClr val="000000"/>
                </a:solidFill>
              </a:rPr>
              <a:t> </a:t>
            </a:r>
            <a:r>
              <a:rPr kumimoji="1" lang="zh-CN" altLang="en-US" sz="2800" b="1">
                <a:solidFill>
                  <a:srgbClr val="000000"/>
                </a:solidFill>
              </a:rPr>
              <a:t>假设</a:t>
            </a:r>
            <a:r>
              <a:rPr kumimoji="1" lang="zh-CN" altLang="en-US" sz="2800">
                <a:solidFill>
                  <a:srgbClr val="000000"/>
                </a:solidFill>
              </a:rPr>
              <a:t>：</a:t>
            </a:r>
            <a:r>
              <a:rPr kumimoji="1" lang="zh-CN" altLang="en-US" sz="2800">
                <a:solidFill>
                  <a:srgbClr val="000000"/>
                </a:solidFill>
                <a:latin typeface="Times New Roman" panose="02020603050405020304" pitchFamily="18" charset="0"/>
              </a:rPr>
              <a:t> </a:t>
            </a:r>
          </a:p>
          <a:p>
            <a:pPr algn="just" eaLnBrk="1" hangingPunct="1">
              <a:spcBef>
                <a:spcPct val="50000"/>
              </a:spcBef>
            </a:pPr>
            <a:r>
              <a:rPr kumimoji="1" lang="zh-CN" altLang="en-US"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rPr>
              <a:t>(1)</a:t>
            </a:r>
            <a:r>
              <a:rPr kumimoji="1" lang="en-US" altLang="zh-CN" sz="2800">
                <a:solidFill>
                  <a:srgbClr val="000000"/>
                </a:solidFill>
                <a:latin typeface="Times New Roman" panose="02020603050405020304" pitchFamily="18" charset="0"/>
                <a:cs typeface="Times New Roman" panose="02020603050405020304" pitchFamily="18" charset="0"/>
              </a:rPr>
              <a:t> </a:t>
            </a:r>
            <a:r>
              <a:rPr kumimoji="1" lang="zh-CN" altLang="en-US" sz="2800">
                <a:solidFill>
                  <a:srgbClr val="000000"/>
                </a:solidFill>
                <a:latin typeface="Times New Roman" panose="02020603050405020304" pitchFamily="18" charset="0"/>
              </a:rPr>
              <a:t>每个工件在机器上的加工顺序是给定的。</a:t>
            </a:r>
          </a:p>
          <a:p>
            <a:pPr algn="just" eaLnBrk="1" hangingPunct="1">
              <a:spcBef>
                <a:spcPct val="50000"/>
              </a:spcBef>
            </a:pPr>
            <a:r>
              <a:rPr kumimoji="1" lang="zh-CN" altLang="en-US"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rPr>
              <a:t>(2)</a:t>
            </a:r>
            <a:r>
              <a:rPr kumimoji="1" lang="en-US" altLang="zh-CN" sz="2800">
                <a:solidFill>
                  <a:srgbClr val="000000"/>
                </a:solidFill>
                <a:latin typeface="Times New Roman" panose="02020603050405020304" pitchFamily="18" charset="0"/>
                <a:cs typeface="Times New Roman" panose="02020603050405020304" pitchFamily="18" charset="0"/>
              </a:rPr>
              <a:t> </a:t>
            </a:r>
            <a:r>
              <a:rPr kumimoji="1" lang="zh-CN" altLang="en-US" sz="2800">
                <a:solidFill>
                  <a:srgbClr val="000000"/>
                </a:solidFill>
                <a:latin typeface="Times New Roman" panose="02020603050405020304" pitchFamily="18" charset="0"/>
              </a:rPr>
              <a:t>每台机器同时只能加工一个工件。</a:t>
            </a:r>
          </a:p>
          <a:p>
            <a:pPr algn="just" eaLnBrk="1" hangingPunct="1">
              <a:spcBef>
                <a:spcPct val="50000"/>
              </a:spcBef>
            </a:pPr>
            <a:r>
              <a:rPr kumimoji="1" lang="zh-CN" altLang="en-US"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rPr>
              <a:t>(3)</a:t>
            </a:r>
            <a:r>
              <a:rPr kumimoji="1" lang="en-US" altLang="zh-CN" sz="2800">
                <a:solidFill>
                  <a:srgbClr val="000000"/>
                </a:solidFill>
                <a:latin typeface="Times New Roman" panose="02020603050405020304" pitchFamily="18" charset="0"/>
                <a:cs typeface="Times New Roman" panose="02020603050405020304" pitchFamily="18" charset="0"/>
              </a:rPr>
              <a:t> </a:t>
            </a:r>
            <a:r>
              <a:rPr kumimoji="1" lang="zh-CN" altLang="en-US" sz="2800">
                <a:solidFill>
                  <a:srgbClr val="000000"/>
                </a:solidFill>
                <a:latin typeface="Times New Roman" panose="02020603050405020304" pitchFamily="18" charset="0"/>
              </a:rPr>
              <a:t>一个工件不能同时在不同的机器上加工。</a:t>
            </a:r>
          </a:p>
          <a:p>
            <a:pPr algn="just" eaLnBrk="1" hangingPunct="1">
              <a:spcBef>
                <a:spcPct val="50000"/>
              </a:spcBef>
            </a:pPr>
            <a:r>
              <a:rPr kumimoji="1" lang="zh-CN" altLang="en-US"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rPr>
              <a:t>(4)</a:t>
            </a:r>
            <a:r>
              <a:rPr kumimoji="1" lang="en-US" altLang="zh-CN" sz="2800">
                <a:solidFill>
                  <a:srgbClr val="000000"/>
                </a:solidFill>
                <a:latin typeface="Times New Roman" panose="02020603050405020304" pitchFamily="18" charset="0"/>
                <a:cs typeface="Times New Roman" panose="02020603050405020304" pitchFamily="18" charset="0"/>
              </a:rPr>
              <a:t> </a:t>
            </a:r>
            <a:r>
              <a:rPr kumimoji="1" lang="zh-CN" altLang="en-US" sz="2800">
                <a:solidFill>
                  <a:srgbClr val="000000"/>
                </a:solidFill>
                <a:latin typeface="Times New Roman" panose="02020603050405020304" pitchFamily="18" charset="0"/>
              </a:rPr>
              <a:t>工序不能预定。</a:t>
            </a:r>
          </a:p>
          <a:p>
            <a:pPr algn="just" eaLnBrk="1" hangingPunct="1">
              <a:spcBef>
                <a:spcPct val="50000"/>
              </a:spcBef>
            </a:pPr>
            <a:r>
              <a:rPr kumimoji="1" lang="zh-CN" altLang="en-US"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rPr>
              <a:t>(5)</a:t>
            </a:r>
            <a:r>
              <a:rPr kumimoji="1" lang="en-US" altLang="zh-CN" sz="2800">
                <a:solidFill>
                  <a:srgbClr val="000000"/>
                </a:solidFill>
                <a:latin typeface="Times New Roman" panose="02020603050405020304" pitchFamily="18" charset="0"/>
                <a:cs typeface="Times New Roman" panose="02020603050405020304" pitchFamily="18" charset="0"/>
              </a:rPr>
              <a:t> </a:t>
            </a:r>
            <a:r>
              <a:rPr kumimoji="1" lang="zh-CN" altLang="en-US" sz="2800">
                <a:solidFill>
                  <a:srgbClr val="000000"/>
                </a:solidFill>
                <a:latin typeface="Times New Roman" panose="02020603050405020304" pitchFamily="18" charset="0"/>
              </a:rPr>
              <a:t>工序的准备时间与顺序无关，且包含在加工时间中。</a:t>
            </a:r>
          </a:p>
          <a:p>
            <a:pPr algn="just" eaLnBrk="1" hangingPunct="1">
              <a:spcBef>
                <a:spcPct val="50000"/>
              </a:spcBef>
            </a:pPr>
            <a:r>
              <a:rPr kumimoji="1" lang="zh-CN" altLang="en-US"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rPr>
              <a:t>(6) </a:t>
            </a:r>
            <a:r>
              <a:rPr kumimoji="1" lang="zh-CN" altLang="en-US" sz="2800">
                <a:solidFill>
                  <a:srgbClr val="000000"/>
                </a:solidFill>
              </a:rPr>
              <a:t>工件在每台机器上的加工顺序相同，且是确定的。</a:t>
            </a:r>
            <a:r>
              <a:rPr kumimoji="1" lang="zh-CN" altLang="en-US" sz="2800">
                <a:solidFill>
                  <a:srgbClr val="000000"/>
                </a:solidFill>
                <a:latin typeface="Times New Roman" panose="02020603050405020304" pitchFamily="18"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4.2.11  </a:t>
            </a:r>
            <a:r>
              <a:rPr lang="zh-CN" altLang="en-US" dirty="0">
                <a:solidFill>
                  <a:srgbClr val="002060"/>
                </a:solidFill>
              </a:rPr>
              <a:t>遗传算法的应用</a:t>
            </a:r>
          </a:p>
        </p:txBody>
      </p:sp>
      <p:sp>
        <p:nvSpPr>
          <p:cNvPr id="12697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66BD2968-8DC2-478A-A2B3-CC727FF562FD}" type="slidenum">
              <a:rPr lang="ja-JP" altLang="en-US" sz="1800">
                <a:solidFill>
                  <a:srgbClr val="002657"/>
                </a:solidFill>
                <a:latin typeface="Arial" panose="020B0604020202020204" pitchFamily="34" charset="0"/>
                <a:ea typeface="MS PGothic" panose="020B0600070205080204" pitchFamily="34" charset="-128"/>
              </a:rPr>
              <a:t>39</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2"/>
          <p:cNvSpPr txBox="1">
            <a:spLocks noChangeArrowheads="1"/>
          </p:cNvSpPr>
          <p:nvPr/>
        </p:nvSpPr>
        <p:spPr bwMode="auto">
          <a:xfrm>
            <a:off x="323850" y="762000"/>
            <a:ext cx="7772400" cy="5334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Font typeface="Wingdings" panose="05000000000000000000" pitchFamily="2" charset="2"/>
              <a:buNone/>
              <a:defRPr/>
            </a:pPr>
            <a:r>
              <a:rPr lang="en-US" altLang="zh-CN" b="1" kern="0">
                <a:latin typeface="Times New Roman" panose="02020603050405020304" pitchFamily="18" charset="0"/>
              </a:rPr>
              <a:t>1. </a:t>
            </a:r>
            <a:r>
              <a:rPr lang="zh-CN" altLang="en-US" b="1" kern="0">
                <a:latin typeface="Times New Roman" panose="02020603050405020304" pitchFamily="18" charset="0"/>
              </a:rPr>
              <a:t>流水车间调度问题</a:t>
            </a:r>
          </a:p>
        </p:txBody>
      </p:sp>
      <p:sp>
        <p:nvSpPr>
          <p:cNvPr id="126981" name="Text Box 20"/>
          <p:cNvSpPr txBox="1">
            <a:spLocks noChangeArrowheads="1"/>
          </p:cNvSpPr>
          <p:nvPr/>
        </p:nvSpPr>
        <p:spPr bwMode="auto">
          <a:xfrm>
            <a:off x="323850" y="13716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50000"/>
              </a:spcBef>
              <a:buFontTx/>
              <a:buBlip>
                <a:blip r:embed="rId3"/>
              </a:buBlip>
            </a:pPr>
            <a:r>
              <a:rPr lang="en-US" altLang="zh-CN" b="1">
                <a:solidFill>
                  <a:srgbClr val="000000"/>
                </a:solidFill>
              </a:rPr>
              <a:t> </a:t>
            </a:r>
            <a:r>
              <a:rPr lang="zh-CN" altLang="en-US" sz="2800" b="1">
                <a:solidFill>
                  <a:srgbClr val="000000"/>
                </a:solidFill>
              </a:rPr>
              <a:t>问题的数学模型：</a:t>
            </a:r>
          </a:p>
        </p:txBody>
      </p:sp>
      <p:grpSp>
        <p:nvGrpSpPr>
          <p:cNvPr id="126982" name="Group 26"/>
          <p:cNvGrpSpPr/>
          <p:nvPr/>
        </p:nvGrpSpPr>
        <p:grpSpPr bwMode="auto">
          <a:xfrm>
            <a:off x="117476" y="1981200"/>
            <a:ext cx="9207501" cy="4483100"/>
            <a:chOff x="74" y="1248"/>
            <a:chExt cx="5800" cy="2824"/>
          </a:xfrm>
        </p:grpSpPr>
        <p:sp>
          <p:nvSpPr>
            <p:cNvPr id="8" name="Rectangle 23"/>
            <p:cNvSpPr>
              <a:spLocks noChangeArrowheads="1"/>
            </p:cNvSpPr>
            <p:nvPr/>
          </p:nvSpPr>
          <p:spPr bwMode="auto">
            <a:xfrm>
              <a:off x="82" y="1248"/>
              <a:ext cx="5656" cy="2824"/>
            </a:xfrm>
            <a:prstGeom prst="rect">
              <a:avLst/>
            </a:prstGeom>
            <a:gradFill rotWithShape="0">
              <a:gsLst>
                <a:gs pos="0">
                  <a:srgbClr val="CCECFF"/>
                </a:gs>
                <a:gs pos="100000">
                  <a:srgbClr val="FFFFFF"/>
                </a:gs>
              </a:gsLst>
              <a:path path="shape">
                <a:fillToRect l="50000" t="50000" r="50000" b="50000"/>
              </a:path>
            </a:gradFill>
            <a:ln w="9525">
              <a:solidFill>
                <a:srgbClr val="808080"/>
              </a:solidFill>
              <a:miter lim="800000"/>
            </a:ln>
          </p:spPr>
          <p:txBody>
            <a:bodyPr wrap="square">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kumimoji="1" lang="en-US" altLang="zh-CN" sz="2400" kern="0" dirty="0">
                <a:solidFill>
                  <a:srgbClr val="000000"/>
                </a:solidFill>
                <a:latin typeface="宋体" panose="02010600030101010101" pitchFamily="2" charset="-122"/>
              </a:endParaRPr>
            </a:p>
            <a:p>
              <a:pPr algn="l" eaLnBrk="1" fontAlgn="auto" hangingPunct="1">
                <a:lnSpc>
                  <a:spcPct val="100000"/>
                </a:lnSpc>
                <a:spcBef>
                  <a:spcPct val="0"/>
                </a:spcBef>
                <a:spcAft>
                  <a:spcPts val="0"/>
                </a:spcAft>
                <a:buClrTx/>
                <a:buFontTx/>
                <a:buNone/>
                <a:defRPr/>
              </a:pPr>
              <a:endParaRPr kumimoji="1" lang="en-US" altLang="zh-CN" sz="2400" kern="0" dirty="0">
                <a:solidFill>
                  <a:srgbClr val="000000"/>
                </a:solidFill>
                <a:latin typeface="宋体" panose="02010600030101010101" pitchFamily="2" charset="-122"/>
              </a:endParaRPr>
            </a:p>
            <a:p>
              <a:pPr eaLnBrk="1" fontAlgn="auto" hangingPunct="1">
                <a:lnSpc>
                  <a:spcPct val="100000"/>
                </a:lnSpc>
                <a:spcBef>
                  <a:spcPct val="0"/>
                </a:spcBef>
                <a:spcAft>
                  <a:spcPts val="0"/>
                </a:spcAft>
                <a:buClrTx/>
                <a:buFontTx/>
                <a:buNone/>
                <a:defRPr/>
              </a:pPr>
              <a:r>
                <a:rPr kumimoji="1" lang="en-US" altLang="zh-CN" sz="2400" kern="0" dirty="0">
                  <a:solidFill>
                    <a:srgbClr val="000000"/>
                  </a:solidFill>
                  <a:latin typeface="宋体" panose="02010600030101010101" pitchFamily="2" charset="-122"/>
                </a:rPr>
                <a:t> </a:t>
              </a:r>
              <a:r>
                <a:rPr kumimoji="1" lang="zh-CN" altLang="en-US" sz="2400" kern="0" dirty="0">
                  <a:solidFill>
                    <a:srgbClr val="000000"/>
                  </a:solidFill>
                  <a:latin typeface="宋体" panose="02010600030101010101" pitchFamily="2" charset="-122"/>
                </a:rPr>
                <a:t>个工件、 台机器的流水车间调度问题的完工时间：</a:t>
              </a:r>
            </a:p>
            <a:p>
              <a:pPr algn="l" eaLnBrk="1" fontAlgn="auto" hangingPunct="1">
                <a:lnSpc>
                  <a:spcPct val="100000"/>
                </a:lnSpc>
                <a:spcBef>
                  <a:spcPct val="0"/>
                </a:spcBef>
                <a:spcAft>
                  <a:spcPts val="0"/>
                </a:spcAft>
                <a:buClrTx/>
                <a:buFontTx/>
                <a:buNone/>
                <a:defRPr/>
              </a:pPr>
              <a:endParaRPr kumimoji="1" lang="zh-CN" altLang="en-US" sz="2400" kern="0" dirty="0">
                <a:solidFill>
                  <a:srgbClr val="000000"/>
                </a:solidFill>
                <a:latin typeface="宋体" panose="02010600030101010101" pitchFamily="2" charset="-122"/>
              </a:endParaRPr>
            </a:p>
            <a:p>
              <a:pPr algn="l" eaLnBrk="1" fontAlgn="auto" hangingPunct="1">
                <a:lnSpc>
                  <a:spcPct val="100000"/>
                </a:lnSpc>
                <a:spcBef>
                  <a:spcPct val="0"/>
                </a:spcBef>
                <a:spcAft>
                  <a:spcPts val="0"/>
                </a:spcAft>
                <a:buClrTx/>
                <a:buFontTx/>
                <a:buNone/>
                <a:defRPr/>
              </a:pPr>
              <a:endParaRPr kumimoji="1" lang="zh-CN" altLang="en-US" sz="2400" kern="0" dirty="0">
                <a:solidFill>
                  <a:srgbClr val="000000"/>
                </a:solidFill>
                <a:latin typeface="宋体" panose="02010600030101010101" pitchFamily="2" charset="-122"/>
              </a:endParaRPr>
            </a:p>
            <a:p>
              <a:pPr algn="l" eaLnBrk="1" fontAlgn="auto" hangingPunct="1">
                <a:lnSpc>
                  <a:spcPct val="100000"/>
                </a:lnSpc>
                <a:spcBef>
                  <a:spcPct val="0"/>
                </a:spcBef>
                <a:spcAft>
                  <a:spcPts val="0"/>
                </a:spcAft>
                <a:buClrTx/>
                <a:buFontTx/>
                <a:buNone/>
                <a:defRPr/>
              </a:pPr>
              <a:endParaRPr kumimoji="1" lang="zh-CN" altLang="en-US" sz="2400" kern="0" dirty="0">
                <a:solidFill>
                  <a:srgbClr val="000000"/>
                </a:solidFill>
                <a:latin typeface="宋体" panose="02010600030101010101" pitchFamily="2" charset="-122"/>
              </a:endParaRPr>
            </a:p>
            <a:p>
              <a:pPr algn="l" eaLnBrk="1" fontAlgn="auto" hangingPunct="1">
                <a:lnSpc>
                  <a:spcPct val="100000"/>
                </a:lnSpc>
                <a:spcBef>
                  <a:spcPct val="0"/>
                </a:spcBef>
                <a:spcAft>
                  <a:spcPts val="0"/>
                </a:spcAft>
                <a:buClrTx/>
                <a:buFontTx/>
                <a:buNone/>
                <a:defRPr/>
              </a:pPr>
              <a:endParaRPr kumimoji="1" lang="zh-CN" altLang="en-US" sz="2400" kern="0" dirty="0">
                <a:solidFill>
                  <a:srgbClr val="000000"/>
                </a:solidFill>
                <a:latin typeface="宋体" panose="02010600030101010101" pitchFamily="2" charset="-122"/>
              </a:endParaRPr>
            </a:p>
            <a:p>
              <a:pPr algn="l" eaLnBrk="1" fontAlgn="auto" hangingPunct="1">
                <a:lnSpc>
                  <a:spcPct val="100000"/>
                </a:lnSpc>
                <a:spcBef>
                  <a:spcPct val="0"/>
                </a:spcBef>
                <a:spcAft>
                  <a:spcPts val="0"/>
                </a:spcAft>
                <a:buClrTx/>
                <a:buFontTx/>
                <a:buNone/>
                <a:defRPr/>
              </a:pPr>
              <a:endParaRPr kumimoji="1" lang="zh-CN" altLang="en-US" sz="2400" kern="0" dirty="0">
                <a:solidFill>
                  <a:srgbClr val="000000"/>
                </a:solidFill>
                <a:latin typeface="宋体" panose="02010600030101010101" pitchFamily="2" charset="-122"/>
              </a:endParaRPr>
            </a:p>
            <a:p>
              <a:pPr algn="l" eaLnBrk="1" fontAlgn="auto" hangingPunct="1">
                <a:lnSpc>
                  <a:spcPct val="100000"/>
                </a:lnSpc>
                <a:spcBef>
                  <a:spcPct val="0"/>
                </a:spcBef>
                <a:spcAft>
                  <a:spcPts val="0"/>
                </a:spcAft>
                <a:buClrTx/>
                <a:buFontTx/>
                <a:buNone/>
                <a:defRPr/>
              </a:pPr>
              <a:r>
                <a:rPr kumimoji="1" lang="zh-CN" altLang="en-US" sz="2400" kern="0" dirty="0">
                  <a:solidFill>
                    <a:srgbClr val="000000"/>
                  </a:solidFill>
                  <a:latin typeface="宋体" panose="02010600030101010101" pitchFamily="2" charset="-122"/>
                </a:rPr>
                <a:t> </a:t>
              </a:r>
            </a:p>
            <a:p>
              <a:pPr algn="l" eaLnBrk="1" fontAlgn="auto" hangingPunct="1">
                <a:lnSpc>
                  <a:spcPct val="100000"/>
                </a:lnSpc>
                <a:spcBef>
                  <a:spcPct val="0"/>
                </a:spcBef>
                <a:spcAft>
                  <a:spcPts val="0"/>
                </a:spcAft>
                <a:buClrTx/>
                <a:buFontTx/>
                <a:buNone/>
                <a:defRPr/>
              </a:pPr>
              <a:endParaRPr kumimoji="1" lang="zh-CN" altLang="en-US" sz="2400" kern="0" dirty="0">
                <a:solidFill>
                  <a:srgbClr val="000000"/>
                </a:solidFill>
                <a:latin typeface="宋体" panose="02010600030101010101" pitchFamily="2" charset="-122"/>
              </a:endParaRPr>
            </a:p>
            <a:p>
              <a:pPr algn="l" eaLnBrk="1" fontAlgn="auto" hangingPunct="1">
                <a:lnSpc>
                  <a:spcPct val="100000"/>
                </a:lnSpc>
                <a:spcBef>
                  <a:spcPct val="0"/>
                </a:spcBef>
                <a:spcAft>
                  <a:spcPts val="0"/>
                </a:spcAft>
                <a:buClrTx/>
                <a:buFontTx/>
                <a:buNone/>
                <a:defRPr/>
              </a:pPr>
              <a:endParaRPr kumimoji="1" lang="zh-CN" altLang="en-US" sz="2400" kern="0" dirty="0">
                <a:solidFill>
                  <a:srgbClr val="000000"/>
                </a:solidFill>
                <a:latin typeface="Times New Roman" panose="02020603050405020304" pitchFamily="18" charset="0"/>
              </a:endParaRPr>
            </a:p>
            <a:p>
              <a:pPr algn="l" eaLnBrk="1" fontAlgn="auto" hangingPunct="1">
                <a:lnSpc>
                  <a:spcPct val="100000"/>
                </a:lnSpc>
                <a:spcBef>
                  <a:spcPct val="0"/>
                </a:spcBef>
                <a:spcAft>
                  <a:spcPts val="0"/>
                </a:spcAft>
                <a:buClrTx/>
                <a:buFontTx/>
                <a:buNone/>
                <a:defRPr/>
              </a:pPr>
              <a:endParaRPr kumimoji="1" lang="en-US" altLang="zh-CN" sz="2400" kern="0" dirty="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26984" name="Object 0"/>
                <p:cNvSpPr txBox="1"/>
                <p:nvPr/>
              </p:nvSpPr>
              <p:spPr bwMode="auto">
                <a:xfrm>
                  <a:off x="113" y="1344"/>
                  <a:ext cx="3362" cy="272"/>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：工序</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在机器</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上的加工完工时间</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26984" name="Object 0"/>
                <p:cNvSpPr txBox="1">
                  <a:spLocks noRot="1" noChangeAspect="1" noMove="1" noResize="1" noEditPoints="1" noAdjustHandles="1" noChangeArrowheads="1" noChangeShapeType="1" noTextEdit="1"/>
                </p:cNvSpPr>
                <p:nvPr/>
              </p:nvSpPr>
              <p:spPr bwMode="auto">
                <a:xfrm>
                  <a:off x="113" y="1344"/>
                  <a:ext cx="3362" cy="272"/>
                </a:xfrm>
                <a:prstGeom prst="rect">
                  <a:avLst/>
                </a:prstGeom>
                <a:blipFill>
                  <a:blip r:embed="rId4"/>
                  <a:stretch>
                    <a:fillRect b="-845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985" name="Object 1"/>
                <p:cNvSpPr txBox="1"/>
                <p:nvPr/>
              </p:nvSpPr>
              <p:spPr bwMode="auto">
                <a:xfrm>
                  <a:off x="3467" y="1328"/>
                  <a:ext cx="2407" cy="352"/>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𝑗</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𝑗</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𝑗</m:t>
                                </m:r>
                              </m:e>
                              <m:sub>
                                <m:r>
                                  <a:rPr lang="zh-CN" altLang="en-US" sz="2000" i="1">
                                    <a:solidFill>
                                      <a:srgbClr val="000000"/>
                                    </a:solidFill>
                                    <a:latin typeface="Cambria Math" panose="02040503050406030204" pitchFamily="18" charset="0"/>
                                  </a:rPr>
                                  <m:t>𝑛</m:t>
                                </m:r>
                              </m:sub>
                            </m:sSub>
                          </m:e>
                        </m:d>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：工件的调度顺序</m:t>
                        </m:r>
                      </m:oMath>
                    </m:oMathPara>
                  </a14:m>
                  <a:endParaRPr lang="zh-CN" altLang="en-US" sz="2000" dirty="0"/>
                </a:p>
              </p:txBody>
            </p:sp>
          </mc:Choice>
          <mc:Fallback xmlns="">
            <p:sp>
              <p:nvSpPr>
                <p:cNvPr id="126985" name="Object 1"/>
                <p:cNvSpPr txBox="1">
                  <a:spLocks noRot="1" noChangeAspect="1" noMove="1" noResize="1" noEditPoints="1" noAdjustHandles="1" noChangeArrowheads="1" noChangeShapeType="1" noTextEdit="1"/>
                </p:cNvSpPr>
                <p:nvPr/>
              </p:nvSpPr>
              <p:spPr bwMode="auto">
                <a:xfrm>
                  <a:off x="3467" y="1328"/>
                  <a:ext cx="2407" cy="352"/>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986" name="Object 2"/>
                <p:cNvSpPr txBox="1"/>
                <p:nvPr/>
              </p:nvSpPr>
              <p:spPr bwMode="auto">
                <a:xfrm>
                  <a:off x="1884" y="2064"/>
                  <a:ext cx="996" cy="288"/>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1</m:t>
                            </m:r>
                          </m:sub>
                        </m:sSub>
                      </m:oMath>
                    </m:oMathPara>
                  </a14:m>
                  <a:endParaRPr lang="zh-CN" altLang="en-US"/>
                </a:p>
              </p:txBody>
            </p:sp>
          </mc:Choice>
          <mc:Fallback xmlns="">
            <p:sp>
              <p:nvSpPr>
                <p:cNvPr id="126986" name="Object 2"/>
                <p:cNvSpPr txBox="1">
                  <a:spLocks noRot="1" noChangeAspect="1" noMove="1" noResize="1" noEditPoints="1" noAdjustHandles="1" noChangeArrowheads="1" noChangeShapeType="1" noTextEdit="1"/>
                </p:cNvSpPr>
                <p:nvPr/>
              </p:nvSpPr>
              <p:spPr bwMode="auto">
                <a:xfrm>
                  <a:off x="1884" y="2064"/>
                  <a:ext cx="996" cy="288"/>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987" name="Object 3"/>
                <p:cNvSpPr txBox="1"/>
                <p:nvPr/>
              </p:nvSpPr>
              <p:spPr bwMode="auto">
                <a:xfrm>
                  <a:off x="1104" y="2304"/>
                  <a:ext cx="2603" cy="308"/>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𝑘</m:t>
                            </m:r>
                          </m:sub>
                        </m:sSub>
                        <m:m>
                          <m:mPr>
                            <m:plcHide m:val="on"/>
                            <m:mcs>
                              <m:mc>
                                <m:mcPr>
                                  <m:count m:val="2"/>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𝑚</m:t>
                              </m:r>
                            </m:e>
                          </m:mr>
                        </m:m>
                      </m:oMath>
                    </m:oMathPara>
                  </a14:m>
                  <a:endParaRPr lang="zh-CN" altLang="en-US"/>
                </a:p>
              </p:txBody>
            </p:sp>
          </mc:Choice>
          <mc:Fallback xmlns="">
            <p:sp>
              <p:nvSpPr>
                <p:cNvPr id="126987" name="Object 3"/>
                <p:cNvSpPr txBox="1">
                  <a:spLocks noRot="1" noChangeAspect="1" noMove="1" noResize="1" noEditPoints="1" noAdjustHandles="1" noChangeArrowheads="1" noChangeShapeType="1" noTextEdit="1"/>
                </p:cNvSpPr>
                <p:nvPr/>
              </p:nvSpPr>
              <p:spPr bwMode="auto">
                <a:xfrm>
                  <a:off x="1104" y="2304"/>
                  <a:ext cx="2603" cy="308"/>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988" name="Object 4"/>
                <p:cNvSpPr txBox="1"/>
                <p:nvPr/>
              </p:nvSpPr>
              <p:spPr bwMode="auto">
                <a:xfrm>
                  <a:off x="1104" y="2640"/>
                  <a:ext cx="2736" cy="310"/>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1</m:t>
                            </m:r>
                          </m:sub>
                        </m:sSub>
                        <m:m>
                          <m:mPr>
                            <m:plcHide m:val="on"/>
                            <m:mcs>
                              <m:mc>
                                <m:mcPr>
                                  <m:count m:val="2"/>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𝑛</m:t>
                              </m:r>
                            </m:e>
                          </m:mr>
                        </m:m>
                      </m:oMath>
                    </m:oMathPara>
                  </a14:m>
                  <a:endParaRPr lang="zh-CN" altLang="en-US"/>
                </a:p>
              </p:txBody>
            </p:sp>
          </mc:Choice>
          <mc:Fallback xmlns="">
            <p:sp>
              <p:nvSpPr>
                <p:cNvPr id="126988" name="Object 4"/>
                <p:cNvSpPr txBox="1">
                  <a:spLocks noRot="1" noChangeAspect="1" noMove="1" noResize="1" noEditPoints="1" noAdjustHandles="1" noChangeArrowheads="1" noChangeShapeType="1" noTextEdit="1"/>
                </p:cNvSpPr>
                <p:nvPr/>
              </p:nvSpPr>
              <p:spPr bwMode="auto">
                <a:xfrm>
                  <a:off x="1104" y="2640"/>
                  <a:ext cx="2736" cy="310"/>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989" name="Object 5"/>
                <p:cNvSpPr txBox="1"/>
                <p:nvPr/>
              </p:nvSpPr>
              <p:spPr bwMode="auto">
                <a:xfrm>
                  <a:off x="488" y="2980"/>
                  <a:ext cx="4792" cy="284"/>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m>
                          <m:mPr>
                            <m:plcHide m:val="on"/>
                            <m:mcs>
                              <m:mc>
                                <m:mcPr>
                                  <m:count m:val="2"/>
                                  <m:mcJc m:val="center"/>
                                </m:mcPr>
                              </m:mc>
                            </m:mcs>
                            <m:ctrlPr>
                              <a:rPr lang="zh-CN" altLang="en-US" i="1">
                                <a:solidFill>
                                  <a:srgbClr val="000000"/>
                                </a:solidFill>
                                <a:latin typeface="Cambria Math" panose="02040503050406030204" pitchFamily="18" charset="0"/>
                              </a:rPr>
                            </m:ctrlPr>
                          </m:mPr>
                          <m:mr>
                            <m:e/>
                            <m:e>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𝑚</m:t>
                              </m:r>
                            </m:e>
                          </m:mr>
                        </m:m>
                      </m:oMath>
                    </m:oMathPara>
                  </a14:m>
                  <a:endParaRPr lang="zh-CN" altLang="en-US"/>
                </a:p>
              </p:txBody>
            </p:sp>
          </mc:Choice>
          <mc:Fallback xmlns="">
            <p:sp>
              <p:nvSpPr>
                <p:cNvPr id="126989" name="Object 5"/>
                <p:cNvSpPr txBox="1">
                  <a:spLocks noRot="1" noChangeAspect="1" noMove="1" noResize="1" noEditPoints="1" noAdjustHandles="1" noChangeArrowheads="1" noChangeShapeType="1" noTextEdit="1"/>
                </p:cNvSpPr>
                <p:nvPr/>
              </p:nvSpPr>
              <p:spPr bwMode="auto">
                <a:xfrm>
                  <a:off x="488" y="2980"/>
                  <a:ext cx="4792" cy="284"/>
                </a:xfrm>
                <a:prstGeom prst="rect">
                  <a:avLst/>
                </a:prstGeom>
                <a:blipFill>
                  <a:blip r:embed="rId10"/>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990" name="Object 6"/>
                <p:cNvSpPr txBox="1"/>
                <p:nvPr/>
              </p:nvSpPr>
              <p:spPr bwMode="auto">
                <a:xfrm>
                  <a:off x="247" y="3330"/>
                  <a:ext cx="2345" cy="27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最大流程时间：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𝑐𝑛</m:t>
                            </m:r>
                          </m:e>
                          <m:sub>
                            <m:r>
                              <m:rPr>
                                <m:sty m:val="p"/>
                              </m:rPr>
                              <a:rPr lang="zh-CN" altLang="en-US" i="0">
                                <a:solidFill>
                                  <a:srgbClr val="000000"/>
                                </a:solidFill>
                                <a:latin typeface="Cambria Math" panose="02040503050406030204" pitchFamily="18" charset="0"/>
                              </a:rPr>
                              <m:t>max</m:t>
                            </m:r>
                          </m:sub>
                        </m:sSub>
                      </m:oMath>
                    </m:oMathPara>
                  </a14:m>
                  <a:endParaRPr lang="zh-CN" altLang="en-US"/>
                </a:p>
              </p:txBody>
            </p:sp>
          </mc:Choice>
          <mc:Fallback xmlns="">
            <p:sp>
              <p:nvSpPr>
                <p:cNvPr id="126990" name="Object 6"/>
                <p:cNvSpPr txBox="1">
                  <a:spLocks noRot="1" noChangeAspect="1" noMove="1" noResize="1" noEditPoints="1" noAdjustHandles="1" noChangeArrowheads="1" noChangeShapeType="1" noTextEdit="1"/>
                </p:cNvSpPr>
                <p:nvPr/>
              </p:nvSpPr>
              <p:spPr bwMode="auto">
                <a:xfrm>
                  <a:off x="247" y="3330"/>
                  <a:ext cx="2345" cy="270"/>
                </a:xfrm>
                <a:prstGeom prst="rect">
                  <a:avLst/>
                </a:prstGeom>
                <a:blipFill>
                  <a:blip r:embed="rId11"/>
                  <a:stretch>
                    <a:fillRect l="-1146" b="-1267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991" name="Object 7"/>
                <p:cNvSpPr txBox="1"/>
                <p:nvPr/>
              </p:nvSpPr>
              <p:spPr bwMode="auto">
                <a:xfrm>
                  <a:off x="74" y="1724"/>
                  <a:ext cx="166" cy="192"/>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𝑛</m:t>
                        </m:r>
                      </m:oMath>
                    </m:oMathPara>
                  </a14:m>
                  <a:endParaRPr lang="zh-CN" altLang="en-US" sz="2000" dirty="0"/>
                </a:p>
              </p:txBody>
            </p:sp>
          </mc:Choice>
          <mc:Fallback xmlns="">
            <p:sp>
              <p:nvSpPr>
                <p:cNvPr id="126991" name="Object 7"/>
                <p:cNvSpPr txBox="1">
                  <a:spLocks noRot="1" noChangeAspect="1" noMove="1" noResize="1" noEditPoints="1" noAdjustHandles="1" noChangeArrowheads="1" noChangeShapeType="1" noTextEdit="1"/>
                </p:cNvSpPr>
                <p:nvPr/>
              </p:nvSpPr>
              <p:spPr bwMode="auto">
                <a:xfrm>
                  <a:off x="74" y="1724"/>
                  <a:ext cx="166" cy="192"/>
                </a:xfrm>
                <a:prstGeom prst="rect">
                  <a:avLst/>
                </a:prstGeom>
                <a:blipFill>
                  <a:blip r:embed="rId12"/>
                  <a:stretch>
                    <a:fillRect r="-13636" b="-1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992" name="Object 8"/>
                <p:cNvSpPr txBox="1"/>
                <p:nvPr/>
              </p:nvSpPr>
              <p:spPr bwMode="auto">
                <a:xfrm>
                  <a:off x="875" y="1731"/>
                  <a:ext cx="240" cy="211"/>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𝑚</m:t>
                        </m:r>
                      </m:oMath>
                    </m:oMathPara>
                  </a14:m>
                  <a:endParaRPr lang="zh-CN" altLang="en-US" sz="2000" dirty="0"/>
                </a:p>
              </p:txBody>
            </p:sp>
          </mc:Choice>
          <mc:Fallback xmlns="">
            <p:sp>
              <p:nvSpPr>
                <p:cNvPr id="126992" name="Object 8"/>
                <p:cNvSpPr txBox="1">
                  <a:spLocks noRot="1" noChangeAspect="1" noMove="1" noResize="1" noEditPoints="1" noAdjustHandles="1" noChangeArrowheads="1" noChangeShapeType="1" noTextEdit="1"/>
                </p:cNvSpPr>
                <p:nvPr/>
              </p:nvSpPr>
              <p:spPr bwMode="auto">
                <a:xfrm>
                  <a:off x="875" y="1731"/>
                  <a:ext cx="240" cy="211"/>
                </a:xfrm>
                <a:prstGeom prst="rect">
                  <a:avLst/>
                </a:prstGeom>
                <a:blipFill>
                  <a:blip r:embed="rId13"/>
                  <a:stretch>
                    <a:fillRect b="-727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993" name="Object 9"/>
                <p:cNvSpPr txBox="1"/>
                <p:nvPr/>
              </p:nvSpPr>
              <p:spPr bwMode="auto">
                <a:xfrm>
                  <a:off x="240" y="3718"/>
                  <a:ext cx="3173" cy="266"/>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调度目标：确定</m:t>
                        </m:r>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𝑛</m:t>
                                </m:r>
                              </m:sub>
                            </m:sSub>
                          </m:e>
                        </m:d>
                        <m:r>
                          <a:rPr lang="zh-CN" altLang="en-US" i="1">
                            <a:solidFill>
                              <a:srgbClr val="000000"/>
                            </a:solidFill>
                            <a:latin typeface="Cambria Math" panose="02040503050406030204" pitchFamily="18" charset="0"/>
                          </a:rPr>
                          <m:t>使得</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m:rPr>
                                <m:sty m:val="p"/>
                              </m:rPr>
                              <a:rPr lang="zh-CN" altLang="en-US" i="0">
                                <a:solidFill>
                                  <a:srgbClr val="000000"/>
                                </a:solidFill>
                                <a:latin typeface="Cambria Math" panose="02040503050406030204" pitchFamily="18" charset="0"/>
                              </a:rPr>
                              <m:t>max</m:t>
                            </m:r>
                          </m:sub>
                        </m:sSub>
                      </m:oMath>
                    </m:oMathPara>
                  </a14:m>
                  <a:endParaRPr lang="zh-CN" altLang="en-US"/>
                </a:p>
              </p:txBody>
            </p:sp>
          </mc:Choice>
          <mc:Fallback xmlns="">
            <p:sp>
              <p:nvSpPr>
                <p:cNvPr id="126993" name="Object 9"/>
                <p:cNvSpPr txBox="1">
                  <a:spLocks noRot="1" noChangeAspect="1" noMove="1" noResize="1" noEditPoints="1" noAdjustHandles="1" noChangeArrowheads="1" noChangeShapeType="1" noTextEdit="1"/>
                </p:cNvSpPr>
                <p:nvPr/>
              </p:nvSpPr>
              <p:spPr bwMode="auto">
                <a:xfrm>
                  <a:off x="240" y="3718"/>
                  <a:ext cx="3173" cy="266"/>
                </a:xfrm>
                <a:prstGeom prst="rect">
                  <a:avLst/>
                </a:prstGeom>
                <a:blipFill>
                  <a:blip r:embed="rId14"/>
                  <a:stretch>
                    <a:fillRect l="-605" b="-10000"/>
                  </a:stretch>
                </a:blipFill>
                <a:ln>
                  <a:noFill/>
                </a:ln>
              </p:spPr>
              <p:txBody>
                <a:bodyPr/>
                <a:lstStyle/>
                <a:p>
                  <a:r>
                    <a:rPr lang="zh-CN" altLang="en-US">
                      <a:noFill/>
                    </a:rPr>
                    <a:t> </a:t>
                  </a:r>
                </a:p>
              </p:txBody>
            </p:sp>
          </mc:Fallback>
        </mc:AlternateContent>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4.1.1  </a:t>
            </a:r>
            <a:r>
              <a:rPr lang="zh-CN" altLang="en-US" dirty="0">
                <a:solidFill>
                  <a:srgbClr val="002060"/>
                </a:solidFill>
              </a:rPr>
              <a:t>进化算法的概念</a:t>
            </a:r>
            <a:br>
              <a:rPr lang="zh-CN" altLang="en-US" dirty="0">
                <a:solidFill>
                  <a:srgbClr val="002060"/>
                </a:solidFill>
              </a:rPr>
            </a:br>
            <a:endParaRPr lang="zh-CN" altLang="en-US" dirty="0">
              <a:solidFill>
                <a:srgbClr val="002060"/>
              </a:solidFill>
            </a:endParaRPr>
          </a:p>
        </p:txBody>
      </p:sp>
      <p:sp>
        <p:nvSpPr>
          <p:cNvPr id="2867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9A3F7577-E690-401B-8B73-80C66F44BE6A}" type="slidenum">
              <a:rPr lang="ja-JP" altLang="en-US" sz="1800">
                <a:solidFill>
                  <a:srgbClr val="002657"/>
                </a:solidFill>
                <a:latin typeface="Arial" panose="020B0604020202020204" pitchFamily="34" charset="0"/>
                <a:ea typeface="MS PGothic" panose="020B0600070205080204" pitchFamily="34" charset="-128"/>
              </a:rPr>
              <a:t>4</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6" name="Rectangle 6"/>
          <p:cNvSpPr>
            <a:spLocks noChangeArrowheads="1"/>
          </p:cNvSpPr>
          <p:nvPr/>
        </p:nvSpPr>
        <p:spPr bwMode="auto">
          <a:xfrm>
            <a:off x="468313" y="1219200"/>
            <a:ext cx="8294687"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buClr>
                <a:schemeClr val="accent2"/>
              </a:buClr>
              <a:buFont typeface="Wingdings" panose="05000000000000000000" pitchFamily="2" charset="2"/>
              <a:buBlip>
                <a:blip r:embed="rId3"/>
              </a:buBlip>
            </a:pPr>
            <a:r>
              <a:rPr lang="zh-CN" altLang="en-US" sz="2800" b="1" dirty="0">
                <a:solidFill>
                  <a:srgbClr val="FF0000"/>
                </a:solidFill>
                <a:latin typeface="Times New Roman" panose="02020603050405020304" pitchFamily="18" charset="0"/>
              </a:rPr>
              <a:t>进化算法</a:t>
            </a:r>
            <a:r>
              <a:rPr lang="en-US" altLang="en-US" sz="2800" dirty="0">
                <a:solidFill>
                  <a:schemeClr val="tx1"/>
                </a:solidFill>
                <a:latin typeface="Times New Roman" panose="02020603050405020304" pitchFamily="18" charset="0"/>
              </a:rPr>
              <a:t>(evolutionary algorithms</a:t>
            </a:r>
            <a:r>
              <a:rPr lang="zh-CN" altLang="en-US" sz="2800" dirty="0">
                <a:solidFill>
                  <a:schemeClr val="tx1"/>
                </a:solidFill>
                <a:latin typeface="Times New Roman" panose="02020603050405020304" pitchFamily="18" charset="0"/>
              </a:rPr>
              <a:t>，</a:t>
            </a:r>
            <a:r>
              <a:rPr lang="en-US" altLang="en-US" sz="2800" dirty="0">
                <a:solidFill>
                  <a:schemeClr val="tx1"/>
                </a:solidFill>
                <a:latin typeface="Times New Roman" panose="02020603050405020304" pitchFamily="18" charset="0"/>
              </a:rPr>
              <a:t>EA)</a:t>
            </a:r>
            <a:r>
              <a:rPr lang="zh-CN" altLang="en-US" sz="2800" dirty="0">
                <a:solidFill>
                  <a:schemeClr val="tx1"/>
                </a:solidFill>
                <a:latin typeface="Times New Roman" panose="02020603050405020304" pitchFamily="18" charset="0"/>
              </a:rPr>
              <a:t>是基于</a:t>
            </a:r>
            <a:r>
              <a:rPr lang="zh-CN" altLang="en-US" sz="2800" b="1" dirty="0">
                <a:solidFill>
                  <a:srgbClr val="0000FF"/>
                </a:solidFill>
                <a:latin typeface="Times New Roman" panose="02020603050405020304" pitchFamily="18" charset="0"/>
              </a:rPr>
              <a:t>自然选择</a:t>
            </a:r>
            <a:r>
              <a:rPr lang="zh-CN" altLang="en-US" sz="2800" dirty="0">
                <a:solidFill>
                  <a:schemeClr val="tx1"/>
                </a:solidFill>
                <a:latin typeface="Times New Roman" panose="02020603050405020304" pitchFamily="18" charset="0"/>
              </a:rPr>
              <a:t>和</a:t>
            </a:r>
            <a:r>
              <a:rPr lang="zh-CN" altLang="en-US" sz="2800" b="1" dirty="0">
                <a:solidFill>
                  <a:srgbClr val="0000FF"/>
                </a:solidFill>
                <a:latin typeface="Times New Roman" panose="02020603050405020304" pitchFamily="18" charset="0"/>
              </a:rPr>
              <a:t>自然遗传</a:t>
            </a:r>
            <a:r>
              <a:rPr lang="zh-CN" altLang="en-US" sz="2800" dirty="0">
                <a:solidFill>
                  <a:schemeClr val="tx1"/>
                </a:solidFill>
                <a:latin typeface="Times New Roman" panose="02020603050405020304" pitchFamily="18" charset="0"/>
              </a:rPr>
              <a:t>等生物进化机制的一种搜索算法。</a:t>
            </a:r>
            <a:endParaRPr lang="en-US" altLang="zh-CN" sz="2800" dirty="0">
              <a:solidFill>
                <a:schemeClr val="tx1"/>
              </a:solidFill>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Blip>
                <a:blip r:embed="rId3"/>
              </a:buBlip>
            </a:pPr>
            <a:r>
              <a:rPr lang="zh-CN" altLang="en-US" sz="2800" dirty="0">
                <a:solidFill>
                  <a:schemeClr val="tx1"/>
                </a:solidFill>
                <a:latin typeface="Times New Roman" panose="02020603050405020304" pitchFamily="18" charset="0"/>
              </a:rPr>
              <a:t>生物进化是通过繁殖、</a:t>
            </a:r>
            <a:r>
              <a:rPr lang="en-US" altLang="en-US" sz="2800" b="1" dirty="0" err="1">
                <a:solidFill>
                  <a:schemeClr val="tx1"/>
                </a:solidFill>
                <a:latin typeface="Times New Roman" panose="02020603050405020304" pitchFamily="18" charset="0"/>
                <a:hlinkClick r:id="rId4"/>
              </a:rPr>
              <a:t>变异</a:t>
            </a:r>
            <a:r>
              <a:rPr lang="zh-CN" altLang="en-US" sz="2800" dirty="0">
                <a:solidFill>
                  <a:schemeClr val="tx1"/>
                </a:solidFill>
                <a:latin typeface="Times New Roman" panose="02020603050405020304" pitchFamily="18" charset="0"/>
              </a:rPr>
              <a:t>、竞争和选择实现的；而进化算法则主要通过选择、重组、变异和适应性评价这些操作实现优化问题的求解。</a:t>
            </a:r>
          </a:p>
          <a:p>
            <a:pPr algn="just" eaLnBrk="1" hangingPunct="1">
              <a:spcBef>
                <a:spcPct val="50000"/>
              </a:spcBef>
              <a:buClr>
                <a:schemeClr val="accent2"/>
              </a:buClr>
              <a:buFont typeface="Wingdings" panose="05000000000000000000" pitchFamily="2" charset="2"/>
              <a:buBlip>
                <a:blip r:embed="rId3"/>
              </a:buBlip>
            </a:pPr>
            <a:r>
              <a:rPr lang="zh-CN" altLang="en-US" sz="2800" dirty="0">
                <a:solidFill>
                  <a:schemeClr val="tx1"/>
                </a:solidFill>
                <a:latin typeface="Times New Roman" panose="02020603050405020304" pitchFamily="18" charset="0"/>
              </a:rPr>
              <a:t>进化算法是一个</a:t>
            </a:r>
            <a:r>
              <a:rPr lang="en-US" altLang="en-US" sz="2800" b="1" dirty="0">
                <a:solidFill>
                  <a:srgbClr val="0000FF"/>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算法簇</a:t>
            </a:r>
            <a:r>
              <a:rPr lang="en-US" altLang="en-US" sz="2800" b="1" dirty="0">
                <a:solidFill>
                  <a:srgbClr val="0000FF"/>
                </a:solidFill>
                <a:latin typeface="Times New Roman" panose="02020603050405020304" pitchFamily="18" charset="0"/>
              </a:rPr>
              <a:t>”</a:t>
            </a:r>
            <a:r>
              <a:rPr lang="zh-CN" altLang="en-US" sz="2800" dirty="0">
                <a:solidFill>
                  <a:schemeClr val="tx1"/>
                </a:solidFill>
                <a:latin typeface="Times New Roman" panose="02020603050405020304" pitchFamily="18" charset="0"/>
              </a:rPr>
              <a:t>，包括遗传算法</a:t>
            </a:r>
            <a:r>
              <a:rPr lang="en-US" altLang="en-US" sz="2800" dirty="0">
                <a:solidFill>
                  <a:schemeClr val="tx1"/>
                </a:solidFill>
                <a:latin typeface="Times New Roman" panose="02020603050405020304" pitchFamily="18" charset="0"/>
              </a:rPr>
              <a:t>(GA)</a:t>
            </a:r>
            <a:r>
              <a:rPr lang="zh-CN" altLang="en-US" sz="2800" dirty="0">
                <a:solidFill>
                  <a:schemeClr val="tx1"/>
                </a:solidFill>
                <a:latin typeface="Times New Roman" panose="02020603050405020304" pitchFamily="18" charset="0"/>
              </a:rPr>
              <a:t>、遗传规划、</a:t>
            </a:r>
            <a:r>
              <a:rPr lang="en-US" altLang="en-US" sz="2800" b="1" dirty="0" err="1">
                <a:solidFill>
                  <a:schemeClr val="tx1"/>
                </a:solidFill>
                <a:latin typeface="Times New Roman" panose="02020603050405020304" pitchFamily="18" charset="0"/>
                <a:hlinkClick r:id="rId5"/>
              </a:rPr>
              <a:t>进化策略</a:t>
            </a:r>
            <a:r>
              <a:rPr lang="zh-CN" altLang="en-US" sz="2800" dirty="0">
                <a:solidFill>
                  <a:schemeClr val="tx1"/>
                </a:solidFill>
                <a:latin typeface="Times New Roman" panose="02020603050405020304" pitchFamily="18" charset="0"/>
              </a:rPr>
              <a:t>和进化规划等。</a:t>
            </a:r>
            <a:endParaRPr lang="en-US" altLang="zh-CN" sz="2800" dirty="0">
              <a:solidFill>
                <a:schemeClr val="tx1"/>
              </a:solidFill>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Blip>
                <a:blip r:embed="rId3"/>
              </a:buBlip>
            </a:pPr>
            <a:r>
              <a:rPr lang="zh-CN" altLang="en-US" sz="2800" dirty="0">
                <a:solidFill>
                  <a:schemeClr val="tx1"/>
                </a:solidFill>
                <a:latin typeface="Times New Roman" panose="02020603050405020304" pitchFamily="18" charset="0"/>
              </a:rPr>
              <a:t>进化算法的基本框架是遗传算法所描述的框架。</a:t>
            </a:r>
            <a:endParaRPr lang="en-US" altLang="zh-CN" sz="2800" dirty="0">
              <a:solidFill>
                <a:schemeClr val="tx1"/>
              </a:solidFill>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Blip>
                <a:blip r:embed="rId3"/>
              </a:buBlip>
            </a:pPr>
            <a:r>
              <a:rPr lang="zh-CN" altLang="en-US" sz="2800" dirty="0">
                <a:solidFill>
                  <a:schemeClr val="tx1"/>
                </a:solidFill>
                <a:latin typeface="Times New Roman" panose="02020603050405020304" pitchFamily="18" charset="0"/>
              </a:rPr>
              <a:t>进化算法可广泛应用于</a:t>
            </a:r>
            <a:r>
              <a:rPr lang="zh-CN" altLang="en-US" sz="2800" b="1" dirty="0">
                <a:solidFill>
                  <a:srgbClr val="0000FF"/>
                </a:solidFill>
                <a:latin typeface="Times New Roman" panose="02020603050405020304" pitchFamily="18" charset="0"/>
              </a:rPr>
              <a:t>组合优化</a:t>
            </a:r>
            <a:r>
              <a:rPr lang="zh-CN" altLang="en-US" sz="2800" dirty="0">
                <a:solidFill>
                  <a:schemeClr val="tx1"/>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机器学习</a:t>
            </a:r>
            <a:r>
              <a:rPr lang="zh-CN" altLang="en-US" sz="2800" dirty="0">
                <a:solidFill>
                  <a:schemeClr val="tx1"/>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自适应控制</a:t>
            </a:r>
            <a:r>
              <a:rPr lang="zh-CN" altLang="en-US" sz="2800" dirty="0">
                <a:solidFill>
                  <a:schemeClr val="tx1"/>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规划设计</a:t>
            </a:r>
            <a:r>
              <a:rPr lang="zh-CN" altLang="en-US" sz="2800" dirty="0">
                <a:solidFill>
                  <a:schemeClr val="tx1"/>
                </a:solidFill>
                <a:latin typeface="Times New Roman" panose="02020603050405020304" pitchFamily="18" charset="0"/>
              </a:rPr>
              <a:t>和</a:t>
            </a:r>
            <a:r>
              <a:rPr lang="zh-CN" altLang="en-US" sz="2800" b="1" dirty="0">
                <a:solidFill>
                  <a:srgbClr val="0000FF"/>
                </a:solidFill>
                <a:latin typeface="Times New Roman" panose="02020603050405020304" pitchFamily="18" charset="0"/>
              </a:rPr>
              <a:t>人工生命</a:t>
            </a:r>
            <a:r>
              <a:rPr lang="zh-CN" altLang="en-US" sz="2800" dirty="0">
                <a:solidFill>
                  <a:schemeClr val="tx1"/>
                </a:solidFill>
                <a:latin typeface="Times New Roman" panose="02020603050405020304" pitchFamily="18" charset="0"/>
              </a:rPr>
              <a:t>等领域。</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4.2.11  </a:t>
            </a:r>
            <a:r>
              <a:rPr lang="zh-CN" altLang="en-US" dirty="0">
                <a:solidFill>
                  <a:srgbClr val="002060"/>
                </a:solidFill>
              </a:rPr>
              <a:t>遗传算法的应用</a:t>
            </a:r>
          </a:p>
        </p:txBody>
      </p:sp>
      <p:sp>
        <p:nvSpPr>
          <p:cNvPr id="12902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FBB325B7-DC09-4521-BBE3-0217301BFAC7}" type="slidenum">
              <a:rPr lang="ja-JP" altLang="en-US" sz="1800">
                <a:solidFill>
                  <a:srgbClr val="002657"/>
                </a:solidFill>
                <a:latin typeface="Arial" panose="020B0604020202020204" pitchFamily="34" charset="0"/>
                <a:ea typeface="MS PGothic" panose="020B0600070205080204" pitchFamily="34" charset="-128"/>
              </a:rPr>
              <a:t>40</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29028" name="Rectangle 2"/>
          <p:cNvSpPr>
            <a:spLocks noChangeArrowheads="1"/>
          </p:cNvSpPr>
          <p:nvPr/>
        </p:nvSpPr>
        <p:spPr bwMode="auto">
          <a:xfrm>
            <a:off x="381000" y="990600"/>
            <a:ext cx="7543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kumimoji="1" lang="en-US" altLang="zh-CN" sz="3000" b="1">
                <a:solidFill>
                  <a:srgbClr val="000000"/>
                </a:solidFill>
                <a:latin typeface="Times New Roman" panose="02020603050405020304" pitchFamily="18" charset="0"/>
              </a:rPr>
              <a:t> 2. </a:t>
            </a:r>
            <a:r>
              <a:rPr kumimoji="1" lang="zh-CN" altLang="en-US" sz="3000" b="1">
                <a:solidFill>
                  <a:srgbClr val="000000"/>
                </a:solidFill>
                <a:latin typeface="Times New Roman" panose="02020603050405020304" pitchFamily="18" charset="0"/>
              </a:rPr>
              <a:t>求解流水车间调度</a:t>
            </a:r>
            <a:r>
              <a:rPr kumimoji="1" lang="zh-CN" altLang="en-US" sz="3000" b="1">
                <a:solidFill>
                  <a:srgbClr val="000000"/>
                </a:solidFill>
              </a:rPr>
              <a:t>问题的遗传算法设计</a:t>
            </a:r>
            <a:r>
              <a:rPr kumimoji="1" lang="zh-CN" altLang="en-US" sz="3000" b="1">
                <a:solidFill>
                  <a:srgbClr val="000000"/>
                </a:solidFill>
                <a:latin typeface="Times New Roman" panose="02020603050405020304" pitchFamily="18" charset="0"/>
              </a:rPr>
              <a:t> </a:t>
            </a:r>
          </a:p>
        </p:txBody>
      </p:sp>
      <p:sp>
        <p:nvSpPr>
          <p:cNvPr id="6" name="Rectangle 3"/>
          <p:cNvSpPr>
            <a:spLocks noChangeArrowheads="1"/>
          </p:cNvSpPr>
          <p:nvPr/>
        </p:nvSpPr>
        <p:spPr bwMode="auto">
          <a:xfrm>
            <a:off x="304800" y="1674813"/>
            <a:ext cx="8458200"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50000"/>
              </a:spcBef>
            </a:pP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1</a:t>
            </a:r>
            <a:r>
              <a:rPr kumimoji="1" lang="zh-CN" altLang="en-US"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rPr>
              <a:t>FSP</a:t>
            </a:r>
            <a:r>
              <a:rPr kumimoji="1" lang="zh-CN" altLang="en-US" sz="2800" b="1" dirty="0">
                <a:solidFill>
                  <a:srgbClr val="000000"/>
                </a:solidFill>
              </a:rPr>
              <a:t>的编码方法</a:t>
            </a:r>
            <a:endParaRPr kumimoji="1" lang="zh-CN" altLang="en-US" sz="2800" b="1" dirty="0">
              <a:solidFill>
                <a:srgbClr val="000000"/>
              </a:solidFill>
              <a:latin typeface="Times New Roman" panose="02020603050405020304" pitchFamily="18" charset="0"/>
            </a:endParaRPr>
          </a:p>
          <a:p>
            <a:pPr algn="just" eaLnBrk="1" hangingPunct="1">
              <a:spcBef>
                <a:spcPct val="50000"/>
              </a:spcBef>
              <a:buFontTx/>
              <a:buBlip>
                <a:blip r:embed="rId3"/>
              </a:buBlip>
            </a:pPr>
            <a:r>
              <a:rPr kumimoji="1" lang="zh-CN" altLang="en-US" sz="2800" dirty="0">
                <a:solidFill>
                  <a:srgbClr val="000000"/>
                </a:solidFill>
              </a:rPr>
              <a:t> </a:t>
            </a:r>
            <a:r>
              <a:rPr kumimoji="1" lang="zh-CN" altLang="en-US" sz="2600" dirty="0">
                <a:solidFill>
                  <a:srgbClr val="000000"/>
                </a:solidFill>
              </a:rPr>
              <a:t>对于</a:t>
            </a:r>
            <a:r>
              <a:rPr kumimoji="1" lang="en-US" altLang="zh-CN" sz="2600" dirty="0">
                <a:solidFill>
                  <a:srgbClr val="000000"/>
                </a:solidFill>
                <a:latin typeface="Times New Roman" panose="02020603050405020304" pitchFamily="18" charset="0"/>
              </a:rPr>
              <a:t>FSP</a:t>
            </a:r>
            <a:r>
              <a:rPr kumimoji="1" lang="zh-CN" altLang="en-US" sz="2600" dirty="0">
                <a:solidFill>
                  <a:srgbClr val="000000"/>
                </a:solidFill>
              </a:rPr>
              <a:t>，</a:t>
            </a:r>
            <a:r>
              <a:rPr kumimoji="1" lang="zh-CN" altLang="en-US" sz="2600" b="1" dirty="0">
                <a:solidFill>
                  <a:srgbClr val="0000FF"/>
                </a:solidFill>
              </a:rPr>
              <a:t>最自然的编码方式是用染色体表示工件的顺序</a:t>
            </a:r>
            <a:r>
              <a:rPr kumimoji="1" lang="zh-CN" altLang="en-US" sz="2600" b="1" dirty="0">
                <a:solidFill>
                  <a:srgbClr val="0000FF"/>
                </a:solidFill>
                <a:latin typeface="Times New Roman" panose="02020603050405020304" pitchFamily="18" charset="0"/>
              </a:rPr>
              <a:t>。</a:t>
            </a:r>
          </a:p>
        </p:txBody>
      </p:sp>
      <p:grpSp>
        <p:nvGrpSpPr>
          <p:cNvPr id="7" name="Group 22"/>
          <p:cNvGrpSpPr/>
          <p:nvPr/>
        </p:nvGrpSpPr>
        <p:grpSpPr bwMode="auto">
          <a:xfrm>
            <a:off x="465138" y="3727449"/>
            <a:ext cx="8305800" cy="1127125"/>
            <a:chOff x="288" y="2112"/>
            <a:chExt cx="5232" cy="710"/>
          </a:xfrm>
        </p:grpSpPr>
        <p:sp>
          <p:nvSpPr>
            <p:cNvPr id="8" name="Rectangle 21"/>
            <p:cNvSpPr>
              <a:spLocks noChangeArrowheads="1"/>
            </p:cNvSpPr>
            <p:nvPr/>
          </p:nvSpPr>
          <p:spPr bwMode="auto">
            <a:xfrm>
              <a:off x="288" y="2112"/>
              <a:ext cx="5232" cy="661"/>
            </a:xfrm>
            <a:prstGeom prst="rect">
              <a:avLst/>
            </a:prstGeom>
            <a:solidFill>
              <a:srgbClr val="FFFFFF"/>
            </a:solidFill>
            <a:ln w="9525">
              <a:solidFill>
                <a:srgbClr val="808080"/>
              </a:solidFill>
              <a:miter lim="800000"/>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40000"/>
                </a:lnSpc>
                <a:spcBef>
                  <a:spcPct val="50000"/>
                </a:spcBef>
                <a:spcAft>
                  <a:spcPts val="0"/>
                </a:spcAft>
                <a:buClrTx/>
                <a:buFontTx/>
                <a:buNone/>
                <a:defRPr/>
              </a:pPr>
              <a:r>
                <a:rPr kumimoji="1" lang="zh-CN" altLang="en-US" sz="2400" kern="0" dirty="0">
                  <a:solidFill>
                    <a:srgbClr val="000000"/>
                  </a:solidFill>
                  <a:latin typeface="宋体" panose="02010600030101010101" pitchFamily="2" charset="-122"/>
                </a:rPr>
                <a:t>对于有四个工件的</a:t>
              </a:r>
              <a:r>
                <a:rPr kumimoji="1" lang="en-US" altLang="zh-CN" sz="2400" kern="0" dirty="0">
                  <a:solidFill>
                    <a:srgbClr val="000000"/>
                  </a:solidFill>
                  <a:latin typeface="Times New Roman" panose="02020603050405020304" pitchFamily="18" charset="0"/>
                  <a:cs typeface="Times New Roman" panose="02020603050405020304" pitchFamily="18" charset="0"/>
                </a:rPr>
                <a:t>FSP</a:t>
              </a:r>
              <a:r>
                <a:rPr kumimoji="1" lang="zh-CN" altLang="en-US" sz="2400" kern="0" dirty="0">
                  <a:solidFill>
                    <a:srgbClr val="000000"/>
                  </a:solidFill>
                  <a:latin typeface="宋体" panose="02010600030101010101" pitchFamily="2" charset="-122"/>
                </a:rPr>
                <a:t>，第  个染色体           ，表示工件的加工顺序为：            。</a:t>
              </a:r>
              <a:r>
                <a:rPr kumimoji="1" lang="zh-CN" altLang="en-US" sz="1100" kern="0" dirty="0">
                  <a:solidFill>
                    <a:srgbClr val="000000"/>
                  </a:solidFill>
                  <a:latin typeface="宋体" panose="02010600030101010101" pitchFamily="2" charset="-122"/>
                </a:rPr>
                <a:t> </a:t>
              </a:r>
              <a:endParaRPr kumimoji="1" lang="zh-CN" altLang="en-US" sz="2400" kern="0" dirty="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29032" name="Object 0"/>
                <p:cNvSpPr txBox="1"/>
                <p:nvPr/>
              </p:nvSpPr>
              <p:spPr bwMode="auto">
                <a:xfrm>
                  <a:off x="2598" y="2188"/>
                  <a:ext cx="255" cy="262"/>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𝑘</m:t>
                        </m:r>
                      </m:oMath>
                    </m:oMathPara>
                  </a14:m>
                  <a:endParaRPr lang="zh-CN" altLang="en-US" dirty="0"/>
                </a:p>
              </p:txBody>
            </p:sp>
          </mc:Choice>
          <mc:Fallback xmlns="">
            <p:sp>
              <p:nvSpPr>
                <p:cNvPr id="129032" name="Object 0"/>
                <p:cNvSpPr txBox="1">
                  <a:spLocks noRot="1" noChangeAspect="1" noMove="1" noResize="1" noEditPoints="1" noAdjustHandles="1" noChangeArrowheads="1" noChangeShapeType="1" noTextEdit="1"/>
                </p:cNvSpPr>
                <p:nvPr/>
              </p:nvSpPr>
              <p:spPr bwMode="auto">
                <a:xfrm>
                  <a:off x="2598" y="2188"/>
                  <a:ext cx="255" cy="262"/>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033" name="Object 1"/>
                <p:cNvSpPr txBox="1"/>
                <p:nvPr/>
              </p:nvSpPr>
              <p:spPr bwMode="auto">
                <a:xfrm>
                  <a:off x="3555" y="2185"/>
                  <a:ext cx="1008" cy="285"/>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𝑣</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=[1,2,3,4]</m:t>
                        </m:r>
                      </m:oMath>
                    </m:oMathPara>
                  </a14:m>
                  <a:endParaRPr lang="zh-CN" altLang="en-US" sz="2000" dirty="0"/>
                </a:p>
              </p:txBody>
            </p:sp>
          </mc:Choice>
          <mc:Fallback xmlns="">
            <p:sp>
              <p:nvSpPr>
                <p:cNvPr id="129033" name="Object 1"/>
                <p:cNvSpPr txBox="1">
                  <a:spLocks noRot="1" noChangeAspect="1" noMove="1" noResize="1" noEditPoints="1" noAdjustHandles="1" noChangeArrowheads="1" noChangeShapeType="1" noTextEdit="1"/>
                </p:cNvSpPr>
                <p:nvPr/>
              </p:nvSpPr>
              <p:spPr bwMode="auto">
                <a:xfrm>
                  <a:off x="3555" y="2185"/>
                  <a:ext cx="1008" cy="285"/>
                </a:xfrm>
                <a:prstGeom prst="rect">
                  <a:avLst/>
                </a:prstGeom>
                <a:blipFill>
                  <a:blip r:embed="rId5"/>
                  <a:stretch>
                    <a:fillRect r="-152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034" name="Object 2"/>
                <p:cNvSpPr txBox="1"/>
                <p:nvPr/>
              </p:nvSpPr>
              <p:spPr bwMode="auto">
                <a:xfrm>
                  <a:off x="1920" y="2496"/>
                  <a:ext cx="1008" cy="326"/>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2,</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𝑗</m:t>
                            </m:r>
                          </m:e>
                          <m:sub>
                            <m:r>
                              <a:rPr lang="zh-CN" altLang="en-US" i="1">
                                <a:solidFill>
                                  <a:srgbClr val="000000"/>
                                </a:solidFill>
                                <a:latin typeface="Cambria Math" panose="02040503050406030204" pitchFamily="18" charset="0"/>
                              </a:rPr>
                              <m:t>4</m:t>
                            </m:r>
                          </m:sub>
                        </m:sSub>
                      </m:oMath>
                    </m:oMathPara>
                  </a14:m>
                  <a:endParaRPr lang="zh-CN" altLang="en-US"/>
                </a:p>
              </p:txBody>
            </p:sp>
          </mc:Choice>
          <mc:Fallback xmlns="">
            <p:sp>
              <p:nvSpPr>
                <p:cNvPr id="129034" name="Object 2"/>
                <p:cNvSpPr txBox="1">
                  <a:spLocks noRot="1" noChangeAspect="1" noMove="1" noResize="1" noEditPoints="1" noAdjustHandles="1" noChangeArrowheads="1" noChangeShapeType="1" noTextEdit="1"/>
                </p:cNvSpPr>
                <p:nvPr/>
              </p:nvSpPr>
              <p:spPr bwMode="auto">
                <a:xfrm>
                  <a:off x="1920" y="2496"/>
                  <a:ext cx="1008" cy="326"/>
                </a:xfrm>
                <a:prstGeom prst="rect">
                  <a:avLst/>
                </a:prstGeom>
                <a:blipFill>
                  <a:blip r:embed="rId6"/>
                  <a:stretch>
                    <a:fillRect l="-3042" b="-5882"/>
                  </a:stretch>
                </a:blipFill>
                <a:ln>
                  <a:noFill/>
                </a:ln>
              </p:spPr>
              <p:txBody>
                <a:bodyPr/>
                <a:lstStyle/>
                <a:p>
                  <a:r>
                    <a:rPr lang="zh-CN" alt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4.2.11  </a:t>
            </a:r>
            <a:r>
              <a:rPr lang="zh-CN" altLang="en-US" dirty="0">
                <a:solidFill>
                  <a:srgbClr val="002060"/>
                </a:solidFill>
              </a:rPr>
              <a:t>遗传算法的应用</a:t>
            </a:r>
          </a:p>
        </p:txBody>
      </p:sp>
      <p:sp>
        <p:nvSpPr>
          <p:cNvPr id="13107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101FD630-50E0-4486-8868-A4E83125FF44}" type="slidenum">
              <a:rPr lang="ja-JP" altLang="en-US" sz="1800">
                <a:solidFill>
                  <a:srgbClr val="002657"/>
                </a:solidFill>
                <a:latin typeface="Arial" panose="020B0604020202020204" pitchFamily="34" charset="0"/>
                <a:ea typeface="MS PGothic" panose="020B0600070205080204" pitchFamily="34" charset="-128"/>
              </a:rPr>
              <a:t>41</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31076" name="Rectangle 2"/>
          <p:cNvSpPr>
            <a:spLocks noChangeArrowheads="1"/>
          </p:cNvSpPr>
          <p:nvPr/>
        </p:nvSpPr>
        <p:spPr bwMode="auto">
          <a:xfrm>
            <a:off x="565150" y="1050925"/>
            <a:ext cx="7391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kumimoji="1" lang="en-US" altLang="zh-CN" sz="3000" b="1">
                <a:solidFill>
                  <a:srgbClr val="000000"/>
                </a:solidFill>
                <a:latin typeface="Times New Roman" panose="02020603050405020304" pitchFamily="18" charset="0"/>
              </a:rPr>
              <a:t> 2. </a:t>
            </a:r>
            <a:r>
              <a:rPr kumimoji="1" lang="zh-CN" altLang="en-US" sz="3000" b="1">
                <a:solidFill>
                  <a:srgbClr val="000000"/>
                </a:solidFill>
                <a:latin typeface="Times New Roman" panose="02020603050405020304" pitchFamily="18" charset="0"/>
              </a:rPr>
              <a:t>求解流水车间调度问题</a:t>
            </a:r>
            <a:r>
              <a:rPr kumimoji="1" lang="zh-CN" altLang="en-US" sz="3000" b="1">
                <a:solidFill>
                  <a:srgbClr val="000000"/>
                </a:solidFill>
              </a:rPr>
              <a:t>的遗传算法设计</a:t>
            </a:r>
            <a:r>
              <a:rPr kumimoji="1" lang="zh-CN" altLang="en-US" sz="3000">
                <a:solidFill>
                  <a:srgbClr val="000000"/>
                </a:solidFill>
                <a:latin typeface="Times New Roman" panose="02020603050405020304" pitchFamily="18" charset="0"/>
              </a:rPr>
              <a:t> </a:t>
            </a:r>
          </a:p>
        </p:txBody>
      </p:sp>
      <p:sp>
        <p:nvSpPr>
          <p:cNvPr id="6" name="Rectangle 4"/>
          <p:cNvSpPr>
            <a:spLocks noChangeArrowheads="1"/>
          </p:cNvSpPr>
          <p:nvPr/>
        </p:nvSpPr>
        <p:spPr bwMode="auto">
          <a:xfrm>
            <a:off x="457200" y="17526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2</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FSP</a:t>
            </a:r>
            <a:r>
              <a:rPr kumimoji="1" lang="zh-CN" altLang="en-US" sz="2800" b="1" dirty="0">
                <a:solidFill>
                  <a:srgbClr val="000000"/>
                </a:solidFill>
              </a:rPr>
              <a:t>的适应度函数</a:t>
            </a:r>
            <a:r>
              <a:rPr kumimoji="1" lang="zh-CN" altLang="en-US" sz="2800" dirty="0">
                <a:solidFill>
                  <a:srgbClr val="000000"/>
                </a:solidFill>
                <a:latin typeface="Times New Roman" panose="02020603050405020304" pitchFamily="18" charset="0"/>
              </a:rPr>
              <a:t> </a:t>
            </a:r>
          </a:p>
        </p:txBody>
      </p:sp>
      <p:grpSp>
        <p:nvGrpSpPr>
          <p:cNvPr id="7" name="Group 13"/>
          <p:cNvGrpSpPr/>
          <p:nvPr/>
        </p:nvGrpSpPr>
        <p:grpSpPr bwMode="auto">
          <a:xfrm>
            <a:off x="838200" y="2514600"/>
            <a:ext cx="6629400" cy="2495550"/>
            <a:chOff x="336" y="1536"/>
            <a:chExt cx="4176" cy="1572"/>
          </a:xfrm>
        </p:grpSpPr>
        <p:sp>
          <p:nvSpPr>
            <p:cNvPr id="8" name="Rectangle 5"/>
            <p:cNvSpPr>
              <a:spLocks noChangeArrowheads="1"/>
            </p:cNvSpPr>
            <p:nvPr/>
          </p:nvSpPr>
          <p:spPr bwMode="auto">
            <a:xfrm>
              <a:off x="336" y="1536"/>
              <a:ext cx="4176" cy="1572"/>
            </a:xfrm>
            <a:prstGeom prst="rect">
              <a:avLst/>
            </a:prstGeom>
            <a:gradFill rotWithShape="0">
              <a:gsLst>
                <a:gs pos="0">
                  <a:srgbClr val="CCFFCC"/>
                </a:gs>
                <a:gs pos="100000">
                  <a:srgbClr val="FFFFFF"/>
                </a:gs>
              </a:gsLst>
              <a:path path="shape">
                <a:fillToRect l="50000" t="50000" r="50000" b="50000"/>
              </a:path>
            </a:gradFill>
            <a:ln w="9525">
              <a:solidFill>
                <a:srgbClr val="008000"/>
              </a:solidFill>
              <a:miter lim="800000"/>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40000"/>
                </a:lnSpc>
                <a:spcBef>
                  <a:spcPct val="0"/>
                </a:spcBef>
                <a:spcAft>
                  <a:spcPts val="0"/>
                </a:spcAft>
                <a:buClrTx/>
                <a:buFontTx/>
                <a:buNone/>
                <a:defRPr/>
              </a:pPr>
              <a:r>
                <a:rPr kumimoji="1" lang="en-US" altLang="zh-CN" sz="2800" kern="0" dirty="0">
                  <a:solidFill>
                    <a:srgbClr val="000000"/>
                  </a:solidFill>
                  <a:latin typeface="宋体" panose="02010600030101010101" pitchFamily="2" charset="-122"/>
                </a:rPr>
                <a:t>    :  </a:t>
              </a:r>
              <a:r>
                <a:rPr kumimoji="1" lang="zh-CN" altLang="en-US" sz="2800" kern="0" dirty="0">
                  <a:solidFill>
                    <a:srgbClr val="000000"/>
                  </a:solidFill>
                  <a:latin typeface="宋体" panose="02010600030101010101" pitchFamily="2" charset="-122"/>
                </a:rPr>
                <a:t>个染色体    的最大流程时间，</a:t>
              </a:r>
            </a:p>
            <a:p>
              <a:pPr algn="l" eaLnBrk="1" fontAlgn="auto" hangingPunct="1">
                <a:lnSpc>
                  <a:spcPct val="140000"/>
                </a:lnSpc>
                <a:spcBef>
                  <a:spcPct val="0"/>
                </a:spcBef>
                <a:spcAft>
                  <a:spcPts val="0"/>
                </a:spcAft>
                <a:buClrTx/>
                <a:buFontTx/>
                <a:buNone/>
                <a:defRPr/>
              </a:pPr>
              <a:r>
                <a:rPr kumimoji="1" lang="en-US" altLang="zh-CN" sz="2800" kern="0" dirty="0">
                  <a:solidFill>
                    <a:srgbClr val="000000"/>
                  </a:solidFill>
                  <a:latin typeface="Times New Roman" panose="02020603050405020304" pitchFamily="18" charset="0"/>
                </a:rPr>
                <a:t>FSP</a:t>
              </a:r>
              <a:r>
                <a:rPr kumimoji="1" lang="zh-CN" altLang="en-US" sz="2800" kern="0" dirty="0">
                  <a:solidFill>
                    <a:srgbClr val="000000"/>
                  </a:solidFill>
                  <a:latin typeface="宋体" panose="02010600030101010101" pitchFamily="2" charset="-122"/>
                </a:rPr>
                <a:t>的适应度函数：</a:t>
              </a:r>
            </a:p>
            <a:p>
              <a:pPr algn="l" eaLnBrk="1" fontAlgn="auto" hangingPunct="1">
                <a:lnSpc>
                  <a:spcPct val="140000"/>
                </a:lnSpc>
                <a:spcBef>
                  <a:spcPct val="0"/>
                </a:spcBef>
                <a:spcAft>
                  <a:spcPts val="0"/>
                </a:spcAft>
                <a:buClrTx/>
                <a:buFontTx/>
                <a:buNone/>
                <a:defRPr/>
              </a:pPr>
              <a:endParaRPr kumimoji="1" lang="zh-CN" altLang="en-US" sz="2800" kern="0" dirty="0">
                <a:solidFill>
                  <a:srgbClr val="000000"/>
                </a:solidFill>
                <a:latin typeface="宋体" panose="02010600030101010101" pitchFamily="2" charset="-122"/>
              </a:endParaRPr>
            </a:p>
            <a:p>
              <a:pPr algn="l" eaLnBrk="1" fontAlgn="auto" hangingPunct="1">
                <a:lnSpc>
                  <a:spcPct val="140000"/>
                </a:lnSpc>
                <a:spcBef>
                  <a:spcPct val="0"/>
                </a:spcBef>
                <a:spcAft>
                  <a:spcPts val="0"/>
                </a:spcAft>
                <a:buClrTx/>
                <a:buFontTx/>
                <a:buNone/>
                <a:defRPr/>
              </a:pPr>
              <a:r>
                <a:rPr kumimoji="1" lang="zh-CN" altLang="en-US" sz="2800" kern="0" dirty="0">
                  <a:solidFill>
                    <a:srgbClr val="000000"/>
                  </a:solidFill>
                  <a:latin typeface="Times New Roman" panose="02020603050405020304" pitchFamily="18" charset="0"/>
                </a:rPr>
                <a:t> </a:t>
              </a:r>
            </a:p>
          </p:txBody>
        </p:sp>
        <mc:AlternateContent xmlns:mc="http://schemas.openxmlformats.org/markup-compatibility/2006" xmlns:a14="http://schemas.microsoft.com/office/drawing/2010/main">
          <mc:Choice Requires="a14">
            <p:sp>
              <p:nvSpPr>
                <p:cNvPr id="131080" name="Object 0"/>
                <p:cNvSpPr txBox="1"/>
                <p:nvPr/>
              </p:nvSpPr>
              <p:spPr bwMode="auto">
                <a:xfrm>
                  <a:off x="384" y="1632"/>
                  <a:ext cx="336" cy="290"/>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𝑐</m:t>
                            </m:r>
                          </m:e>
                          <m:sub>
                            <m:r>
                              <m:rPr>
                                <m:sty m:val="p"/>
                              </m:rPr>
                              <a:rPr lang="zh-CN" altLang="en-US" i="0">
                                <a:solidFill>
                                  <a:srgbClr val="000000"/>
                                </a:solidFill>
                                <a:latin typeface="Cambria Math" panose="02040503050406030204" pitchFamily="18" charset="0"/>
                              </a:rPr>
                              <m:t>max</m:t>
                            </m:r>
                          </m:sub>
                          <m:sup>
                            <m:r>
                              <a:rPr lang="zh-CN" altLang="en-US" i="1">
                                <a:solidFill>
                                  <a:srgbClr val="000000"/>
                                </a:solidFill>
                                <a:latin typeface="Cambria Math" panose="02040503050406030204" pitchFamily="18" charset="0"/>
                              </a:rPr>
                              <m:t>𝑘</m:t>
                            </m:r>
                          </m:sup>
                        </m:sSubSup>
                      </m:oMath>
                    </m:oMathPara>
                  </a14:m>
                  <a:endParaRPr lang="zh-CN" altLang="en-US"/>
                </a:p>
              </p:txBody>
            </p:sp>
          </mc:Choice>
          <mc:Fallback xmlns="">
            <p:sp>
              <p:nvSpPr>
                <p:cNvPr id="131080" name="Object 0"/>
                <p:cNvSpPr txBox="1">
                  <a:spLocks noRot="1" noChangeAspect="1" noMove="1" noResize="1" noEditPoints="1" noAdjustHandles="1" noChangeArrowheads="1" noChangeShapeType="1" noTextEdit="1"/>
                </p:cNvSpPr>
                <p:nvPr/>
              </p:nvSpPr>
              <p:spPr bwMode="auto">
                <a:xfrm>
                  <a:off x="384" y="1632"/>
                  <a:ext cx="336" cy="290"/>
                </a:xfrm>
                <a:prstGeom prst="rect">
                  <a:avLst/>
                </a:prstGeom>
                <a:blipFill>
                  <a:blip r:embed="rId3"/>
                  <a:stretch>
                    <a:fillRect r="-113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081" name="Object 1"/>
                <p:cNvSpPr txBox="1"/>
                <p:nvPr/>
              </p:nvSpPr>
              <p:spPr bwMode="auto">
                <a:xfrm>
                  <a:off x="1008" y="1632"/>
                  <a:ext cx="197" cy="288"/>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𝑘</m:t>
                        </m:r>
                      </m:oMath>
                    </m:oMathPara>
                  </a14:m>
                  <a:endParaRPr lang="zh-CN" altLang="en-US"/>
                </a:p>
              </p:txBody>
            </p:sp>
          </mc:Choice>
          <mc:Fallback xmlns="">
            <p:sp>
              <p:nvSpPr>
                <p:cNvPr id="131081" name="Object 1"/>
                <p:cNvSpPr txBox="1">
                  <a:spLocks noRot="1" noChangeAspect="1" noMove="1" noResize="1" noEditPoints="1" noAdjustHandles="1" noChangeArrowheads="1" noChangeShapeType="1" noTextEdit="1"/>
                </p:cNvSpPr>
                <p:nvPr/>
              </p:nvSpPr>
              <p:spPr bwMode="auto">
                <a:xfrm>
                  <a:off x="1008" y="1632"/>
                  <a:ext cx="197" cy="288"/>
                </a:xfrm>
                <a:prstGeom prst="rect">
                  <a:avLst/>
                </a:prstGeom>
                <a:blipFill>
                  <a:blip r:embed="rId4"/>
                  <a:stretch>
                    <a:fillRect l="-3922" r="-980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082" name="Object 2"/>
                <p:cNvSpPr txBox="1"/>
                <p:nvPr/>
              </p:nvSpPr>
              <p:spPr bwMode="auto">
                <a:xfrm>
                  <a:off x="2139" y="1608"/>
                  <a:ext cx="437" cy="52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𝑣</m:t>
                            </m:r>
                          </m:e>
                          <m:sub>
                            <m:r>
                              <a:rPr lang="zh-CN" altLang="en-US" i="1">
                                <a:solidFill>
                                  <a:srgbClr val="000000"/>
                                </a:solidFill>
                                <a:latin typeface="Cambria Math" panose="02040503050406030204" pitchFamily="18" charset="0"/>
                              </a:rPr>
                              <m:t>𝑘</m:t>
                            </m:r>
                          </m:sub>
                        </m:sSub>
                      </m:oMath>
                    </m:oMathPara>
                  </a14:m>
                  <a:endParaRPr lang="zh-CN" altLang="en-US" dirty="0"/>
                </a:p>
              </p:txBody>
            </p:sp>
          </mc:Choice>
          <mc:Fallback xmlns="">
            <p:sp>
              <p:nvSpPr>
                <p:cNvPr id="131082" name="Object 2"/>
                <p:cNvSpPr txBox="1">
                  <a:spLocks noRot="1" noChangeAspect="1" noMove="1" noResize="1" noEditPoints="1" noAdjustHandles="1" noChangeArrowheads="1" noChangeShapeType="1" noTextEdit="1"/>
                </p:cNvSpPr>
                <p:nvPr/>
              </p:nvSpPr>
              <p:spPr bwMode="auto">
                <a:xfrm>
                  <a:off x="2139" y="1608"/>
                  <a:ext cx="437" cy="528"/>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083" name="Object 3"/>
                <p:cNvSpPr txBox="1"/>
                <p:nvPr/>
              </p:nvSpPr>
              <p:spPr bwMode="auto">
                <a:xfrm>
                  <a:off x="1632" y="2304"/>
                  <a:ext cx="1584" cy="68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𝑒𝑣𝑎𝑙</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𝑣</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𝑐</m:t>
                                </m:r>
                              </m:e>
                              <m:sub>
                                <m:r>
                                  <m:rPr>
                                    <m:sty m:val="p"/>
                                  </m:rPr>
                                  <a:rPr lang="zh-CN" altLang="en-US" i="0">
                                    <a:solidFill>
                                      <a:srgbClr val="000000"/>
                                    </a:solidFill>
                                    <a:latin typeface="Cambria Math" panose="02040503050406030204" pitchFamily="18" charset="0"/>
                                  </a:rPr>
                                  <m:t>max</m:t>
                                </m:r>
                              </m:sub>
                              <m:sup>
                                <m:r>
                                  <a:rPr lang="zh-CN" altLang="en-US" i="1">
                                    <a:solidFill>
                                      <a:srgbClr val="000000"/>
                                    </a:solidFill>
                                    <a:latin typeface="Cambria Math" panose="02040503050406030204" pitchFamily="18" charset="0"/>
                                  </a:rPr>
                                  <m:t>𝑘</m:t>
                                </m:r>
                              </m:sup>
                            </m:sSubSup>
                          </m:den>
                        </m:f>
                      </m:oMath>
                    </m:oMathPara>
                  </a14:m>
                  <a:endParaRPr lang="zh-CN" altLang="en-US"/>
                </a:p>
              </p:txBody>
            </p:sp>
          </mc:Choice>
          <mc:Fallback xmlns="">
            <p:sp>
              <p:nvSpPr>
                <p:cNvPr id="131083" name="Object 3"/>
                <p:cNvSpPr txBox="1">
                  <a:spLocks noRot="1" noChangeAspect="1" noMove="1" noResize="1" noEditPoints="1" noAdjustHandles="1" noChangeArrowheads="1" noChangeShapeType="1" noTextEdit="1"/>
                </p:cNvSpPr>
                <p:nvPr/>
              </p:nvSpPr>
              <p:spPr bwMode="auto">
                <a:xfrm>
                  <a:off x="1632" y="2304"/>
                  <a:ext cx="1584" cy="685"/>
                </a:xfrm>
                <a:prstGeom prst="rect">
                  <a:avLst/>
                </a:prstGeom>
                <a:blipFill>
                  <a:blip r:embed="rId6"/>
                  <a:stretch>
                    <a:fillRect/>
                  </a:stretch>
                </a:blipFill>
                <a:ln>
                  <a:noFill/>
                </a:ln>
              </p:spPr>
              <p:txBody>
                <a:bodyPr/>
                <a:lstStyle/>
                <a:p>
                  <a:r>
                    <a:rPr lang="zh-CN" alt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4.2.11  </a:t>
            </a:r>
            <a:r>
              <a:rPr lang="zh-CN" altLang="en-US" dirty="0">
                <a:solidFill>
                  <a:srgbClr val="002060"/>
                </a:solidFill>
              </a:rPr>
              <a:t>遗传算法的应用</a:t>
            </a:r>
          </a:p>
        </p:txBody>
      </p:sp>
      <p:sp>
        <p:nvSpPr>
          <p:cNvPr id="13312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608014E3-A1B4-4CCA-8B98-1F20CC17FAD9}" type="slidenum">
              <a:rPr lang="ja-JP" altLang="en-US" sz="1800">
                <a:solidFill>
                  <a:srgbClr val="002657"/>
                </a:solidFill>
                <a:latin typeface="Arial" panose="020B0604020202020204" pitchFamily="34" charset="0"/>
                <a:ea typeface="MS PGothic" panose="020B0600070205080204" pitchFamily="34" charset="-128"/>
              </a:rPr>
              <a:t>42</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33124" name="Rectangle 2"/>
          <p:cNvSpPr>
            <a:spLocks noChangeArrowheads="1"/>
          </p:cNvSpPr>
          <p:nvPr/>
        </p:nvSpPr>
        <p:spPr bwMode="auto">
          <a:xfrm>
            <a:off x="381000" y="928688"/>
            <a:ext cx="7239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buFontTx/>
              <a:buAutoNum type="arabicPeriod" startAt="3"/>
            </a:pPr>
            <a:r>
              <a:rPr kumimoji="1" lang="zh-CN" altLang="en-US" sz="3000" b="1" dirty="0">
                <a:solidFill>
                  <a:srgbClr val="000000"/>
                </a:solidFill>
                <a:latin typeface="Times New Roman" panose="02020603050405020304" pitchFamily="18" charset="0"/>
              </a:rPr>
              <a:t>求解</a:t>
            </a:r>
            <a:r>
              <a:rPr kumimoji="1" lang="en-US" altLang="zh-CN" sz="3000" b="1" dirty="0">
                <a:solidFill>
                  <a:srgbClr val="000000"/>
                </a:solidFill>
                <a:latin typeface="Times New Roman" panose="02020603050405020304" pitchFamily="18" charset="0"/>
              </a:rPr>
              <a:t>FSP</a:t>
            </a:r>
            <a:r>
              <a:rPr kumimoji="1" lang="zh-CN" altLang="en-US" sz="3000" b="1" dirty="0">
                <a:solidFill>
                  <a:srgbClr val="000000"/>
                </a:solidFill>
                <a:latin typeface="Times New Roman" panose="02020603050405020304" pitchFamily="18" charset="0"/>
              </a:rPr>
              <a:t>的遗传算法实例</a:t>
            </a:r>
            <a:r>
              <a:rPr kumimoji="1" lang="zh-CN" altLang="en-US" sz="2800" dirty="0">
                <a:solidFill>
                  <a:srgbClr val="000000"/>
                </a:solidFill>
                <a:latin typeface="Times New Roman" panose="02020603050405020304" pitchFamily="18" charset="0"/>
              </a:rPr>
              <a:t> </a:t>
            </a:r>
          </a:p>
        </p:txBody>
      </p:sp>
      <p:sp>
        <p:nvSpPr>
          <p:cNvPr id="6" name="Rectangle 3"/>
          <p:cNvSpPr>
            <a:spLocks noChangeArrowheads="1"/>
          </p:cNvSpPr>
          <p:nvPr/>
        </p:nvSpPr>
        <p:spPr bwMode="auto">
          <a:xfrm>
            <a:off x="304800" y="1644650"/>
            <a:ext cx="85883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kumimoji="1" lang="zh-CN" altLang="en-US" sz="2800" b="1">
                <a:solidFill>
                  <a:srgbClr val="000000"/>
                </a:solidFill>
              </a:rPr>
              <a:t>例</a:t>
            </a:r>
            <a:r>
              <a:rPr kumimoji="1" lang="en-US" altLang="zh-CN" sz="2800" b="1">
                <a:solidFill>
                  <a:srgbClr val="000000"/>
                </a:solidFill>
              </a:rPr>
              <a:t>6.1  </a:t>
            </a:r>
            <a:r>
              <a:rPr kumimoji="1" lang="en-US" altLang="zh-CN" sz="2800">
                <a:solidFill>
                  <a:srgbClr val="000000"/>
                </a:solidFill>
                <a:latin typeface="Times New Roman" panose="02020603050405020304" pitchFamily="18" charset="0"/>
              </a:rPr>
              <a:t>Ho </a:t>
            </a:r>
            <a:r>
              <a:rPr kumimoji="1" lang="zh-CN" altLang="en-US" sz="2800">
                <a:solidFill>
                  <a:srgbClr val="000000"/>
                </a:solidFill>
                <a:latin typeface="Times New Roman" panose="02020603050405020304" pitchFamily="18" charset="0"/>
              </a:rPr>
              <a:t>和 </a:t>
            </a:r>
            <a:r>
              <a:rPr kumimoji="1" lang="en-US" altLang="zh-CN" sz="2800">
                <a:solidFill>
                  <a:srgbClr val="000000"/>
                </a:solidFill>
                <a:latin typeface="Times New Roman" panose="02020603050405020304" pitchFamily="18" charset="0"/>
              </a:rPr>
              <a:t>Chang(1991) </a:t>
            </a:r>
            <a:r>
              <a:rPr kumimoji="1" lang="zh-CN" altLang="en-US" sz="2800">
                <a:solidFill>
                  <a:srgbClr val="000000"/>
                </a:solidFill>
                <a:latin typeface="Times New Roman" panose="02020603050405020304" pitchFamily="18" charset="0"/>
              </a:rPr>
              <a:t>给出</a:t>
            </a:r>
            <a:r>
              <a:rPr kumimoji="1" lang="zh-CN" altLang="en-US" sz="2800">
                <a:solidFill>
                  <a:srgbClr val="000000"/>
                </a:solidFill>
              </a:rPr>
              <a:t>的</a:t>
            </a:r>
            <a:r>
              <a:rPr kumimoji="1" lang="en-US" altLang="zh-CN" sz="2800">
                <a:solidFill>
                  <a:srgbClr val="000000"/>
                </a:solidFill>
                <a:latin typeface="Times New Roman" panose="02020603050405020304" pitchFamily="18" charset="0"/>
              </a:rPr>
              <a:t>5</a:t>
            </a:r>
            <a:r>
              <a:rPr kumimoji="1" lang="zh-CN" altLang="en-US" sz="2800">
                <a:solidFill>
                  <a:srgbClr val="000000"/>
                </a:solidFill>
              </a:rPr>
              <a:t>个工件、</a:t>
            </a:r>
            <a:r>
              <a:rPr kumimoji="1" lang="en-US" altLang="zh-CN" sz="2800">
                <a:solidFill>
                  <a:srgbClr val="000000"/>
                </a:solidFill>
                <a:latin typeface="Times New Roman" panose="02020603050405020304" pitchFamily="18" charset="0"/>
              </a:rPr>
              <a:t>4</a:t>
            </a:r>
            <a:r>
              <a:rPr kumimoji="1" lang="zh-CN" altLang="en-US" sz="2800">
                <a:solidFill>
                  <a:srgbClr val="000000"/>
                </a:solidFill>
              </a:rPr>
              <a:t>台机器问题。</a:t>
            </a:r>
            <a:r>
              <a:rPr kumimoji="1" lang="zh-CN" altLang="en-US" sz="2800">
                <a:solidFill>
                  <a:srgbClr val="000000"/>
                </a:solidFill>
                <a:latin typeface="Times New Roman" panose="02020603050405020304" pitchFamily="18" charset="0"/>
              </a:rPr>
              <a:t> </a:t>
            </a:r>
          </a:p>
        </p:txBody>
      </p:sp>
      <p:grpSp>
        <p:nvGrpSpPr>
          <p:cNvPr id="7" name="Group 112"/>
          <p:cNvGrpSpPr/>
          <p:nvPr/>
        </p:nvGrpSpPr>
        <p:grpSpPr bwMode="auto">
          <a:xfrm>
            <a:off x="1828800" y="2362200"/>
            <a:ext cx="5562600" cy="3810000"/>
            <a:chOff x="1152" y="1488"/>
            <a:chExt cx="3504" cy="2400"/>
          </a:xfrm>
        </p:grpSpPr>
        <mc:AlternateContent xmlns:mc="http://schemas.openxmlformats.org/markup-compatibility/2006" xmlns:a14="http://schemas.microsoft.com/office/drawing/2010/main">
          <mc:Choice Requires="a14">
            <p:sp>
              <p:nvSpPr>
                <p:cNvPr id="133127" name="Object 0"/>
                <p:cNvSpPr txBox="1"/>
                <p:nvPr/>
              </p:nvSpPr>
              <p:spPr bwMode="auto">
                <a:xfrm>
                  <a:off x="1680" y="1920"/>
                  <a:ext cx="156" cy="240"/>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𝑗</m:t>
                        </m:r>
                      </m:oMath>
                    </m:oMathPara>
                  </a14:m>
                  <a:endParaRPr lang="zh-CN" altLang="en-US"/>
                </a:p>
              </p:txBody>
            </p:sp>
          </mc:Choice>
          <mc:Fallback xmlns="">
            <p:sp>
              <p:nvSpPr>
                <p:cNvPr id="133127" name="Object 0"/>
                <p:cNvSpPr txBox="1">
                  <a:spLocks noRot="1" noChangeAspect="1" noMove="1" noResize="1" noEditPoints="1" noAdjustHandles="1" noChangeArrowheads="1" noChangeShapeType="1" noTextEdit="1"/>
                </p:cNvSpPr>
                <p:nvPr/>
              </p:nvSpPr>
              <p:spPr bwMode="auto">
                <a:xfrm>
                  <a:off x="1680" y="1920"/>
                  <a:ext cx="156" cy="240"/>
                </a:xfrm>
                <a:prstGeom prst="rect">
                  <a:avLst/>
                </a:prstGeom>
                <a:blipFill>
                  <a:blip r:embed="rId3"/>
                  <a:stretch>
                    <a:fillRect l="-7500" r="-15000" b="-14286"/>
                  </a:stretch>
                </a:blipFill>
                <a:ln>
                  <a:noFill/>
                </a:ln>
              </p:spPr>
              <p:txBody>
                <a:bodyPr/>
                <a:lstStyle/>
                <a:p>
                  <a:r>
                    <a:rPr lang="zh-CN" altLang="en-US">
                      <a:noFill/>
                    </a:rPr>
                    <a:t> </a:t>
                  </a:r>
                </a:p>
              </p:txBody>
            </p:sp>
          </mc:Fallback>
        </mc:AlternateContent>
        <p:grpSp>
          <p:nvGrpSpPr>
            <p:cNvPr id="133128" name="Group 111"/>
            <p:cNvGrpSpPr/>
            <p:nvPr/>
          </p:nvGrpSpPr>
          <p:grpSpPr bwMode="auto">
            <a:xfrm>
              <a:off x="1152" y="1488"/>
              <a:ext cx="3504" cy="2400"/>
              <a:chOff x="1152" y="1488"/>
              <a:chExt cx="3504" cy="2400"/>
            </a:xfrm>
          </p:grpSpPr>
          <mc:AlternateContent xmlns:mc="http://schemas.openxmlformats.org/markup-compatibility/2006" xmlns:a14="http://schemas.microsoft.com/office/drawing/2010/main">
            <mc:Choice Requires="a14">
              <p:sp>
                <p:nvSpPr>
                  <p:cNvPr id="133129" name="Object 1"/>
                  <p:cNvSpPr txBox="1"/>
                  <p:nvPr/>
                </p:nvSpPr>
                <p:spPr bwMode="auto">
                  <a:xfrm>
                    <a:off x="2112" y="1872"/>
                    <a:ext cx="255" cy="336"/>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Sub>
                        </m:oMath>
                      </m:oMathPara>
                    </a14:m>
                    <a:endParaRPr lang="zh-CN" altLang="en-US"/>
                  </a:p>
                </p:txBody>
              </p:sp>
            </mc:Choice>
            <mc:Fallback xmlns="">
              <p:sp>
                <p:nvSpPr>
                  <p:cNvPr id="133129" name="Object 1"/>
                  <p:cNvSpPr txBox="1">
                    <a:spLocks noRot="1" noChangeAspect="1" noMove="1" noResize="1" noEditPoints="1" noAdjustHandles="1" noChangeArrowheads="1" noChangeShapeType="1" noTextEdit="1"/>
                  </p:cNvSpPr>
                  <p:nvPr/>
                </p:nvSpPr>
                <p:spPr bwMode="auto">
                  <a:xfrm>
                    <a:off x="2112" y="1872"/>
                    <a:ext cx="255" cy="336"/>
                  </a:xfrm>
                  <a:prstGeom prst="rect">
                    <a:avLst/>
                  </a:prstGeom>
                  <a:blipFill>
                    <a:blip r:embed="rId4"/>
                    <a:stretch>
                      <a:fillRect r="-60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130" name="Object 2"/>
                  <p:cNvSpPr txBox="1"/>
                  <p:nvPr/>
                </p:nvSpPr>
                <p:spPr bwMode="auto">
                  <a:xfrm>
                    <a:off x="2832" y="1872"/>
                    <a:ext cx="268" cy="336"/>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2</m:t>
                              </m:r>
                            </m:sub>
                          </m:sSub>
                        </m:oMath>
                      </m:oMathPara>
                    </a14:m>
                    <a:endParaRPr lang="zh-CN" altLang="en-US"/>
                  </a:p>
                </p:txBody>
              </p:sp>
            </mc:Choice>
            <mc:Fallback xmlns="">
              <p:sp>
                <p:nvSpPr>
                  <p:cNvPr id="133130" name="Object 2"/>
                  <p:cNvSpPr txBox="1">
                    <a:spLocks noRot="1" noChangeAspect="1" noMove="1" noResize="1" noEditPoints="1" noAdjustHandles="1" noChangeArrowheads="1" noChangeShapeType="1" noTextEdit="1"/>
                  </p:cNvSpPr>
                  <p:nvPr/>
                </p:nvSpPr>
                <p:spPr bwMode="auto">
                  <a:xfrm>
                    <a:off x="2832" y="1872"/>
                    <a:ext cx="268" cy="336"/>
                  </a:xfrm>
                  <a:prstGeom prst="rect">
                    <a:avLst/>
                  </a:prstGeom>
                  <a:blipFill>
                    <a:blip r:embed="rId5"/>
                    <a:stretch>
                      <a:fillRect r="-579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131" name="Object 3"/>
                  <p:cNvSpPr txBox="1"/>
                  <p:nvPr/>
                </p:nvSpPr>
                <p:spPr bwMode="auto">
                  <a:xfrm>
                    <a:off x="3504" y="1872"/>
                    <a:ext cx="269" cy="336"/>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3</m:t>
                              </m:r>
                            </m:sub>
                          </m:sSub>
                        </m:oMath>
                      </m:oMathPara>
                    </a14:m>
                    <a:endParaRPr lang="zh-CN" altLang="en-US"/>
                  </a:p>
                </p:txBody>
              </p:sp>
            </mc:Choice>
            <mc:Fallback xmlns="">
              <p:sp>
                <p:nvSpPr>
                  <p:cNvPr id="133131" name="Object 3"/>
                  <p:cNvSpPr txBox="1">
                    <a:spLocks noRot="1" noChangeAspect="1" noMove="1" noResize="1" noEditPoints="1" noAdjustHandles="1" noChangeArrowheads="1" noChangeShapeType="1" noTextEdit="1"/>
                  </p:cNvSpPr>
                  <p:nvPr/>
                </p:nvSpPr>
                <p:spPr bwMode="auto">
                  <a:xfrm>
                    <a:off x="3504" y="1872"/>
                    <a:ext cx="269" cy="336"/>
                  </a:xfrm>
                  <a:prstGeom prst="rect">
                    <a:avLst/>
                  </a:prstGeom>
                  <a:blipFill>
                    <a:blip r:embed="rId6"/>
                    <a:stretch>
                      <a:fillRect r="-428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132" name="Object 4"/>
                  <p:cNvSpPr txBox="1"/>
                  <p:nvPr/>
                </p:nvSpPr>
                <p:spPr bwMode="auto">
                  <a:xfrm>
                    <a:off x="4224" y="1872"/>
                    <a:ext cx="269" cy="336"/>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4</m:t>
                              </m:r>
                            </m:sub>
                          </m:sSub>
                        </m:oMath>
                      </m:oMathPara>
                    </a14:m>
                    <a:endParaRPr lang="zh-CN" altLang="en-US"/>
                  </a:p>
                </p:txBody>
              </p:sp>
            </mc:Choice>
            <mc:Fallback xmlns="">
              <p:sp>
                <p:nvSpPr>
                  <p:cNvPr id="133132" name="Object 4"/>
                  <p:cNvSpPr txBox="1">
                    <a:spLocks noRot="1" noChangeAspect="1" noMove="1" noResize="1" noEditPoints="1" noAdjustHandles="1" noChangeArrowheads="1" noChangeShapeType="1" noTextEdit="1"/>
                  </p:cNvSpPr>
                  <p:nvPr/>
                </p:nvSpPr>
                <p:spPr bwMode="auto">
                  <a:xfrm>
                    <a:off x="4224" y="1872"/>
                    <a:ext cx="269" cy="336"/>
                  </a:xfrm>
                  <a:prstGeom prst="rect">
                    <a:avLst/>
                  </a:prstGeom>
                  <a:blipFill>
                    <a:blip r:embed="rId7"/>
                    <a:stretch>
                      <a:fillRect r="-5714"/>
                    </a:stretch>
                  </a:blipFill>
                  <a:ln>
                    <a:noFill/>
                  </a:ln>
                </p:spPr>
                <p:txBody>
                  <a:bodyPr/>
                  <a:lstStyle/>
                  <a:p>
                    <a:r>
                      <a:rPr lang="zh-CN" altLang="en-US">
                        <a:noFill/>
                      </a:rPr>
                      <a:t> </a:t>
                    </a:r>
                  </a:p>
                </p:txBody>
              </p:sp>
            </mc:Fallback>
          </mc:AlternateContent>
          <p:grpSp>
            <p:nvGrpSpPr>
              <p:cNvPr id="133133" name="Group 110"/>
              <p:cNvGrpSpPr/>
              <p:nvPr/>
            </p:nvGrpSpPr>
            <p:grpSpPr bwMode="auto">
              <a:xfrm>
                <a:off x="1152" y="1488"/>
                <a:ext cx="3504" cy="2400"/>
                <a:chOff x="1200" y="1488"/>
                <a:chExt cx="3504" cy="2400"/>
              </a:xfrm>
            </p:grpSpPr>
            <p:grpSp>
              <p:nvGrpSpPr>
                <p:cNvPr id="133134" name="Group 101"/>
                <p:cNvGrpSpPr/>
                <p:nvPr/>
              </p:nvGrpSpPr>
              <p:grpSpPr bwMode="auto">
                <a:xfrm>
                  <a:off x="1200" y="1872"/>
                  <a:ext cx="3504" cy="2016"/>
                  <a:chOff x="-3" y="-3"/>
                  <a:chExt cx="2578" cy="2310"/>
                </a:xfrm>
              </p:grpSpPr>
              <p:grpSp>
                <p:nvGrpSpPr>
                  <p:cNvPr id="133136" name="Group 99"/>
                  <p:cNvGrpSpPr/>
                  <p:nvPr/>
                </p:nvGrpSpPr>
                <p:grpSpPr bwMode="auto">
                  <a:xfrm>
                    <a:off x="0" y="0"/>
                    <a:ext cx="2572" cy="2304"/>
                    <a:chOff x="0" y="0"/>
                    <a:chExt cx="2572" cy="2304"/>
                  </a:xfrm>
                </p:grpSpPr>
                <p:grpSp>
                  <p:nvGrpSpPr>
                    <p:cNvPr id="133138" name="Group 40"/>
                    <p:cNvGrpSpPr/>
                    <p:nvPr/>
                  </p:nvGrpSpPr>
                  <p:grpSpPr bwMode="auto">
                    <a:xfrm>
                      <a:off x="0" y="0"/>
                      <a:ext cx="478" cy="384"/>
                      <a:chOff x="0" y="0"/>
                      <a:chExt cx="478" cy="384"/>
                    </a:xfrm>
                  </p:grpSpPr>
                  <p:sp>
                    <p:nvSpPr>
                      <p:cNvPr id="109" name="Rectangle 9"/>
                      <p:cNvSpPr>
                        <a:spLocks noChangeArrowheads="1"/>
                      </p:cNvSpPr>
                      <p:nvPr/>
                    </p:nvSpPr>
                    <p:spPr bwMode="auto">
                      <a:xfrm>
                        <a:off x="43" y="0"/>
                        <a:ext cx="394"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zh-CN" altLang="en-US" sz="2400" kern="0">
                            <a:solidFill>
                              <a:srgbClr val="000000"/>
                            </a:solidFill>
                            <a:latin typeface="Times New Roman" panose="02020603050405020304" pitchFamily="18" charset="0"/>
                          </a:rPr>
                          <a:t>工件</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110" name="Rectangle 39"/>
                      <p:cNvSpPr>
                        <a:spLocks noChangeArrowheads="1"/>
                      </p:cNvSpPr>
                      <p:nvPr/>
                    </p:nvSpPr>
                    <p:spPr bwMode="auto">
                      <a:xfrm>
                        <a:off x="0" y="0"/>
                        <a:ext cx="47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39" name="Group 42"/>
                    <p:cNvGrpSpPr/>
                    <p:nvPr/>
                  </p:nvGrpSpPr>
                  <p:grpSpPr bwMode="auto">
                    <a:xfrm>
                      <a:off x="478" y="0"/>
                      <a:ext cx="540" cy="384"/>
                      <a:chOff x="478" y="0"/>
                      <a:chExt cx="540" cy="384"/>
                    </a:xfrm>
                  </p:grpSpPr>
                  <p:sp>
                    <p:nvSpPr>
                      <p:cNvPr id="107" name="Rectangle 10"/>
                      <p:cNvSpPr>
                        <a:spLocks noChangeArrowheads="1" noTextEdit="1"/>
                      </p:cNvSpPr>
                      <p:nvPr/>
                    </p:nvSpPr>
                    <p:spPr bwMode="auto">
                      <a:xfrm>
                        <a:off x="521" y="0"/>
                        <a:ext cx="455" cy="384"/>
                      </a:xfrm>
                      <a:prstGeom prst="rect">
                        <a:avLst/>
                      </a:prstGeom>
                      <a:noFill/>
                      <a:ln>
                        <a:noFill/>
                      </a:ln>
                    </p:spPr>
                    <p:txBody>
                      <a:bodyPr>
                        <a:spAutoFit/>
                      </a:bodyPr>
                      <a:lstStyle/>
                      <a:p>
                        <a:pPr eaLnBrk="1" fontAlgn="auto" hangingPunct="1">
                          <a:spcBef>
                            <a:spcPts val="0"/>
                          </a:spcBef>
                          <a:spcAft>
                            <a:spcPts val="0"/>
                          </a:spcAft>
                          <a:defRPr/>
                        </a:pPr>
                        <a:endParaRPr lang="zh-CN" altLang="en-US" sz="1800" kern="0">
                          <a:solidFill>
                            <a:srgbClr val="FFFFFF"/>
                          </a:solidFill>
                        </a:endParaRPr>
                      </a:p>
                    </p:txBody>
                  </p:sp>
                  <p:sp>
                    <p:nvSpPr>
                      <p:cNvPr id="108" name="Rectangle 41"/>
                      <p:cNvSpPr>
                        <a:spLocks noChangeArrowheads="1"/>
                      </p:cNvSpPr>
                      <p:nvPr/>
                    </p:nvSpPr>
                    <p:spPr bwMode="auto">
                      <a:xfrm>
                        <a:off x="478" y="0"/>
                        <a:ext cx="540"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40" name="Group 44"/>
                    <p:cNvGrpSpPr/>
                    <p:nvPr/>
                  </p:nvGrpSpPr>
                  <p:grpSpPr bwMode="auto">
                    <a:xfrm>
                      <a:off x="1018" y="0"/>
                      <a:ext cx="518" cy="384"/>
                      <a:chOff x="1018" y="0"/>
                      <a:chExt cx="518" cy="384"/>
                    </a:xfrm>
                  </p:grpSpPr>
                  <p:sp>
                    <p:nvSpPr>
                      <p:cNvPr id="105" name="Rectangle 11"/>
                      <p:cNvSpPr>
                        <a:spLocks noChangeArrowheads="1" noTextEdit="1"/>
                      </p:cNvSpPr>
                      <p:nvPr/>
                    </p:nvSpPr>
                    <p:spPr bwMode="auto">
                      <a:xfrm>
                        <a:off x="1061" y="0"/>
                        <a:ext cx="433" cy="384"/>
                      </a:xfrm>
                      <a:prstGeom prst="rect">
                        <a:avLst/>
                      </a:prstGeom>
                      <a:noFill/>
                      <a:ln>
                        <a:noFill/>
                      </a:ln>
                    </p:spPr>
                    <p:txBody>
                      <a:bodyPr>
                        <a:spAutoFit/>
                      </a:bodyPr>
                      <a:lstStyle/>
                      <a:p>
                        <a:pPr eaLnBrk="1" fontAlgn="auto" hangingPunct="1">
                          <a:spcBef>
                            <a:spcPts val="0"/>
                          </a:spcBef>
                          <a:spcAft>
                            <a:spcPts val="0"/>
                          </a:spcAft>
                          <a:defRPr/>
                        </a:pPr>
                        <a:endParaRPr lang="zh-CN" altLang="en-US" sz="1800" kern="0">
                          <a:solidFill>
                            <a:srgbClr val="FFFFFF"/>
                          </a:solidFill>
                        </a:endParaRPr>
                      </a:p>
                    </p:txBody>
                  </p:sp>
                  <p:sp>
                    <p:nvSpPr>
                      <p:cNvPr id="106" name="Rectangle 43"/>
                      <p:cNvSpPr>
                        <a:spLocks noChangeArrowheads="1"/>
                      </p:cNvSpPr>
                      <p:nvPr/>
                    </p:nvSpPr>
                    <p:spPr bwMode="auto">
                      <a:xfrm>
                        <a:off x="1018" y="0"/>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41" name="Group 46"/>
                    <p:cNvGrpSpPr/>
                    <p:nvPr/>
                  </p:nvGrpSpPr>
                  <p:grpSpPr bwMode="auto">
                    <a:xfrm>
                      <a:off x="1536" y="0"/>
                      <a:ext cx="518" cy="384"/>
                      <a:chOff x="1536" y="0"/>
                      <a:chExt cx="518" cy="384"/>
                    </a:xfrm>
                  </p:grpSpPr>
                  <p:sp>
                    <p:nvSpPr>
                      <p:cNvPr id="103" name="Rectangle 12"/>
                      <p:cNvSpPr>
                        <a:spLocks noChangeArrowheads="1" noTextEdit="1"/>
                      </p:cNvSpPr>
                      <p:nvPr/>
                    </p:nvSpPr>
                    <p:spPr bwMode="auto">
                      <a:xfrm>
                        <a:off x="1579" y="0"/>
                        <a:ext cx="433" cy="384"/>
                      </a:xfrm>
                      <a:prstGeom prst="rect">
                        <a:avLst/>
                      </a:prstGeom>
                      <a:noFill/>
                      <a:ln>
                        <a:noFill/>
                      </a:ln>
                    </p:spPr>
                    <p:txBody>
                      <a:bodyPr>
                        <a:spAutoFit/>
                      </a:bodyPr>
                      <a:lstStyle/>
                      <a:p>
                        <a:pPr eaLnBrk="1" fontAlgn="auto" hangingPunct="1">
                          <a:spcBef>
                            <a:spcPts val="0"/>
                          </a:spcBef>
                          <a:spcAft>
                            <a:spcPts val="0"/>
                          </a:spcAft>
                          <a:defRPr/>
                        </a:pPr>
                        <a:endParaRPr lang="zh-CN" altLang="en-US" sz="1800" kern="0">
                          <a:solidFill>
                            <a:srgbClr val="FFFFFF"/>
                          </a:solidFill>
                        </a:endParaRPr>
                      </a:p>
                    </p:txBody>
                  </p:sp>
                  <p:sp>
                    <p:nvSpPr>
                      <p:cNvPr id="104" name="Rectangle 45"/>
                      <p:cNvSpPr>
                        <a:spLocks noChangeArrowheads="1"/>
                      </p:cNvSpPr>
                      <p:nvPr/>
                    </p:nvSpPr>
                    <p:spPr bwMode="auto">
                      <a:xfrm>
                        <a:off x="1536" y="0"/>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42" name="Group 48"/>
                    <p:cNvGrpSpPr/>
                    <p:nvPr/>
                  </p:nvGrpSpPr>
                  <p:grpSpPr bwMode="auto">
                    <a:xfrm>
                      <a:off x="2054" y="0"/>
                      <a:ext cx="518" cy="384"/>
                      <a:chOff x="2054" y="0"/>
                      <a:chExt cx="518" cy="384"/>
                    </a:xfrm>
                  </p:grpSpPr>
                  <p:sp>
                    <p:nvSpPr>
                      <p:cNvPr id="101" name="Rectangle 13"/>
                      <p:cNvSpPr>
                        <a:spLocks noChangeArrowheads="1" noTextEdit="1"/>
                      </p:cNvSpPr>
                      <p:nvPr/>
                    </p:nvSpPr>
                    <p:spPr bwMode="auto">
                      <a:xfrm>
                        <a:off x="2097" y="0"/>
                        <a:ext cx="433" cy="384"/>
                      </a:xfrm>
                      <a:prstGeom prst="rect">
                        <a:avLst/>
                      </a:prstGeom>
                      <a:noFill/>
                      <a:ln>
                        <a:noFill/>
                      </a:ln>
                    </p:spPr>
                    <p:txBody>
                      <a:bodyPr>
                        <a:spAutoFit/>
                      </a:bodyPr>
                      <a:lstStyle/>
                      <a:p>
                        <a:pPr eaLnBrk="1" fontAlgn="auto" hangingPunct="1">
                          <a:spcBef>
                            <a:spcPts val="0"/>
                          </a:spcBef>
                          <a:spcAft>
                            <a:spcPts val="0"/>
                          </a:spcAft>
                          <a:defRPr/>
                        </a:pPr>
                        <a:endParaRPr lang="zh-CN" altLang="en-US" sz="1800" kern="0">
                          <a:solidFill>
                            <a:srgbClr val="FFFFFF"/>
                          </a:solidFill>
                        </a:endParaRPr>
                      </a:p>
                    </p:txBody>
                  </p:sp>
                  <p:sp>
                    <p:nvSpPr>
                      <p:cNvPr id="102" name="Rectangle 47"/>
                      <p:cNvSpPr>
                        <a:spLocks noChangeArrowheads="1"/>
                      </p:cNvSpPr>
                      <p:nvPr/>
                    </p:nvSpPr>
                    <p:spPr bwMode="auto">
                      <a:xfrm>
                        <a:off x="2054" y="0"/>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43" name="Group 50"/>
                    <p:cNvGrpSpPr/>
                    <p:nvPr/>
                  </p:nvGrpSpPr>
                  <p:grpSpPr bwMode="auto">
                    <a:xfrm>
                      <a:off x="0" y="384"/>
                      <a:ext cx="478" cy="384"/>
                      <a:chOff x="0" y="384"/>
                      <a:chExt cx="478" cy="384"/>
                    </a:xfrm>
                  </p:grpSpPr>
                  <p:sp>
                    <p:nvSpPr>
                      <p:cNvPr id="99" name="Rectangle 14"/>
                      <p:cNvSpPr>
                        <a:spLocks noChangeArrowheads="1"/>
                      </p:cNvSpPr>
                      <p:nvPr/>
                    </p:nvSpPr>
                    <p:spPr bwMode="auto">
                      <a:xfrm>
                        <a:off x="43" y="384"/>
                        <a:ext cx="394"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1</a:t>
                        </a:r>
                      </a:p>
                      <a:p>
                        <a:pPr algn="ctr" eaLnBrk="1" fontAlgn="auto" hangingPunct="1">
                          <a:lnSpc>
                            <a:spcPct val="100000"/>
                          </a:lnSpc>
                          <a:spcBef>
                            <a:spcPct val="0"/>
                          </a:spcBef>
                          <a:spcAft>
                            <a:spcPts val="0"/>
                          </a:spcAft>
                          <a:buClrTx/>
                          <a:buFontTx/>
                          <a:buNone/>
                          <a:defRPr/>
                        </a:pPr>
                        <a:endParaRPr kumimoji="1" lang="en-US" altLang="zh-CN" sz="2800" kern="0">
                          <a:solidFill>
                            <a:srgbClr val="000000"/>
                          </a:solidFill>
                          <a:latin typeface="Times New Roman" panose="02020603050405020304" pitchFamily="18" charset="0"/>
                        </a:endParaRPr>
                      </a:p>
                    </p:txBody>
                  </p:sp>
                  <p:sp>
                    <p:nvSpPr>
                      <p:cNvPr id="100" name="Rectangle 49"/>
                      <p:cNvSpPr>
                        <a:spLocks noChangeArrowheads="1"/>
                      </p:cNvSpPr>
                      <p:nvPr/>
                    </p:nvSpPr>
                    <p:spPr bwMode="auto">
                      <a:xfrm>
                        <a:off x="0" y="384"/>
                        <a:ext cx="47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44" name="Group 52"/>
                    <p:cNvGrpSpPr/>
                    <p:nvPr/>
                  </p:nvGrpSpPr>
                  <p:grpSpPr bwMode="auto">
                    <a:xfrm>
                      <a:off x="478" y="384"/>
                      <a:ext cx="540" cy="384"/>
                      <a:chOff x="478" y="384"/>
                      <a:chExt cx="540" cy="384"/>
                    </a:xfrm>
                  </p:grpSpPr>
                  <p:sp>
                    <p:nvSpPr>
                      <p:cNvPr id="97" name="Rectangle 15"/>
                      <p:cNvSpPr>
                        <a:spLocks noChangeArrowheads="1"/>
                      </p:cNvSpPr>
                      <p:nvPr/>
                    </p:nvSpPr>
                    <p:spPr bwMode="auto">
                      <a:xfrm>
                        <a:off x="521" y="384"/>
                        <a:ext cx="455"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28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31</a:t>
                        </a:r>
                      </a:p>
                      <a:p>
                        <a:pPr algn="ctr" eaLnBrk="1" fontAlgn="auto" hangingPunct="1">
                          <a:lnSpc>
                            <a:spcPct val="100000"/>
                          </a:lnSpc>
                          <a:spcBef>
                            <a:spcPct val="0"/>
                          </a:spcBef>
                          <a:spcAft>
                            <a:spcPts val="0"/>
                          </a:spcAft>
                          <a:buClrTx/>
                          <a:buFontTx/>
                          <a:buNone/>
                          <a:defRPr/>
                        </a:pPr>
                        <a:endParaRPr kumimoji="1" lang="en-US" altLang="zh-CN" sz="2800" kern="0">
                          <a:solidFill>
                            <a:srgbClr val="000000"/>
                          </a:solidFill>
                          <a:latin typeface="Times New Roman" panose="02020603050405020304" pitchFamily="18" charset="0"/>
                        </a:endParaRPr>
                      </a:p>
                    </p:txBody>
                  </p:sp>
                  <p:sp>
                    <p:nvSpPr>
                      <p:cNvPr id="98" name="Rectangle 51"/>
                      <p:cNvSpPr>
                        <a:spLocks noChangeArrowheads="1"/>
                      </p:cNvSpPr>
                      <p:nvPr/>
                    </p:nvSpPr>
                    <p:spPr bwMode="auto">
                      <a:xfrm>
                        <a:off x="478" y="384"/>
                        <a:ext cx="540"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45" name="Group 54"/>
                    <p:cNvGrpSpPr/>
                    <p:nvPr/>
                  </p:nvGrpSpPr>
                  <p:grpSpPr bwMode="auto">
                    <a:xfrm>
                      <a:off x="1018" y="384"/>
                      <a:ext cx="518" cy="384"/>
                      <a:chOff x="1018" y="384"/>
                      <a:chExt cx="518" cy="384"/>
                    </a:xfrm>
                  </p:grpSpPr>
                  <p:sp>
                    <p:nvSpPr>
                      <p:cNvPr id="95" name="Rectangle 16"/>
                      <p:cNvSpPr>
                        <a:spLocks noChangeArrowheads="1"/>
                      </p:cNvSpPr>
                      <p:nvPr/>
                    </p:nvSpPr>
                    <p:spPr bwMode="auto">
                      <a:xfrm>
                        <a:off x="1061" y="384"/>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41</a:t>
                        </a:r>
                      </a:p>
                      <a:p>
                        <a:pPr algn="ctr" eaLnBrk="1" fontAlgn="auto" hangingPunct="1">
                          <a:lnSpc>
                            <a:spcPct val="100000"/>
                          </a:lnSpc>
                          <a:spcBef>
                            <a:spcPct val="0"/>
                          </a:spcBef>
                          <a:spcAft>
                            <a:spcPts val="0"/>
                          </a:spcAft>
                          <a:buClrTx/>
                          <a:buFontTx/>
                          <a:buNone/>
                          <a:defRPr/>
                        </a:pPr>
                        <a:endParaRPr kumimoji="1" lang="en-US" altLang="zh-CN" sz="2800" kern="0">
                          <a:solidFill>
                            <a:srgbClr val="000000"/>
                          </a:solidFill>
                          <a:latin typeface="Times New Roman" panose="02020603050405020304" pitchFamily="18" charset="0"/>
                        </a:endParaRPr>
                      </a:p>
                    </p:txBody>
                  </p:sp>
                  <p:sp>
                    <p:nvSpPr>
                      <p:cNvPr id="96" name="Rectangle 53"/>
                      <p:cNvSpPr>
                        <a:spLocks noChangeArrowheads="1"/>
                      </p:cNvSpPr>
                      <p:nvPr/>
                    </p:nvSpPr>
                    <p:spPr bwMode="auto">
                      <a:xfrm>
                        <a:off x="1018" y="384"/>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46" name="Group 56"/>
                    <p:cNvGrpSpPr/>
                    <p:nvPr/>
                  </p:nvGrpSpPr>
                  <p:grpSpPr bwMode="auto">
                    <a:xfrm>
                      <a:off x="1536" y="384"/>
                      <a:ext cx="518" cy="384"/>
                      <a:chOff x="1536" y="384"/>
                      <a:chExt cx="518" cy="384"/>
                    </a:xfrm>
                  </p:grpSpPr>
                  <p:sp>
                    <p:nvSpPr>
                      <p:cNvPr id="93" name="Rectangle 17"/>
                      <p:cNvSpPr>
                        <a:spLocks noChangeArrowheads="1"/>
                      </p:cNvSpPr>
                      <p:nvPr/>
                    </p:nvSpPr>
                    <p:spPr bwMode="auto">
                      <a:xfrm>
                        <a:off x="1579" y="384"/>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25</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94" name="Rectangle 55"/>
                      <p:cNvSpPr>
                        <a:spLocks noChangeArrowheads="1"/>
                      </p:cNvSpPr>
                      <p:nvPr/>
                    </p:nvSpPr>
                    <p:spPr bwMode="auto">
                      <a:xfrm>
                        <a:off x="1536" y="384"/>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47" name="Group 58"/>
                    <p:cNvGrpSpPr/>
                    <p:nvPr/>
                  </p:nvGrpSpPr>
                  <p:grpSpPr bwMode="auto">
                    <a:xfrm>
                      <a:off x="2054" y="384"/>
                      <a:ext cx="518" cy="384"/>
                      <a:chOff x="2054" y="384"/>
                      <a:chExt cx="518" cy="384"/>
                    </a:xfrm>
                  </p:grpSpPr>
                  <p:sp>
                    <p:nvSpPr>
                      <p:cNvPr id="91" name="Rectangle 18"/>
                      <p:cNvSpPr>
                        <a:spLocks noChangeArrowheads="1"/>
                      </p:cNvSpPr>
                      <p:nvPr/>
                    </p:nvSpPr>
                    <p:spPr bwMode="auto">
                      <a:xfrm>
                        <a:off x="2097" y="384"/>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30</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92" name="Rectangle 57"/>
                      <p:cNvSpPr>
                        <a:spLocks noChangeArrowheads="1"/>
                      </p:cNvSpPr>
                      <p:nvPr/>
                    </p:nvSpPr>
                    <p:spPr bwMode="auto">
                      <a:xfrm>
                        <a:off x="2054" y="384"/>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48" name="Group 60"/>
                    <p:cNvGrpSpPr/>
                    <p:nvPr/>
                  </p:nvGrpSpPr>
                  <p:grpSpPr bwMode="auto">
                    <a:xfrm>
                      <a:off x="0" y="768"/>
                      <a:ext cx="478" cy="384"/>
                      <a:chOff x="0" y="768"/>
                      <a:chExt cx="478" cy="384"/>
                    </a:xfrm>
                  </p:grpSpPr>
                  <p:sp>
                    <p:nvSpPr>
                      <p:cNvPr id="89" name="Rectangle 19"/>
                      <p:cNvSpPr>
                        <a:spLocks noChangeArrowheads="1"/>
                      </p:cNvSpPr>
                      <p:nvPr/>
                    </p:nvSpPr>
                    <p:spPr bwMode="auto">
                      <a:xfrm>
                        <a:off x="43" y="768"/>
                        <a:ext cx="394"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2</a:t>
                        </a:r>
                      </a:p>
                      <a:p>
                        <a:pPr algn="ctr" eaLnBrk="1" fontAlgn="auto" hangingPunct="1">
                          <a:lnSpc>
                            <a:spcPct val="100000"/>
                          </a:lnSpc>
                          <a:spcBef>
                            <a:spcPct val="0"/>
                          </a:spcBef>
                          <a:spcAft>
                            <a:spcPts val="0"/>
                          </a:spcAft>
                          <a:buClrTx/>
                          <a:buFontTx/>
                          <a:buNone/>
                          <a:defRPr/>
                        </a:pPr>
                        <a:endParaRPr kumimoji="1" lang="en-US" altLang="zh-CN" sz="2800" kern="0">
                          <a:solidFill>
                            <a:srgbClr val="000000"/>
                          </a:solidFill>
                          <a:latin typeface="Times New Roman" panose="02020603050405020304" pitchFamily="18" charset="0"/>
                        </a:endParaRPr>
                      </a:p>
                    </p:txBody>
                  </p:sp>
                  <p:sp>
                    <p:nvSpPr>
                      <p:cNvPr id="90" name="Rectangle 59"/>
                      <p:cNvSpPr>
                        <a:spLocks noChangeArrowheads="1"/>
                      </p:cNvSpPr>
                      <p:nvPr/>
                    </p:nvSpPr>
                    <p:spPr bwMode="auto">
                      <a:xfrm>
                        <a:off x="0" y="768"/>
                        <a:ext cx="47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49" name="Group 62"/>
                    <p:cNvGrpSpPr/>
                    <p:nvPr/>
                  </p:nvGrpSpPr>
                  <p:grpSpPr bwMode="auto">
                    <a:xfrm>
                      <a:off x="478" y="768"/>
                      <a:ext cx="540" cy="384"/>
                      <a:chOff x="478" y="768"/>
                      <a:chExt cx="540" cy="384"/>
                    </a:xfrm>
                  </p:grpSpPr>
                  <p:sp>
                    <p:nvSpPr>
                      <p:cNvPr id="87" name="Rectangle 20"/>
                      <p:cNvSpPr>
                        <a:spLocks noChangeArrowheads="1"/>
                      </p:cNvSpPr>
                      <p:nvPr/>
                    </p:nvSpPr>
                    <p:spPr bwMode="auto">
                      <a:xfrm>
                        <a:off x="521" y="768"/>
                        <a:ext cx="455"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19</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88" name="Rectangle 61"/>
                      <p:cNvSpPr>
                        <a:spLocks noChangeArrowheads="1"/>
                      </p:cNvSpPr>
                      <p:nvPr/>
                    </p:nvSpPr>
                    <p:spPr bwMode="auto">
                      <a:xfrm>
                        <a:off x="478" y="768"/>
                        <a:ext cx="540"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50" name="Group 64"/>
                    <p:cNvGrpSpPr/>
                    <p:nvPr/>
                  </p:nvGrpSpPr>
                  <p:grpSpPr bwMode="auto">
                    <a:xfrm>
                      <a:off x="1018" y="768"/>
                      <a:ext cx="518" cy="384"/>
                      <a:chOff x="1018" y="768"/>
                      <a:chExt cx="518" cy="384"/>
                    </a:xfrm>
                  </p:grpSpPr>
                  <p:sp>
                    <p:nvSpPr>
                      <p:cNvPr id="85" name="Rectangle 21"/>
                      <p:cNvSpPr>
                        <a:spLocks noChangeArrowheads="1"/>
                      </p:cNvSpPr>
                      <p:nvPr/>
                    </p:nvSpPr>
                    <p:spPr bwMode="auto">
                      <a:xfrm>
                        <a:off x="1061" y="768"/>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55</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86" name="Rectangle 63"/>
                      <p:cNvSpPr>
                        <a:spLocks noChangeArrowheads="1"/>
                      </p:cNvSpPr>
                      <p:nvPr/>
                    </p:nvSpPr>
                    <p:spPr bwMode="auto">
                      <a:xfrm>
                        <a:off x="1018" y="768"/>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51" name="Group 66"/>
                    <p:cNvGrpSpPr/>
                    <p:nvPr/>
                  </p:nvGrpSpPr>
                  <p:grpSpPr bwMode="auto">
                    <a:xfrm>
                      <a:off x="1536" y="768"/>
                      <a:ext cx="518" cy="384"/>
                      <a:chOff x="1536" y="768"/>
                      <a:chExt cx="518" cy="384"/>
                    </a:xfrm>
                  </p:grpSpPr>
                  <p:sp>
                    <p:nvSpPr>
                      <p:cNvPr id="83" name="Rectangle 22"/>
                      <p:cNvSpPr>
                        <a:spLocks noChangeArrowheads="1"/>
                      </p:cNvSpPr>
                      <p:nvPr/>
                    </p:nvSpPr>
                    <p:spPr bwMode="auto">
                      <a:xfrm>
                        <a:off x="1579" y="768"/>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3</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84" name="Rectangle 65"/>
                      <p:cNvSpPr>
                        <a:spLocks noChangeArrowheads="1"/>
                      </p:cNvSpPr>
                      <p:nvPr/>
                    </p:nvSpPr>
                    <p:spPr bwMode="auto">
                      <a:xfrm>
                        <a:off x="1536" y="768"/>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52" name="Group 68"/>
                    <p:cNvGrpSpPr/>
                    <p:nvPr/>
                  </p:nvGrpSpPr>
                  <p:grpSpPr bwMode="auto">
                    <a:xfrm>
                      <a:off x="2054" y="768"/>
                      <a:ext cx="518" cy="384"/>
                      <a:chOff x="2054" y="768"/>
                      <a:chExt cx="518" cy="384"/>
                    </a:xfrm>
                  </p:grpSpPr>
                  <p:sp>
                    <p:nvSpPr>
                      <p:cNvPr id="81" name="Rectangle 23"/>
                      <p:cNvSpPr>
                        <a:spLocks noChangeArrowheads="1"/>
                      </p:cNvSpPr>
                      <p:nvPr/>
                    </p:nvSpPr>
                    <p:spPr bwMode="auto">
                      <a:xfrm>
                        <a:off x="2097" y="768"/>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34</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82" name="Rectangle 67"/>
                      <p:cNvSpPr>
                        <a:spLocks noChangeArrowheads="1"/>
                      </p:cNvSpPr>
                      <p:nvPr/>
                    </p:nvSpPr>
                    <p:spPr bwMode="auto">
                      <a:xfrm>
                        <a:off x="2054" y="768"/>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53" name="Group 70"/>
                    <p:cNvGrpSpPr/>
                    <p:nvPr/>
                  </p:nvGrpSpPr>
                  <p:grpSpPr bwMode="auto">
                    <a:xfrm>
                      <a:off x="0" y="1152"/>
                      <a:ext cx="478" cy="384"/>
                      <a:chOff x="0" y="1152"/>
                      <a:chExt cx="478" cy="384"/>
                    </a:xfrm>
                  </p:grpSpPr>
                  <p:sp>
                    <p:nvSpPr>
                      <p:cNvPr id="79" name="Rectangle 24"/>
                      <p:cNvSpPr>
                        <a:spLocks noChangeArrowheads="1"/>
                      </p:cNvSpPr>
                      <p:nvPr/>
                    </p:nvSpPr>
                    <p:spPr bwMode="auto">
                      <a:xfrm>
                        <a:off x="43" y="1152"/>
                        <a:ext cx="394"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3</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80" name="Rectangle 69"/>
                      <p:cNvSpPr>
                        <a:spLocks noChangeArrowheads="1"/>
                      </p:cNvSpPr>
                      <p:nvPr/>
                    </p:nvSpPr>
                    <p:spPr bwMode="auto">
                      <a:xfrm>
                        <a:off x="0" y="1152"/>
                        <a:ext cx="47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54" name="Group 72"/>
                    <p:cNvGrpSpPr/>
                    <p:nvPr/>
                  </p:nvGrpSpPr>
                  <p:grpSpPr bwMode="auto">
                    <a:xfrm>
                      <a:off x="478" y="1152"/>
                      <a:ext cx="540" cy="384"/>
                      <a:chOff x="478" y="1152"/>
                      <a:chExt cx="540" cy="384"/>
                    </a:xfrm>
                  </p:grpSpPr>
                  <p:sp>
                    <p:nvSpPr>
                      <p:cNvPr id="77" name="Rectangle 25"/>
                      <p:cNvSpPr>
                        <a:spLocks noChangeArrowheads="1"/>
                      </p:cNvSpPr>
                      <p:nvPr/>
                    </p:nvSpPr>
                    <p:spPr bwMode="auto">
                      <a:xfrm>
                        <a:off x="521" y="1152"/>
                        <a:ext cx="455"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23</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78" name="Rectangle 71"/>
                      <p:cNvSpPr>
                        <a:spLocks noChangeArrowheads="1"/>
                      </p:cNvSpPr>
                      <p:nvPr/>
                    </p:nvSpPr>
                    <p:spPr bwMode="auto">
                      <a:xfrm>
                        <a:off x="478" y="1152"/>
                        <a:ext cx="540"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55" name="Group 74"/>
                    <p:cNvGrpSpPr/>
                    <p:nvPr/>
                  </p:nvGrpSpPr>
                  <p:grpSpPr bwMode="auto">
                    <a:xfrm>
                      <a:off x="1018" y="1152"/>
                      <a:ext cx="518" cy="384"/>
                      <a:chOff x="1018" y="1152"/>
                      <a:chExt cx="518" cy="384"/>
                    </a:xfrm>
                  </p:grpSpPr>
                  <p:sp>
                    <p:nvSpPr>
                      <p:cNvPr id="75" name="Rectangle 26"/>
                      <p:cNvSpPr>
                        <a:spLocks noChangeArrowheads="1"/>
                      </p:cNvSpPr>
                      <p:nvPr/>
                    </p:nvSpPr>
                    <p:spPr bwMode="auto">
                      <a:xfrm>
                        <a:off x="1061" y="1152"/>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42</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76" name="Rectangle 73"/>
                      <p:cNvSpPr>
                        <a:spLocks noChangeArrowheads="1"/>
                      </p:cNvSpPr>
                      <p:nvPr/>
                    </p:nvSpPr>
                    <p:spPr bwMode="auto">
                      <a:xfrm>
                        <a:off x="1018" y="1152"/>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56" name="Group 76"/>
                    <p:cNvGrpSpPr/>
                    <p:nvPr/>
                  </p:nvGrpSpPr>
                  <p:grpSpPr bwMode="auto">
                    <a:xfrm>
                      <a:off x="1536" y="1152"/>
                      <a:ext cx="518" cy="384"/>
                      <a:chOff x="1536" y="1152"/>
                      <a:chExt cx="518" cy="384"/>
                    </a:xfrm>
                  </p:grpSpPr>
                  <p:sp>
                    <p:nvSpPr>
                      <p:cNvPr id="73" name="Rectangle 27"/>
                      <p:cNvSpPr>
                        <a:spLocks noChangeArrowheads="1"/>
                      </p:cNvSpPr>
                      <p:nvPr/>
                    </p:nvSpPr>
                    <p:spPr bwMode="auto">
                      <a:xfrm>
                        <a:off x="1579" y="1152"/>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27</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74" name="Rectangle 75"/>
                      <p:cNvSpPr>
                        <a:spLocks noChangeArrowheads="1"/>
                      </p:cNvSpPr>
                      <p:nvPr/>
                    </p:nvSpPr>
                    <p:spPr bwMode="auto">
                      <a:xfrm>
                        <a:off x="1536" y="1152"/>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57" name="Group 78"/>
                    <p:cNvGrpSpPr/>
                    <p:nvPr/>
                  </p:nvGrpSpPr>
                  <p:grpSpPr bwMode="auto">
                    <a:xfrm>
                      <a:off x="2054" y="1152"/>
                      <a:ext cx="518" cy="384"/>
                      <a:chOff x="2054" y="1152"/>
                      <a:chExt cx="518" cy="384"/>
                    </a:xfrm>
                  </p:grpSpPr>
                  <p:sp>
                    <p:nvSpPr>
                      <p:cNvPr id="71" name="Rectangle 28"/>
                      <p:cNvSpPr>
                        <a:spLocks noChangeArrowheads="1"/>
                      </p:cNvSpPr>
                      <p:nvPr/>
                    </p:nvSpPr>
                    <p:spPr bwMode="auto">
                      <a:xfrm>
                        <a:off x="2097" y="1152"/>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6</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72" name="Rectangle 77"/>
                      <p:cNvSpPr>
                        <a:spLocks noChangeArrowheads="1"/>
                      </p:cNvSpPr>
                      <p:nvPr/>
                    </p:nvSpPr>
                    <p:spPr bwMode="auto">
                      <a:xfrm>
                        <a:off x="2054" y="1152"/>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58" name="Group 80"/>
                    <p:cNvGrpSpPr/>
                    <p:nvPr/>
                  </p:nvGrpSpPr>
                  <p:grpSpPr bwMode="auto">
                    <a:xfrm>
                      <a:off x="0" y="1536"/>
                      <a:ext cx="478" cy="384"/>
                      <a:chOff x="0" y="1536"/>
                      <a:chExt cx="478" cy="384"/>
                    </a:xfrm>
                  </p:grpSpPr>
                  <p:sp>
                    <p:nvSpPr>
                      <p:cNvPr id="69" name="Rectangle 29"/>
                      <p:cNvSpPr>
                        <a:spLocks noChangeArrowheads="1"/>
                      </p:cNvSpPr>
                      <p:nvPr/>
                    </p:nvSpPr>
                    <p:spPr bwMode="auto">
                      <a:xfrm>
                        <a:off x="43" y="1536"/>
                        <a:ext cx="394"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4</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70" name="Rectangle 79"/>
                      <p:cNvSpPr>
                        <a:spLocks noChangeArrowheads="1"/>
                      </p:cNvSpPr>
                      <p:nvPr/>
                    </p:nvSpPr>
                    <p:spPr bwMode="auto">
                      <a:xfrm>
                        <a:off x="0" y="1536"/>
                        <a:ext cx="47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59" name="Group 82"/>
                    <p:cNvGrpSpPr/>
                    <p:nvPr/>
                  </p:nvGrpSpPr>
                  <p:grpSpPr bwMode="auto">
                    <a:xfrm>
                      <a:off x="478" y="1536"/>
                      <a:ext cx="540" cy="384"/>
                      <a:chOff x="478" y="1536"/>
                      <a:chExt cx="540" cy="384"/>
                    </a:xfrm>
                  </p:grpSpPr>
                  <p:sp>
                    <p:nvSpPr>
                      <p:cNvPr id="67" name="Rectangle 30"/>
                      <p:cNvSpPr>
                        <a:spLocks noChangeArrowheads="1"/>
                      </p:cNvSpPr>
                      <p:nvPr/>
                    </p:nvSpPr>
                    <p:spPr bwMode="auto">
                      <a:xfrm>
                        <a:off x="521" y="1536"/>
                        <a:ext cx="455"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13</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68" name="Rectangle 81"/>
                      <p:cNvSpPr>
                        <a:spLocks noChangeArrowheads="1"/>
                      </p:cNvSpPr>
                      <p:nvPr/>
                    </p:nvSpPr>
                    <p:spPr bwMode="auto">
                      <a:xfrm>
                        <a:off x="478" y="1536"/>
                        <a:ext cx="540"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60" name="Group 84"/>
                    <p:cNvGrpSpPr/>
                    <p:nvPr/>
                  </p:nvGrpSpPr>
                  <p:grpSpPr bwMode="auto">
                    <a:xfrm>
                      <a:off x="1018" y="1536"/>
                      <a:ext cx="518" cy="384"/>
                      <a:chOff x="1018" y="1536"/>
                      <a:chExt cx="518" cy="384"/>
                    </a:xfrm>
                  </p:grpSpPr>
                  <p:sp>
                    <p:nvSpPr>
                      <p:cNvPr id="65" name="Rectangle 31"/>
                      <p:cNvSpPr>
                        <a:spLocks noChangeArrowheads="1"/>
                      </p:cNvSpPr>
                      <p:nvPr/>
                    </p:nvSpPr>
                    <p:spPr bwMode="auto">
                      <a:xfrm>
                        <a:off x="1061" y="1536"/>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22</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66" name="Rectangle 83"/>
                      <p:cNvSpPr>
                        <a:spLocks noChangeArrowheads="1"/>
                      </p:cNvSpPr>
                      <p:nvPr/>
                    </p:nvSpPr>
                    <p:spPr bwMode="auto">
                      <a:xfrm>
                        <a:off x="1018" y="1536"/>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61" name="Group 86"/>
                    <p:cNvGrpSpPr/>
                    <p:nvPr/>
                  </p:nvGrpSpPr>
                  <p:grpSpPr bwMode="auto">
                    <a:xfrm>
                      <a:off x="1536" y="1536"/>
                      <a:ext cx="518" cy="384"/>
                      <a:chOff x="1536" y="1536"/>
                      <a:chExt cx="518" cy="384"/>
                    </a:xfrm>
                  </p:grpSpPr>
                  <p:sp>
                    <p:nvSpPr>
                      <p:cNvPr id="63" name="Rectangle 32"/>
                      <p:cNvSpPr>
                        <a:spLocks noChangeArrowheads="1"/>
                      </p:cNvSpPr>
                      <p:nvPr/>
                    </p:nvSpPr>
                    <p:spPr bwMode="auto">
                      <a:xfrm>
                        <a:off x="1579" y="1536"/>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14</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64" name="Rectangle 85"/>
                      <p:cNvSpPr>
                        <a:spLocks noChangeArrowheads="1"/>
                      </p:cNvSpPr>
                      <p:nvPr/>
                    </p:nvSpPr>
                    <p:spPr bwMode="auto">
                      <a:xfrm>
                        <a:off x="1536" y="1536"/>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62" name="Group 88"/>
                    <p:cNvGrpSpPr/>
                    <p:nvPr/>
                  </p:nvGrpSpPr>
                  <p:grpSpPr bwMode="auto">
                    <a:xfrm>
                      <a:off x="2054" y="1536"/>
                      <a:ext cx="518" cy="384"/>
                      <a:chOff x="2054" y="1536"/>
                      <a:chExt cx="518" cy="384"/>
                    </a:xfrm>
                  </p:grpSpPr>
                  <p:sp>
                    <p:nvSpPr>
                      <p:cNvPr id="61" name="Rectangle 33"/>
                      <p:cNvSpPr>
                        <a:spLocks noChangeArrowheads="1"/>
                      </p:cNvSpPr>
                      <p:nvPr/>
                    </p:nvSpPr>
                    <p:spPr bwMode="auto">
                      <a:xfrm>
                        <a:off x="2097" y="1536"/>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13</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62" name="Rectangle 87"/>
                      <p:cNvSpPr>
                        <a:spLocks noChangeArrowheads="1"/>
                      </p:cNvSpPr>
                      <p:nvPr/>
                    </p:nvSpPr>
                    <p:spPr bwMode="auto">
                      <a:xfrm>
                        <a:off x="2054" y="1536"/>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63" name="Group 90"/>
                    <p:cNvGrpSpPr/>
                    <p:nvPr/>
                  </p:nvGrpSpPr>
                  <p:grpSpPr bwMode="auto">
                    <a:xfrm>
                      <a:off x="0" y="1920"/>
                      <a:ext cx="478" cy="384"/>
                      <a:chOff x="0" y="1920"/>
                      <a:chExt cx="478" cy="384"/>
                    </a:xfrm>
                  </p:grpSpPr>
                  <p:sp>
                    <p:nvSpPr>
                      <p:cNvPr id="59" name="Rectangle 34"/>
                      <p:cNvSpPr>
                        <a:spLocks noChangeArrowheads="1"/>
                      </p:cNvSpPr>
                      <p:nvPr/>
                    </p:nvSpPr>
                    <p:spPr bwMode="auto">
                      <a:xfrm>
                        <a:off x="43" y="1920"/>
                        <a:ext cx="394"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5</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60" name="Rectangle 89"/>
                      <p:cNvSpPr>
                        <a:spLocks noChangeArrowheads="1"/>
                      </p:cNvSpPr>
                      <p:nvPr/>
                    </p:nvSpPr>
                    <p:spPr bwMode="auto">
                      <a:xfrm>
                        <a:off x="0" y="1920"/>
                        <a:ext cx="47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64" name="Group 92"/>
                    <p:cNvGrpSpPr/>
                    <p:nvPr/>
                  </p:nvGrpSpPr>
                  <p:grpSpPr bwMode="auto">
                    <a:xfrm>
                      <a:off x="478" y="1920"/>
                      <a:ext cx="540" cy="384"/>
                      <a:chOff x="478" y="1920"/>
                      <a:chExt cx="540" cy="384"/>
                    </a:xfrm>
                  </p:grpSpPr>
                  <p:sp>
                    <p:nvSpPr>
                      <p:cNvPr id="57" name="Rectangle 35"/>
                      <p:cNvSpPr>
                        <a:spLocks noChangeArrowheads="1"/>
                      </p:cNvSpPr>
                      <p:nvPr/>
                    </p:nvSpPr>
                    <p:spPr bwMode="auto">
                      <a:xfrm>
                        <a:off x="521" y="1920"/>
                        <a:ext cx="455"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33</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58" name="Rectangle 91"/>
                      <p:cNvSpPr>
                        <a:spLocks noChangeArrowheads="1"/>
                      </p:cNvSpPr>
                      <p:nvPr/>
                    </p:nvSpPr>
                    <p:spPr bwMode="auto">
                      <a:xfrm>
                        <a:off x="478" y="1920"/>
                        <a:ext cx="540"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65" name="Group 94"/>
                    <p:cNvGrpSpPr/>
                    <p:nvPr/>
                  </p:nvGrpSpPr>
                  <p:grpSpPr bwMode="auto">
                    <a:xfrm>
                      <a:off x="1018" y="1920"/>
                      <a:ext cx="518" cy="384"/>
                      <a:chOff x="1018" y="1920"/>
                      <a:chExt cx="518" cy="384"/>
                    </a:xfrm>
                  </p:grpSpPr>
                  <p:sp>
                    <p:nvSpPr>
                      <p:cNvPr id="55" name="Rectangle 36"/>
                      <p:cNvSpPr>
                        <a:spLocks noChangeArrowheads="1"/>
                      </p:cNvSpPr>
                      <p:nvPr/>
                    </p:nvSpPr>
                    <p:spPr bwMode="auto">
                      <a:xfrm>
                        <a:off x="1061" y="1920"/>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5</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56" name="Rectangle 93"/>
                      <p:cNvSpPr>
                        <a:spLocks noChangeArrowheads="1"/>
                      </p:cNvSpPr>
                      <p:nvPr/>
                    </p:nvSpPr>
                    <p:spPr bwMode="auto">
                      <a:xfrm>
                        <a:off x="1018" y="1920"/>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66" name="Group 96"/>
                    <p:cNvGrpSpPr/>
                    <p:nvPr/>
                  </p:nvGrpSpPr>
                  <p:grpSpPr bwMode="auto">
                    <a:xfrm>
                      <a:off x="1536" y="1920"/>
                      <a:ext cx="518" cy="384"/>
                      <a:chOff x="1536" y="1920"/>
                      <a:chExt cx="518" cy="384"/>
                    </a:xfrm>
                  </p:grpSpPr>
                  <p:sp>
                    <p:nvSpPr>
                      <p:cNvPr id="53" name="Rectangle 37"/>
                      <p:cNvSpPr>
                        <a:spLocks noChangeArrowheads="1"/>
                      </p:cNvSpPr>
                      <p:nvPr/>
                    </p:nvSpPr>
                    <p:spPr bwMode="auto">
                      <a:xfrm>
                        <a:off x="1579" y="1920"/>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57</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54" name="Rectangle 95"/>
                      <p:cNvSpPr>
                        <a:spLocks noChangeArrowheads="1"/>
                      </p:cNvSpPr>
                      <p:nvPr/>
                    </p:nvSpPr>
                    <p:spPr bwMode="auto">
                      <a:xfrm>
                        <a:off x="1536" y="1920"/>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nvGrpSpPr>
                    <p:cNvPr id="133167" name="Group 98"/>
                    <p:cNvGrpSpPr/>
                    <p:nvPr/>
                  </p:nvGrpSpPr>
                  <p:grpSpPr bwMode="auto">
                    <a:xfrm>
                      <a:off x="2054" y="1920"/>
                      <a:ext cx="518" cy="384"/>
                      <a:chOff x="2054" y="1920"/>
                      <a:chExt cx="518" cy="384"/>
                    </a:xfrm>
                  </p:grpSpPr>
                  <p:sp>
                    <p:nvSpPr>
                      <p:cNvPr id="51" name="Rectangle 38"/>
                      <p:cNvSpPr>
                        <a:spLocks noChangeArrowheads="1"/>
                      </p:cNvSpPr>
                      <p:nvPr/>
                    </p:nvSpPr>
                    <p:spPr bwMode="auto">
                      <a:xfrm>
                        <a:off x="2097" y="1920"/>
                        <a:ext cx="433" cy="384"/>
                      </a:xfrm>
                      <a:prstGeom prst="rect">
                        <a:avLst/>
                      </a:prstGeom>
                      <a:noFill/>
                      <a:ln>
                        <a:noFill/>
                      </a:ln>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endParaRPr kumimoji="1" lang="en-US" altLang="zh-CN" sz="1000" kern="0">
                          <a:solidFill>
                            <a:srgbClr val="000000"/>
                          </a:solidFill>
                          <a:latin typeface="Times New Roman" panose="02020603050405020304" pitchFamily="18" charset="0"/>
                        </a:endParaRPr>
                      </a:p>
                      <a:p>
                        <a:pPr algn="ctr" eaLnBrk="1" fontAlgn="auto" hangingPunct="1">
                          <a:lnSpc>
                            <a:spcPct val="100000"/>
                          </a:lnSpc>
                          <a:spcBef>
                            <a:spcPct val="0"/>
                          </a:spcBef>
                          <a:spcAft>
                            <a:spcPts val="0"/>
                          </a:spcAft>
                          <a:buClrTx/>
                          <a:buFontTx/>
                          <a:buNone/>
                          <a:defRPr/>
                        </a:pPr>
                        <a:r>
                          <a:rPr kumimoji="1" lang="en-US" altLang="zh-CN" sz="2800" kern="0">
                            <a:solidFill>
                              <a:srgbClr val="000000"/>
                            </a:solidFill>
                            <a:latin typeface="Times New Roman" panose="02020603050405020304" pitchFamily="18" charset="0"/>
                          </a:rPr>
                          <a:t>19</a:t>
                        </a:r>
                      </a:p>
                      <a:p>
                        <a:pPr algn="ctr" eaLnBrk="1" fontAlgn="auto" hangingPunct="1">
                          <a:lnSpc>
                            <a:spcPct val="100000"/>
                          </a:lnSpc>
                          <a:spcBef>
                            <a:spcPct val="0"/>
                          </a:spcBef>
                          <a:spcAft>
                            <a:spcPts val="0"/>
                          </a:spcAft>
                          <a:buClrTx/>
                          <a:buFontTx/>
                          <a:buNone/>
                          <a:defRPr/>
                        </a:pPr>
                        <a:endParaRPr kumimoji="1" lang="en-US" altLang="zh-CN" sz="2400" kern="0">
                          <a:solidFill>
                            <a:srgbClr val="000000"/>
                          </a:solidFill>
                          <a:latin typeface="Times New Roman" panose="02020603050405020304" pitchFamily="18" charset="0"/>
                        </a:endParaRPr>
                      </a:p>
                    </p:txBody>
                  </p:sp>
                  <p:sp>
                    <p:nvSpPr>
                      <p:cNvPr id="52" name="Rectangle 97"/>
                      <p:cNvSpPr>
                        <a:spLocks noChangeArrowheads="1"/>
                      </p:cNvSpPr>
                      <p:nvPr/>
                    </p:nvSpPr>
                    <p:spPr bwMode="auto">
                      <a:xfrm>
                        <a:off x="2054" y="1920"/>
                        <a:ext cx="518" cy="384"/>
                      </a:xfrm>
                      <a:prstGeom prst="rect">
                        <a:avLst/>
                      </a:prstGeom>
                      <a:noFill/>
                      <a:ln w="7">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grpSp>
              <p:sp>
                <p:nvSpPr>
                  <p:cNvPr id="20" name="Rectangle 100"/>
                  <p:cNvSpPr>
                    <a:spLocks noChangeArrowheads="1"/>
                  </p:cNvSpPr>
                  <p:nvPr/>
                </p:nvSpPr>
                <p:spPr bwMode="auto">
                  <a:xfrm>
                    <a:off x="-3" y="-3"/>
                    <a:ext cx="2578" cy="2310"/>
                  </a:xfrm>
                  <a:prstGeom prst="rect">
                    <a:avLst/>
                  </a:prstGeom>
                  <a:noFill/>
                  <a:ln w="9525">
                    <a:solidFill>
                      <a:srgbClr val="A0A0A0"/>
                    </a:solidFill>
                    <a:miter lim="800000"/>
                  </a:ln>
                </p:spPr>
                <p:txBody>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endParaRPr lang="zh-CN" altLang="en-US" sz="2400" kern="0">
                      <a:solidFill>
                        <a:srgbClr val="FFFFFF"/>
                      </a:solidFill>
                      <a:latin typeface="宋体" panose="02010600030101010101" pitchFamily="2" charset="-122"/>
                    </a:endParaRPr>
                  </a:p>
                </p:txBody>
              </p:sp>
            </p:grpSp>
            <p:sp>
              <p:nvSpPr>
                <p:cNvPr id="17" name="Rectangle 102"/>
                <p:cNvSpPr>
                  <a:spLocks noChangeArrowheads="1"/>
                </p:cNvSpPr>
                <p:nvPr/>
              </p:nvSpPr>
              <p:spPr bwMode="auto">
                <a:xfrm>
                  <a:off x="2016" y="1488"/>
                  <a:ext cx="1872" cy="327"/>
                </a:xfrm>
                <a:prstGeom prst="rect">
                  <a:avLst/>
                </a:prstGeom>
                <a:noFill/>
                <a:ln>
                  <a:noFill/>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r>
                    <a:rPr kumimoji="1" lang="en-US" altLang="zh-CN" sz="2400" kern="0">
                      <a:solidFill>
                        <a:srgbClr val="000000"/>
                      </a:solidFill>
                      <a:latin typeface="宋体" panose="02010600030101010101" pitchFamily="2" charset="-122"/>
                    </a:rPr>
                    <a:t>   </a:t>
                  </a:r>
                  <a:r>
                    <a:rPr kumimoji="1" lang="zh-CN" altLang="en-US" sz="2400" b="1" kern="0">
                      <a:solidFill>
                        <a:srgbClr val="000000"/>
                      </a:solidFill>
                      <a:latin typeface="宋体" panose="02010600030101010101" pitchFamily="2" charset="-122"/>
                    </a:rPr>
                    <a:t>加工时间表</a:t>
                  </a:r>
                  <a:r>
                    <a:rPr kumimoji="1" lang="zh-CN" altLang="en-US" sz="2800" kern="0">
                      <a:solidFill>
                        <a:srgbClr val="000000"/>
                      </a:solidFill>
                      <a:latin typeface="Times New Roman" panose="02020603050405020304" pitchFamily="18" charset="0"/>
                    </a:rPr>
                    <a:t> </a:t>
                  </a:r>
                </a:p>
              </p:txBody>
            </p:sp>
          </p:gr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6.2.11  </a:t>
            </a:r>
            <a:r>
              <a:rPr lang="zh-CN" altLang="en-US" dirty="0">
                <a:solidFill>
                  <a:srgbClr val="002060"/>
                </a:solidFill>
              </a:rPr>
              <a:t>遗传算法的应用</a:t>
            </a:r>
          </a:p>
        </p:txBody>
      </p:sp>
      <p:sp>
        <p:nvSpPr>
          <p:cNvPr id="13517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F323480F-4940-4885-9548-BB929527ACD6}" type="slidenum">
              <a:rPr lang="ja-JP" altLang="en-US" sz="1800">
                <a:solidFill>
                  <a:srgbClr val="002657"/>
                </a:solidFill>
                <a:latin typeface="Arial" panose="020B0604020202020204" pitchFamily="34" charset="0"/>
                <a:ea typeface="MS PGothic" panose="020B0600070205080204" pitchFamily="34" charset="-128"/>
              </a:rPr>
              <a:t>43</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35172" name="Rectangle 56"/>
          <p:cNvSpPr>
            <a:spLocks noChangeArrowheads="1"/>
          </p:cNvSpPr>
          <p:nvPr/>
        </p:nvSpPr>
        <p:spPr bwMode="auto">
          <a:xfrm>
            <a:off x="250825" y="2781300"/>
            <a:ext cx="8686800" cy="3168650"/>
          </a:xfrm>
          <a:prstGeom prst="rect">
            <a:avLst/>
          </a:prstGeom>
          <a:gradFill rotWithShape="0">
            <a:gsLst>
              <a:gs pos="0">
                <a:srgbClr val="CCECFF"/>
              </a:gs>
              <a:gs pos="100000">
                <a:srgbClr val="FFFFFF"/>
              </a:gs>
            </a:gsLst>
            <a:path path="shape">
              <a:fillToRect l="50000" t="50000" r="50000" b="50000"/>
            </a:path>
          </a:gradFill>
          <a:ln w="9525">
            <a:solidFill>
              <a:srgbClr val="3366FF"/>
            </a:solidFill>
            <a:miter lim="800000"/>
          </a:ln>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lnSpc>
                <a:spcPct val="140000"/>
              </a:lnSpc>
            </a:pPr>
            <a:r>
              <a:rPr kumimoji="1" lang="zh-CN" altLang="en-US" dirty="0">
                <a:solidFill>
                  <a:srgbClr val="000000"/>
                </a:solidFill>
              </a:rPr>
              <a:t>用遗传算法求解。选择交叉概率       ，变异概率       </a:t>
            </a:r>
            <a:r>
              <a:rPr kumimoji="1" lang="en-US" altLang="zh-CN" dirty="0">
                <a:solidFill>
                  <a:srgbClr val="000000"/>
                </a:solidFill>
              </a:rPr>
              <a:t>,</a:t>
            </a:r>
            <a:r>
              <a:rPr kumimoji="1" lang="zh-CN" altLang="en-US" dirty="0">
                <a:solidFill>
                  <a:srgbClr val="000000"/>
                </a:solidFill>
              </a:rPr>
              <a:t>种群规模为</a:t>
            </a:r>
            <a:r>
              <a:rPr kumimoji="1" lang="en-US" altLang="zh-CN" dirty="0">
                <a:solidFill>
                  <a:srgbClr val="000000"/>
                </a:solidFill>
                <a:latin typeface="Times New Roman" panose="02020603050405020304" pitchFamily="18" charset="0"/>
                <a:cs typeface="Times New Roman" panose="02020603050405020304" pitchFamily="18" charset="0"/>
              </a:rPr>
              <a:t>20</a:t>
            </a:r>
            <a:r>
              <a:rPr kumimoji="1" lang="zh-CN" altLang="en-US" dirty="0">
                <a:solidFill>
                  <a:srgbClr val="000000"/>
                </a:solidFill>
              </a:rPr>
              <a:t>，迭代次数       。</a:t>
            </a:r>
          </a:p>
          <a:p>
            <a:pPr eaLnBrk="1" hangingPunct="1">
              <a:lnSpc>
                <a:spcPct val="140000"/>
              </a:lnSpc>
            </a:pPr>
            <a:endParaRPr kumimoji="1" lang="zh-CN" altLang="en-US" dirty="0">
              <a:solidFill>
                <a:srgbClr val="000000"/>
              </a:solidFill>
            </a:endParaRPr>
          </a:p>
          <a:p>
            <a:pPr eaLnBrk="1" hangingPunct="1">
              <a:lnSpc>
                <a:spcPct val="140000"/>
              </a:lnSpc>
            </a:pPr>
            <a:endParaRPr kumimoji="1" lang="zh-CN" altLang="en-US" dirty="0">
              <a:solidFill>
                <a:srgbClr val="000000"/>
              </a:solidFill>
            </a:endParaRPr>
          </a:p>
          <a:p>
            <a:pPr eaLnBrk="1" hangingPunct="1">
              <a:lnSpc>
                <a:spcPct val="140000"/>
              </a:lnSpc>
            </a:pPr>
            <a:endParaRPr kumimoji="1" lang="zh-CN" altLang="en-US" dirty="0">
              <a:solidFill>
                <a:srgbClr val="000000"/>
              </a:solidFill>
            </a:endParaRPr>
          </a:p>
          <a:p>
            <a:pPr eaLnBrk="1" hangingPunct="1">
              <a:lnSpc>
                <a:spcPct val="140000"/>
              </a:lnSpc>
            </a:pPr>
            <a:r>
              <a:rPr kumimoji="1" lang="zh-CN" altLang="en-US" dirty="0">
                <a:solidFill>
                  <a:srgbClr val="000000"/>
                </a:solidFill>
              </a:rPr>
              <a:t> </a:t>
            </a:r>
            <a:endParaRPr kumimoji="1" lang="zh-CN" altLang="en-US" dirty="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35173" name="Object 0"/>
              <p:cNvSpPr txBox="1"/>
              <p:nvPr/>
            </p:nvSpPr>
            <p:spPr bwMode="auto">
              <a:xfrm>
                <a:off x="4624810" y="2874962"/>
                <a:ext cx="1152698" cy="50482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𝑐</m:t>
                          </m:r>
                        </m:sub>
                      </m:sSub>
                      <m:r>
                        <a:rPr lang="zh-CN" altLang="en-US" sz="2000" i="1">
                          <a:solidFill>
                            <a:srgbClr val="000000"/>
                          </a:solidFill>
                          <a:latin typeface="Cambria Math" panose="02040503050406030204" pitchFamily="18" charset="0"/>
                        </a:rPr>
                        <m:t>=0.6</m:t>
                      </m:r>
                    </m:oMath>
                  </m:oMathPara>
                </a14:m>
                <a:endParaRPr lang="zh-CN" altLang="en-US" sz="2000" dirty="0"/>
              </a:p>
            </p:txBody>
          </p:sp>
        </mc:Choice>
        <mc:Fallback xmlns="">
          <p:sp>
            <p:nvSpPr>
              <p:cNvPr id="135173" name="Object 0"/>
              <p:cNvSpPr txBox="1">
                <a:spLocks noRot="1" noChangeAspect="1" noMove="1" noResize="1" noEditPoints="1" noAdjustHandles="1" noChangeArrowheads="1" noChangeShapeType="1" noTextEdit="1"/>
              </p:cNvSpPr>
              <p:nvPr/>
            </p:nvSpPr>
            <p:spPr bwMode="auto">
              <a:xfrm>
                <a:off x="4624810" y="2874962"/>
                <a:ext cx="1152698" cy="504825"/>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174" name="Object 1"/>
              <p:cNvSpPr txBox="1"/>
              <p:nvPr/>
            </p:nvSpPr>
            <p:spPr bwMode="auto">
              <a:xfrm>
                <a:off x="7164858" y="2887522"/>
                <a:ext cx="1224136" cy="477837"/>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𝑚</m:t>
                          </m:r>
                        </m:sub>
                      </m:sSub>
                      <m:r>
                        <a:rPr lang="zh-CN" altLang="en-US" i="1">
                          <a:solidFill>
                            <a:srgbClr val="000000"/>
                          </a:solidFill>
                          <a:latin typeface="Cambria Math" panose="02040503050406030204" pitchFamily="18" charset="0"/>
                        </a:rPr>
                        <m:t>=0.1</m:t>
                      </m:r>
                    </m:oMath>
                  </m:oMathPara>
                </a14:m>
                <a:endParaRPr lang="zh-CN" altLang="en-US" dirty="0"/>
              </a:p>
            </p:txBody>
          </p:sp>
        </mc:Choice>
        <mc:Fallback xmlns="">
          <p:sp>
            <p:nvSpPr>
              <p:cNvPr id="135174" name="Object 1"/>
              <p:cNvSpPr txBox="1">
                <a:spLocks noRot="1" noChangeAspect="1" noMove="1" noResize="1" noEditPoints="1" noAdjustHandles="1" noChangeArrowheads="1" noChangeShapeType="1" noTextEdit="1"/>
              </p:cNvSpPr>
              <p:nvPr/>
            </p:nvSpPr>
            <p:spPr bwMode="auto">
              <a:xfrm>
                <a:off x="7164858" y="2887522"/>
                <a:ext cx="1224136" cy="477837"/>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175" name="Object 2"/>
              <p:cNvSpPr txBox="1"/>
              <p:nvPr/>
            </p:nvSpPr>
            <p:spPr bwMode="auto">
              <a:xfrm>
                <a:off x="3364549" y="3391973"/>
                <a:ext cx="1362226" cy="484876"/>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𝑁</m:t>
                      </m:r>
                      <m:r>
                        <a:rPr lang="zh-CN" altLang="en-US" i="1">
                          <a:solidFill>
                            <a:srgbClr val="000000"/>
                          </a:solidFill>
                          <a:latin typeface="Cambria Math" panose="02040503050406030204" pitchFamily="18" charset="0"/>
                        </a:rPr>
                        <m:t>=50</m:t>
                      </m:r>
                    </m:oMath>
                  </m:oMathPara>
                </a14:m>
                <a:endParaRPr lang="zh-CN" altLang="en-US" dirty="0"/>
              </a:p>
            </p:txBody>
          </p:sp>
        </mc:Choice>
        <mc:Fallback xmlns="">
          <p:sp>
            <p:nvSpPr>
              <p:cNvPr id="135175" name="Object 2"/>
              <p:cNvSpPr txBox="1">
                <a:spLocks noRot="1" noChangeAspect="1" noMove="1" noResize="1" noEditPoints="1" noAdjustHandles="1" noChangeArrowheads="1" noChangeShapeType="1" noTextEdit="1"/>
              </p:cNvSpPr>
              <p:nvPr/>
            </p:nvSpPr>
            <p:spPr bwMode="auto">
              <a:xfrm>
                <a:off x="3364549" y="3391973"/>
                <a:ext cx="1362226" cy="484876"/>
              </a:xfrm>
              <a:prstGeom prst="rect">
                <a:avLst/>
              </a:prstGeom>
              <a:blipFill>
                <a:blip r:embed="rId5"/>
                <a:stretch>
                  <a:fillRect l="-1345"/>
                </a:stretch>
              </a:blipFill>
              <a:ln>
                <a:noFill/>
              </a:ln>
            </p:spPr>
            <p:txBody>
              <a:bodyPr/>
              <a:lstStyle/>
              <a:p>
                <a:r>
                  <a:rPr lang="zh-CN" altLang="en-US">
                    <a:noFill/>
                  </a:rPr>
                  <a:t> </a:t>
                </a:r>
              </a:p>
            </p:txBody>
          </p:sp>
        </mc:Fallback>
      </mc:AlternateContent>
      <p:grpSp>
        <p:nvGrpSpPr>
          <p:cNvPr id="135176" name="Group 39"/>
          <p:cNvGrpSpPr/>
          <p:nvPr/>
        </p:nvGrpSpPr>
        <p:grpSpPr bwMode="auto">
          <a:xfrm>
            <a:off x="387350" y="4500563"/>
            <a:ext cx="8426450" cy="1285875"/>
            <a:chOff x="0" y="0"/>
            <a:chExt cx="3690" cy="768"/>
          </a:xfrm>
        </p:grpSpPr>
        <p:grpSp>
          <p:nvGrpSpPr>
            <p:cNvPr id="135180" name="Group 16"/>
            <p:cNvGrpSpPr/>
            <p:nvPr/>
          </p:nvGrpSpPr>
          <p:grpSpPr bwMode="auto">
            <a:xfrm>
              <a:off x="0" y="0"/>
              <a:ext cx="620" cy="384"/>
              <a:chOff x="0" y="0"/>
              <a:chExt cx="620" cy="384"/>
            </a:xfrm>
          </p:grpSpPr>
          <p:sp>
            <p:nvSpPr>
              <p:cNvPr id="135214" name="Rectangle 3"/>
              <p:cNvSpPr>
                <a:spLocks noChangeArrowheads="1"/>
              </p:cNvSpPr>
              <p:nvPr/>
            </p:nvSpPr>
            <p:spPr bwMode="auto">
              <a:xfrm>
                <a:off x="43" y="0"/>
                <a:ext cx="5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endParaRPr kumimoji="1" lang="en-US" altLang="zh-CN" sz="1000">
                  <a:solidFill>
                    <a:srgbClr val="000000"/>
                  </a:solidFill>
                  <a:latin typeface="Times New Roman" panose="02020603050405020304" pitchFamily="18" charset="0"/>
                </a:endParaRPr>
              </a:p>
              <a:p>
                <a:pPr algn="ctr" eaLnBrk="1" hangingPunct="1"/>
                <a:endParaRPr kumimoji="1" lang="en-US" altLang="zh-CN" sz="1000">
                  <a:solidFill>
                    <a:srgbClr val="000000"/>
                  </a:solidFill>
                  <a:latin typeface="Times New Roman" panose="02020603050405020304" pitchFamily="18" charset="0"/>
                </a:endParaRPr>
              </a:p>
              <a:p>
                <a:pPr algn="ctr" eaLnBrk="1" hangingPunct="1"/>
                <a:r>
                  <a:rPr kumimoji="1" lang="zh-CN" altLang="en-US" sz="2000">
                    <a:solidFill>
                      <a:srgbClr val="000000"/>
                    </a:solidFill>
                    <a:latin typeface="Times New Roman" panose="02020603050405020304" pitchFamily="18" charset="0"/>
                  </a:rPr>
                  <a:t>总运行</a:t>
                </a:r>
              </a:p>
              <a:p>
                <a:pPr algn="ctr" eaLnBrk="1" hangingPunct="1"/>
                <a:r>
                  <a:rPr kumimoji="1" lang="zh-CN" altLang="en-US" sz="2000">
                    <a:solidFill>
                      <a:srgbClr val="000000"/>
                    </a:solidFill>
                    <a:latin typeface="Times New Roman" panose="02020603050405020304" pitchFamily="18" charset="0"/>
                  </a:rPr>
                  <a:t>次数</a:t>
                </a:r>
              </a:p>
              <a:p>
                <a:pPr algn="ctr"/>
                <a:endParaRPr kumimoji="1" lang="en-US" altLang="zh-CN" sz="2000">
                  <a:solidFill>
                    <a:srgbClr val="000000"/>
                  </a:solidFill>
                  <a:latin typeface="Times New Roman" panose="02020603050405020304" pitchFamily="18" charset="0"/>
                </a:endParaRPr>
              </a:p>
            </p:txBody>
          </p:sp>
          <p:sp>
            <p:nvSpPr>
              <p:cNvPr id="135215" name="Rectangle 15"/>
              <p:cNvSpPr>
                <a:spLocks noChangeArrowheads="1"/>
              </p:cNvSpPr>
              <p:nvPr/>
            </p:nvSpPr>
            <p:spPr bwMode="auto">
              <a:xfrm>
                <a:off x="0" y="0"/>
                <a:ext cx="620"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nvGrpSpPr>
            <p:cNvPr id="135181" name="Group 18"/>
            <p:cNvGrpSpPr/>
            <p:nvPr/>
          </p:nvGrpSpPr>
          <p:grpSpPr bwMode="auto">
            <a:xfrm>
              <a:off x="620" y="0"/>
              <a:ext cx="476" cy="384"/>
              <a:chOff x="620" y="0"/>
              <a:chExt cx="476" cy="384"/>
            </a:xfrm>
          </p:grpSpPr>
          <p:sp>
            <p:nvSpPr>
              <p:cNvPr id="135212" name="Rectangle 4"/>
              <p:cNvSpPr>
                <a:spLocks noChangeArrowheads="1"/>
              </p:cNvSpPr>
              <p:nvPr/>
            </p:nvSpPr>
            <p:spPr bwMode="auto">
              <a:xfrm>
                <a:off x="663" y="0"/>
                <a:ext cx="3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endParaRPr kumimoji="1" lang="en-US" altLang="zh-CN" sz="1000">
                  <a:solidFill>
                    <a:srgbClr val="000000"/>
                  </a:solidFill>
                  <a:latin typeface="Times New Roman" panose="02020603050405020304" pitchFamily="18" charset="0"/>
                </a:endParaRPr>
              </a:p>
              <a:p>
                <a:pPr algn="ctr" eaLnBrk="1" hangingPunct="1"/>
                <a:endParaRPr kumimoji="1" lang="en-US" altLang="zh-CN" sz="1800">
                  <a:solidFill>
                    <a:srgbClr val="000000"/>
                  </a:solidFill>
                  <a:latin typeface="Times New Roman" panose="02020603050405020304" pitchFamily="18" charset="0"/>
                </a:endParaRPr>
              </a:p>
              <a:p>
                <a:pPr algn="just" eaLnBrk="1" hangingPunct="1"/>
                <a:r>
                  <a:rPr kumimoji="1" lang="zh-CN" altLang="en-US" sz="1800">
                    <a:solidFill>
                      <a:srgbClr val="000000"/>
                    </a:solidFill>
                    <a:latin typeface="Times New Roman" panose="02020603050405020304" pitchFamily="18" charset="0"/>
                  </a:rPr>
                  <a:t>最好解</a:t>
                </a:r>
              </a:p>
              <a:p>
                <a:pPr algn="ctr"/>
                <a:endParaRPr kumimoji="1" lang="en-US" altLang="zh-CN" sz="2000">
                  <a:solidFill>
                    <a:srgbClr val="000000"/>
                  </a:solidFill>
                  <a:latin typeface="Times New Roman" panose="02020603050405020304" pitchFamily="18" charset="0"/>
                </a:endParaRPr>
              </a:p>
            </p:txBody>
          </p:sp>
          <p:sp>
            <p:nvSpPr>
              <p:cNvPr id="135213" name="Rectangle 17"/>
              <p:cNvSpPr>
                <a:spLocks noChangeArrowheads="1"/>
              </p:cNvSpPr>
              <p:nvPr/>
            </p:nvSpPr>
            <p:spPr bwMode="auto">
              <a:xfrm>
                <a:off x="620" y="0"/>
                <a:ext cx="47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nvGrpSpPr>
            <p:cNvPr id="135182" name="Group 20"/>
            <p:cNvGrpSpPr/>
            <p:nvPr/>
          </p:nvGrpSpPr>
          <p:grpSpPr bwMode="auto">
            <a:xfrm>
              <a:off x="1096" y="0"/>
              <a:ext cx="506" cy="384"/>
              <a:chOff x="1096" y="0"/>
              <a:chExt cx="506" cy="384"/>
            </a:xfrm>
          </p:grpSpPr>
          <p:sp>
            <p:nvSpPr>
              <p:cNvPr id="135210" name="Rectangle 5"/>
              <p:cNvSpPr>
                <a:spLocks noChangeArrowheads="1"/>
              </p:cNvSpPr>
              <p:nvPr/>
            </p:nvSpPr>
            <p:spPr bwMode="auto">
              <a:xfrm>
                <a:off x="1139" y="0"/>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endParaRPr kumimoji="1" lang="en-US" altLang="zh-CN" sz="1000">
                  <a:solidFill>
                    <a:srgbClr val="000000"/>
                  </a:solidFill>
                  <a:latin typeface="Times New Roman" panose="02020603050405020304" pitchFamily="18" charset="0"/>
                </a:endParaRPr>
              </a:p>
              <a:p>
                <a:pPr algn="just" eaLnBrk="1" hangingPunct="1"/>
                <a:endParaRPr kumimoji="1" lang="en-US" altLang="zh-CN" sz="1000">
                  <a:solidFill>
                    <a:srgbClr val="000000"/>
                  </a:solidFill>
                  <a:latin typeface="Times New Roman" panose="02020603050405020304" pitchFamily="18" charset="0"/>
                </a:endParaRPr>
              </a:p>
              <a:p>
                <a:pPr algn="just" eaLnBrk="1" hangingPunct="1"/>
                <a:r>
                  <a:rPr kumimoji="1" lang="zh-CN" altLang="en-US" sz="1800">
                    <a:solidFill>
                      <a:srgbClr val="000000"/>
                    </a:solidFill>
                    <a:latin typeface="Times New Roman" panose="02020603050405020304" pitchFamily="18" charset="0"/>
                  </a:rPr>
                  <a:t>最坏解</a:t>
                </a:r>
              </a:p>
              <a:p>
                <a:pPr algn="just"/>
                <a:endParaRPr kumimoji="1" lang="en-US" altLang="zh-CN">
                  <a:solidFill>
                    <a:srgbClr val="000000"/>
                  </a:solidFill>
                  <a:latin typeface="Times New Roman" panose="02020603050405020304" pitchFamily="18" charset="0"/>
                </a:endParaRPr>
              </a:p>
            </p:txBody>
          </p:sp>
          <p:sp>
            <p:nvSpPr>
              <p:cNvPr id="135211" name="Rectangle 19"/>
              <p:cNvSpPr>
                <a:spLocks noChangeArrowheads="1"/>
              </p:cNvSpPr>
              <p:nvPr/>
            </p:nvSpPr>
            <p:spPr bwMode="auto">
              <a:xfrm>
                <a:off x="1096" y="0"/>
                <a:ext cx="50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nvGrpSpPr>
            <p:cNvPr id="135183" name="Group 22"/>
            <p:cNvGrpSpPr/>
            <p:nvPr/>
          </p:nvGrpSpPr>
          <p:grpSpPr bwMode="auto">
            <a:xfrm>
              <a:off x="1602" y="0"/>
              <a:ext cx="506" cy="384"/>
              <a:chOff x="1602" y="0"/>
              <a:chExt cx="506" cy="384"/>
            </a:xfrm>
          </p:grpSpPr>
          <p:sp>
            <p:nvSpPr>
              <p:cNvPr id="135208" name="Rectangle 6"/>
              <p:cNvSpPr>
                <a:spLocks noChangeArrowheads="1"/>
              </p:cNvSpPr>
              <p:nvPr/>
            </p:nvSpPr>
            <p:spPr bwMode="auto">
              <a:xfrm>
                <a:off x="1645" y="0"/>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endParaRPr kumimoji="1" lang="en-US" altLang="zh-CN" sz="1000">
                  <a:solidFill>
                    <a:srgbClr val="000000"/>
                  </a:solidFill>
                  <a:latin typeface="Times New Roman" panose="02020603050405020304" pitchFamily="18" charset="0"/>
                </a:endParaRPr>
              </a:p>
              <a:p>
                <a:pPr algn="ctr" eaLnBrk="1" hangingPunct="1"/>
                <a:endParaRPr kumimoji="1" lang="en-US" altLang="zh-CN" sz="1000">
                  <a:solidFill>
                    <a:srgbClr val="000000"/>
                  </a:solidFill>
                  <a:latin typeface="Times New Roman" panose="02020603050405020304" pitchFamily="18" charset="0"/>
                </a:endParaRPr>
              </a:p>
              <a:p>
                <a:pPr algn="ctr" eaLnBrk="1" hangingPunct="1"/>
                <a:r>
                  <a:rPr kumimoji="1" lang="zh-CN" altLang="en-US" sz="2000">
                    <a:solidFill>
                      <a:srgbClr val="000000"/>
                    </a:solidFill>
                    <a:latin typeface="Times New Roman" panose="02020603050405020304" pitchFamily="18" charset="0"/>
                  </a:rPr>
                  <a:t>平均</a:t>
                </a:r>
              </a:p>
              <a:p>
                <a:pPr algn="ctr"/>
                <a:endParaRPr kumimoji="1" lang="en-US" altLang="zh-CN">
                  <a:solidFill>
                    <a:srgbClr val="000000"/>
                  </a:solidFill>
                  <a:latin typeface="Times New Roman" panose="02020603050405020304" pitchFamily="18" charset="0"/>
                </a:endParaRPr>
              </a:p>
            </p:txBody>
          </p:sp>
          <p:sp>
            <p:nvSpPr>
              <p:cNvPr id="135209" name="Rectangle 21"/>
              <p:cNvSpPr>
                <a:spLocks noChangeArrowheads="1"/>
              </p:cNvSpPr>
              <p:nvPr/>
            </p:nvSpPr>
            <p:spPr bwMode="auto">
              <a:xfrm>
                <a:off x="1602" y="0"/>
                <a:ext cx="50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nvGrpSpPr>
            <p:cNvPr id="135184" name="Group 24"/>
            <p:cNvGrpSpPr/>
            <p:nvPr/>
          </p:nvGrpSpPr>
          <p:grpSpPr bwMode="auto">
            <a:xfrm>
              <a:off x="2108" y="0"/>
              <a:ext cx="728" cy="384"/>
              <a:chOff x="2108" y="0"/>
              <a:chExt cx="728" cy="384"/>
            </a:xfrm>
          </p:grpSpPr>
          <p:sp>
            <p:nvSpPr>
              <p:cNvPr id="135206" name="Rectangle 7"/>
              <p:cNvSpPr>
                <a:spLocks noChangeArrowheads="1"/>
              </p:cNvSpPr>
              <p:nvPr/>
            </p:nvSpPr>
            <p:spPr bwMode="auto">
              <a:xfrm>
                <a:off x="2151" y="0"/>
                <a:ext cx="6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endParaRPr kumimoji="1" lang="en-US" altLang="zh-CN" sz="1000">
                  <a:solidFill>
                    <a:srgbClr val="000000"/>
                  </a:solidFill>
                  <a:latin typeface="Times New Roman" panose="02020603050405020304" pitchFamily="18" charset="0"/>
                </a:endParaRPr>
              </a:p>
              <a:p>
                <a:pPr algn="just" eaLnBrk="1" hangingPunct="1"/>
                <a:endParaRPr kumimoji="1" lang="en-US" altLang="zh-CN" sz="1000">
                  <a:solidFill>
                    <a:srgbClr val="000000"/>
                  </a:solidFill>
                  <a:latin typeface="Times New Roman" panose="02020603050405020304" pitchFamily="18" charset="0"/>
                </a:endParaRPr>
              </a:p>
              <a:p>
                <a:pPr algn="ctr" eaLnBrk="1" hangingPunct="1"/>
                <a:r>
                  <a:rPr kumimoji="1" lang="zh-CN" altLang="en-US" sz="2000">
                    <a:solidFill>
                      <a:srgbClr val="000000"/>
                    </a:solidFill>
                    <a:latin typeface="Times New Roman" panose="02020603050405020304" pitchFamily="18" charset="0"/>
                  </a:rPr>
                  <a:t>最好解</a:t>
                </a:r>
              </a:p>
              <a:p>
                <a:pPr algn="ctr" eaLnBrk="1" hangingPunct="1"/>
                <a:r>
                  <a:rPr kumimoji="1" lang="zh-CN" altLang="en-US" sz="2000">
                    <a:solidFill>
                      <a:srgbClr val="000000"/>
                    </a:solidFill>
                    <a:latin typeface="Times New Roman" panose="02020603050405020304" pitchFamily="18" charset="0"/>
                  </a:rPr>
                  <a:t>的频率</a:t>
                </a:r>
              </a:p>
              <a:p>
                <a:pPr algn="just"/>
                <a:endParaRPr kumimoji="1" lang="en-US" altLang="zh-CN">
                  <a:solidFill>
                    <a:srgbClr val="000000"/>
                  </a:solidFill>
                  <a:latin typeface="Times New Roman" panose="02020603050405020304" pitchFamily="18" charset="0"/>
                </a:endParaRPr>
              </a:p>
            </p:txBody>
          </p:sp>
          <p:sp>
            <p:nvSpPr>
              <p:cNvPr id="135207" name="Rectangle 23"/>
              <p:cNvSpPr>
                <a:spLocks noChangeArrowheads="1"/>
              </p:cNvSpPr>
              <p:nvPr/>
            </p:nvSpPr>
            <p:spPr bwMode="auto">
              <a:xfrm>
                <a:off x="2108" y="0"/>
                <a:ext cx="72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nvGrpSpPr>
            <p:cNvPr id="135185" name="Group 26"/>
            <p:cNvGrpSpPr/>
            <p:nvPr/>
          </p:nvGrpSpPr>
          <p:grpSpPr bwMode="auto">
            <a:xfrm>
              <a:off x="2836" y="0"/>
              <a:ext cx="854" cy="384"/>
              <a:chOff x="2836" y="0"/>
              <a:chExt cx="854" cy="384"/>
            </a:xfrm>
          </p:grpSpPr>
          <p:sp>
            <p:nvSpPr>
              <p:cNvPr id="135204" name="Rectangle 8"/>
              <p:cNvSpPr>
                <a:spLocks noChangeArrowheads="1"/>
              </p:cNvSpPr>
              <p:nvPr/>
            </p:nvSpPr>
            <p:spPr bwMode="auto">
              <a:xfrm>
                <a:off x="2879" y="0"/>
                <a:ext cx="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endParaRPr kumimoji="1" lang="en-US" altLang="zh-CN" sz="1000">
                  <a:solidFill>
                    <a:srgbClr val="000000"/>
                  </a:solidFill>
                  <a:latin typeface="Times New Roman" panose="02020603050405020304" pitchFamily="18" charset="0"/>
                </a:endParaRPr>
              </a:p>
              <a:p>
                <a:pPr algn="ctr" eaLnBrk="1" hangingPunct="1"/>
                <a:endParaRPr kumimoji="1" lang="en-US" altLang="zh-CN" sz="1000">
                  <a:solidFill>
                    <a:srgbClr val="000000"/>
                  </a:solidFill>
                  <a:latin typeface="Times New Roman" panose="02020603050405020304" pitchFamily="18" charset="0"/>
                </a:endParaRPr>
              </a:p>
              <a:p>
                <a:pPr algn="ctr" eaLnBrk="1" hangingPunct="1"/>
                <a:r>
                  <a:rPr kumimoji="1" lang="zh-CN" altLang="en-US" sz="2000">
                    <a:solidFill>
                      <a:srgbClr val="000000"/>
                    </a:solidFill>
                    <a:latin typeface="Times New Roman" panose="02020603050405020304" pitchFamily="18" charset="0"/>
                  </a:rPr>
                  <a:t>最好解的</a:t>
                </a:r>
              </a:p>
              <a:p>
                <a:pPr algn="ctr" eaLnBrk="1" hangingPunct="1"/>
                <a:r>
                  <a:rPr kumimoji="1" lang="zh-CN" altLang="en-US" sz="2000">
                    <a:solidFill>
                      <a:srgbClr val="000000"/>
                    </a:solidFill>
                    <a:latin typeface="Times New Roman" panose="02020603050405020304" pitchFamily="18" charset="0"/>
                  </a:rPr>
                  <a:t>平均代数</a:t>
                </a:r>
              </a:p>
              <a:p>
                <a:pPr algn="ctr"/>
                <a:endParaRPr kumimoji="1" lang="en-US" altLang="zh-CN">
                  <a:solidFill>
                    <a:srgbClr val="000000"/>
                  </a:solidFill>
                  <a:latin typeface="Times New Roman" panose="02020603050405020304" pitchFamily="18" charset="0"/>
                </a:endParaRPr>
              </a:p>
            </p:txBody>
          </p:sp>
          <p:sp>
            <p:nvSpPr>
              <p:cNvPr id="135205" name="Rectangle 25"/>
              <p:cNvSpPr>
                <a:spLocks noChangeArrowheads="1"/>
              </p:cNvSpPr>
              <p:nvPr/>
            </p:nvSpPr>
            <p:spPr bwMode="auto">
              <a:xfrm>
                <a:off x="2836" y="0"/>
                <a:ext cx="854"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nvGrpSpPr>
            <p:cNvPr id="135186" name="Group 28"/>
            <p:cNvGrpSpPr/>
            <p:nvPr/>
          </p:nvGrpSpPr>
          <p:grpSpPr bwMode="auto">
            <a:xfrm>
              <a:off x="0" y="384"/>
              <a:ext cx="620" cy="384"/>
              <a:chOff x="0" y="384"/>
              <a:chExt cx="620" cy="384"/>
            </a:xfrm>
          </p:grpSpPr>
          <p:sp>
            <p:nvSpPr>
              <p:cNvPr id="135202" name="Rectangle 9"/>
              <p:cNvSpPr>
                <a:spLocks noChangeArrowheads="1"/>
              </p:cNvSpPr>
              <p:nvPr/>
            </p:nvSpPr>
            <p:spPr bwMode="auto">
              <a:xfrm>
                <a:off x="43" y="384"/>
                <a:ext cx="5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endParaRPr kumimoji="1" lang="en-US" altLang="zh-CN" sz="1000">
                  <a:solidFill>
                    <a:srgbClr val="000000"/>
                  </a:solidFill>
                  <a:latin typeface="Times New Roman" panose="02020603050405020304" pitchFamily="18" charset="0"/>
                </a:endParaRPr>
              </a:p>
              <a:p>
                <a:pPr algn="ctr" eaLnBrk="1" hangingPunct="1"/>
                <a:endParaRPr kumimoji="1" lang="en-US" altLang="zh-CN" sz="1000">
                  <a:solidFill>
                    <a:srgbClr val="000000"/>
                  </a:solidFill>
                  <a:latin typeface="Times New Roman" panose="02020603050405020304" pitchFamily="18" charset="0"/>
                </a:endParaRPr>
              </a:p>
              <a:p>
                <a:pPr algn="ctr" eaLnBrk="1" hangingPunct="1"/>
                <a:r>
                  <a:rPr kumimoji="1" lang="en-US" altLang="zh-CN" sz="2200">
                    <a:solidFill>
                      <a:srgbClr val="000000"/>
                    </a:solidFill>
                    <a:latin typeface="Times New Roman" panose="02020603050405020304" pitchFamily="18" charset="0"/>
                  </a:rPr>
                  <a:t>20</a:t>
                </a:r>
              </a:p>
              <a:p>
                <a:pPr algn="ctr"/>
                <a:endParaRPr kumimoji="1" lang="en-US" altLang="zh-CN">
                  <a:solidFill>
                    <a:srgbClr val="000000"/>
                  </a:solidFill>
                  <a:latin typeface="Times New Roman" panose="02020603050405020304" pitchFamily="18" charset="0"/>
                </a:endParaRPr>
              </a:p>
            </p:txBody>
          </p:sp>
          <p:sp>
            <p:nvSpPr>
              <p:cNvPr id="135203" name="Rectangle 27"/>
              <p:cNvSpPr>
                <a:spLocks noChangeArrowheads="1"/>
              </p:cNvSpPr>
              <p:nvPr/>
            </p:nvSpPr>
            <p:spPr bwMode="auto">
              <a:xfrm>
                <a:off x="0" y="384"/>
                <a:ext cx="620"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nvGrpSpPr>
            <p:cNvPr id="135187" name="Group 30"/>
            <p:cNvGrpSpPr/>
            <p:nvPr/>
          </p:nvGrpSpPr>
          <p:grpSpPr bwMode="auto">
            <a:xfrm>
              <a:off x="620" y="384"/>
              <a:ext cx="476" cy="384"/>
              <a:chOff x="620" y="384"/>
              <a:chExt cx="476" cy="384"/>
            </a:xfrm>
          </p:grpSpPr>
          <p:sp>
            <p:nvSpPr>
              <p:cNvPr id="135200" name="Rectangle 10"/>
              <p:cNvSpPr>
                <a:spLocks noChangeArrowheads="1"/>
              </p:cNvSpPr>
              <p:nvPr/>
            </p:nvSpPr>
            <p:spPr bwMode="auto">
              <a:xfrm>
                <a:off x="663" y="384"/>
                <a:ext cx="3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endParaRPr kumimoji="1" lang="en-US" altLang="zh-CN" sz="1000">
                  <a:solidFill>
                    <a:srgbClr val="000000"/>
                  </a:solidFill>
                  <a:latin typeface="Times New Roman" panose="02020603050405020304" pitchFamily="18" charset="0"/>
                </a:endParaRPr>
              </a:p>
              <a:p>
                <a:pPr algn="ctr" eaLnBrk="1" hangingPunct="1"/>
                <a:endParaRPr kumimoji="1" lang="en-US" altLang="zh-CN" sz="1000">
                  <a:solidFill>
                    <a:srgbClr val="000000"/>
                  </a:solidFill>
                  <a:latin typeface="Times New Roman" panose="02020603050405020304" pitchFamily="18" charset="0"/>
                </a:endParaRPr>
              </a:p>
              <a:p>
                <a:pPr algn="ctr" eaLnBrk="1" hangingPunct="1"/>
                <a:r>
                  <a:rPr kumimoji="1" lang="en-US" altLang="zh-CN" sz="2200">
                    <a:solidFill>
                      <a:srgbClr val="000000"/>
                    </a:solidFill>
                    <a:latin typeface="Times New Roman" panose="02020603050405020304" pitchFamily="18" charset="0"/>
                  </a:rPr>
                  <a:t>213</a:t>
                </a:r>
              </a:p>
              <a:p>
                <a:pPr algn="ctr"/>
                <a:endParaRPr kumimoji="1" lang="en-US" altLang="zh-CN">
                  <a:solidFill>
                    <a:srgbClr val="000000"/>
                  </a:solidFill>
                  <a:latin typeface="Times New Roman" panose="02020603050405020304" pitchFamily="18" charset="0"/>
                </a:endParaRPr>
              </a:p>
            </p:txBody>
          </p:sp>
          <p:sp>
            <p:nvSpPr>
              <p:cNvPr id="135201" name="Rectangle 29"/>
              <p:cNvSpPr>
                <a:spLocks noChangeArrowheads="1"/>
              </p:cNvSpPr>
              <p:nvPr/>
            </p:nvSpPr>
            <p:spPr bwMode="auto">
              <a:xfrm>
                <a:off x="620" y="384"/>
                <a:ext cx="47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nvGrpSpPr>
            <p:cNvPr id="135188" name="Group 32"/>
            <p:cNvGrpSpPr/>
            <p:nvPr/>
          </p:nvGrpSpPr>
          <p:grpSpPr bwMode="auto">
            <a:xfrm>
              <a:off x="1096" y="384"/>
              <a:ext cx="506" cy="384"/>
              <a:chOff x="1096" y="384"/>
              <a:chExt cx="506" cy="384"/>
            </a:xfrm>
          </p:grpSpPr>
          <p:sp>
            <p:nvSpPr>
              <p:cNvPr id="135198" name="Rectangle 11"/>
              <p:cNvSpPr>
                <a:spLocks noChangeArrowheads="1"/>
              </p:cNvSpPr>
              <p:nvPr/>
            </p:nvSpPr>
            <p:spPr bwMode="auto">
              <a:xfrm>
                <a:off x="1139" y="384"/>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endParaRPr kumimoji="1" lang="en-US" altLang="zh-CN" sz="1000">
                  <a:solidFill>
                    <a:srgbClr val="000000"/>
                  </a:solidFill>
                  <a:latin typeface="Times New Roman" panose="02020603050405020304" pitchFamily="18" charset="0"/>
                </a:endParaRPr>
              </a:p>
              <a:p>
                <a:pPr algn="ctr" eaLnBrk="1" hangingPunct="1"/>
                <a:endParaRPr kumimoji="1" lang="en-US" altLang="zh-CN" sz="1000">
                  <a:solidFill>
                    <a:srgbClr val="000000"/>
                  </a:solidFill>
                  <a:latin typeface="Times New Roman" panose="02020603050405020304" pitchFamily="18" charset="0"/>
                </a:endParaRPr>
              </a:p>
              <a:p>
                <a:pPr algn="ctr" eaLnBrk="1" hangingPunct="1"/>
                <a:r>
                  <a:rPr kumimoji="1" lang="en-US" altLang="zh-CN" sz="2200">
                    <a:solidFill>
                      <a:srgbClr val="000000"/>
                    </a:solidFill>
                    <a:latin typeface="Times New Roman" panose="02020603050405020304" pitchFamily="18" charset="0"/>
                  </a:rPr>
                  <a:t>221</a:t>
                </a:r>
              </a:p>
              <a:p>
                <a:pPr algn="ctr"/>
                <a:endParaRPr kumimoji="1" lang="en-US" altLang="zh-CN">
                  <a:solidFill>
                    <a:srgbClr val="000000"/>
                  </a:solidFill>
                  <a:latin typeface="Times New Roman" panose="02020603050405020304" pitchFamily="18" charset="0"/>
                </a:endParaRPr>
              </a:p>
            </p:txBody>
          </p:sp>
          <p:sp>
            <p:nvSpPr>
              <p:cNvPr id="135199" name="Rectangle 31"/>
              <p:cNvSpPr>
                <a:spLocks noChangeArrowheads="1"/>
              </p:cNvSpPr>
              <p:nvPr/>
            </p:nvSpPr>
            <p:spPr bwMode="auto">
              <a:xfrm>
                <a:off x="1096" y="384"/>
                <a:ext cx="50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nvGrpSpPr>
            <p:cNvPr id="135189" name="Group 34"/>
            <p:cNvGrpSpPr/>
            <p:nvPr/>
          </p:nvGrpSpPr>
          <p:grpSpPr bwMode="auto">
            <a:xfrm>
              <a:off x="1602" y="384"/>
              <a:ext cx="506" cy="384"/>
              <a:chOff x="1602" y="384"/>
              <a:chExt cx="506" cy="384"/>
            </a:xfrm>
          </p:grpSpPr>
          <p:sp>
            <p:nvSpPr>
              <p:cNvPr id="135196" name="Rectangle 12"/>
              <p:cNvSpPr>
                <a:spLocks noChangeArrowheads="1"/>
              </p:cNvSpPr>
              <p:nvPr/>
            </p:nvSpPr>
            <p:spPr bwMode="auto">
              <a:xfrm>
                <a:off x="1645" y="384"/>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endParaRPr kumimoji="1" lang="en-US" altLang="zh-CN" sz="1000">
                  <a:solidFill>
                    <a:srgbClr val="000000"/>
                  </a:solidFill>
                  <a:latin typeface="Times New Roman" panose="02020603050405020304" pitchFamily="18" charset="0"/>
                </a:endParaRPr>
              </a:p>
              <a:p>
                <a:pPr algn="ctr" eaLnBrk="1" hangingPunct="1"/>
                <a:endParaRPr kumimoji="1" lang="en-US" altLang="zh-CN" sz="1000">
                  <a:solidFill>
                    <a:srgbClr val="000000"/>
                  </a:solidFill>
                  <a:latin typeface="Times New Roman" panose="02020603050405020304" pitchFamily="18" charset="0"/>
                </a:endParaRPr>
              </a:p>
              <a:p>
                <a:pPr algn="ctr" eaLnBrk="1" hangingPunct="1"/>
                <a:r>
                  <a:rPr kumimoji="1" lang="en-US" altLang="zh-CN" sz="2200">
                    <a:solidFill>
                      <a:srgbClr val="000000"/>
                    </a:solidFill>
                    <a:latin typeface="Times New Roman" panose="02020603050405020304" pitchFamily="18" charset="0"/>
                  </a:rPr>
                  <a:t>213.95</a:t>
                </a:r>
              </a:p>
              <a:p>
                <a:pPr algn="ctr"/>
                <a:endParaRPr kumimoji="1" lang="en-US" altLang="zh-CN" sz="2000">
                  <a:solidFill>
                    <a:srgbClr val="000000"/>
                  </a:solidFill>
                  <a:latin typeface="Times New Roman" panose="02020603050405020304" pitchFamily="18" charset="0"/>
                </a:endParaRPr>
              </a:p>
            </p:txBody>
          </p:sp>
          <p:sp>
            <p:nvSpPr>
              <p:cNvPr id="135197" name="Rectangle 33"/>
              <p:cNvSpPr>
                <a:spLocks noChangeArrowheads="1"/>
              </p:cNvSpPr>
              <p:nvPr/>
            </p:nvSpPr>
            <p:spPr bwMode="auto">
              <a:xfrm>
                <a:off x="1602" y="384"/>
                <a:ext cx="506"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nvGrpSpPr>
            <p:cNvPr id="135190" name="Group 36"/>
            <p:cNvGrpSpPr/>
            <p:nvPr/>
          </p:nvGrpSpPr>
          <p:grpSpPr bwMode="auto">
            <a:xfrm>
              <a:off x="2108" y="384"/>
              <a:ext cx="728" cy="384"/>
              <a:chOff x="2108" y="384"/>
              <a:chExt cx="728" cy="384"/>
            </a:xfrm>
          </p:grpSpPr>
          <p:sp>
            <p:nvSpPr>
              <p:cNvPr id="135194" name="Rectangle 13"/>
              <p:cNvSpPr>
                <a:spLocks noChangeArrowheads="1"/>
              </p:cNvSpPr>
              <p:nvPr/>
            </p:nvSpPr>
            <p:spPr bwMode="auto">
              <a:xfrm>
                <a:off x="2151" y="384"/>
                <a:ext cx="6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endParaRPr kumimoji="1" lang="en-US" altLang="zh-CN" sz="1000">
                  <a:solidFill>
                    <a:srgbClr val="000000"/>
                  </a:solidFill>
                  <a:latin typeface="Times New Roman" panose="02020603050405020304" pitchFamily="18" charset="0"/>
                </a:endParaRPr>
              </a:p>
              <a:p>
                <a:pPr algn="ctr" eaLnBrk="1" hangingPunct="1"/>
                <a:endParaRPr kumimoji="1" lang="en-US" altLang="zh-CN" sz="1000">
                  <a:solidFill>
                    <a:srgbClr val="000000"/>
                  </a:solidFill>
                  <a:latin typeface="Times New Roman" panose="02020603050405020304" pitchFamily="18" charset="0"/>
                </a:endParaRPr>
              </a:p>
              <a:p>
                <a:pPr algn="ctr" eaLnBrk="1" hangingPunct="1"/>
                <a:r>
                  <a:rPr kumimoji="1" lang="en-US" altLang="zh-CN" sz="2200">
                    <a:solidFill>
                      <a:srgbClr val="000000"/>
                    </a:solidFill>
                    <a:latin typeface="Times New Roman" panose="02020603050405020304" pitchFamily="18" charset="0"/>
                  </a:rPr>
                  <a:t>0.85</a:t>
                </a:r>
              </a:p>
              <a:p>
                <a:pPr algn="ctr"/>
                <a:endParaRPr kumimoji="1" lang="en-US" altLang="zh-CN" sz="2200">
                  <a:solidFill>
                    <a:srgbClr val="000000"/>
                  </a:solidFill>
                  <a:latin typeface="Times New Roman" panose="02020603050405020304" pitchFamily="18" charset="0"/>
                </a:endParaRPr>
              </a:p>
            </p:txBody>
          </p:sp>
          <p:sp>
            <p:nvSpPr>
              <p:cNvPr id="135195" name="Rectangle 35"/>
              <p:cNvSpPr>
                <a:spLocks noChangeArrowheads="1"/>
              </p:cNvSpPr>
              <p:nvPr/>
            </p:nvSpPr>
            <p:spPr bwMode="auto">
              <a:xfrm>
                <a:off x="2108" y="384"/>
                <a:ext cx="728"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nvGrpSpPr>
            <p:cNvPr id="135191" name="Group 38"/>
            <p:cNvGrpSpPr/>
            <p:nvPr/>
          </p:nvGrpSpPr>
          <p:grpSpPr bwMode="auto">
            <a:xfrm>
              <a:off x="2836" y="384"/>
              <a:ext cx="854" cy="384"/>
              <a:chOff x="2836" y="384"/>
              <a:chExt cx="854" cy="384"/>
            </a:xfrm>
          </p:grpSpPr>
          <p:sp>
            <p:nvSpPr>
              <p:cNvPr id="135192" name="Rectangle 14"/>
              <p:cNvSpPr>
                <a:spLocks noChangeArrowheads="1"/>
              </p:cNvSpPr>
              <p:nvPr/>
            </p:nvSpPr>
            <p:spPr bwMode="auto">
              <a:xfrm>
                <a:off x="2879" y="384"/>
                <a:ext cx="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endParaRPr kumimoji="1" lang="en-US" altLang="zh-CN" sz="1000">
                  <a:solidFill>
                    <a:srgbClr val="000000"/>
                  </a:solidFill>
                  <a:latin typeface="Times New Roman" panose="02020603050405020304" pitchFamily="18" charset="0"/>
                </a:endParaRPr>
              </a:p>
              <a:p>
                <a:pPr algn="ctr" eaLnBrk="1" hangingPunct="1"/>
                <a:endParaRPr kumimoji="1" lang="en-US" altLang="zh-CN" sz="1000">
                  <a:solidFill>
                    <a:srgbClr val="000000"/>
                  </a:solidFill>
                  <a:latin typeface="Times New Roman" panose="02020603050405020304" pitchFamily="18" charset="0"/>
                </a:endParaRPr>
              </a:p>
              <a:p>
                <a:pPr algn="ctr" eaLnBrk="1" hangingPunct="1"/>
                <a:r>
                  <a:rPr kumimoji="1" lang="en-US" altLang="zh-CN" sz="2200">
                    <a:solidFill>
                      <a:srgbClr val="000000"/>
                    </a:solidFill>
                    <a:latin typeface="Times New Roman" panose="02020603050405020304" pitchFamily="18" charset="0"/>
                  </a:rPr>
                  <a:t>12</a:t>
                </a:r>
              </a:p>
              <a:p>
                <a:pPr algn="ctr"/>
                <a:endParaRPr kumimoji="1" lang="en-US" altLang="zh-CN" sz="2200">
                  <a:solidFill>
                    <a:srgbClr val="000000"/>
                  </a:solidFill>
                  <a:latin typeface="Times New Roman" panose="02020603050405020304" pitchFamily="18" charset="0"/>
                </a:endParaRPr>
              </a:p>
            </p:txBody>
          </p:sp>
          <p:sp>
            <p:nvSpPr>
              <p:cNvPr id="135193" name="Rectangle 37"/>
              <p:cNvSpPr>
                <a:spLocks noChangeArrowheads="1"/>
              </p:cNvSpPr>
              <p:nvPr/>
            </p:nvSpPr>
            <p:spPr bwMode="auto">
              <a:xfrm>
                <a:off x="2836" y="384"/>
                <a:ext cx="854" cy="38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grpSp>
      </p:grpSp>
      <p:sp>
        <p:nvSpPr>
          <p:cNvPr id="135177" name="Rectangle 40"/>
          <p:cNvSpPr>
            <a:spLocks noChangeArrowheads="1"/>
          </p:cNvSpPr>
          <p:nvPr/>
        </p:nvSpPr>
        <p:spPr bwMode="auto">
          <a:xfrm>
            <a:off x="381000" y="4495800"/>
            <a:ext cx="8439150" cy="1295400"/>
          </a:xfrm>
          <a:prstGeom prst="rect">
            <a:avLst/>
          </a:prstGeom>
          <a:noFill/>
          <a:ln w="9525">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sp>
        <p:nvSpPr>
          <p:cNvPr id="135178" name="Rectangle 52"/>
          <p:cNvSpPr>
            <a:spLocks noChangeArrowheads="1"/>
          </p:cNvSpPr>
          <p:nvPr/>
        </p:nvSpPr>
        <p:spPr bwMode="auto">
          <a:xfrm>
            <a:off x="228600" y="1162050"/>
            <a:ext cx="8736013" cy="1123950"/>
          </a:xfrm>
          <a:prstGeom prst="rect">
            <a:avLst/>
          </a:prstGeom>
          <a:solidFill>
            <a:srgbClr val="FFFFFF"/>
          </a:solidFill>
          <a:ln w="9525">
            <a:solidFill>
              <a:srgbClr val="808080"/>
            </a:solidFill>
            <a:miter lim="800000"/>
          </a:ln>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lnSpc>
                <a:spcPct val="140000"/>
              </a:lnSpc>
            </a:pPr>
            <a:r>
              <a:rPr kumimoji="1" lang="zh-CN" altLang="en-US">
                <a:solidFill>
                  <a:srgbClr val="000000"/>
                </a:solidFill>
              </a:rPr>
              <a:t>用穷举法求得最优解：</a:t>
            </a:r>
            <a:r>
              <a:rPr kumimoji="1" lang="en-US" altLang="zh-CN">
                <a:solidFill>
                  <a:srgbClr val="000000"/>
                </a:solidFill>
                <a:latin typeface="Times New Roman" panose="02020603050405020304" pitchFamily="18" charset="0"/>
                <a:cs typeface="Times New Roman" panose="02020603050405020304" pitchFamily="18" charset="0"/>
              </a:rPr>
              <a:t>4-2-5-1-3</a:t>
            </a:r>
            <a:r>
              <a:rPr kumimoji="1" lang="zh-CN" altLang="en-US">
                <a:solidFill>
                  <a:srgbClr val="000000"/>
                </a:solidFill>
              </a:rPr>
              <a:t>，加工时间：</a:t>
            </a:r>
            <a:r>
              <a:rPr kumimoji="1" lang="en-US" altLang="zh-CN">
                <a:solidFill>
                  <a:srgbClr val="000000"/>
                </a:solidFill>
                <a:latin typeface="Times New Roman" panose="02020603050405020304" pitchFamily="18" charset="0"/>
                <a:cs typeface="Times New Roman" panose="02020603050405020304" pitchFamily="18" charset="0"/>
              </a:rPr>
              <a:t>213</a:t>
            </a:r>
            <a:r>
              <a:rPr kumimoji="1" lang="zh-CN" altLang="en-US">
                <a:solidFill>
                  <a:srgbClr val="000000"/>
                </a:solidFill>
              </a:rPr>
              <a:t>；</a:t>
            </a:r>
          </a:p>
          <a:p>
            <a:pPr eaLnBrk="1" hangingPunct="1">
              <a:lnSpc>
                <a:spcPct val="140000"/>
              </a:lnSpc>
            </a:pPr>
            <a:r>
              <a:rPr kumimoji="1" lang="zh-CN" altLang="en-US">
                <a:solidFill>
                  <a:srgbClr val="000000"/>
                </a:solidFill>
              </a:rPr>
              <a:t>最劣解：</a:t>
            </a:r>
            <a:r>
              <a:rPr kumimoji="1" lang="en-US" altLang="zh-CN">
                <a:solidFill>
                  <a:srgbClr val="000000"/>
                </a:solidFill>
                <a:latin typeface="Times New Roman" panose="02020603050405020304" pitchFamily="18" charset="0"/>
                <a:cs typeface="Times New Roman" panose="02020603050405020304" pitchFamily="18" charset="0"/>
              </a:rPr>
              <a:t>1-4-2-3-5</a:t>
            </a:r>
            <a:r>
              <a:rPr kumimoji="1" lang="zh-CN" altLang="en-US">
                <a:solidFill>
                  <a:srgbClr val="000000"/>
                </a:solidFill>
              </a:rPr>
              <a:t>，加工时间：</a:t>
            </a:r>
            <a:r>
              <a:rPr kumimoji="1" lang="en-US" altLang="zh-CN">
                <a:solidFill>
                  <a:srgbClr val="000000"/>
                </a:solidFill>
                <a:latin typeface="Times New Roman" panose="02020603050405020304" pitchFamily="18" charset="0"/>
                <a:cs typeface="Times New Roman" panose="02020603050405020304" pitchFamily="18" charset="0"/>
              </a:rPr>
              <a:t>294</a:t>
            </a:r>
            <a:r>
              <a:rPr kumimoji="1" lang="zh-CN" altLang="en-US">
                <a:solidFill>
                  <a:srgbClr val="000000"/>
                </a:solidFill>
              </a:rPr>
              <a:t>；平均解的加工时间：</a:t>
            </a:r>
            <a:r>
              <a:rPr kumimoji="1" lang="en-US" altLang="zh-CN">
                <a:solidFill>
                  <a:srgbClr val="000000"/>
                </a:solidFill>
                <a:latin typeface="Times New Roman" panose="02020603050405020304" pitchFamily="18" charset="0"/>
                <a:cs typeface="Times New Roman" panose="02020603050405020304" pitchFamily="18" charset="0"/>
              </a:rPr>
              <a:t>265</a:t>
            </a:r>
            <a:r>
              <a:rPr kumimoji="1" lang="zh-CN" altLang="en-US">
                <a:solidFill>
                  <a:srgbClr val="000000"/>
                </a:solidFill>
              </a:rPr>
              <a:t>。</a:t>
            </a:r>
            <a:r>
              <a:rPr kumimoji="1" lang="zh-CN" altLang="en-US" sz="1100">
                <a:solidFill>
                  <a:srgbClr val="000000"/>
                </a:solidFill>
              </a:rPr>
              <a:t> </a:t>
            </a:r>
            <a:endParaRPr kumimoji="1" lang="zh-CN" altLang="en-US">
              <a:solidFill>
                <a:srgbClr val="000000"/>
              </a:solidFill>
              <a:latin typeface="Times New Roman" panose="02020603050405020304" pitchFamily="18" charset="0"/>
            </a:endParaRPr>
          </a:p>
        </p:txBody>
      </p:sp>
      <p:sp>
        <p:nvSpPr>
          <p:cNvPr id="135179" name="Text Box 58"/>
          <p:cNvSpPr txBox="1">
            <a:spLocks noChangeArrowheads="1"/>
          </p:cNvSpPr>
          <p:nvPr/>
        </p:nvSpPr>
        <p:spPr bwMode="auto">
          <a:xfrm>
            <a:off x="2286000" y="4022725"/>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000" b="1">
                <a:solidFill>
                  <a:srgbClr val="000000"/>
                </a:solidFill>
              </a:rPr>
              <a:t>      </a:t>
            </a:r>
            <a:r>
              <a:rPr lang="en-US" altLang="zh-CN" sz="2000" b="1">
                <a:solidFill>
                  <a:srgbClr val="000000"/>
                </a:solidFill>
                <a:latin typeface="Times New Roman" panose="02020603050405020304" pitchFamily="18" charset="0"/>
                <a:cs typeface="Times New Roman" panose="02020603050405020304" pitchFamily="18" charset="0"/>
              </a:rPr>
              <a:t>  </a:t>
            </a:r>
            <a:r>
              <a:rPr lang="zh-CN" altLang="en-US" sz="2000" b="1">
                <a:solidFill>
                  <a:srgbClr val="000000"/>
                </a:solidFill>
              </a:rPr>
              <a:t>遗传算法运行的结果 </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4.2.11  </a:t>
            </a:r>
            <a:r>
              <a:rPr lang="zh-CN" altLang="en-US" dirty="0">
                <a:solidFill>
                  <a:srgbClr val="002060"/>
                </a:solidFill>
              </a:rPr>
              <a:t>遗传算法的应用</a:t>
            </a:r>
          </a:p>
        </p:txBody>
      </p:sp>
      <p:sp>
        <p:nvSpPr>
          <p:cNvPr id="13721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251B2CFB-D68F-49A3-BFD2-6FEF87743117}" type="slidenum">
              <a:rPr lang="ja-JP" altLang="en-US" sz="1800">
                <a:solidFill>
                  <a:srgbClr val="002657"/>
                </a:solidFill>
                <a:latin typeface="Arial" panose="020B0604020202020204" pitchFamily="34" charset="0"/>
                <a:ea typeface="MS PGothic" panose="020B0600070205080204" pitchFamily="34" charset="-128"/>
              </a:rPr>
              <a:t>44</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37220" name="Rectangle 42"/>
          <p:cNvSpPr>
            <a:spLocks noChangeArrowheads="1"/>
          </p:cNvSpPr>
          <p:nvPr/>
        </p:nvSpPr>
        <p:spPr bwMode="auto">
          <a:xfrm>
            <a:off x="2895600" y="6092032"/>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r>
              <a:rPr kumimoji="1" lang="zh-CN" altLang="en-US" sz="2000" b="1">
                <a:solidFill>
                  <a:srgbClr val="000000"/>
                </a:solidFill>
              </a:rPr>
              <a:t>最优解收敛图</a:t>
            </a:r>
            <a:r>
              <a:rPr kumimoji="1" lang="zh-CN" altLang="en-US" sz="2800">
                <a:solidFill>
                  <a:srgbClr val="000000"/>
                </a:solidFill>
                <a:latin typeface="Times New Roman" panose="02020603050405020304" pitchFamily="18" charset="0"/>
              </a:rPr>
              <a:t> </a:t>
            </a:r>
          </a:p>
        </p:txBody>
      </p:sp>
      <p:pic>
        <p:nvPicPr>
          <p:cNvPr id="6" name="Picture 44" descr="F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24744"/>
            <a:ext cx="8001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4.2.11  </a:t>
            </a:r>
            <a:r>
              <a:rPr lang="zh-CN" altLang="en-US" dirty="0">
                <a:solidFill>
                  <a:srgbClr val="002060"/>
                </a:solidFill>
              </a:rPr>
              <a:t>遗传算法的应用</a:t>
            </a:r>
          </a:p>
        </p:txBody>
      </p:sp>
      <p:sp>
        <p:nvSpPr>
          <p:cNvPr id="13926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E229A117-DCC5-43F7-A715-117A0D1FAB13}" type="slidenum">
              <a:rPr lang="ja-JP" altLang="en-US" sz="1800">
                <a:solidFill>
                  <a:srgbClr val="002657"/>
                </a:solidFill>
                <a:latin typeface="Arial" panose="020B0604020202020204" pitchFamily="34" charset="0"/>
                <a:ea typeface="MS PGothic" panose="020B0600070205080204" pitchFamily="34" charset="-128"/>
              </a:rPr>
              <a:t>45</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39268" name="Rectangle 3"/>
          <p:cNvSpPr>
            <a:spLocks noChangeArrowheads="1"/>
          </p:cNvSpPr>
          <p:nvPr/>
        </p:nvSpPr>
        <p:spPr bwMode="auto">
          <a:xfrm>
            <a:off x="2933700" y="6150248"/>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r>
              <a:rPr kumimoji="1" lang="zh-CN" altLang="en-US" sz="2000" b="1">
                <a:solidFill>
                  <a:srgbClr val="000000"/>
                </a:solidFill>
              </a:rPr>
              <a:t>平均值收敛图</a:t>
            </a:r>
            <a:r>
              <a:rPr kumimoji="1" lang="zh-CN" altLang="en-US" sz="2800">
                <a:solidFill>
                  <a:srgbClr val="000000"/>
                </a:solidFill>
                <a:latin typeface="Times New Roman" panose="02020603050405020304" pitchFamily="18" charset="0"/>
              </a:rPr>
              <a:t> </a:t>
            </a:r>
          </a:p>
        </p:txBody>
      </p:sp>
      <p:pic>
        <p:nvPicPr>
          <p:cNvPr id="6" name="Picture 4" descr="F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8296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Lst>
        </p:spPr>
        <p:txBody>
          <a:bodyPr anchor="t"/>
          <a:lstStyle/>
          <a:p>
            <a:r>
              <a:rPr lang="en-US" altLang="zh-CN">
                <a:solidFill>
                  <a:srgbClr val="002060"/>
                </a:solidFill>
              </a:rPr>
              <a:t>4. </a:t>
            </a:r>
            <a:r>
              <a:rPr lang="zh-CN" altLang="en-US">
                <a:solidFill>
                  <a:srgbClr val="002060"/>
                </a:solidFill>
              </a:rPr>
              <a:t>演化计算及模糊系统</a:t>
            </a:r>
            <a:br>
              <a:rPr lang="zh-CN" altLang="en-US">
                <a:solidFill>
                  <a:srgbClr val="002060"/>
                </a:solidFill>
              </a:rPr>
            </a:br>
            <a:endParaRPr lang="zh-CN" altLang="en-US">
              <a:solidFill>
                <a:srgbClr val="002060"/>
              </a:solidFill>
            </a:endParaRPr>
          </a:p>
        </p:txBody>
      </p:sp>
      <p:sp>
        <p:nvSpPr>
          <p:cNvPr id="24586"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22BF340-D0E6-48F2-9BC1-855FA187E7E6}" type="slidenum">
              <a:rPr lang="ja-JP" altLang="en-US" sz="1800">
                <a:solidFill>
                  <a:srgbClr val="002657"/>
                </a:solidFill>
                <a:ea typeface="MS PGothic" panose="020B0600070205080204" pitchFamily="34" charset="-128"/>
              </a:rPr>
              <a:t>46</a:t>
            </a:fld>
            <a:endParaRPr lang="en-US" altLang="ja-JP" sz="1800">
              <a:solidFill>
                <a:srgbClr val="002657"/>
              </a:solidFill>
              <a:ea typeface="MS PGothic" panose="020B0600070205080204" pitchFamily="34" charset="-128"/>
            </a:endParaRPr>
          </a:p>
        </p:txBody>
      </p:sp>
      <p:sp>
        <p:nvSpPr>
          <p:cNvPr id="42" name="MH_Others_1">
            <a:extLst>
              <a:ext uri="{FF2B5EF4-FFF2-40B4-BE49-F238E27FC236}">
                <a16:creationId xmlns:a16="http://schemas.microsoft.com/office/drawing/2014/main" id="{C1418EBE-6399-4723-8E62-E67296E2F693}"/>
              </a:ext>
            </a:extLst>
          </p:cNvPr>
          <p:cNvSpPr/>
          <p:nvPr>
            <p:custDataLst>
              <p:tags r:id="rId1"/>
            </p:custDataLst>
          </p:nvPr>
        </p:nvSpPr>
        <p:spPr bwMode="auto">
          <a:xfrm>
            <a:off x="1524000" y="113302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47" name="MH_Entry_1">
            <a:extLst>
              <a:ext uri="{FF2B5EF4-FFF2-40B4-BE49-F238E27FC236}">
                <a16:creationId xmlns:a16="http://schemas.microsoft.com/office/drawing/2014/main" id="{CC056883-704E-4210-BAF2-5210CA16D782}"/>
              </a:ext>
            </a:extLst>
          </p:cNvPr>
          <p:cNvSpPr/>
          <p:nvPr>
            <p:custDataLst>
              <p:tags r:id="rId2"/>
            </p:custDataLst>
          </p:nvPr>
        </p:nvSpPr>
        <p:spPr bwMode="auto">
          <a:xfrm>
            <a:off x="1612900" y="108064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进化算法的产生与发展 </a:t>
            </a:r>
          </a:p>
        </p:txBody>
      </p:sp>
      <p:sp>
        <p:nvSpPr>
          <p:cNvPr id="50" name="MH_Number_1">
            <a:extLst>
              <a:ext uri="{FF2B5EF4-FFF2-40B4-BE49-F238E27FC236}">
                <a16:creationId xmlns:a16="http://schemas.microsoft.com/office/drawing/2014/main" id="{59EB4C53-6811-4CD2-B3C7-046386D23233}"/>
              </a:ext>
            </a:extLst>
          </p:cNvPr>
          <p:cNvSpPr/>
          <p:nvPr>
            <p:custDataLst>
              <p:tags r:id="rId3"/>
            </p:custDataLst>
          </p:nvPr>
        </p:nvSpPr>
        <p:spPr bwMode="auto">
          <a:xfrm>
            <a:off x="1816100" y="1080641"/>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rPr>
              <a:t>4.1</a:t>
            </a:r>
            <a:endParaRPr lang="zh-CN" altLang="en-US"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5" name="MH_Others_1">
            <a:extLst>
              <a:ext uri="{FF2B5EF4-FFF2-40B4-BE49-F238E27FC236}">
                <a16:creationId xmlns:a16="http://schemas.microsoft.com/office/drawing/2014/main" id="{CFEBD724-F311-47CF-B99A-519B96F69C52}"/>
              </a:ext>
            </a:extLst>
          </p:cNvPr>
          <p:cNvSpPr/>
          <p:nvPr>
            <p:custDataLst>
              <p:tags r:id="rId4"/>
            </p:custDataLst>
          </p:nvPr>
        </p:nvSpPr>
        <p:spPr bwMode="auto">
          <a:xfrm>
            <a:off x="1512888" y="2905324"/>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0" name="MH_Entry_1">
            <a:extLst>
              <a:ext uri="{FF2B5EF4-FFF2-40B4-BE49-F238E27FC236}">
                <a16:creationId xmlns:a16="http://schemas.microsoft.com/office/drawing/2014/main" id="{5234BC5A-C3F0-4CE3-B8CE-6B43CB7DE098}"/>
              </a:ext>
            </a:extLst>
          </p:cNvPr>
          <p:cNvSpPr/>
          <p:nvPr>
            <p:custDataLst>
              <p:tags r:id="rId5"/>
            </p:custDataLst>
          </p:nvPr>
        </p:nvSpPr>
        <p:spPr bwMode="auto">
          <a:xfrm>
            <a:off x="1601788" y="285293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657"/>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群智能算法产生的背景</a:t>
            </a:r>
          </a:p>
        </p:txBody>
      </p:sp>
      <p:sp>
        <p:nvSpPr>
          <p:cNvPr id="61" name="MH_Number_1">
            <a:extLst>
              <a:ext uri="{FF2B5EF4-FFF2-40B4-BE49-F238E27FC236}">
                <a16:creationId xmlns:a16="http://schemas.microsoft.com/office/drawing/2014/main" id="{641D44FF-C37A-4450-8B88-72D5197F45A6}"/>
              </a:ext>
            </a:extLst>
          </p:cNvPr>
          <p:cNvSpPr/>
          <p:nvPr>
            <p:custDataLst>
              <p:tags r:id="rId6"/>
            </p:custDataLst>
          </p:nvPr>
        </p:nvSpPr>
        <p:spPr bwMode="auto">
          <a:xfrm>
            <a:off x="1763713" y="2852936"/>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4.3</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3" name="MH_Others_1">
            <a:extLst>
              <a:ext uri="{FF2B5EF4-FFF2-40B4-BE49-F238E27FC236}">
                <a16:creationId xmlns:a16="http://schemas.microsoft.com/office/drawing/2014/main" id="{7082981B-F0F3-4EC4-9CCF-FAAD9561F348}"/>
              </a:ext>
            </a:extLst>
          </p:cNvPr>
          <p:cNvSpPr/>
          <p:nvPr>
            <p:custDataLst>
              <p:tags r:id="rId7"/>
            </p:custDataLst>
          </p:nvPr>
        </p:nvSpPr>
        <p:spPr bwMode="auto">
          <a:xfrm>
            <a:off x="1512888" y="378479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5" name="MH_Entry_1">
            <a:extLst>
              <a:ext uri="{FF2B5EF4-FFF2-40B4-BE49-F238E27FC236}">
                <a16:creationId xmlns:a16="http://schemas.microsoft.com/office/drawing/2014/main" id="{1933D96A-6BC9-4AEE-9D6F-AED0D9F9CF92}"/>
              </a:ext>
            </a:extLst>
          </p:cNvPr>
          <p:cNvSpPr/>
          <p:nvPr>
            <p:custDataLst>
              <p:tags r:id="rId8"/>
            </p:custDataLst>
          </p:nvPr>
        </p:nvSpPr>
        <p:spPr bwMode="auto">
          <a:xfrm>
            <a:off x="1601788" y="373241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粒子群算法</a:t>
            </a:r>
          </a:p>
        </p:txBody>
      </p:sp>
      <p:sp>
        <p:nvSpPr>
          <p:cNvPr id="66" name="MH_Number_1">
            <a:extLst>
              <a:ext uri="{FF2B5EF4-FFF2-40B4-BE49-F238E27FC236}">
                <a16:creationId xmlns:a16="http://schemas.microsoft.com/office/drawing/2014/main" id="{A8A4DECC-F94A-4779-85D4-2399B7F49DBF}"/>
              </a:ext>
            </a:extLst>
          </p:cNvPr>
          <p:cNvSpPr/>
          <p:nvPr>
            <p:custDataLst>
              <p:tags r:id="rId9"/>
            </p:custDataLst>
          </p:nvPr>
        </p:nvSpPr>
        <p:spPr bwMode="auto">
          <a:xfrm>
            <a:off x="1763713" y="3732411"/>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4.4</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8" name="MH_Others_1">
            <a:extLst>
              <a:ext uri="{FF2B5EF4-FFF2-40B4-BE49-F238E27FC236}">
                <a16:creationId xmlns:a16="http://schemas.microsoft.com/office/drawing/2014/main" id="{288C09CB-F2F0-4F79-A329-332B59E8FEED}"/>
              </a:ext>
            </a:extLst>
          </p:cNvPr>
          <p:cNvSpPr/>
          <p:nvPr>
            <p:custDataLst>
              <p:tags r:id="rId10"/>
            </p:custDataLst>
          </p:nvPr>
        </p:nvSpPr>
        <p:spPr bwMode="auto">
          <a:xfrm>
            <a:off x="1512888" y="4605536"/>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0" name="MH_Entry_1">
            <a:extLst>
              <a:ext uri="{FF2B5EF4-FFF2-40B4-BE49-F238E27FC236}">
                <a16:creationId xmlns:a16="http://schemas.microsoft.com/office/drawing/2014/main" id="{2104A9AC-7FB7-4F3A-B3F4-57D30E69F228}"/>
              </a:ext>
            </a:extLst>
          </p:cNvPr>
          <p:cNvSpPr/>
          <p:nvPr>
            <p:custDataLst>
              <p:tags r:id="rId11"/>
            </p:custDataLst>
          </p:nvPr>
        </p:nvSpPr>
        <p:spPr bwMode="auto">
          <a:xfrm>
            <a:off x="1601788" y="4553149"/>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蚁群算法</a:t>
            </a:r>
          </a:p>
        </p:txBody>
      </p:sp>
      <p:sp>
        <p:nvSpPr>
          <p:cNvPr id="71" name="MH_Number_1">
            <a:extLst>
              <a:ext uri="{FF2B5EF4-FFF2-40B4-BE49-F238E27FC236}">
                <a16:creationId xmlns:a16="http://schemas.microsoft.com/office/drawing/2014/main" id="{4235B457-1215-4A58-92C3-786A6BFE2BD0}"/>
              </a:ext>
            </a:extLst>
          </p:cNvPr>
          <p:cNvSpPr/>
          <p:nvPr>
            <p:custDataLst>
              <p:tags r:id="rId12"/>
            </p:custDataLst>
          </p:nvPr>
        </p:nvSpPr>
        <p:spPr bwMode="auto">
          <a:xfrm>
            <a:off x="1763713" y="4553149"/>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4.5</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3" name="MH_Others_1">
            <a:extLst>
              <a:ext uri="{FF2B5EF4-FFF2-40B4-BE49-F238E27FC236}">
                <a16:creationId xmlns:a16="http://schemas.microsoft.com/office/drawing/2014/main" id="{B498F659-AC59-4B02-B466-B84F8F257322}"/>
              </a:ext>
            </a:extLst>
          </p:cNvPr>
          <p:cNvSpPr/>
          <p:nvPr>
            <p:custDataLst>
              <p:tags r:id="rId13"/>
            </p:custDataLst>
          </p:nvPr>
        </p:nvSpPr>
        <p:spPr bwMode="auto">
          <a:xfrm>
            <a:off x="1524000" y="200932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5" name="MH_Entry_1">
            <a:extLst>
              <a:ext uri="{FF2B5EF4-FFF2-40B4-BE49-F238E27FC236}">
                <a16:creationId xmlns:a16="http://schemas.microsoft.com/office/drawing/2014/main" id="{CD9CD3BE-9F32-406E-BDC7-37E7BF22755D}"/>
              </a:ext>
            </a:extLst>
          </p:cNvPr>
          <p:cNvSpPr/>
          <p:nvPr>
            <p:custDataLst>
              <p:tags r:id="rId14"/>
            </p:custDataLst>
          </p:nvPr>
        </p:nvSpPr>
        <p:spPr bwMode="auto">
          <a:xfrm>
            <a:off x="1612900" y="195694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遗传算法 </a:t>
            </a:r>
          </a:p>
        </p:txBody>
      </p:sp>
      <p:sp>
        <p:nvSpPr>
          <p:cNvPr id="76" name="MH_Number_1">
            <a:extLst>
              <a:ext uri="{FF2B5EF4-FFF2-40B4-BE49-F238E27FC236}">
                <a16:creationId xmlns:a16="http://schemas.microsoft.com/office/drawing/2014/main" id="{DF2C10D7-99D9-47C5-BBD8-A31577F377BF}"/>
              </a:ext>
            </a:extLst>
          </p:cNvPr>
          <p:cNvSpPr/>
          <p:nvPr>
            <p:custDataLst>
              <p:tags r:id="rId15"/>
            </p:custDataLst>
          </p:nvPr>
        </p:nvSpPr>
        <p:spPr bwMode="auto">
          <a:xfrm>
            <a:off x="1816100" y="1956941"/>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4.2</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8" name="MH_Others_1">
            <a:extLst>
              <a:ext uri="{FF2B5EF4-FFF2-40B4-BE49-F238E27FC236}">
                <a16:creationId xmlns:a16="http://schemas.microsoft.com/office/drawing/2014/main" id="{8DCE56DC-9A76-4AFF-B55F-81AF9511F378}"/>
              </a:ext>
            </a:extLst>
          </p:cNvPr>
          <p:cNvSpPr/>
          <p:nvPr>
            <p:custDataLst>
              <p:tags r:id="rId16"/>
            </p:custDataLst>
          </p:nvPr>
        </p:nvSpPr>
        <p:spPr bwMode="auto">
          <a:xfrm>
            <a:off x="1500336" y="5497983"/>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80" name="MH_Entry_1">
            <a:extLst>
              <a:ext uri="{FF2B5EF4-FFF2-40B4-BE49-F238E27FC236}">
                <a16:creationId xmlns:a16="http://schemas.microsoft.com/office/drawing/2014/main" id="{B391E927-DDA2-4673-9E2E-CD76700DE281}"/>
              </a:ext>
            </a:extLst>
          </p:cNvPr>
          <p:cNvSpPr/>
          <p:nvPr>
            <p:custDataLst>
              <p:tags r:id="rId17"/>
            </p:custDataLst>
          </p:nvPr>
        </p:nvSpPr>
        <p:spPr bwMode="auto">
          <a:xfrm>
            <a:off x="1589236" y="544559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defRPr/>
            </a:pPr>
            <a:r>
              <a:rPr lang="zh-CN" altLang="en-US" sz="2800" b="1" dirty="0">
                <a:solidFill>
                  <a:prstClr val="white"/>
                </a:solidFill>
                <a:latin typeface="黑体" panose="02010609060101010101" pitchFamily="2" charset="-122"/>
                <a:ea typeface="黑体" panose="02010609060101010101" pitchFamily="2" charset="-122"/>
              </a:rPr>
              <a:t>模糊系统</a:t>
            </a:r>
          </a:p>
        </p:txBody>
      </p:sp>
      <p:sp>
        <p:nvSpPr>
          <p:cNvPr id="81" name="MH_Number_1">
            <a:extLst>
              <a:ext uri="{FF2B5EF4-FFF2-40B4-BE49-F238E27FC236}">
                <a16:creationId xmlns:a16="http://schemas.microsoft.com/office/drawing/2014/main" id="{9290D6F5-6B58-47CA-A1DA-24E914958206}"/>
              </a:ext>
            </a:extLst>
          </p:cNvPr>
          <p:cNvSpPr/>
          <p:nvPr>
            <p:custDataLst>
              <p:tags r:id="rId18"/>
            </p:custDataLst>
          </p:nvPr>
        </p:nvSpPr>
        <p:spPr bwMode="auto">
          <a:xfrm>
            <a:off x="1751161" y="5445596"/>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4.6</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5544435"/>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dirty="0">
                <a:solidFill>
                  <a:srgbClr val="002060"/>
                </a:solidFill>
              </a:rPr>
              <a:t> </a:t>
            </a:r>
            <a:r>
              <a:rPr lang="en-US" altLang="zh-CN" dirty="0">
                <a:solidFill>
                  <a:srgbClr val="002060"/>
                </a:solidFill>
              </a:rPr>
              <a:t>4.3 </a:t>
            </a:r>
            <a:r>
              <a:rPr lang="zh-CN" altLang="en-US" dirty="0">
                <a:solidFill>
                  <a:srgbClr val="002060"/>
                </a:solidFill>
              </a:rPr>
              <a:t>群智能算法产生的背景</a:t>
            </a:r>
          </a:p>
        </p:txBody>
      </p:sp>
      <p:sp>
        <p:nvSpPr>
          <p:cNvPr id="14541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403CC7CC-FFF9-47FB-8166-58F2419B4253}" type="slidenum">
              <a:rPr lang="ja-JP" altLang="en-US" sz="1800">
                <a:solidFill>
                  <a:srgbClr val="002657"/>
                </a:solidFill>
                <a:latin typeface="Arial" panose="020B0604020202020204" pitchFamily="34" charset="0"/>
                <a:ea typeface="MS PGothic" panose="020B0600070205080204" pitchFamily="34" charset="-128"/>
              </a:rPr>
              <a:t>47</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6"/>
          <p:cNvSpPr>
            <a:spLocks noChangeArrowheads="1"/>
          </p:cNvSpPr>
          <p:nvPr/>
        </p:nvSpPr>
        <p:spPr bwMode="auto">
          <a:xfrm>
            <a:off x="468313" y="1219200"/>
            <a:ext cx="8294687"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buClr>
                <a:srgbClr val="CC0000"/>
              </a:buClr>
              <a:buFont typeface="Wingdings" panose="05000000000000000000" pitchFamily="2" charset="2"/>
              <a:buBlip>
                <a:blip r:embed="rId3"/>
              </a:buBlip>
            </a:pPr>
            <a:r>
              <a:rPr lang="en-US" altLang="zh-CN" sz="2800" dirty="0">
                <a:solidFill>
                  <a:srgbClr val="FF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群智能算法</a:t>
            </a:r>
            <a:r>
              <a:rPr lang="zh-CN" altLang="en-US"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swarm algorithms</a:t>
            </a:r>
            <a:r>
              <a:rPr lang="zh-CN" altLang="en-US" sz="2800" dirty="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rPr>
              <a:t>SI</a:t>
            </a:r>
            <a:r>
              <a:rPr lang="zh-CN" altLang="en-US" sz="2800" dirty="0">
                <a:solidFill>
                  <a:srgbClr val="000000"/>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受动物群体智能启发的算法。</a:t>
            </a:r>
          </a:p>
          <a:p>
            <a:pPr algn="just" eaLnBrk="1" hangingPunct="1">
              <a:spcBef>
                <a:spcPct val="50000"/>
              </a:spcBef>
              <a:buClr>
                <a:srgbClr val="CC0000"/>
              </a:buClr>
              <a:buFont typeface="Wingdings" panose="05000000000000000000" pitchFamily="2" charset="2"/>
              <a:buBlip>
                <a:blip r:embed="rId3"/>
              </a:buBlip>
            </a:pPr>
            <a:r>
              <a:rPr lang="zh-CN" altLang="en-US" sz="2800" dirty="0">
                <a:solidFill>
                  <a:srgbClr val="000000"/>
                </a:solidFill>
                <a:latin typeface="Times New Roman" panose="02020603050405020304" pitchFamily="18" charset="0"/>
              </a:rPr>
              <a:t>  群体智能：由简单个体组成的群落与环境以及个体之间的互动行为。</a:t>
            </a:r>
            <a:endParaRPr lang="en-US" altLang="zh-CN" sz="2800" dirty="0">
              <a:solidFill>
                <a:srgbClr val="000000"/>
              </a:solidFill>
              <a:latin typeface="Times New Roman" panose="02020603050405020304" pitchFamily="18" charset="0"/>
            </a:endParaRPr>
          </a:p>
          <a:p>
            <a:pPr algn="just" eaLnBrk="1" hangingPunct="1">
              <a:spcBef>
                <a:spcPct val="50000"/>
              </a:spcBef>
              <a:buClr>
                <a:srgbClr val="CC0000"/>
              </a:buClr>
              <a:buFont typeface="Wingdings" panose="05000000000000000000" pitchFamily="2" charset="2"/>
              <a:buBlip>
                <a:blip r:embed="rId3"/>
              </a:buBlip>
            </a:pPr>
            <a:r>
              <a:rPr lang="en-US" altLang="zh-CN" sz="2800" dirty="0">
                <a:solidFill>
                  <a:srgbClr val="000000"/>
                </a:solidFill>
                <a:latin typeface="Times New Roman" panose="02020603050405020304" pitchFamily="18" charset="0"/>
              </a:rPr>
              <a:t>  </a:t>
            </a:r>
            <a:r>
              <a:rPr lang="zh-CN" altLang="en-US" sz="2800" dirty="0">
                <a:solidFill>
                  <a:srgbClr val="000000"/>
                </a:solidFill>
                <a:latin typeface="Times New Roman" panose="02020603050405020304" pitchFamily="18" charset="0"/>
              </a:rPr>
              <a:t>群智能算法包括：粒子群优化算法、蚁群算法、蜂群算法、</a:t>
            </a:r>
            <a:r>
              <a:rPr lang="en-US" altLang="zh-CN" sz="2800" dirty="0">
                <a:solidFill>
                  <a:srgbClr val="000000"/>
                </a:solidFill>
                <a:latin typeface="Times New Roman" panose="02020603050405020304" pitchFamily="18" charset="0"/>
              </a:rPr>
              <a:t>……</a:t>
            </a:r>
            <a:endParaRPr lang="zh-CN" altLang="en-US" sz="2800" dirty="0">
              <a:solidFill>
                <a:srgbClr val="000000"/>
              </a:solidFill>
              <a:latin typeface="Times New Roman" panose="02020603050405020304" pitchFamily="18"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dirty="0">
                <a:solidFill>
                  <a:srgbClr val="002060"/>
                </a:solidFill>
              </a:rPr>
              <a:t> </a:t>
            </a:r>
            <a:r>
              <a:rPr lang="en-US" altLang="zh-CN" dirty="0">
                <a:solidFill>
                  <a:srgbClr val="002060"/>
                </a:solidFill>
              </a:rPr>
              <a:t>4.3 </a:t>
            </a:r>
            <a:r>
              <a:rPr lang="zh-CN" altLang="en-US" dirty="0">
                <a:solidFill>
                  <a:srgbClr val="002060"/>
                </a:solidFill>
              </a:rPr>
              <a:t>群智能算法产生的背景</a:t>
            </a:r>
          </a:p>
        </p:txBody>
      </p:sp>
      <p:sp>
        <p:nvSpPr>
          <p:cNvPr id="14745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2BE032EA-0EAB-48CB-847E-5571F80791E8}" type="slidenum">
              <a:rPr lang="ja-JP" altLang="en-US" sz="1800">
                <a:solidFill>
                  <a:srgbClr val="002657"/>
                </a:solidFill>
                <a:latin typeface="Arial" panose="020B0604020202020204" pitchFamily="34" charset="0"/>
                <a:ea typeface="MS PGothic" panose="020B0600070205080204" pitchFamily="34" charset="-128"/>
              </a:rPr>
              <a:t>48</a:t>
            </a:fld>
            <a:endParaRPr lang="en-US" altLang="ja-JP" sz="1800">
              <a:solidFill>
                <a:srgbClr val="002657"/>
              </a:solidFill>
              <a:latin typeface="Arial" panose="020B0604020202020204" pitchFamily="34" charset="0"/>
              <a:ea typeface="MS PGothic" panose="020B0600070205080204" pitchFamily="34" charset="-128"/>
            </a:endParaRPr>
          </a:p>
        </p:txBody>
      </p:sp>
      <p:pic>
        <p:nvPicPr>
          <p:cNvPr id="14746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250" y="1423988"/>
            <a:ext cx="7472363"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Lst>
        </p:spPr>
        <p:txBody>
          <a:bodyPr anchor="t"/>
          <a:lstStyle/>
          <a:p>
            <a:r>
              <a:rPr lang="en-US" altLang="zh-CN">
                <a:solidFill>
                  <a:srgbClr val="002060"/>
                </a:solidFill>
              </a:rPr>
              <a:t>4. </a:t>
            </a:r>
            <a:r>
              <a:rPr lang="zh-CN" altLang="en-US">
                <a:solidFill>
                  <a:srgbClr val="002060"/>
                </a:solidFill>
              </a:rPr>
              <a:t>演化计算及模糊系统</a:t>
            </a:r>
            <a:br>
              <a:rPr lang="zh-CN" altLang="en-US">
                <a:solidFill>
                  <a:srgbClr val="002060"/>
                </a:solidFill>
              </a:rPr>
            </a:br>
            <a:endParaRPr lang="zh-CN" altLang="en-US">
              <a:solidFill>
                <a:srgbClr val="002060"/>
              </a:solidFill>
            </a:endParaRPr>
          </a:p>
        </p:txBody>
      </p:sp>
      <p:sp>
        <p:nvSpPr>
          <p:cNvPr id="24586"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22BF340-D0E6-48F2-9BC1-855FA187E7E6}" type="slidenum">
              <a:rPr lang="ja-JP" altLang="en-US" sz="1800">
                <a:solidFill>
                  <a:srgbClr val="002657"/>
                </a:solidFill>
                <a:ea typeface="MS PGothic" panose="020B0600070205080204" pitchFamily="34" charset="-128"/>
              </a:rPr>
              <a:t>49</a:t>
            </a:fld>
            <a:endParaRPr lang="en-US" altLang="ja-JP" sz="1800">
              <a:solidFill>
                <a:srgbClr val="002657"/>
              </a:solidFill>
              <a:ea typeface="MS PGothic" panose="020B0600070205080204" pitchFamily="34" charset="-128"/>
            </a:endParaRPr>
          </a:p>
        </p:txBody>
      </p:sp>
      <p:sp>
        <p:nvSpPr>
          <p:cNvPr id="42" name="MH_Others_1">
            <a:extLst>
              <a:ext uri="{FF2B5EF4-FFF2-40B4-BE49-F238E27FC236}">
                <a16:creationId xmlns:a16="http://schemas.microsoft.com/office/drawing/2014/main" id="{C1418EBE-6399-4723-8E62-E67296E2F693}"/>
              </a:ext>
            </a:extLst>
          </p:cNvPr>
          <p:cNvSpPr/>
          <p:nvPr>
            <p:custDataLst>
              <p:tags r:id="rId1"/>
            </p:custDataLst>
          </p:nvPr>
        </p:nvSpPr>
        <p:spPr bwMode="auto">
          <a:xfrm>
            <a:off x="1524000" y="113302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47" name="MH_Entry_1">
            <a:extLst>
              <a:ext uri="{FF2B5EF4-FFF2-40B4-BE49-F238E27FC236}">
                <a16:creationId xmlns:a16="http://schemas.microsoft.com/office/drawing/2014/main" id="{CC056883-704E-4210-BAF2-5210CA16D782}"/>
              </a:ext>
            </a:extLst>
          </p:cNvPr>
          <p:cNvSpPr/>
          <p:nvPr>
            <p:custDataLst>
              <p:tags r:id="rId2"/>
            </p:custDataLst>
          </p:nvPr>
        </p:nvSpPr>
        <p:spPr bwMode="auto">
          <a:xfrm>
            <a:off x="1612900" y="108064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进化算法的产生与发展 </a:t>
            </a:r>
          </a:p>
        </p:txBody>
      </p:sp>
      <p:sp>
        <p:nvSpPr>
          <p:cNvPr id="50" name="MH_Number_1">
            <a:extLst>
              <a:ext uri="{FF2B5EF4-FFF2-40B4-BE49-F238E27FC236}">
                <a16:creationId xmlns:a16="http://schemas.microsoft.com/office/drawing/2014/main" id="{59EB4C53-6811-4CD2-B3C7-046386D23233}"/>
              </a:ext>
            </a:extLst>
          </p:cNvPr>
          <p:cNvSpPr/>
          <p:nvPr>
            <p:custDataLst>
              <p:tags r:id="rId3"/>
            </p:custDataLst>
          </p:nvPr>
        </p:nvSpPr>
        <p:spPr bwMode="auto">
          <a:xfrm>
            <a:off x="1816100" y="1080641"/>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rPr>
              <a:t>4.1</a:t>
            </a:r>
            <a:endParaRPr lang="zh-CN" altLang="en-US"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5" name="MH_Others_1">
            <a:extLst>
              <a:ext uri="{FF2B5EF4-FFF2-40B4-BE49-F238E27FC236}">
                <a16:creationId xmlns:a16="http://schemas.microsoft.com/office/drawing/2014/main" id="{CFEBD724-F311-47CF-B99A-519B96F69C52}"/>
              </a:ext>
            </a:extLst>
          </p:cNvPr>
          <p:cNvSpPr/>
          <p:nvPr>
            <p:custDataLst>
              <p:tags r:id="rId4"/>
            </p:custDataLst>
          </p:nvPr>
        </p:nvSpPr>
        <p:spPr bwMode="auto">
          <a:xfrm>
            <a:off x="1512888" y="2905324"/>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0" name="MH_Entry_1">
            <a:extLst>
              <a:ext uri="{FF2B5EF4-FFF2-40B4-BE49-F238E27FC236}">
                <a16:creationId xmlns:a16="http://schemas.microsoft.com/office/drawing/2014/main" id="{5234BC5A-C3F0-4CE3-B8CE-6B43CB7DE098}"/>
              </a:ext>
            </a:extLst>
          </p:cNvPr>
          <p:cNvSpPr/>
          <p:nvPr>
            <p:custDataLst>
              <p:tags r:id="rId5"/>
            </p:custDataLst>
          </p:nvPr>
        </p:nvSpPr>
        <p:spPr bwMode="auto">
          <a:xfrm>
            <a:off x="1601788" y="285293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群智能算法产生的背景</a:t>
            </a:r>
          </a:p>
        </p:txBody>
      </p:sp>
      <p:sp>
        <p:nvSpPr>
          <p:cNvPr id="61" name="MH_Number_1">
            <a:extLst>
              <a:ext uri="{FF2B5EF4-FFF2-40B4-BE49-F238E27FC236}">
                <a16:creationId xmlns:a16="http://schemas.microsoft.com/office/drawing/2014/main" id="{641D44FF-C37A-4450-8B88-72D5197F45A6}"/>
              </a:ext>
            </a:extLst>
          </p:cNvPr>
          <p:cNvSpPr/>
          <p:nvPr>
            <p:custDataLst>
              <p:tags r:id="rId6"/>
            </p:custDataLst>
          </p:nvPr>
        </p:nvSpPr>
        <p:spPr bwMode="auto">
          <a:xfrm>
            <a:off x="1763713" y="2852936"/>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4.3</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3" name="MH_Others_1">
            <a:extLst>
              <a:ext uri="{FF2B5EF4-FFF2-40B4-BE49-F238E27FC236}">
                <a16:creationId xmlns:a16="http://schemas.microsoft.com/office/drawing/2014/main" id="{7082981B-F0F3-4EC4-9CCF-FAAD9561F348}"/>
              </a:ext>
            </a:extLst>
          </p:cNvPr>
          <p:cNvSpPr/>
          <p:nvPr>
            <p:custDataLst>
              <p:tags r:id="rId7"/>
            </p:custDataLst>
          </p:nvPr>
        </p:nvSpPr>
        <p:spPr bwMode="auto">
          <a:xfrm>
            <a:off x="1512888" y="378479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5" name="MH_Entry_1">
            <a:extLst>
              <a:ext uri="{FF2B5EF4-FFF2-40B4-BE49-F238E27FC236}">
                <a16:creationId xmlns:a16="http://schemas.microsoft.com/office/drawing/2014/main" id="{1933D96A-6BC9-4AEE-9D6F-AED0D9F9CF92}"/>
              </a:ext>
            </a:extLst>
          </p:cNvPr>
          <p:cNvSpPr/>
          <p:nvPr>
            <p:custDataLst>
              <p:tags r:id="rId8"/>
            </p:custDataLst>
          </p:nvPr>
        </p:nvSpPr>
        <p:spPr bwMode="auto">
          <a:xfrm>
            <a:off x="1601788" y="373241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657"/>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粒子群算法</a:t>
            </a:r>
          </a:p>
        </p:txBody>
      </p:sp>
      <p:sp>
        <p:nvSpPr>
          <p:cNvPr id="66" name="MH_Number_1">
            <a:extLst>
              <a:ext uri="{FF2B5EF4-FFF2-40B4-BE49-F238E27FC236}">
                <a16:creationId xmlns:a16="http://schemas.microsoft.com/office/drawing/2014/main" id="{A8A4DECC-F94A-4779-85D4-2399B7F49DBF}"/>
              </a:ext>
            </a:extLst>
          </p:cNvPr>
          <p:cNvSpPr/>
          <p:nvPr>
            <p:custDataLst>
              <p:tags r:id="rId9"/>
            </p:custDataLst>
          </p:nvPr>
        </p:nvSpPr>
        <p:spPr bwMode="auto">
          <a:xfrm>
            <a:off x="1763713" y="3732411"/>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4.4</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8" name="MH_Others_1">
            <a:extLst>
              <a:ext uri="{FF2B5EF4-FFF2-40B4-BE49-F238E27FC236}">
                <a16:creationId xmlns:a16="http://schemas.microsoft.com/office/drawing/2014/main" id="{288C09CB-F2F0-4F79-A329-332B59E8FEED}"/>
              </a:ext>
            </a:extLst>
          </p:cNvPr>
          <p:cNvSpPr/>
          <p:nvPr>
            <p:custDataLst>
              <p:tags r:id="rId10"/>
            </p:custDataLst>
          </p:nvPr>
        </p:nvSpPr>
        <p:spPr bwMode="auto">
          <a:xfrm>
            <a:off x="1512888" y="4605536"/>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0" name="MH_Entry_1">
            <a:extLst>
              <a:ext uri="{FF2B5EF4-FFF2-40B4-BE49-F238E27FC236}">
                <a16:creationId xmlns:a16="http://schemas.microsoft.com/office/drawing/2014/main" id="{2104A9AC-7FB7-4F3A-B3F4-57D30E69F228}"/>
              </a:ext>
            </a:extLst>
          </p:cNvPr>
          <p:cNvSpPr/>
          <p:nvPr>
            <p:custDataLst>
              <p:tags r:id="rId11"/>
            </p:custDataLst>
          </p:nvPr>
        </p:nvSpPr>
        <p:spPr bwMode="auto">
          <a:xfrm>
            <a:off x="1601788" y="4553149"/>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蚁群算法</a:t>
            </a:r>
          </a:p>
        </p:txBody>
      </p:sp>
      <p:sp>
        <p:nvSpPr>
          <p:cNvPr id="71" name="MH_Number_1">
            <a:extLst>
              <a:ext uri="{FF2B5EF4-FFF2-40B4-BE49-F238E27FC236}">
                <a16:creationId xmlns:a16="http://schemas.microsoft.com/office/drawing/2014/main" id="{4235B457-1215-4A58-92C3-786A6BFE2BD0}"/>
              </a:ext>
            </a:extLst>
          </p:cNvPr>
          <p:cNvSpPr/>
          <p:nvPr>
            <p:custDataLst>
              <p:tags r:id="rId12"/>
            </p:custDataLst>
          </p:nvPr>
        </p:nvSpPr>
        <p:spPr bwMode="auto">
          <a:xfrm>
            <a:off x="1763713" y="4553149"/>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4.5</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3" name="MH_Others_1">
            <a:extLst>
              <a:ext uri="{FF2B5EF4-FFF2-40B4-BE49-F238E27FC236}">
                <a16:creationId xmlns:a16="http://schemas.microsoft.com/office/drawing/2014/main" id="{B498F659-AC59-4B02-B466-B84F8F257322}"/>
              </a:ext>
            </a:extLst>
          </p:cNvPr>
          <p:cNvSpPr/>
          <p:nvPr>
            <p:custDataLst>
              <p:tags r:id="rId13"/>
            </p:custDataLst>
          </p:nvPr>
        </p:nvSpPr>
        <p:spPr bwMode="auto">
          <a:xfrm>
            <a:off x="1524000" y="200932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5" name="MH_Entry_1">
            <a:extLst>
              <a:ext uri="{FF2B5EF4-FFF2-40B4-BE49-F238E27FC236}">
                <a16:creationId xmlns:a16="http://schemas.microsoft.com/office/drawing/2014/main" id="{CD9CD3BE-9F32-406E-BDC7-37E7BF22755D}"/>
              </a:ext>
            </a:extLst>
          </p:cNvPr>
          <p:cNvSpPr/>
          <p:nvPr>
            <p:custDataLst>
              <p:tags r:id="rId14"/>
            </p:custDataLst>
          </p:nvPr>
        </p:nvSpPr>
        <p:spPr bwMode="auto">
          <a:xfrm>
            <a:off x="1612900" y="195694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遗传算法 </a:t>
            </a:r>
          </a:p>
        </p:txBody>
      </p:sp>
      <p:sp>
        <p:nvSpPr>
          <p:cNvPr id="76" name="MH_Number_1">
            <a:extLst>
              <a:ext uri="{FF2B5EF4-FFF2-40B4-BE49-F238E27FC236}">
                <a16:creationId xmlns:a16="http://schemas.microsoft.com/office/drawing/2014/main" id="{DF2C10D7-99D9-47C5-BBD8-A31577F377BF}"/>
              </a:ext>
            </a:extLst>
          </p:cNvPr>
          <p:cNvSpPr/>
          <p:nvPr>
            <p:custDataLst>
              <p:tags r:id="rId15"/>
            </p:custDataLst>
          </p:nvPr>
        </p:nvSpPr>
        <p:spPr bwMode="auto">
          <a:xfrm>
            <a:off x="1816100" y="1956941"/>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4.2</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8" name="MH_Others_1">
            <a:extLst>
              <a:ext uri="{FF2B5EF4-FFF2-40B4-BE49-F238E27FC236}">
                <a16:creationId xmlns:a16="http://schemas.microsoft.com/office/drawing/2014/main" id="{8DCE56DC-9A76-4AFF-B55F-81AF9511F378}"/>
              </a:ext>
            </a:extLst>
          </p:cNvPr>
          <p:cNvSpPr/>
          <p:nvPr>
            <p:custDataLst>
              <p:tags r:id="rId16"/>
            </p:custDataLst>
          </p:nvPr>
        </p:nvSpPr>
        <p:spPr bwMode="auto">
          <a:xfrm>
            <a:off x="1500336" y="5497983"/>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80" name="MH_Entry_1">
            <a:extLst>
              <a:ext uri="{FF2B5EF4-FFF2-40B4-BE49-F238E27FC236}">
                <a16:creationId xmlns:a16="http://schemas.microsoft.com/office/drawing/2014/main" id="{B391E927-DDA2-4673-9E2E-CD76700DE281}"/>
              </a:ext>
            </a:extLst>
          </p:cNvPr>
          <p:cNvSpPr/>
          <p:nvPr>
            <p:custDataLst>
              <p:tags r:id="rId17"/>
            </p:custDataLst>
          </p:nvPr>
        </p:nvSpPr>
        <p:spPr bwMode="auto">
          <a:xfrm>
            <a:off x="1589236" y="544559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defRPr/>
            </a:pPr>
            <a:r>
              <a:rPr lang="zh-CN" altLang="en-US" sz="2800" b="1" dirty="0">
                <a:solidFill>
                  <a:prstClr val="white"/>
                </a:solidFill>
                <a:latin typeface="黑体" panose="02010609060101010101" pitchFamily="2" charset="-122"/>
                <a:ea typeface="黑体" panose="02010609060101010101" pitchFamily="2" charset="-122"/>
              </a:rPr>
              <a:t>模糊系统</a:t>
            </a:r>
          </a:p>
        </p:txBody>
      </p:sp>
      <p:sp>
        <p:nvSpPr>
          <p:cNvPr id="81" name="MH_Number_1">
            <a:extLst>
              <a:ext uri="{FF2B5EF4-FFF2-40B4-BE49-F238E27FC236}">
                <a16:creationId xmlns:a16="http://schemas.microsoft.com/office/drawing/2014/main" id="{9290D6F5-6B58-47CA-A1DA-24E914958206}"/>
              </a:ext>
            </a:extLst>
          </p:cNvPr>
          <p:cNvSpPr/>
          <p:nvPr>
            <p:custDataLst>
              <p:tags r:id="rId18"/>
            </p:custDataLst>
          </p:nvPr>
        </p:nvSpPr>
        <p:spPr bwMode="auto">
          <a:xfrm>
            <a:off x="1751161" y="5445596"/>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4.6</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2587695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4.1.2  </a:t>
            </a:r>
            <a:r>
              <a:rPr lang="zh-CN" altLang="en-US" dirty="0">
                <a:solidFill>
                  <a:srgbClr val="002060"/>
                </a:solidFill>
              </a:rPr>
              <a:t>进化算法的生物学背景</a:t>
            </a:r>
            <a:br>
              <a:rPr lang="zh-CN" altLang="en-US" dirty="0">
                <a:solidFill>
                  <a:srgbClr val="002060"/>
                </a:solidFill>
              </a:rPr>
            </a:br>
            <a:endParaRPr lang="zh-CN" altLang="en-US" dirty="0">
              <a:solidFill>
                <a:srgbClr val="002060"/>
              </a:solidFill>
            </a:endParaRPr>
          </a:p>
        </p:txBody>
      </p:sp>
      <p:sp>
        <p:nvSpPr>
          <p:cNvPr id="3072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F52AF74D-5D0B-44B4-83B5-11024883C832}" type="slidenum">
              <a:rPr lang="ja-JP" altLang="en-US" sz="1800">
                <a:solidFill>
                  <a:srgbClr val="002657"/>
                </a:solidFill>
                <a:latin typeface="Arial" panose="020B0604020202020204" pitchFamily="34" charset="0"/>
                <a:ea typeface="MS PGothic" panose="020B0600070205080204" pitchFamily="34" charset="-128"/>
              </a:rPr>
              <a:t>5</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7" name="Rectangle 3"/>
          <p:cNvSpPr txBox="1">
            <a:spLocks noChangeArrowheads="1"/>
          </p:cNvSpPr>
          <p:nvPr/>
        </p:nvSpPr>
        <p:spPr bwMode="auto">
          <a:xfrm>
            <a:off x="35496" y="1124669"/>
            <a:ext cx="9001695" cy="5400675"/>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eaLnBrk="1" hangingPunct="1">
              <a:buClr>
                <a:srgbClr val="CC0000"/>
              </a:buClr>
              <a:defRPr/>
            </a:pPr>
            <a:r>
              <a:rPr lang="zh-CN" altLang="en-US" sz="2400" b="1" kern="0" dirty="0">
                <a:solidFill>
                  <a:srgbClr val="0000FF"/>
                </a:solidFill>
                <a:latin typeface="宋体" panose="02010600030101010101" pitchFamily="2" charset="-122"/>
              </a:rPr>
              <a:t>适者生存</a:t>
            </a:r>
            <a:r>
              <a:rPr lang="zh-CN" altLang="en-US" sz="2400" b="1" kern="0" dirty="0">
                <a:solidFill>
                  <a:srgbClr val="000000"/>
                </a:solidFill>
                <a:latin typeface="Arial" panose="020B0604020202020204"/>
              </a:rPr>
              <a:t>：</a:t>
            </a:r>
            <a:r>
              <a:rPr lang="zh-CN" altLang="en-US" sz="2400" b="1" kern="0" dirty="0">
                <a:solidFill>
                  <a:srgbClr val="000000"/>
                </a:solidFill>
                <a:latin typeface="宋体" panose="02010600030101010101" pitchFamily="2" charset="-122"/>
              </a:rPr>
              <a:t>最适合自然环境的群体往往产生了更大的后代群体。</a:t>
            </a:r>
            <a:r>
              <a:rPr lang="zh-CN" altLang="en-US" sz="2400" b="1" kern="0" dirty="0">
                <a:solidFill>
                  <a:srgbClr val="000000"/>
                </a:solidFill>
                <a:latin typeface="Arial" panose="020B0604020202020204"/>
              </a:rPr>
              <a:t> </a:t>
            </a:r>
          </a:p>
          <a:p>
            <a:pPr eaLnBrk="1" hangingPunct="1">
              <a:spcBef>
                <a:spcPct val="50000"/>
              </a:spcBef>
              <a:buClr>
                <a:srgbClr val="CC0000"/>
              </a:buClr>
              <a:defRPr/>
            </a:pPr>
            <a:r>
              <a:rPr lang="zh-CN" altLang="en-US" sz="2400" b="1" kern="0" dirty="0">
                <a:solidFill>
                  <a:srgbClr val="000000"/>
                </a:solidFill>
                <a:latin typeface="宋体" panose="02010600030101010101" pitchFamily="2" charset="-122"/>
              </a:rPr>
              <a:t>生物进化的基本过程：</a:t>
            </a:r>
          </a:p>
        </p:txBody>
      </p:sp>
      <p:sp>
        <p:nvSpPr>
          <p:cNvPr id="8" name="Rectangle 8"/>
          <p:cNvSpPr>
            <a:spLocks noChangeArrowheads="1"/>
          </p:cNvSpPr>
          <p:nvPr/>
        </p:nvSpPr>
        <p:spPr bwMode="auto">
          <a:xfrm>
            <a:off x="457200" y="2746375"/>
            <a:ext cx="3276600" cy="3578225"/>
          </a:xfrm>
          <a:prstGeom prst="rect">
            <a:avLst/>
          </a:prstGeom>
          <a:gradFill rotWithShape="0">
            <a:gsLst>
              <a:gs pos="0">
                <a:srgbClr val="FFFFFF"/>
              </a:gs>
              <a:gs pos="100000">
                <a:srgbClr val="CCFFFF"/>
              </a:gs>
            </a:gsLst>
            <a:path path="shape">
              <a:fillToRect l="50000" t="50000" r="50000" b="50000"/>
            </a:path>
          </a:gradFill>
          <a:ln w="9525">
            <a:solidFill>
              <a:srgbClr val="00FFFF"/>
            </a:solidFill>
            <a:miter lim="800000"/>
          </a:ln>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80000"/>
              </a:spcBef>
            </a:pPr>
            <a:r>
              <a:rPr kumimoji="1" lang="zh-CN" altLang="en-US" sz="2000" b="1" dirty="0">
                <a:solidFill>
                  <a:srgbClr val="FF0000"/>
                </a:solidFill>
              </a:rPr>
              <a:t>染色体</a:t>
            </a:r>
            <a:r>
              <a:rPr kumimoji="1" lang="en-US" altLang="zh-CN" sz="2000" b="1" dirty="0">
                <a:solidFill>
                  <a:srgbClr val="FF0000"/>
                </a:solidFill>
                <a:latin typeface="Times New Roman" panose="02020603050405020304" pitchFamily="18" charset="0"/>
                <a:cs typeface="Times New Roman" panose="02020603050405020304" pitchFamily="18" charset="0"/>
              </a:rPr>
              <a:t>(chromosome)</a:t>
            </a:r>
            <a:r>
              <a:rPr kumimoji="1" lang="zh-CN" altLang="en-US" sz="2000" b="1" dirty="0">
                <a:solidFill>
                  <a:schemeClr val="tx1"/>
                </a:solidFill>
                <a:latin typeface="Times New Roman" panose="02020603050405020304" pitchFamily="18" charset="0"/>
              </a:rPr>
              <a:t>：</a:t>
            </a:r>
            <a:r>
              <a:rPr kumimoji="1" lang="zh-CN" altLang="en-US" sz="2000" b="1" dirty="0">
                <a:solidFill>
                  <a:schemeClr val="tx1"/>
                </a:solidFill>
              </a:rPr>
              <a:t>生物的遗传物质的主要载体。</a:t>
            </a:r>
          </a:p>
          <a:p>
            <a:pPr algn="just" eaLnBrk="1" hangingPunct="1">
              <a:spcBef>
                <a:spcPct val="80000"/>
              </a:spcBef>
            </a:pPr>
            <a:r>
              <a:rPr kumimoji="1" lang="zh-CN" altLang="en-US" sz="2000" b="1" dirty="0">
                <a:solidFill>
                  <a:srgbClr val="FF0000"/>
                </a:solidFill>
              </a:rPr>
              <a:t>基因</a:t>
            </a:r>
            <a:r>
              <a:rPr kumimoji="1" lang="en-US" altLang="zh-CN" sz="2000" b="1" dirty="0">
                <a:solidFill>
                  <a:srgbClr val="FF0000"/>
                </a:solidFill>
                <a:latin typeface="Times New Roman" panose="02020603050405020304" pitchFamily="18" charset="0"/>
                <a:cs typeface="Times New Roman" panose="02020603050405020304" pitchFamily="18" charset="0"/>
              </a:rPr>
              <a:t>(gene)</a:t>
            </a:r>
            <a:r>
              <a:rPr kumimoji="1" lang="zh-CN" altLang="en-US" sz="2000" b="1" dirty="0">
                <a:solidFill>
                  <a:schemeClr val="tx1"/>
                </a:solidFill>
                <a:latin typeface="Times New Roman" panose="02020603050405020304" pitchFamily="18" charset="0"/>
              </a:rPr>
              <a:t>：</a:t>
            </a:r>
            <a:r>
              <a:rPr kumimoji="1" lang="zh-CN" altLang="en-US" sz="2000" b="1" dirty="0">
                <a:solidFill>
                  <a:schemeClr val="tx1"/>
                </a:solidFill>
              </a:rPr>
              <a:t>扩展生物性状的遗传物质的功能单元和结构单位。</a:t>
            </a:r>
          </a:p>
          <a:p>
            <a:pPr algn="just" eaLnBrk="1" hangingPunct="1">
              <a:spcBef>
                <a:spcPct val="80000"/>
              </a:spcBef>
            </a:pPr>
            <a:r>
              <a:rPr kumimoji="1" lang="zh-CN" altLang="en-US" sz="2000" b="1" dirty="0">
                <a:solidFill>
                  <a:srgbClr val="FF0000"/>
                </a:solidFill>
              </a:rPr>
              <a:t>基因座</a:t>
            </a:r>
            <a:r>
              <a:rPr kumimoji="1" lang="en-US" altLang="zh-CN" sz="2000" b="1" dirty="0">
                <a:solidFill>
                  <a:srgbClr val="FF0000"/>
                </a:solidFill>
              </a:rPr>
              <a:t>(</a:t>
            </a:r>
            <a:r>
              <a:rPr kumimoji="1" lang="en-US" altLang="zh-CN" sz="2000" b="1" dirty="0">
                <a:solidFill>
                  <a:srgbClr val="FF0000"/>
                </a:solidFill>
                <a:latin typeface="Times New Roman" panose="02020603050405020304" pitchFamily="18" charset="0"/>
                <a:cs typeface="Times New Roman" panose="02020603050405020304" pitchFamily="18" charset="0"/>
              </a:rPr>
              <a:t>locus</a:t>
            </a:r>
            <a:r>
              <a:rPr kumimoji="1" lang="en-US" altLang="zh-CN" sz="2000" b="1" dirty="0">
                <a:solidFill>
                  <a:srgbClr val="FF0000"/>
                </a:solidFill>
              </a:rPr>
              <a:t>)</a:t>
            </a:r>
            <a:r>
              <a:rPr kumimoji="1" lang="zh-CN" altLang="en-US" sz="2000" b="1" dirty="0">
                <a:solidFill>
                  <a:schemeClr val="tx1"/>
                </a:solidFill>
              </a:rPr>
              <a:t>：染色体中基因的位置。</a:t>
            </a:r>
          </a:p>
          <a:p>
            <a:pPr algn="just" eaLnBrk="1" hangingPunct="1">
              <a:spcBef>
                <a:spcPct val="80000"/>
              </a:spcBef>
            </a:pPr>
            <a:r>
              <a:rPr kumimoji="1" lang="zh-CN" altLang="en-US" sz="2000" b="1" dirty="0">
                <a:solidFill>
                  <a:srgbClr val="FF0000"/>
                </a:solidFill>
              </a:rPr>
              <a:t>等位基因</a:t>
            </a:r>
            <a:r>
              <a:rPr kumimoji="1" lang="en-US" altLang="zh-CN" sz="2000" b="1" dirty="0">
                <a:solidFill>
                  <a:srgbClr val="FF0000"/>
                </a:solidFill>
              </a:rPr>
              <a:t>(</a:t>
            </a:r>
            <a:r>
              <a:rPr kumimoji="1" lang="en-US" altLang="zh-CN" sz="2000" b="1" dirty="0">
                <a:solidFill>
                  <a:srgbClr val="FF0000"/>
                </a:solidFill>
                <a:latin typeface="Times New Roman" panose="02020603050405020304" pitchFamily="18" charset="0"/>
                <a:cs typeface="Times New Roman" panose="02020603050405020304" pitchFamily="18" charset="0"/>
              </a:rPr>
              <a:t>alleles</a:t>
            </a:r>
            <a:r>
              <a:rPr kumimoji="1" lang="en-US" altLang="zh-CN" sz="2000" b="1" dirty="0">
                <a:solidFill>
                  <a:srgbClr val="FF0000"/>
                </a:solidFill>
              </a:rPr>
              <a:t>)</a:t>
            </a:r>
            <a:r>
              <a:rPr kumimoji="1" lang="zh-CN" altLang="en-US" sz="2000" b="1" dirty="0">
                <a:solidFill>
                  <a:schemeClr val="tx1"/>
                </a:solidFill>
              </a:rPr>
              <a:t>：基因所取的值。</a:t>
            </a:r>
          </a:p>
        </p:txBody>
      </p:sp>
      <p:pic>
        <p:nvPicPr>
          <p:cNvPr id="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2711450"/>
            <a:ext cx="49244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P spid="8"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4.4  </a:t>
            </a:r>
            <a:r>
              <a:rPr lang="zh-CN" altLang="en-US" dirty="0">
                <a:solidFill>
                  <a:srgbClr val="002060"/>
                </a:solidFill>
              </a:rPr>
              <a:t>粒子群优化算法及其应用</a:t>
            </a:r>
          </a:p>
        </p:txBody>
      </p:sp>
      <p:sp>
        <p:nvSpPr>
          <p:cNvPr id="15155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BB006885-F47D-4E78-9EAE-1709F37CC5FA}" type="slidenum">
              <a:rPr lang="ja-JP" altLang="en-US" sz="1800">
                <a:solidFill>
                  <a:srgbClr val="002657"/>
                </a:solidFill>
                <a:latin typeface="Arial" panose="020B0604020202020204" pitchFamily="34" charset="0"/>
                <a:ea typeface="MS PGothic" panose="020B0600070205080204" pitchFamily="34" charset="-128"/>
              </a:rPr>
              <a:t>50</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6" name="Rectangle 3"/>
          <p:cNvSpPr txBox="1">
            <a:spLocks noChangeArrowheads="1"/>
          </p:cNvSpPr>
          <p:nvPr/>
        </p:nvSpPr>
        <p:spPr bwMode="auto">
          <a:xfrm>
            <a:off x="395288" y="1052513"/>
            <a:ext cx="8497887" cy="5400675"/>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eaLnBrk="1" hangingPunct="1">
              <a:lnSpc>
                <a:spcPct val="140000"/>
              </a:lnSpc>
              <a:defRPr/>
            </a:pPr>
            <a:r>
              <a:rPr kumimoji="1" lang="zh-CN" altLang="en-US" sz="2800" b="1" kern="0" dirty="0">
                <a:latin typeface="宋体" panose="02010600030101010101" pitchFamily="2" charset="-122"/>
              </a:rPr>
              <a:t>产生背景</a:t>
            </a:r>
            <a:endParaRPr kumimoji="1" lang="en-US" altLang="zh-CN" sz="2800" b="1" kern="0" dirty="0">
              <a:latin typeface="宋体" panose="02010600030101010101" pitchFamily="2" charset="-122"/>
            </a:endParaRPr>
          </a:p>
          <a:p>
            <a:pPr marL="0" indent="0" eaLnBrk="1" hangingPunct="1">
              <a:lnSpc>
                <a:spcPct val="140000"/>
              </a:lnSpc>
              <a:buFont typeface="Wingdings" panose="05000000000000000000" pitchFamily="2" charset="2"/>
              <a:buNone/>
              <a:defRPr/>
            </a:pPr>
            <a:r>
              <a:rPr lang="zh-CN" altLang="en-US" sz="2600" dirty="0">
                <a:latin typeface="Times New Roman" panose="02020603050405020304" pitchFamily="18" charset="0"/>
              </a:rPr>
              <a:t>粒子群优化（</a:t>
            </a:r>
            <a:r>
              <a:rPr lang="en-US" altLang="zh-CN" sz="2600" dirty="0">
                <a:latin typeface="Times New Roman" panose="02020603050405020304" pitchFamily="18" charset="0"/>
              </a:rPr>
              <a:t>Particle Swarm Optimization, PSO</a:t>
            </a:r>
            <a:r>
              <a:rPr lang="zh-CN" altLang="en-US" sz="2600" dirty="0">
                <a:latin typeface="Times New Roman" panose="02020603050405020304" pitchFamily="18" charset="0"/>
              </a:rPr>
              <a:t>）算法是由美国普渡大学的</a:t>
            </a:r>
            <a:r>
              <a:rPr lang="en-US" altLang="zh-CN" sz="2600" dirty="0">
                <a:latin typeface="Times New Roman" panose="02020603050405020304" pitchFamily="18" charset="0"/>
              </a:rPr>
              <a:t>Kennedy</a:t>
            </a:r>
            <a:r>
              <a:rPr lang="zh-CN" altLang="en-US" sz="2600" dirty="0">
                <a:latin typeface="Times New Roman" panose="02020603050405020304" pitchFamily="18" charset="0"/>
              </a:rPr>
              <a:t>和</a:t>
            </a:r>
            <a:r>
              <a:rPr lang="en-US" altLang="zh-CN" sz="2600" dirty="0">
                <a:latin typeface="Times New Roman" panose="02020603050405020304" pitchFamily="18" charset="0"/>
              </a:rPr>
              <a:t>Eberhart</a:t>
            </a:r>
            <a:r>
              <a:rPr lang="zh-CN" altLang="en-US" sz="2600" dirty="0">
                <a:latin typeface="Times New Roman" panose="02020603050405020304" pitchFamily="18" charset="0"/>
              </a:rPr>
              <a:t>于</a:t>
            </a:r>
            <a:r>
              <a:rPr lang="en-US" altLang="zh-CN" sz="2600" dirty="0">
                <a:latin typeface="Times New Roman" panose="02020603050405020304" pitchFamily="18" charset="0"/>
              </a:rPr>
              <a:t>1995</a:t>
            </a:r>
            <a:r>
              <a:rPr lang="zh-CN" altLang="en-US" sz="2600" dirty="0">
                <a:latin typeface="Times New Roman" panose="02020603050405020304" pitchFamily="18" charset="0"/>
              </a:rPr>
              <a:t>年提出，它的基本概念源于对鸟群觅食行为的研究。</a:t>
            </a:r>
            <a:endParaRPr lang="en-US" altLang="zh-CN" sz="2600" dirty="0">
              <a:latin typeface="Times New Roman" panose="02020603050405020304" pitchFamily="18" charset="0"/>
            </a:endParaRPr>
          </a:p>
          <a:p>
            <a:pPr eaLnBrk="1" hangingPunct="1">
              <a:lnSpc>
                <a:spcPct val="140000"/>
              </a:lnSpc>
              <a:defRPr/>
            </a:pPr>
            <a:r>
              <a:rPr kumimoji="1" lang="zh-CN" altLang="en-US" sz="2800" b="1" kern="0" dirty="0">
                <a:latin typeface="宋体" panose="02010600030101010101" pitchFamily="2" charset="-122"/>
              </a:rPr>
              <a:t>设想这样一个场景：</a:t>
            </a:r>
            <a:endParaRPr kumimoji="1" lang="en-US" altLang="zh-CN" sz="2800" b="1" kern="0" dirty="0">
              <a:latin typeface="宋体" panose="02010600030101010101" pitchFamily="2" charset="-122"/>
            </a:endParaRPr>
          </a:p>
          <a:p>
            <a:pPr marL="0" indent="0" eaLnBrk="1" hangingPunct="1">
              <a:lnSpc>
                <a:spcPct val="140000"/>
              </a:lnSpc>
              <a:buFont typeface="Wingdings" panose="05000000000000000000" pitchFamily="2" charset="2"/>
              <a:buNone/>
              <a:defRPr/>
            </a:pPr>
            <a:r>
              <a:rPr lang="zh-CN" altLang="en-US" sz="2600" dirty="0">
                <a:latin typeface="Times New Roman" panose="02020603050405020304" pitchFamily="18" charset="0"/>
              </a:rPr>
              <a:t>一群鸟在随机搜寻食物，在这个区域里只有一块食物，所有的鸟都不知道食物在哪里，但是它们知道当前的位置离食物还有多远。那么找到食物的最优策略是什么呢</a:t>
            </a:r>
            <a:r>
              <a:rPr lang="en-US" altLang="zh-CN" sz="2600" dirty="0">
                <a:latin typeface="Times New Roman" panose="02020603050405020304" pitchFamily="18" charset="0"/>
              </a:rPr>
              <a:t>?</a:t>
            </a:r>
          </a:p>
          <a:p>
            <a:pPr marL="0" indent="0" eaLnBrk="1" hangingPunct="1">
              <a:lnSpc>
                <a:spcPct val="140000"/>
              </a:lnSpc>
              <a:buFont typeface="Wingdings" panose="05000000000000000000" pitchFamily="2" charset="2"/>
              <a:buNone/>
              <a:defRPr/>
            </a:pPr>
            <a:r>
              <a:rPr lang="zh-CN" altLang="en-US" sz="2600" b="1" dirty="0">
                <a:solidFill>
                  <a:srgbClr val="0000FF"/>
                </a:solidFill>
                <a:latin typeface="Times New Roman" panose="02020603050405020304" pitchFamily="18" charset="0"/>
              </a:rPr>
              <a:t>最简单有效的就是搜寻目前离食物最近的鸟的周围区域。</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4.4.1  </a:t>
            </a:r>
            <a:r>
              <a:rPr lang="zh-CN" altLang="en-US" dirty="0">
                <a:solidFill>
                  <a:srgbClr val="002060"/>
                </a:solidFill>
              </a:rPr>
              <a:t>粒子群优化算法的基本原理 </a:t>
            </a:r>
          </a:p>
        </p:txBody>
      </p:sp>
      <p:sp>
        <p:nvSpPr>
          <p:cNvPr id="15565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6D923C0B-2090-4F10-BFD2-6653F8ED6093}" type="slidenum">
              <a:rPr lang="ja-JP" altLang="en-US" sz="1800">
                <a:solidFill>
                  <a:srgbClr val="002657"/>
                </a:solidFill>
                <a:latin typeface="Arial" panose="020B0604020202020204" pitchFamily="34" charset="0"/>
                <a:ea typeface="MS PGothic" panose="020B0600070205080204" pitchFamily="34" charset="-128"/>
              </a:rPr>
              <a:t>51</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395288" y="1052513"/>
            <a:ext cx="8497887" cy="5400675"/>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eaLnBrk="1" hangingPunct="1">
              <a:lnSpc>
                <a:spcPct val="140000"/>
              </a:lnSpc>
              <a:defRPr/>
            </a:pPr>
            <a:r>
              <a:rPr kumimoji="1" lang="zh-CN" altLang="en-US" sz="2800" b="1" kern="0" dirty="0">
                <a:latin typeface="宋体" panose="02010600030101010101" pitchFamily="2" charset="-122"/>
              </a:rPr>
              <a:t>基本思想</a:t>
            </a:r>
            <a:endParaRPr kumimoji="1" lang="en-US" altLang="zh-CN" sz="2800" b="1" kern="0" dirty="0">
              <a:latin typeface="宋体" panose="02010600030101010101" pitchFamily="2" charset="-122"/>
            </a:endParaRPr>
          </a:p>
          <a:p>
            <a:pPr marL="0" indent="0" eaLnBrk="1" hangingPunct="1">
              <a:lnSpc>
                <a:spcPct val="140000"/>
              </a:lnSpc>
              <a:buFont typeface="Wingdings" panose="05000000000000000000" pitchFamily="2" charset="2"/>
              <a:buNone/>
              <a:defRPr/>
            </a:pPr>
            <a:r>
              <a:rPr lang="zh-CN" altLang="en-US" sz="2400" dirty="0">
                <a:latin typeface="Times New Roman" panose="02020603050405020304" pitchFamily="18" charset="0"/>
              </a:rPr>
              <a:t>将每个个体看作</a:t>
            </a:r>
            <a:r>
              <a:rPr lang="en-US" altLang="zh-CN" sz="2400" i="1" dirty="0">
                <a:latin typeface="Times New Roman" panose="02020603050405020304" pitchFamily="18" charset="0"/>
              </a:rPr>
              <a:t>n</a:t>
            </a:r>
            <a:r>
              <a:rPr lang="zh-CN" altLang="en-US" sz="2400" dirty="0">
                <a:latin typeface="Times New Roman" panose="02020603050405020304" pitchFamily="18" charset="0"/>
              </a:rPr>
              <a:t>维搜索空间中一个没有体积质量的粒子，在搜索空间中以一定的速度飞行，</a:t>
            </a:r>
            <a:r>
              <a:rPr lang="zh-CN" altLang="en-US" sz="2400" b="1" dirty="0">
                <a:solidFill>
                  <a:srgbClr val="0000FF"/>
                </a:solidFill>
                <a:latin typeface="Times New Roman" panose="02020603050405020304" pitchFamily="18" charset="0"/>
              </a:rPr>
              <a:t>该速度决定粒子飞行的方向和距离</a:t>
            </a:r>
            <a:r>
              <a:rPr lang="zh-CN" altLang="en-US" sz="2400" dirty="0">
                <a:latin typeface="Times New Roman" panose="02020603050405020304" pitchFamily="18" charset="0"/>
              </a:rPr>
              <a:t>。所有粒子还有一个由被优化的函数决定的适应值。</a:t>
            </a:r>
            <a:endParaRPr lang="en-US" altLang="zh-CN" sz="2400" dirty="0">
              <a:latin typeface="Times New Roman" panose="02020603050405020304" pitchFamily="18" charset="0"/>
            </a:endParaRPr>
          </a:p>
          <a:p>
            <a:pPr eaLnBrk="1" hangingPunct="1">
              <a:lnSpc>
                <a:spcPct val="140000"/>
              </a:lnSpc>
              <a:defRPr/>
            </a:pPr>
            <a:r>
              <a:rPr kumimoji="1" lang="zh-CN" altLang="en-US" sz="2800" b="1" kern="0" dirty="0">
                <a:latin typeface="宋体" panose="02010600030101010101" pitchFamily="2" charset="-122"/>
              </a:rPr>
              <a:t>基本原理</a:t>
            </a:r>
            <a:endParaRPr kumimoji="1" lang="en-US" altLang="zh-CN" sz="2800" b="1" kern="0" dirty="0">
              <a:latin typeface="宋体" panose="02010600030101010101" pitchFamily="2" charset="-122"/>
            </a:endParaRPr>
          </a:p>
          <a:p>
            <a:pPr marL="0" indent="0" eaLnBrk="1" hangingPunct="1">
              <a:lnSpc>
                <a:spcPct val="140000"/>
              </a:lnSpc>
              <a:buFont typeface="Wingdings" panose="05000000000000000000" pitchFamily="2" charset="2"/>
              <a:buNone/>
              <a:defRPr/>
            </a:pPr>
            <a:r>
              <a:rPr lang="en-US" altLang="zh-CN" sz="2400" dirty="0">
                <a:latin typeface="Times New Roman" panose="02020603050405020304" pitchFamily="18" charset="0"/>
              </a:rPr>
              <a:t>PSO</a:t>
            </a:r>
            <a:r>
              <a:rPr lang="zh-CN" altLang="en-US" sz="2400" dirty="0">
                <a:latin typeface="Times New Roman" panose="02020603050405020304" pitchFamily="18" charset="0"/>
              </a:rPr>
              <a:t>初始化为一群随机粒子，然后通过迭代找到最优解。在每一次迭代中，</a:t>
            </a:r>
            <a:r>
              <a:rPr lang="zh-CN" altLang="en-US" sz="2400" b="1" dirty="0">
                <a:solidFill>
                  <a:srgbClr val="FF0000"/>
                </a:solidFill>
                <a:latin typeface="Times New Roman" panose="02020603050405020304" pitchFamily="18" charset="0"/>
              </a:rPr>
              <a:t>粒子通过跟踪两个“极值”来更新自己。</a:t>
            </a:r>
            <a:r>
              <a:rPr lang="zh-CN" altLang="en-US" sz="2400" dirty="0">
                <a:latin typeface="Times New Roman" panose="02020603050405020304" pitchFamily="18" charset="0"/>
              </a:rPr>
              <a:t>第一个就是粒子本身所找到的最优解，这个解称为</a:t>
            </a:r>
            <a:r>
              <a:rPr lang="zh-CN" altLang="en-US" sz="2400" b="1" dirty="0">
                <a:solidFill>
                  <a:srgbClr val="0000FF"/>
                </a:solidFill>
                <a:latin typeface="Times New Roman" panose="02020603050405020304" pitchFamily="18" charset="0"/>
              </a:rPr>
              <a:t>个体极值</a:t>
            </a:r>
            <a:r>
              <a:rPr lang="zh-CN" altLang="en-US" sz="2400" dirty="0">
                <a:latin typeface="Times New Roman" panose="02020603050405020304" pitchFamily="18" charset="0"/>
              </a:rPr>
              <a:t>。另一个是整个种群目前找到的最优解，这个解称为</a:t>
            </a:r>
            <a:r>
              <a:rPr lang="zh-CN" altLang="en-US" sz="2400" b="1" dirty="0">
                <a:solidFill>
                  <a:srgbClr val="0000FF"/>
                </a:solidFill>
                <a:latin typeface="Times New Roman" panose="02020603050405020304" pitchFamily="18" charset="0"/>
              </a:rPr>
              <a:t>全局极值</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marL="0" indent="0" eaLnBrk="1" hangingPunct="1">
              <a:lnSpc>
                <a:spcPct val="140000"/>
              </a:lnSpc>
              <a:buFont typeface="Wingdings" panose="05000000000000000000" pitchFamily="2" charset="2"/>
              <a:buNone/>
              <a:defRPr/>
            </a:pPr>
            <a:endParaRPr lang="en-US" altLang="zh-CN" sz="2400"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4.4.1  </a:t>
            </a:r>
            <a:r>
              <a:rPr lang="zh-CN" altLang="en-US" dirty="0">
                <a:solidFill>
                  <a:srgbClr val="002060"/>
                </a:solidFill>
              </a:rPr>
              <a:t>粒子群优化算法的基本原理 </a:t>
            </a:r>
          </a:p>
        </p:txBody>
      </p:sp>
      <p:sp>
        <p:nvSpPr>
          <p:cNvPr id="15769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1E87E31D-C821-4815-9EDA-400E76A1FF2D}" type="slidenum">
              <a:rPr lang="ja-JP" altLang="en-US" sz="1800">
                <a:solidFill>
                  <a:srgbClr val="002657"/>
                </a:solidFill>
                <a:latin typeface="Arial" panose="020B0604020202020204" pitchFamily="34" charset="0"/>
                <a:ea typeface="MS PGothic" panose="020B0600070205080204" pitchFamily="34" charset="-128"/>
              </a:rPr>
              <a:t>52</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323850" y="973138"/>
            <a:ext cx="8569325" cy="504825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eaLnBrk="1" hangingPunct="1">
              <a:lnSpc>
                <a:spcPct val="140000"/>
              </a:lnSpc>
              <a:defRPr/>
            </a:pPr>
            <a:r>
              <a:rPr kumimoji="1" lang="zh-CN" altLang="en-US" sz="2800" b="1" kern="0">
                <a:latin typeface="宋体" panose="02010600030101010101" pitchFamily="2" charset="-122"/>
              </a:rPr>
              <a:t>算法定义</a:t>
            </a:r>
            <a:endParaRPr kumimoji="1" lang="en-US" altLang="zh-CN" sz="2800" b="1" kern="0">
              <a:latin typeface="宋体" panose="02010600030101010101" pitchFamily="2" charset="-122"/>
            </a:endParaRPr>
          </a:p>
          <a:p>
            <a:pPr marL="0" indent="0" eaLnBrk="1" hangingPunct="1">
              <a:lnSpc>
                <a:spcPct val="150000"/>
              </a:lnSpc>
              <a:buFont typeface="Wingdings" panose="05000000000000000000" pitchFamily="2" charset="2"/>
              <a:buNone/>
              <a:defRPr/>
            </a:pPr>
            <a:r>
              <a:rPr lang="zh-CN" altLang="en-US" sz="2400">
                <a:latin typeface="Times New Roman" panose="02020603050405020304" pitchFamily="18" charset="0"/>
              </a:rPr>
              <a:t>在</a:t>
            </a:r>
            <a:r>
              <a:rPr lang="en-US" altLang="zh-CN" sz="2400" i="1">
                <a:latin typeface="Times New Roman" panose="02020603050405020304" pitchFamily="18" charset="0"/>
              </a:rPr>
              <a:t>n</a:t>
            </a:r>
            <a:r>
              <a:rPr lang="zh-CN" altLang="en-US" sz="2400">
                <a:latin typeface="Times New Roman" panose="02020603050405020304" pitchFamily="18" charset="0"/>
              </a:rPr>
              <a:t> 维连续搜索空间中，对粒子群中的第</a:t>
            </a:r>
            <a:r>
              <a:rPr lang="en-US" altLang="zh-CN" sz="2400" i="1">
                <a:latin typeface="Times New Roman" panose="02020603050405020304" pitchFamily="18" charset="0"/>
              </a:rPr>
              <a:t>i</a:t>
            </a:r>
            <a:r>
              <a:rPr lang="zh-CN" altLang="en-US" sz="2400" i="1">
                <a:latin typeface="Times New Roman" panose="02020603050405020304" pitchFamily="18" charset="0"/>
              </a:rPr>
              <a:t> </a:t>
            </a:r>
            <a:r>
              <a:rPr lang="en-US" altLang="zh-CN" sz="2400">
                <a:latin typeface="Times New Roman" panose="02020603050405020304" pitchFamily="18" charset="0"/>
              </a:rPr>
              <a:t>(</a:t>
            </a:r>
            <a:r>
              <a:rPr lang="en-US" altLang="zh-CN" sz="2400" i="1">
                <a:latin typeface="Times New Roman" panose="02020603050405020304" pitchFamily="18" charset="0"/>
              </a:rPr>
              <a:t>i</a:t>
            </a:r>
            <a:r>
              <a:rPr lang="en-US" altLang="zh-CN" sz="2400">
                <a:latin typeface="Times New Roman" panose="02020603050405020304" pitchFamily="18" charset="0"/>
              </a:rPr>
              <a:t>=1, 2, </a:t>
            </a:r>
            <a:r>
              <a:rPr lang="en-US" altLang="zh-CN" sz="2400">
                <a:latin typeface="Times New Roman" panose="02020603050405020304" pitchFamily="18" charset="0"/>
                <a:sym typeface="Symbol" panose="05050102010706020507"/>
              </a:rPr>
              <a:t>, m</a:t>
            </a:r>
            <a:r>
              <a:rPr lang="en-US" altLang="zh-CN" sz="2400">
                <a:latin typeface="Times New Roman" panose="02020603050405020304" pitchFamily="18" charset="0"/>
              </a:rPr>
              <a:t>)</a:t>
            </a:r>
            <a:r>
              <a:rPr lang="zh-CN" altLang="en-US" sz="2400">
                <a:latin typeface="Times New Roman" panose="02020603050405020304" pitchFamily="18" charset="0"/>
              </a:rPr>
              <a:t>个粒子进行定义：</a:t>
            </a:r>
            <a:endParaRPr lang="en-US" altLang="zh-CN" sz="2400">
              <a:latin typeface="Times New Roman" panose="02020603050405020304" pitchFamily="18" charset="0"/>
            </a:endParaRPr>
          </a:p>
          <a:p>
            <a:pPr marL="0" indent="0" eaLnBrk="1" hangingPunct="1">
              <a:lnSpc>
                <a:spcPct val="140000"/>
              </a:lnSpc>
              <a:buFont typeface="Wingdings" panose="05000000000000000000" pitchFamily="2" charset="2"/>
              <a:buNone/>
              <a:defRPr/>
            </a:pPr>
            <a:endParaRPr kumimoji="1" lang="en-US" altLang="zh-CN" sz="2800" b="1" kern="0" dirty="0">
              <a:latin typeface="宋体" panose="02010600030101010101" pitchFamily="2" charset="-122"/>
            </a:endParaRPr>
          </a:p>
        </p:txBody>
      </p:sp>
      <p:sp>
        <p:nvSpPr>
          <p:cNvPr id="157701" name="Text Box 4"/>
          <p:cNvSpPr txBox="1">
            <a:spLocks noChangeArrowheads="1"/>
          </p:cNvSpPr>
          <p:nvPr/>
        </p:nvSpPr>
        <p:spPr bwMode="auto">
          <a:xfrm>
            <a:off x="539750" y="2941638"/>
            <a:ext cx="8229600" cy="919162"/>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zh-CN" altLang="en-US" dirty="0">
                <a:solidFill>
                  <a:srgbClr val="000000"/>
                </a:solidFill>
              </a:rPr>
              <a:t>                        ：表示搜索空间中粒子的</a:t>
            </a:r>
            <a:r>
              <a:rPr lang="zh-CN" altLang="en-US" b="1" dirty="0">
                <a:solidFill>
                  <a:srgbClr val="0000FF"/>
                </a:solidFill>
              </a:rPr>
              <a:t>当前位置</a:t>
            </a:r>
            <a:r>
              <a:rPr lang="zh-CN" altLang="en-US" dirty="0">
                <a:solidFill>
                  <a:srgbClr val="000000"/>
                </a:solidFill>
              </a:rPr>
              <a:t>。</a:t>
            </a:r>
          </a:p>
        </p:txBody>
      </p:sp>
      <mc:AlternateContent xmlns:mc="http://schemas.openxmlformats.org/markup-compatibility/2006" xmlns:a14="http://schemas.microsoft.com/office/drawing/2010/main">
        <mc:Choice Requires="a14">
          <p:sp>
            <p:nvSpPr>
              <p:cNvPr id="157702" name="对象 7"/>
              <p:cNvSpPr txBox="1"/>
              <p:nvPr/>
            </p:nvSpPr>
            <p:spPr bwMode="auto">
              <a:xfrm>
                <a:off x="900113" y="2914650"/>
                <a:ext cx="3552825" cy="51435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𝑖</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m>
                                <m:mPr>
                                  <m:plcHide m:val="on"/>
                                  <m:mcs>
                                    <m:mc>
                                      <m:mcPr>
                                        <m:count m:val="4"/>
                                        <m:mcJc m:val="center"/>
                                      </m:mcPr>
                                    </m:mc>
                                  </m:mcs>
                                  <m:ctrlPr>
                                    <a:rPr lang="zh-CN" altLang="en-US" i="1">
                                      <a:solidFill>
                                        <a:srgbClr val="000000"/>
                                      </a:solidFill>
                                      <a:latin typeface="Cambria Math" panose="02040503050406030204" pitchFamily="18" charset="0"/>
                                    </a:rPr>
                                  </m:ctrlPr>
                                </m:mPr>
                                <m:m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𝑖</m:t>
                                        </m:r>
                                      </m:sup>
                                    </m:sSubSup>
                                  </m:e>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𝑖</m:t>
                                        </m:r>
                                      </m:sup>
                                    </m:sSubSup>
                                  </m:e>
                                  <m:e>
                                    <m:r>
                                      <a:rPr lang="zh-CN" altLang="en-US" i="1">
                                        <a:solidFill>
                                          <a:srgbClr val="000000"/>
                                        </a:solidFill>
                                        <a:latin typeface="Cambria Math" panose="02040503050406030204" pitchFamily="18" charset="0"/>
                                      </a:rPr>
                                      <m:t>⋯</m:t>
                                    </m:r>
                                  </m:e>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sub>
                                      <m:sup>
                                        <m:r>
                                          <a:rPr lang="zh-CN" altLang="en-US" i="1">
                                            <a:solidFill>
                                              <a:srgbClr val="000000"/>
                                            </a:solidFill>
                                            <a:latin typeface="Cambria Math" panose="02040503050406030204" pitchFamily="18" charset="0"/>
                                          </a:rPr>
                                          <m:t>𝑖</m:t>
                                        </m:r>
                                      </m:sup>
                                    </m:sSubSup>
                                  </m:e>
                                </m:mr>
                              </m:m>
                            </m:e>
                          </m:d>
                        </m:e>
                        <m:sup>
                          <m:r>
                            <a:rPr lang="zh-CN" altLang="en-US" i="1">
                              <a:solidFill>
                                <a:srgbClr val="000000"/>
                              </a:solidFill>
                              <a:latin typeface="Cambria Math" panose="02040503050406030204" pitchFamily="18" charset="0"/>
                            </a:rPr>
                            <m:t>𝑇</m:t>
                          </m:r>
                        </m:sup>
                      </m:sSup>
                    </m:oMath>
                  </m:oMathPara>
                </a14:m>
                <a:endParaRPr lang="zh-CN" altLang="en-US"/>
              </a:p>
            </p:txBody>
          </p:sp>
        </mc:Choice>
        <mc:Fallback xmlns="">
          <p:sp>
            <p:nvSpPr>
              <p:cNvPr id="157702" name="对象 7"/>
              <p:cNvSpPr txBox="1">
                <a:spLocks noRot="1" noChangeAspect="1" noMove="1" noResize="1" noEditPoints="1" noAdjustHandles="1" noChangeArrowheads="1" noChangeShapeType="1" noTextEdit="1"/>
              </p:cNvSpPr>
              <p:nvPr/>
            </p:nvSpPr>
            <p:spPr bwMode="auto">
              <a:xfrm>
                <a:off x="900113" y="2914650"/>
                <a:ext cx="3552825" cy="514350"/>
              </a:xfrm>
              <a:prstGeom prst="rect">
                <a:avLst/>
              </a:prstGeom>
              <a:blipFill>
                <a:blip r:embed="rId3"/>
                <a:stretch>
                  <a:fillRect b="-1176"/>
                </a:stretch>
              </a:blipFill>
              <a:ln>
                <a:noFill/>
              </a:ln>
            </p:spPr>
            <p:txBody>
              <a:bodyPr/>
              <a:lstStyle/>
              <a:p>
                <a:r>
                  <a:rPr lang="zh-CN" altLang="en-US">
                    <a:noFill/>
                  </a:rPr>
                  <a:t> </a:t>
                </a:r>
              </a:p>
            </p:txBody>
          </p:sp>
        </mc:Fallback>
      </mc:AlternateContent>
      <p:sp>
        <p:nvSpPr>
          <p:cNvPr id="157703" name="Text Box 4"/>
          <p:cNvSpPr txBox="1">
            <a:spLocks noChangeArrowheads="1"/>
          </p:cNvSpPr>
          <p:nvPr/>
        </p:nvSpPr>
        <p:spPr bwMode="auto">
          <a:xfrm>
            <a:off x="539750" y="4237921"/>
            <a:ext cx="8229600" cy="919867"/>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zh-CN" altLang="en-US" dirty="0">
                <a:solidFill>
                  <a:srgbClr val="000000"/>
                </a:solidFill>
              </a:rPr>
              <a:t>                   ：表示该粒子至今所获得的具有</a:t>
            </a:r>
            <a:r>
              <a:rPr lang="zh-CN" altLang="en-US" b="1" dirty="0">
                <a:solidFill>
                  <a:srgbClr val="0000FF"/>
                </a:solidFill>
              </a:rPr>
              <a:t>最优适应度     的位置。</a:t>
            </a:r>
          </a:p>
        </p:txBody>
      </p:sp>
      <p:sp>
        <p:nvSpPr>
          <p:cNvPr id="157704" name="Text Box 4"/>
          <p:cNvSpPr txBox="1">
            <a:spLocks noChangeArrowheads="1"/>
          </p:cNvSpPr>
          <p:nvPr/>
        </p:nvSpPr>
        <p:spPr bwMode="auto">
          <a:xfrm>
            <a:off x="539750" y="5472113"/>
            <a:ext cx="8229600" cy="477837"/>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zh-CN" altLang="en-US" dirty="0">
                <a:solidFill>
                  <a:srgbClr val="000000"/>
                </a:solidFill>
              </a:rPr>
              <a:t>                   ：表示该粒子的</a:t>
            </a:r>
            <a:r>
              <a:rPr lang="zh-CN" altLang="en-US" b="1" dirty="0">
                <a:solidFill>
                  <a:srgbClr val="0000FF"/>
                </a:solidFill>
              </a:rPr>
              <a:t>搜索方向</a:t>
            </a:r>
            <a:r>
              <a:rPr lang="zh-CN" altLang="en-US" dirty="0">
                <a:solidFill>
                  <a:srgbClr val="000000"/>
                </a:solidFill>
              </a:rPr>
              <a:t>。</a:t>
            </a:r>
          </a:p>
        </p:txBody>
      </p:sp>
      <mc:AlternateContent xmlns:mc="http://schemas.openxmlformats.org/markup-compatibility/2006" xmlns:a14="http://schemas.microsoft.com/office/drawing/2010/main">
        <mc:Choice Requires="a14">
          <p:sp>
            <p:nvSpPr>
              <p:cNvPr id="157705" name="对象 9"/>
              <p:cNvSpPr txBox="1"/>
              <p:nvPr/>
            </p:nvSpPr>
            <p:spPr bwMode="auto">
              <a:xfrm>
                <a:off x="755080" y="4221088"/>
                <a:ext cx="3384872" cy="503237"/>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𝑝</m:t>
                          </m:r>
                        </m:e>
                        <m:sup>
                          <m:r>
                            <a:rPr lang="zh-CN" altLang="en-US" sz="2000" i="1">
                              <a:solidFill>
                                <a:srgbClr val="000000"/>
                              </a:solidFill>
                              <a:latin typeface="Cambria Math" panose="02040503050406030204" pitchFamily="18" charset="0"/>
                            </a:rPr>
                            <m:t>𝑖</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d>
                            <m:dPr>
                              <m:begChr m:val="["/>
                              <m:endChr m:val="]"/>
                              <m:ctrlPr>
                                <a:rPr lang="zh-CN" altLang="en-US" sz="2000" i="1">
                                  <a:solidFill>
                                    <a:srgbClr val="000000"/>
                                  </a:solidFill>
                                  <a:latin typeface="Cambria Math" panose="02040503050406030204" pitchFamily="18" charset="0"/>
                                </a:rPr>
                              </m:ctrlPr>
                            </m:dPr>
                            <m:e>
                              <m:m>
                                <m:mPr>
                                  <m:plcHide m:val="on"/>
                                  <m:mcs>
                                    <m:mc>
                                      <m:mcPr>
                                        <m:count m:val="4"/>
                                        <m:mcJc m:val="center"/>
                                      </m:mcPr>
                                    </m:mc>
                                  </m:mcs>
                                  <m:ctrlPr>
                                    <a:rPr lang="zh-CN" altLang="en-US" sz="2000" i="1">
                                      <a:solidFill>
                                        <a:srgbClr val="000000"/>
                                      </a:solidFill>
                                      <a:latin typeface="Cambria Math" panose="02040503050406030204" pitchFamily="18" charset="0"/>
                                    </a:rPr>
                                  </m:ctrlPr>
                                </m:mPr>
                                <m:mr>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𝑖</m:t>
                                        </m:r>
                                      </m:sup>
                                    </m:sSubSup>
                                  </m:e>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2</m:t>
                                        </m:r>
                                      </m:sub>
                                      <m:sup>
                                        <m:r>
                                          <a:rPr lang="zh-CN" altLang="en-US" sz="2000" i="1">
                                            <a:solidFill>
                                              <a:srgbClr val="000000"/>
                                            </a:solidFill>
                                            <a:latin typeface="Cambria Math" panose="02040503050406030204" pitchFamily="18" charset="0"/>
                                          </a:rPr>
                                          <m:t>𝑖</m:t>
                                        </m:r>
                                      </m:sup>
                                    </m:sSubSup>
                                  </m:e>
                                  <m:e>
                                    <m:r>
                                      <a:rPr lang="zh-CN" altLang="en-US" sz="2000" i="1">
                                        <a:solidFill>
                                          <a:srgbClr val="000000"/>
                                        </a:solidFill>
                                        <a:latin typeface="Cambria Math" panose="02040503050406030204" pitchFamily="18" charset="0"/>
                                      </a:rPr>
                                      <m:t>⋯</m:t>
                                    </m:r>
                                  </m:e>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𝑛</m:t>
                                        </m:r>
                                      </m:sub>
                                      <m:sup>
                                        <m:r>
                                          <a:rPr lang="zh-CN" altLang="en-US" sz="2000" i="1">
                                            <a:solidFill>
                                              <a:srgbClr val="000000"/>
                                            </a:solidFill>
                                            <a:latin typeface="Cambria Math" panose="02040503050406030204" pitchFamily="18" charset="0"/>
                                          </a:rPr>
                                          <m:t>𝑖</m:t>
                                        </m:r>
                                      </m:sup>
                                    </m:sSubSup>
                                  </m:e>
                                </m:mr>
                              </m:m>
                            </m:e>
                          </m:d>
                        </m:e>
                        <m:sup>
                          <m:r>
                            <a:rPr lang="zh-CN" altLang="en-US" sz="2000" i="1">
                              <a:solidFill>
                                <a:srgbClr val="000000"/>
                              </a:solidFill>
                              <a:latin typeface="Cambria Math" panose="02040503050406030204" pitchFamily="18" charset="0"/>
                            </a:rPr>
                            <m:t>𝑇</m:t>
                          </m:r>
                        </m:sup>
                      </m:sSup>
                    </m:oMath>
                  </m:oMathPara>
                </a14:m>
                <a:endParaRPr lang="zh-CN" altLang="en-US" sz="2000" dirty="0"/>
              </a:p>
            </p:txBody>
          </p:sp>
        </mc:Choice>
        <mc:Fallback xmlns="">
          <p:sp>
            <p:nvSpPr>
              <p:cNvPr id="157705" name="对象 9"/>
              <p:cNvSpPr txBox="1">
                <a:spLocks noRot="1" noChangeAspect="1" noMove="1" noResize="1" noEditPoints="1" noAdjustHandles="1" noChangeArrowheads="1" noChangeShapeType="1" noTextEdit="1"/>
              </p:cNvSpPr>
              <p:nvPr/>
            </p:nvSpPr>
            <p:spPr bwMode="auto">
              <a:xfrm>
                <a:off x="755080" y="4221088"/>
                <a:ext cx="3384872" cy="503237"/>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7706" name="对象 11"/>
              <p:cNvSpPr txBox="1"/>
              <p:nvPr/>
            </p:nvSpPr>
            <p:spPr bwMode="auto">
              <a:xfrm>
                <a:off x="1570038" y="4699000"/>
                <a:ext cx="698500" cy="458788"/>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𝑓</m:t>
                          </m:r>
                        </m:e>
                        <m:sub>
                          <m:r>
                            <a:rPr lang="zh-CN" altLang="en-US" i="1">
                              <a:solidFill>
                                <a:srgbClr val="000000"/>
                              </a:solidFill>
                              <a:latin typeface="Cambria Math" panose="02040503050406030204" pitchFamily="18" charset="0"/>
                            </a:rPr>
                            <m:t>𝑝</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157706" name="对象 11"/>
              <p:cNvSpPr txBox="1">
                <a:spLocks noRot="1" noChangeAspect="1" noMove="1" noResize="1" noEditPoints="1" noAdjustHandles="1" noChangeArrowheads="1" noChangeShapeType="1" noTextEdit="1"/>
              </p:cNvSpPr>
              <p:nvPr/>
            </p:nvSpPr>
            <p:spPr bwMode="auto">
              <a:xfrm>
                <a:off x="1570038" y="4699000"/>
                <a:ext cx="698500" cy="458788"/>
              </a:xfrm>
              <a:prstGeom prst="rect">
                <a:avLst/>
              </a:prstGeom>
              <a:blipFill>
                <a:blip r:embed="rId5"/>
                <a:stretch>
                  <a:fillRect l="-3509" r="-122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7707" name="对象 14"/>
              <p:cNvSpPr txBox="1"/>
              <p:nvPr/>
            </p:nvSpPr>
            <p:spPr bwMode="auto">
              <a:xfrm>
                <a:off x="755080" y="5519774"/>
                <a:ext cx="3054995" cy="619051"/>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𝑣</m:t>
                          </m:r>
                        </m:e>
                        <m:sup>
                          <m:r>
                            <a:rPr lang="zh-CN" altLang="en-US" sz="2000" i="1">
                              <a:solidFill>
                                <a:srgbClr val="000000"/>
                              </a:solidFill>
                              <a:latin typeface="Cambria Math" panose="02040503050406030204" pitchFamily="18" charset="0"/>
                            </a:rPr>
                            <m:t>𝑖</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d>
                            <m:dPr>
                              <m:begChr m:val="["/>
                              <m:endChr m:val="]"/>
                              <m:ctrlPr>
                                <a:rPr lang="zh-CN" altLang="en-US" sz="2000" i="1">
                                  <a:solidFill>
                                    <a:srgbClr val="000000"/>
                                  </a:solidFill>
                                  <a:latin typeface="Cambria Math" panose="02040503050406030204" pitchFamily="18" charset="0"/>
                                </a:rPr>
                              </m:ctrlPr>
                            </m:dPr>
                            <m:e>
                              <m:m>
                                <m:mPr>
                                  <m:plcHide m:val="on"/>
                                  <m:mcs>
                                    <m:mc>
                                      <m:mcPr>
                                        <m:count m:val="4"/>
                                        <m:mcJc m:val="center"/>
                                      </m:mcPr>
                                    </m:mc>
                                  </m:mcs>
                                  <m:ctrlPr>
                                    <a:rPr lang="zh-CN" altLang="en-US" sz="2000" i="1">
                                      <a:solidFill>
                                        <a:srgbClr val="000000"/>
                                      </a:solidFill>
                                      <a:latin typeface="Cambria Math" panose="02040503050406030204" pitchFamily="18" charset="0"/>
                                    </a:rPr>
                                  </m:ctrlPr>
                                </m:mPr>
                                <m:mr>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𝑣</m:t>
                                        </m:r>
                                      </m:e>
                                      <m:sub>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𝑖</m:t>
                                        </m:r>
                                      </m:sup>
                                    </m:sSubSup>
                                  </m:e>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𝑣</m:t>
                                        </m:r>
                                      </m:e>
                                      <m:sub>
                                        <m:r>
                                          <a:rPr lang="zh-CN" altLang="en-US" sz="2000" i="1">
                                            <a:solidFill>
                                              <a:srgbClr val="000000"/>
                                            </a:solidFill>
                                            <a:latin typeface="Cambria Math" panose="02040503050406030204" pitchFamily="18" charset="0"/>
                                          </a:rPr>
                                          <m:t>2</m:t>
                                        </m:r>
                                      </m:sub>
                                      <m:sup>
                                        <m:r>
                                          <a:rPr lang="zh-CN" altLang="en-US" sz="2000" i="1">
                                            <a:solidFill>
                                              <a:srgbClr val="000000"/>
                                            </a:solidFill>
                                            <a:latin typeface="Cambria Math" panose="02040503050406030204" pitchFamily="18" charset="0"/>
                                          </a:rPr>
                                          <m:t>𝑖</m:t>
                                        </m:r>
                                      </m:sup>
                                    </m:sSubSup>
                                  </m:e>
                                  <m:e>
                                    <m:r>
                                      <a:rPr lang="zh-CN" altLang="en-US" sz="2000" i="1">
                                        <a:solidFill>
                                          <a:srgbClr val="000000"/>
                                        </a:solidFill>
                                        <a:latin typeface="Cambria Math" panose="02040503050406030204" pitchFamily="18" charset="0"/>
                                      </a:rPr>
                                      <m:t>⋯</m:t>
                                    </m:r>
                                  </m:e>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𝑣</m:t>
                                        </m:r>
                                      </m:e>
                                      <m:sub>
                                        <m:r>
                                          <a:rPr lang="zh-CN" altLang="en-US" sz="2000" i="1">
                                            <a:solidFill>
                                              <a:srgbClr val="000000"/>
                                            </a:solidFill>
                                            <a:latin typeface="Cambria Math" panose="02040503050406030204" pitchFamily="18" charset="0"/>
                                          </a:rPr>
                                          <m:t>𝑛</m:t>
                                        </m:r>
                                      </m:sub>
                                      <m:sup>
                                        <m:r>
                                          <a:rPr lang="zh-CN" altLang="en-US" sz="2000" i="1">
                                            <a:solidFill>
                                              <a:srgbClr val="000000"/>
                                            </a:solidFill>
                                            <a:latin typeface="Cambria Math" panose="02040503050406030204" pitchFamily="18" charset="0"/>
                                          </a:rPr>
                                          <m:t>𝑖</m:t>
                                        </m:r>
                                      </m:sup>
                                    </m:sSubSup>
                                  </m:e>
                                </m:mr>
                              </m:m>
                            </m:e>
                          </m:d>
                        </m:e>
                        <m:sup>
                          <m:r>
                            <a:rPr lang="zh-CN" altLang="en-US" sz="2000" i="1">
                              <a:solidFill>
                                <a:srgbClr val="000000"/>
                              </a:solidFill>
                              <a:latin typeface="Cambria Math" panose="02040503050406030204" pitchFamily="18" charset="0"/>
                            </a:rPr>
                            <m:t>𝑇</m:t>
                          </m:r>
                        </m:sup>
                      </m:sSup>
                    </m:oMath>
                  </m:oMathPara>
                </a14:m>
                <a:endParaRPr lang="zh-CN" altLang="en-US" sz="2000" dirty="0"/>
              </a:p>
            </p:txBody>
          </p:sp>
        </mc:Choice>
        <mc:Fallback xmlns="">
          <p:sp>
            <p:nvSpPr>
              <p:cNvPr id="157707" name="对象 14"/>
              <p:cNvSpPr txBox="1">
                <a:spLocks noRot="1" noChangeAspect="1" noMove="1" noResize="1" noEditPoints="1" noAdjustHandles="1" noChangeArrowheads="1" noChangeShapeType="1" noTextEdit="1"/>
              </p:cNvSpPr>
              <p:nvPr/>
            </p:nvSpPr>
            <p:spPr bwMode="auto">
              <a:xfrm>
                <a:off x="755080" y="5519774"/>
                <a:ext cx="3054995" cy="619051"/>
              </a:xfrm>
              <a:prstGeom prst="rect">
                <a:avLst/>
              </a:prstGeom>
              <a:blipFill>
                <a:blip r:embed="rId6"/>
                <a:stretch>
                  <a:fillRect/>
                </a:stretch>
              </a:blipFill>
              <a:ln>
                <a:noFill/>
              </a:ln>
            </p:spPr>
            <p:txBody>
              <a:bodyPr/>
              <a:lstStyle/>
              <a:p>
                <a:r>
                  <a:rPr lang="zh-CN" altLang="en-US">
                    <a:noFill/>
                  </a:rPr>
                  <a:t> </a:t>
                </a:r>
              </a:p>
            </p:txBody>
          </p:sp>
        </mc:Fallback>
      </mc:AlternateContent>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4.4.1  </a:t>
            </a:r>
            <a:r>
              <a:rPr lang="zh-CN" altLang="en-US" dirty="0">
                <a:solidFill>
                  <a:srgbClr val="002060"/>
                </a:solidFill>
              </a:rPr>
              <a:t>粒子群优化算法的基本原理 </a:t>
            </a:r>
          </a:p>
        </p:txBody>
      </p:sp>
      <p:sp>
        <p:nvSpPr>
          <p:cNvPr id="15974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EE4BC1A3-7310-4660-8E7F-8830E87D11EF}" type="slidenum">
              <a:rPr lang="ja-JP" altLang="en-US" sz="1800">
                <a:solidFill>
                  <a:srgbClr val="002657"/>
                </a:solidFill>
                <a:latin typeface="Arial" panose="020B0604020202020204" pitchFamily="34" charset="0"/>
                <a:ea typeface="MS PGothic" panose="020B0600070205080204" pitchFamily="34" charset="-128"/>
              </a:rPr>
              <a:t>53</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Text Box 4"/>
          <p:cNvSpPr txBox="1">
            <a:spLocks noChangeArrowheads="1"/>
          </p:cNvSpPr>
          <p:nvPr/>
        </p:nvSpPr>
        <p:spPr bwMode="auto">
          <a:xfrm>
            <a:off x="201613" y="996061"/>
            <a:ext cx="8785225" cy="1667764"/>
          </a:xfrm>
          <a:prstGeom prst="rect">
            <a:avLst/>
          </a:prstGeom>
          <a:solidFill>
            <a:srgbClr val="FFFFFF"/>
          </a:solidFill>
          <a:ln w="9525">
            <a:solidFill>
              <a:srgbClr val="808080"/>
            </a:solidFill>
            <a:miter lim="800000"/>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50000"/>
              </a:lnSpc>
              <a:spcBef>
                <a:spcPct val="50000"/>
              </a:spcBef>
              <a:spcAft>
                <a:spcPts val="0"/>
              </a:spcAft>
              <a:buClrTx/>
              <a:buFontTx/>
              <a:buNone/>
              <a:defRPr/>
            </a:pPr>
            <a:r>
              <a:rPr lang="zh-CN" altLang="en-US" sz="2400" kern="0" dirty="0">
                <a:solidFill>
                  <a:srgbClr val="000000"/>
                </a:solidFill>
                <a:latin typeface="宋体" panose="02010600030101010101" pitchFamily="2" charset="-122"/>
              </a:rPr>
              <a:t>每个粒子经历过的</a:t>
            </a:r>
            <a:r>
              <a:rPr lang="zh-CN" altLang="en-US" sz="2400" b="1" kern="0" dirty="0">
                <a:solidFill>
                  <a:srgbClr val="0000FF"/>
                </a:solidFill>
                <a:latin typeface="宋体" panose="02010600030101010101" pitchFamily="2" charset="-122"/>
              </a:rPr>
              <a:t>最优位置（</a:t>
            </a:r>
            <a:r>
              <a:rPr lang="en-US" altLang="zh-CN" sz="2400" b="1" kern="0" dirty="0" err="1">
                <a:solidFill>
                  <a:srgbClr val="0000FF"/>
                </a:solidFill>
                <a:latin typeface="宋体" panose="02010600030101010101" pitchFamily="2" charset="-122"/>
              </a:rPr>
              <a:t>pbest</a:t>
            </a:r>
            <a:r>
              <a:rPr lang="zh-CN" altLang="en-US" sz="2400" b="1" kern="0" dirty="0">
                <a:solidFill>
                  <a:srgbClr val="0000FF"/>
                </a:solidFill>
                <a:latin typeface="宋体" panose="02010600030101010101" pitchFamily="2" charset="-122"/>
              </a:rPr>
              <a:t>）</a:t>
            </a:r>
            <a:r>
              <a:rPr lang="zh-CN" altLang="en-US" sz="2400" kern="0" dirty="0">
                <a:solidFill>
                  <a:srgbClr val="000000"/>
                </a:solidFill>
                <a:latin typeface="宋体" panose="02010600030101010101" pitchFamily="2" charset="-122"/>
              </a:rPr>
              <a:t>记为                   ，</a:t>
            </a:r>
            <a:r>
              <a:rPr lang="zh-CN" altLang="zh-CN" sz="2400" kern="0" dirty="0">
                <a:solidFill>
                  <a:srgbClr val="000000"/>
                </a:solidFill>
              </a:rPr>
              <a:t>群体经历过的</a:t>
            </a:r>
            <a:r>
              <a:rPr lang="zh-CN" altLang="zh-CN" sz="2400" b="1" kern="0" dirty="0">
                <a:solidFill>
                  <a:srgbClr val="0000FF"/>
                </a:solidFill>
              </a:rPr>
              <a:t>最优位置</a:t>
            </a:r>
            <a:r>
              <a:rPr lang="en-US" altLang="zh-CN" sz="2400" b="1" kern="0" dirty="0">
                <a:solidFill>
                  <a:srgbClr val="0000FF"/>
                </a:solidFill>
                <a:latin typeface="宋体" panose="02010600030101010101" pitchFamily="2" charset="-122"/>
              </a:rPr>
              <a:t>(</a:t>
            </a:r>
            <a:r>
              <a:rPr lang="en-US" altLang="zh-CN" sz="2400" b="1" kern="0" dirty="0" err="1">
                <a:solidFill>
                  <a:srgbClr val="0000FF"/>
                </a:solidFill>
                <a:latin typeface="宋体" panose="02010600030101010101" pitchFamily="2" charset="-122"/>
              </a:rPr>
              <a:t>gbest</a:t>
            </a:r>
            <a:r>
              <a:rPr lang="en-US" altLang="zh-CN" sz="2400" b="1" kern="0" dirty="0">
                <a:solidFill>
                  <a:srgbClr val="0000FF"/>
                </a:solidFill>
                <a:latin typeface="宋体" panose="02010600030101010101" pitchFamily="2" charset="-122"/>
              </a:rPr>
              <a:t>)</a:t>
            </a:r>
            <a:r>
              <a:rPr lang="zh-CN" altLang="zh-CN" sz="2400" kern="0" dirty="0">
                <a:solidFill>
                  <a:srgbClr val="000000"/>
                </a:solidFill>
              </a:rPr>
              <a:t>记为</a:t>
            </a:r>
            <a:r>
              <a:rPr lang="en-US" altLang="zh-CN" sz="2400" kern="0" dirty="0">
                <a:solidFill>
                  <a:srgbClr val="000000"/>
                </a:solidFill>
              </a:rPr>
              <a:t>                                     </a:t>
            </a:r>
            <a:r>
              <a:rPr lang="zh-CN" altLang="en-US" sz="2400" kern="0" dirty="0">
                <a:solidFill>
                  <a:srgbClr val="000000"/>
                </a:solidFill>
              </a:rPr>
              <a:t>，则基本的</a:t>
            </a:r>
            <a:r>
              <a:rPr lang="en-US" altLang="zh-CN" sz="2400" kern="0" dirty="0">
                <a:solidFill>
                  <a:srgbClr val="000000"/>
                </a:solidFill>
                <a:latin typeface="宋体" panose="02010600030101010101" pitchFamily="2" charset="-122"/>
              </a:rPr>
              <a:t>PSO</a:t>
            </a:r>
            <a:r>
              <a:rPr lang="zh-CN" altLang="en-US" sz="2400" kern="0" dirty="0">
                <a:solidFill>
                  <a:srgbClr val="000000"/>
                </a:solidFill>
              </a:rPr>
              <a:t>算法为：</a:t>
            </a:r>
            <a:endParaRPr lang="zh-CN" altLang="en-US" sz="2400" kern="0" dirty="0">
              <a:solidFill>
                <a:srgbClr val="000000"/>
              </a:solidFill>
              <a:latin typeface="宋体" panose="02010600030101010101" pitchFamily="2" charset="-122"/>
            </a:endParaRPr>
          </a:p>
        </p:txBody>
      </p:sp>
      <p:sp>
        <p:nvSpPr>
          <p:cNvPr id="159749" name="Rectangle 17"/>
          <p:cNvSpPr>
            <a:spLocks noChangeArrowheads="1"/>
          </p:cNvSpPr>
          <p:nvPr/>
        </p:nvSpPr>
        <p:spPr bwMode="auto">
          <a:xfrm>
            <a:off x="201613" y="2781300"/>
            <a:ext cx="8785225" cy="3743325"/>
          </a:xfrm>
          <a:prstGeom prst="rect">
            <a:avLst/>
          </a:prstGeom>
          <a:gradFill rotWithShape="0">
            <a:gsLst>
              <a:gs pos="0">
                <a:srgbClr val="CCECFF"/>
              </a:gs>
              <a:gs pos="100000">
                <a:srgbClr val="FFFFFF"/>
              </a:gs>
            </a:gsLst>
            <a:path path="rect">
              <a:fillToRect l="100000" t="100000"/>
            </a:path>
          </a:gradFill>
          <a:ln w="9525">
            <a:solidFill>
              <a:srgbClr val="CCECFF"/>
            </a:solidFill>
            <a:miter lim="800000"/>
          </a:ln>
        </p:spPr>
        <p:txBody>
          <a:bodyPr wrap="none"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mc:AlternateContent xmlns:mc="http://schemas.openxmlformats.org/markup-compatibility/2006" xmlns:a14="http://schemas.microsoft.com/office/drawing/2010/main">
        <mc:Choice Requires="a14">
          <p:sp>
            <p:nvSpPr>
              <p:cNvPr id="159750" name="对象 3"/>
              <p:cNvSpPr txBox="1"/>
              <p:nvPr/>
            </p:nvSpPr>
            <p:spPr bwMode="auto">
              <a:xfrm>
                <a:off x="5972175" y="1125538"/>
                <a:ext cx="3048000" cy="55880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𝑝</m:t>
                          </m:r>
                        </m:e>
                        <m:sup>
                          <m:r>
                            <a:rPr lang="zh-CN" altLang="en-US" sz="2000" i="1">
                              <a:solidFill>
                                <a:srgbClr val="000000"/>
                              </a:solidFill>
                              <a:latin typeface="Cambria Math" panose="02040503050406030204" pitchFamily="18" charset="0"/>
                            </a:rPr>
                            <m:t>𝑖</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d>
                            <m:dPr>
                              <m:begChr m:val="["/>
                              <m:endChr m:val="]"/>
                              <m:ctrlPr>
                                <a:rPr lang="zh-CN" altLang="en-US" sz="2000" i="1">
                                  <a:solidFill>
                                    <a:srgbClr val="000000"/>
                                  </a:solidFill>
                                  <a:latin typeface="Cambria Math" panose="02040503050406030204" pitchFamily="18" charset="0"/>
                                </a:rPr>
                              </m:ctrlPr>
                            </m:dPr>
                            <m:e>
                              <m:m>
                                <m:mPr>
                                  <m:plcHide m:val="on"/>
                                  <m:mcs>
                                    <m:mc>
                                      <m:mcPr>
                                        <m:count m:val="4"/>
                                        <m:mcJc m:val="center"/>
                                      </m:mcPr>
                                    </m:mc>
                                  </m:mcs>
                                  <m:ctrlPr>
                                    <a:rPr lang="zh-CN" altLang="en-US" sz="2000" i="1">
                                      <a:solidFill>
                                        <a:srgbClr val="000000"/>
                                      </a:solidFill>
                                      <a:latin typeface="Cambria Math" panose="02040503050406030204" pitchFamily="18" charset="0"/>
                                    </a:rPr>
                                  </m:ctrlPr>
                                </m:mPr>
                                <m:mr>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𝑖</m:t>
                                        </m:r>
                                      </m:sup>
                                    </m:sSubSup>
                                  </m:e>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2</m:t>
                                        </m:r>
                                      </m:sub>
                                      <m:sup>
                                        <m:r>
                                          <a:rPr lang="zh-CN" altLang="en-US" sz="2000" i="1">
                                            <a:solidFill>
                                              <a:srgbClr val="000000"/>
                                            </a:solidFill>
                                            <a:latin typeface="Cambria Math" panose="02040503050406030204" pitchFamily="18" charset="0"/>
                                          </a:rPr>
                                          <m:t>𝑖</m:t>
                                        </m:r>
                                      </m:sup>
                                    </m:sSubSup>
                                  </m:e>
                                  <m:e>
                                    <m:r>
                                      <a:rPr lang="zh-CN" altLang="en-US" sz="2000" i="1">
                                        <a:solidFill>
                                          <a:srgbClr val="000000"/>
                                        </a:solidFill>
                                        <a:latin typeface="Cambria Math" panose="02040503050406030204" pitchFamily="18" charset="0"/>
                                      </a:rPr>
                                      <m:t>⋯</m:t>
                                    </m:r>
                                  </m:e>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𝑛</m:t>
                                        </m:r>
                                      </m:sub>
                                      <m:sup>
                                        <m:r>
                                          <a:rPr lang="zh-CN" altLang="en-US" sz="2000" i="1">
                                            <a:solidFill>
                                              <a:srgbClr val="000000"/>
                                            </a:solidFill>
                                            <a:latin typeface="Cambria Math" panose="02040503050406030204" pitchFamily="18" charset="0"/>
                                          </a:rPr>
                                          <m:t>𝑖</m:t>
                                        </m:r>
                                      </m:sup>
                                    </m:sSubSup>
                                  </m:e>
                                </m:mr>
                              </m:m>
                            </m:e>
                          </m:d>
                        </m:e>
                        <m:sup>
                          <m:r>
                            <a:rPr lang="zh-CN" altLang="en-US" sz="2000" i="1">
                              <a:solidFill>
                                <a:srgbClr val="000000"/>
                              </a:solidFill>
                              <a:latin typeface="Cambria Math" panose="02040503050406030204" pitchFamily="18" charset="0"/>
                            </a:rPr>
                            <m:t>𝑇</m:t>
                          </m:r>
                        </m:sup>
                      </m:sSup>
                    </m:oMath>
                  </m:oMathPara>
                </a14:m>
                <a:endParaRPr lang="zh-CN" altLang="en-US" sz="2000" dirty="0"/>
              </a:p>
            </p:txBody>
          </p:sp>
        </mc:Choice>
        <mc:Fallback xmlns="">
          <p:sp>
            <p:nvSpPr>
              <p:cNvPr id="159750" name="对象 3"/>
              <p:cNvSpPr txBox="1">
                <a:spLocks noRot="1" noChangeAspect="1" noMove="1" noResize="1" noEditPoints="1" noAdjustHandles="1" noChangeArrowheads="1" noChangeShapeType="1" noTextEdit="1"/>
              </p:cNvSpPr>
              <p:nvPr/>
            </p:nvSpPr>
            <p:spPr bwMode="auto">
              <a:xfrm>
                <a:off x="5972175" y="1125538"/>
                <a:ext cx="3048000" cy="558800"/>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751" name="对象 5"/>
              <p:cNvSpPr txBox="1"/>
              <p:nvPr/>
            </p:nvSpPr>
            <p:spPr bwMode="auto">
              <a:xfrm>
                <a:off x="5004048" y="1612900"/>
                <a:ext cx="3245941" cy="64770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𝑝</m:t>
                          </m:r>
                        </m:e>
                        <m:sup>
                          <m:r>
                            <a:rPr lang="zh-CN" altLang="en-US" sz="2000" i="1">
                              <a:solidFill>
                                <a:srgbClr val="000000"/>
                              </a:solidFill>
                              <a:latin typeface="Cambria Math" panose="02040503050406030204" pitchFamily="18" charset="0"/>
                            </a:rPr>
                            <m:t>𝑔</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d>
                            <m:dPr>
                              <m:begChr m:val="["/>
                              <m:endChr m:val="]"/>
                              <m:ctrlPr>
                                <a:rPr lang="zh-CN" altLang="en-US" sz="2000" i="1">
                                  <a:solidFill>
                                    <a:srgbClr val="000000"/>
                                  </a:solidFill>
                                  <a:latin typeface="Cambria Math" panose="02040503050406030204" pitchFamily="18" charset="0"/>
                                </a:rPr>
                              </m:ctrlPr>
                            </m:dPr>
                            <m:e>
                              <m:m>
                                <m:mPr>
                                  <m:plcHide m:val="on"/>
                                  <m:mcs>
                                    <m:mc>
                                      <m:mcPr>
                                        <m:count m:val="4"/>
                                        <m:mcJc m:val="center"/>
                                      </m:mcPr>
                                    </m:mc>
                                  </m:mcs>
                                  <m:ctrlPr>
                                    <a:rPr lang="zh-CN" altLang="en-US" sz="2000" i="1">
                                      <a:solidFill>
                                        <a:srgbClr val="000000"/>
                                      </a:solidFill>
                                      <a:latin typeface="Cambria Math" panose="02040503050406030204" pitchFamily="18" charset="0"/>
                                    </a:rPr>
                                  </m:ctrlPr>
                                </m:mPr>
                                <m:mr>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𝑔</m:t>
                                        </m:r>
                                      </m:sup>
                                    </m:sSubSup>
                                  </m:e>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2</m:t>
                                        </m:r>
                                      </m:sub>
                                      <m:sup>
                                        <m:r>
                                          <a:rPr lang="zh-CN" altLang="en-US" sz="2000" i="1">
                                            <a:solidFill>
                                              <a:srgbClr val="000000"/>
                                            </a:solidFill>
                                            <a:latin typeface="Cambria Math" panose="02040503050406030204" pitchFamily="18" charset="0"/>
                                          </a:rPr>
                                          <m:t>𝑔</m:t>
                                        </m:r>
                                      </m:sup>
                                    </m:sSubSup>
                                  </m:e>
                                  <m:e>
                                    <m:r>
                                      <a:rPr lang="zh-CN" altLang="en-US" sz="2000" i="1">
                                        <a:solidFill>
                                          <a:srgbClr val="000000"/>
                                        </a:solidFill>
                                        <a:latin typeface="Cambria Math" panose="02040503050406030204" pitchFamily="18" charset="0"/>
                                      </a:rPr>
                                      <m:t>⋯</m:t>
                                    </m:r>
                                  </m:e>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𝑛</m:t>
                                        </m:r>
                                      </m:sub>
                                      <m:sup>
                                        <m:r>
                                          <a:rPr lang="zh-CN" altLang="en-US" sz="2000" i="1">
                                            <a:solidFill>
                                              <a:srgbClr val="000000"/>
                                            </a:solidFill>
                                            <a:latin typeface="Cambria Math" panose="02040503050406030204" pitchFamily="18" charset="0"/>
                                          </a:rPr>
                                          <m:t>𝑔</m:t>
                                        </m:r>
                                      </m:sup>
                                    </m:sSubSup>
                                  </m:e>
                                </m:mr>
                              </m:m>
                            </m:e>
                          </m:d>
                        </m:e>
                        <m:sup>
                          <m:r>
                            <a:rPr lang="zh-CN" altLang="en-US" sz="2000" i="1">
                              <a:solidFill>
                                <a:srgbClr val="000000"/>
                              </a:solidFill>
                              <a:latin typeface="Cambria Math" panose="02040503050406030204" pitchFamily="18" charset="0"/>
                            </a:rPr>
                            <m:t>𝑇</m:t>
                          </m:r>
                        </m:sup>
                      </m:sSup>
                    </m:oMath>
                  </m:oMathPara>
                </a14:m>
                <a:endParaRPr lang="zh-CN" altLang="en-US" sz="2000" dirty="0"/>
              </a:p>
            </p:txBody>
          </p:sp>
        </mc:Choice>
        <mc:Fallback xmlns="">
          <p:sp>
            <p:nvSpPr>
              <p:cNvPr id="159751" name="对象 5"/>
              <p:cNvSpPr txBox="1">
                <a:spLocks noRot="1" noChangeAspect="1" noMove="1" noResize="1" noEditPoints="1" noAdjustHandles="1" noChangeArrowheads="1" noChangeShapeType="1" noTextEdit="1"/>
              </p:cNvSpPr>
              <p:nvPr/>
            </p:nvSpPr>
            <p:spPr bwMode="auto">
              <a:xfrm>
                <a:off x="5004048" y="1612900"/>
                <a:ext cx="3245941" cy="647700"/>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752" name="对象 7"/>
              <p:cNvSpPr txBox="1"/>
              <p:nvPr/>
            </p:nvSpPr>
            <p:spPr bwMode="auto">
              <a:xfrm>
                <a:off x="152400" y="2878138"/>
                <a:ext cx="8867775" cy="479425"/>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𝑣</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𝑣</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𝜑</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𝑟𝑎𝑛𝑑</m:t>
                      </m:r>
                      <m:r>
                        <a:rPr lang="zh-CN" altLang="en-US" i="1">
                          <a:solidFill>
                            <a:srgbClr val="000000"/>
                          </a:solidFill>
                          <a:latin typeface="Cambria Math" panose="02040503050406030204" pitchFamily="18" charset="0"/>
                        </a:rPr>
                        <m:t>(0,</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fName>
                        <m:e>
                          <m:r>
                            <a:rPr lang="zh-CN" altLang="en-US" i="1">
                              <a:solidFill>
                                <a:srgbClr val="000000"/>
                              </a:solidFill>
                              <a:latin typeface="Cambria Math" panose="02040503050406030204" pitchFamily="18" charset="0"/>
                            </a:rPr>
                            <m:t>)</m:t>
                          </m:r>
                        </m:e>
                      </m:func>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m:t>
                          </m:r>
                        </m:e>
                      </m:d>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𝜑</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𝑟𝑎𝑛𝑑</m:t>
                      </m:r>
                      <m:r>
                        <a:rPr lang="zh-CN" altLang="en-US" i="1">
                          <a:solidFill>
                            <a:srgbClr val="000000"/>
                          </a:solidFill>
                          <a:latin typeface="Cambria Math" panose="02040503050406030204" pitchFamily="18" charset="0"/>
                        </a:rPr>
                        <m:t>(0,</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2</m:t>
                              </m:r>
                            </m:sub>
                          </m:sSub>
                        </m:fName>
                        <m:e>
                          <m:r>
                            <a:rPr lang="zh-CN" altLang="en-US" i="1">
                              <a:solidFill>
                                <a:srgbClr val="000000"/>
                              </a:solidFill>
                              <a:latin typeface="Cambria Math" panose="02040503050406030204" pitchFamily="18" charset="0"/>
                            </a:rPr>
                            <m:t>)</m:t>
                          </m:r>
                        </m:e>
                      </m:func>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𝑔</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m:t>
                          </m:r>
                        </m:e>
                      </m:d>
                    </m:oMath>
                  </m:oMathPara>
                </a14:m>
                <a:endParaRPr lang="zh-CN" altLang="en-US"/>
              </a:p>
            </p:txBody>
          </p:sp>
        </mc:Choice>
        <mc:Fallback xmlns="">
          <p:sp>
            <p:nvSpPr>
              <p:cNvPr id="159752" name="对象 7"/>
              <p:cNvSpPr txBox="1">
                <a:spLocks noRot="1" noChangeAspect="1" noMove="1" noResize="1" noEditPoints="1" noAdjustHandles="1" noChangeArrowheads="1" noChangeShapeType="1" noTextEdit="1"/>
              </p:cNvSpPr>
              <p:nvPr/>
            </p:nvSpPr>
            <p:spPr bwMode="auto">
              <a:xfrm>
                <a:off x="152400" y="2878138"/>
                <a:ext cx="8867775" cy="479425"/>
              </a:xfrm>
              <a:prstGeom prst="rect">
                <a:avLst/>
              </a:prstGeom>
              <a:blipFill>
                <a:blip r:embed="rId5"/>
                <a:stretch>
                  <a:fillRect b="-2532"/>
                </a:stretch>
              </a:blipFill>
              <a:ln>
                <a:noFill/>
              </a:ln>
            </p:spPr>
            <p:txBody>
              <a:bodyPr/>
              <a:lstStyle/>
              <a:p>
                <a:r>
                  <a:rPr lang="zh-CN" altLang="en-US">
                    <a:noFill/>
                  </a:rPr>
                  <a:t> </a:t>
                </a:r>
              </a:p>
            </p:txBody>
          </p:sp>
        </mc:Fallback>
      </mc:AlternateContent>
      <p:sp>
        <p:nvSpPr>
          <p:cNvPr id="159753" name="TextBox 9"/>
          <p:cNvSpPr txBox="1">
            <a:spLocks noChangeArrowheads="1"/>
          </p:cNvSpPr>
          <p:nvPr/>
        </p:nvSpPr>
        <p:spPr bwMode="auto">
          <a:xfrm>
            <a:off x="6948488" y="3316288"/>
            <a:ext cx="188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lang="en-US" altLang="zh-CN" sz="2000">
                <a:solidFill>
                  <a:srgbClr val="000000"/>
                </a:solidFill>
              </a:rPr>
              <a:t>——</a:t>
            </a:r>
            <a:r>
              <a:rPr lang="zh-CN" altLang="zh-CN" sz="2000">
                <a:solidFill>
                  <a:srgbClr val="000000"/>
                </a:solidFill>
              </a:rPr>
              <a:t>（</a:t>
            </a:r>
            <a:r>
              <a:rPr lang="en-US" altLang="zh-CN" sz="2000">
                <a:solidFill>
                  <a:srgbClr val="000000"/>
                </a:solidFill>
              </a:rPr>
              <a:t>7.1a</a:t>
            </a:r>
            <a:r>
              <a:rPr lang="zh-CN" altLang="zh-CN" sz="2000">
                <a:solidFill>
                  <a:srgbClr val="000000"/>
                </a:solidFill>
              </a:rPr>
              <a:t>）</a:t>
            </a:r>
            <a:endParaRPr lang="zh-CN" altLang="en-US" sz="2000">
              <a:solidFill>
                <a:srgbClr val="000000"/>
              </a:solidFill>
            </a:endParaRPr>
          </a:p>
        </p:txBody>
      </p:sp>
      <mc:AlternateContent xmlns:mc="http://schemas.openxmlformats.org/markup-compatibility/2006" xmlns:a14="http://schemas.microsoft.com/office/drawing/2010/main">
        <mc:Choice Requires="a14">
          <p:sp>
            <p:nvSpPr>
              <p:cNvPr id="159754" name="对象 12"/>
              <p:cNvSpPr txBox="1"/>
              <p:nvPr/>
            </p:nvSpPr>
            <p:spPr bwMode="auto">
              <a:xfrm>
                <a:off x="481013" y="3789363"/>
                <a:ext cx="2984500" cy="461962"/>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+1)=</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𝑣</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159754" name="对象 12"/>
              <p:cNvSpPr txBox="1">
                <a:spLocks noRot="1" noChangeAspect="1" noMove="1" noResize="1" noEditPoints="1" noAdjustHandles="1" noChangeArrowheads="1" noChangeShapeType="1" noTextEdit="1"/>
              </p:cNvSpPr>
              <p:nvPr/>
            </p:nvSpPr>
            <p:spPr bwMode="auto">
              <a:xfrm>
                <a:off x="481013" y="3789363"/>
                <a:ext cx="2984500" cy="461962"/>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755" name="对象 14"/>
              <p:cNvSpPr txBox="1"/>
              <p:nvPr/>
            </p:nvSpPr>
            <p:spPr bwMode="auto">
              <a:xfrm>
                <a:off x="611188" y="4418013"/>
                <a:ext cx="2520950" cy="306387"/>
              </a:xfrm>
              <a:prstGeom prst="rect">
                <a:avLst/>
              </a:prstGeom>
              <a:noFill/>
              <a:ln>
                <a:noFill/>
              </a:ln>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=1,2,⋯,</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m>
                        <m:mPr>
                          <m:plcHide m:val="on"/>
                          <m:mcs>
                            <m:mc>
                              <m:mcPr>
                                <m:count m:val="2"/>
                                <m:mcJc m:val="center"/>
                              </m:mcPr>
                            </m:mc>
                          </m:mcs>
                          <m:ctrlPr>
                            <a:rPr lang="zh-CN" altLang="en-US" i="1">
                              <a:solidFill>
                                <a:srgbClr val="000000"/>
                              </a:solidFill>
                              <a:latin typeface="Cambria Math" panose="02040503050406030204" pitchFamily="18" charset="0"/>
                            </a:rPr>
                          </m:ctrlPr>
                        </m:mPr>
                        <m:mr>
                          <m:e/>
                          <m:e>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=1,2,⋯,</m:t>
                            </m:r>
                            <m:r>
                              <a:rPr lang="zh-CN" altLang="en-US" i="1">
                                <a:solidFill>
                                  <a:srgbClr val="000000"/>
                                </a:solidFill>
                                <a:latin typeface="Cambria Math" panose="02040503050406030204" pitchFamily="18" charset="0"/>
                              </a:rPr>
                              <m:t>𝑛</m:t>
                            </m:r>
                          </m:e>
                        </m:mr>
                      </m:m>
                    </m:oMath>
                  </m:oMathPara>
                </a14:m>
                <a:endParaRPr lang="zh-CN" altLang="en-US"/>
              </a:p>
            </p:txBody>
          </p:sp>
        </mc:Choice>
        <mc:Fallback xmlns="">
          <p:sp>
            <p:nvSpPr>
              <p:cNvPr id="159755" name="对象 14"/>
              <p:cNvSpPr txBox="1">
                <a:spLocks noRot="1" noChangeAspect="1" noMove="1" noResize="1" noEditPoints="1" noAdjustHandles="1" noChangeArrowheads="1" noChangeShapeType="1" noTextEdit="1"/>
              </p:cNvSpPr>
              <p:nvPr/>
            </p:nvSpPr>
            <p:spPr bwMode="auto">
              <a:xfrm>
                <a:off x="611188" y="4418013"/>
                <a:ext cx="2520950" cy="306387"/>
              </a:xfrm>
              <a:prstGeom prst="rect">
                <a:avLst/>
              </a:prstGeom>
              <a:blipFill>
                <a:blip r:embed="rId7"/>
                <a:stretch>
                  <a:fillRect b="-2000"/>
                </a:stretch>
              </a:blipFill>
              <a:ln>
                <a:noFill/>
              </a:ln>
            </p:spPr>
            <p:txBody>
              <a:bodyPr/>
              <a:lstStyle/>
              <a:p>
                <a:r>
                  <a:rPr lang="zh-CN" altLang="en-US">
                    <a:noFill/>
                  </a:rPr>
                  <a:t> </a:t>
                </a:r>
              </a:p>
            </p:txBody>
          </p:sp>
        </mc:Fallback>
      </mc:AlternateContent>
      <p:sp>
        <p:nvSpPr>
          <p:cNvPr id="159756" name="TextBox 31"/>
          <p:cNvSpPr txBox="1">
            <a:spLocks noChangeArrowheads="1"/>
          </p:cNvSpPr>
          <p:nvPr/>
        </p:nvSpPr>
        <p:spPr bwMode="auto">
          <a:xfrm>
            <a:off x="3851275" y="3821113"/>
            <a:ext cx="1887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lang="en-US" altLang="zh-CN" sz="2000">
                <a:solidFill>
                  <a:srgbClr val="000000"/>
                </a:solidFill>
              </a:rPr>
              <a:t>——</a:t>
            </a:r>
            <a:r>
              <a:rPr lang="zh-CN" altLang="zh-CN" sz="2000">
                <a:solidFill>
                  <a:srgbClr val="000000"/>
                </a:solidFill>
              </a:rPr>
              <a:t>（</a:t>
            </a:r>
            <a:r>
              <a:rPr lang="en-US" altLang="zh-CN" sz="2000">
                <a:solidFill>
                  <a:srgbClr val="000000"/>
                </a:solidFill>
              </a:rPr>
              <a:t>7.1b</a:t>
            </a:r>
            <a:r>
              <a:rPr lang="zh-CN" altLang="zh-CN" sz="2000">
                <a:solidFill>
                  <a:srgbClr val="000000"/>
                </a:solidFill>
              </a:rPr>
              <a:t>）</a:t>
            </a:r>
            <a:endParaRPr lang="zh-CN" altLang="en-US" sz="2000">
              <a:solidFill>
                <a:srgbClr val="000000"/>
              </a:solidFill>
            </a:endParaRPr>
          </a:p>
        </p:txBody>
      </p:sp>
      <p:sp>
        <p:nvSpPr>
          <p:cNvPr id="159757" name="TextBox 136196"/>
          <p:cNvSpPr txBox="1">
            <a:spLocks noChangeArrowheads="1"/>
          </p:cNvSpPr>
          <p:nvPr/>
        </p:nvSpPr>
        <p:spPr bwMode="auto">
          <a:xfrm>
            <a:off x="323850" y="4797425"/>
            <a:ext cx="851058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lnSpc>
                <a:spcPct val="150000"/>
              </a:lnSpc>
            </a:pPr>
            <a:r>
              <a:rPr lang="zh-CN" altLang="zh-CN">
                <a:solidFill>
                  <a:srgbClr val="000000"/>
                </a:solidFill>
                <a:cs typeface="Times New Roman" panose="02020603050405020304" pitchFamily="18" charset="0"/>
              </a:rPr>
              <a:t>其中，</a:t>
            </a:r>
            <a:r>
              <a:rPr lang="zh-CN" altLang="en-US" i="1">
                <a:solidFill>
                  <a:srgbClr val="000000"/>
                </a:solidFill>
                <a:cs typeface="Times New Roman" panose="02020603050405020304" pitchFamily="18" charset="0"/>
                <a:sym typeface="Symbol" panose="05050102010706020507" pitchFamily="18" charset="2"/>
              </a:rPr>
              <a:t></a:t>
            </a:r>
            <a:r>
              <a:rPr lang="en-US" altLang="zh-CN">
                <a:solidFill>
                  <a:srgbClr val="000000"/>
                </a:solidFill>
                <a:cs typeface="Times New Roman" panose="02020603050405020304" pitchFamily="18" charset="0"/>
              </a:rPr>
              <a:t> </a:t>
            </a:r>
            <a:r>
              <a:rPr lang="zh-CN" altLang="zh-CN">
                <a:solidFill>
                  <a:srgbClr val="000000"/>
                </a:solidFill>
                <a:cs typeface="Times New Roman" panose="02020603050405020304" pitchFamily="18" charset="0"/>
              </a:rPr>
              <a:t>是惯性权重因子。</a:t>
            </a:r>
            <a:r>
              <a:rPr lang="zh-CN" altLang="en-US" i="1">
                <a:solidFill>
                  <a:srgbClr val="000000"/>
                </a:solidFill>
                <a:cs typeface="Times New Roman" panose="02020603050405020304" pitchFamily="18" charset="0"/>
                <a:sym typeface="Symbol" panose="05050102010706020507" pitchFamily="18" charset="2"/>
              </a:rPr>
              <a:t></a:t>
            </a:r>
            <a:r>
              <a:rPr lang="en-US" altLang="zh-CN" baseline="-25000">
                <a:solidFill>
                  <a:srgbClr val="000000"/>
                </a:solidFill>
                <a:cs typeface="Times New Roman" panose="02020603050405020304" pitchFamily="18" charset="0"/>
                <a:sym typeface="Symbol" panose="05050102010706020507" pitchFamily="18" charset="2"/>
              </a:rPr>
              <a:t>1</a:t>
            </a:r>
            <a:r>
              <a:rPr lang="en-US" altLang="zh-CN">
                <a:solidFill>
                  <a:srgbClr val="000000"/>
                </a:solidFill>
                <a:cs typeface="Times New Roman" panose="02020603050405020304" pitchFamily="18" charset="0"/>
              </a:rPr>
              <a:t> </a:t>
            </a:r>
            <a:r>
              <a:rPr lang="zh-CN" altLang="zh-CN">
                <a:solidFill>
                  <a:srgbClr val="000000"/>
                </a:solidFill>
                <a:cs typeface="Times New Roman" panose="02020603050405020304" pitchFamily="18" charset="0"/>
              </a:rPr>
              <a:t>，</a:t>
            </a:r>
            <a:r>
              <a:rPr lang="zh-CN" altLang="en-US" i="1">
                <a:solidFill>
                  <a:srgbClr val="000000"/>
                </a:solidFill>
                <a:cs typeface="Times New Roman" panose="02020603050405020304" pitchFamily="18" charset="0"/>
                <a:sym typeface="Symbol" panose="05050102010706020507" pitchFamily="18" charset="2"/>
              </a:rPr>
              <a:t></a:t>
            </a:r>
            <a:r>
              <a:rPr lang="en-US" altLang="zh-CN" baseline="-25000">
                <a:solidFill>
                  <a:srgbClr val="000000"/>
                </a:solidFill>
                <a:cs typeface="Times New Roman" panose="02020603050405020304" pitchFamily="18" charset="0"/>
                <a:sym typeface="Symbol" panose="05050102010706020507" pitchFamily="18" charset="2"/>
              </a:rPr>
              <a:t>2</a:t>
            </a:r>
            <a:r>
              <a:rPr lang="en-US" altLang="zh-CN">
                <a:solidFill>
                  <a:srgbClr val="000000"/>
                </a:solidFill>
                <a:cs typeface="Times New Roman" panose="02020603050405020304" pitchFamily="18" charset="0"/>
              </a:rPr>
              <a:t> </a:t>
            </a:r>
            <a:r>
              <a:rPr lang="zh-CN" altLang="zh-CN">
                <a:solidFill>
                  <a:srgbClr val="000000"/>
                </a:solidFill>
                <a:cs typeface="Times New Roman" panose="02020603050405020304" pitchFamily="18" charset="0"/>
              </a:rPr>
              <a:t>是加速度常数，均为非负值。</a:t>
            </a:r>
            <a:r>
              <a:rPr lang="en-US" altLang="zh-CN">
                <a:solidFill>
                  <a:srgbClr val="000000"/>
                </a:solidFill>
                <a:cs typeface="Times New Roman" panose="02020603050405020304" pitchFamily="18" charset="0"/>
              </a:rPr>
              <a:t>       </a:t>
            </a:r>
            <a:r>
              <a:rPr lang="zh-CN" altLang="zh-CN">
                <a:solidFill>
                  <a:srgbClr val="000000"/>
                </a:solidFill>
                <a:cs typeface="Times New Roman" panose="02020603050405020304" pitchFamily="18" charset="0"/>
              </a:rPr>
              <a:t>和</a:t>
            </a:r>
            <a:r>
              <a:rPr lang="en-US" altLang="zh-CN">
                <a:solidFill>
                  <a:srgbClr val="000000"/>
                </a:solidFill>
                <a:cs typeface="Times New Roman" panose="02020603050405020304" pitchFamily="18" charset="0"/>
              </a:rPr>
              <a:t>         </a:t>
            </a:r>
            <a:r>
              <a:rPr lang="zh-CN" altLang="zh-CN">
                <a:solidFill>
                  <a:srgbClr val="000000"/>
                </a:solidFill>
                <a:cs typeface="Times New Roman" panose="02020603050405020304" pitchFamily="18" charset="0"/>
              </a:rPr>
              <a:t>为</a:t>
            </a:r>
            <a:r>
              <a:rPr lang="en-US" altLang="zh-CN">
                <a:solidFill>
                  <a:srgbClr val="000000"/>
                </a:solidFill>
                <a:latin typeface="Times New Roman" panose="02020603050405020304" pitchFamily="18" charset="0"/>
                <a:cs typeface="Times New Roman" panose="02020603050405020304" pitchFamily="18" charset="0"/>
              </a:rPr>
              <a:t>[0, a</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a:t>
            </a:r>
            <a:r>
              <a:rPr lang="zh-CN" altLang="zh-CN">
                <a:solidFill>
                  <a:srgbClr val="000000"/>
                </a:solidFill>
                <a:latin typeface="Times New Roman" panose="02020603050405020304" pitchFamily="18" charset="0"/>
                <a:cs typeface="Times New Roman" panose="02020603050405020304" pitchFamily="18" charset="0"/>
              </a:rPr>
              <a:t>、</a:t>
            </a:r>
            <a:r>
              <a:rPr lang="en-US" altLang="zh-CN">
                <a:solidFill>
                  <a:srgbClr val="000000"/>
                </a:solidFill>
                <a:latin typeface="Times New Roman" panose="02020603050405020304" pitchFamily="18" charset="0"/>
                <a:cs typeface="Times New Roman" panose="02020603050405020304" pitchFamily="18" charset="0"/>
              </a:rPr>
              <a:t>[0, a</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a:t>
            </a:r>
            <a:r>
              <a:rPr lang="zh-CN" altLang="zh-CN">
                <a:solidFill>
                  <a:srgbClr val="000000"/>
                </a:solidFill>
                <a:latin typeface="Times New Roman" panose="02020603050405020304" pitchFamily="18" charset="0"/>
                <a:cs typeface="Times New Roman" panose="02020603050405020304" pitchFamily="18" charset="0"/>
              </a:rPr>
              <a:t>范围内的具有均匀分布的随机数，</a:t>
            </a:r>
            <a:r>
              <a:rPr lang="en-US" altLang="zh-CN">
                <a:solidFill>
                  <a:srgbClr val="000000"/>
                </a:solidFill>
                <a:latin typeface="Times New Roman" panose="02020603050405020304" pitchFamily="18" charset="0"/>
                <a:cs typeface="Times New Roman" panose="02020603050405020304" pitchFamily="18" charset="0"/>
              </a:rPr>
              <a:t>a</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 </a:t>
            </a:r>
            <a:r>
              <a:rPr lang="zh-CN" altLang="zh-CN">
                <a:solidFill>
                  <a:srgbClr val="000000"/>
                </a:solidFill>
                <a:latin typeface="Times New Roman" panose="02020603050405020304" pitchFamily="18" charset="0"/>
                <a:cs typeface="Times New Roman" panose="02020603050405020304" pitchFamily="18" charset="0"/>
              </a:rPr>
              <a:t>与</a:t>
            </a:r>
            <a:r>
              <a:rPr lang="en-US" altLang="zh-CN">
                <a:solidFill>
                  <a:srgbClr val="000000"/>
                </a:solidFill>
                <a:latin typeface="Times New Roman" panose="02020603050405020304" pitchFamily="18" charset="0"/>
                <a:cs typeface="Times New Roman" panose="02020603050405020304" pitchFamily="18" charset="0"/>
              </a:rPr>
              <a:t> a</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 </a:t>
            </a:r>
            <a:r>
              <a:rPr lang="zh-CN" altLang="zh-CN">
                <a:solidFill>
                  <a:srgbClr val="000000"/>
                </a:solidFill>
                <a:latin typeface="Times New Roman" panose="02020603050405020304" pitchFamily="18" charset="0"/>
                <a:cs typeface="Times New Roman" panose="02020603050405020304" pitchFamily="18" charset="0"/>
              </a:rPr>
              <a:t>为相应的控制参数</a:t>
            </a:r>
            <a:r>
              <a:rPr lang="zh-CN" altLang="zh-CN">
                <a:solidFill>
                  <a:srgbClr val="000000"/>
                </a:solidFill>
                <a:cs typeface="Times New Roman" panose="02020603050405020304" pitchFamily="18" charset="0"/>
              </a:rPr>
              <a:t>。</a:t>
            </a:r>
            <a:endParaRPr lang="zh-CN" altLang="en-US">
              <a:solidFill>
                <a:srgbClr val="000000"/>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9758" name="对象 136198"/>
              <p:cNvSpPr txBox="1"/>
              <p:nvPr/>
            </p:nvSpPr>
            <p:spPr bwMode="auto">
              <a:xfrm>
                <a:off x="827088" y="5494338"/>
                <a:ext cx="1320800" cy="422275"/>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𝑟𝑎𝑛𝑑</m:t>
                      </m:r>
                      <m:r>
                        <a:rPr lang="zh-CN" altLang="en-US" i="1">
                          <a:solidFill>
                            <a:srgbClr val="000000"/>
                          </a:solidFill>
                          <a:latin typeface="Cambria Math" panose="02040503050406030204" pitchFamily="18" charset="0"/>
                        </a:rPr>
                        <m:t>(0,</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fName>
                        <m:e>
                          <m:r>
                            <a:rPr lang="zh-CN" altLang="en-US" i="1">
                              <a:solidFill>
                                <a:srgbClr val="000000"/>
                              </a:solidFill>
                              <a:latin typeface="Cambria Math" panose="02040503050406030204" pitchFamily="18" charset="0"/>
                            </a:rPr>
                            <m:t>)</m:t>
                          </m:r>
                        </m:e>
                      </m:func>
                    </m:oMath>
                  </m:oMathPara>
                </a14:m>
                <a:endParaRPr lang="zh-CN" altLang="en-US"/>
              </a:p>
            </p:txBody>
          </p:sp>
        </mc:Choice>
        <mc:Fallback xmlns="">
          <p:sp>
            <p:nvSpPr>
              <p:cNvPr id="159758" name="对象 136198"/>
              <p:cNvSpPr txBox="1">
                <a:spLocks noRot="1" noChangeAspect="1" noMove="1" noResize="1" noEditPoints="1" noAdjustHandles="1" noChangeArrowheads="1" noChangeShapeType="1" noTextEdit="1"/>
              </p:cNvSpPr>
              <p:nvPr/>
            </p:nvSpPr>
            <p:spPr bwMode="auto">
              <a:xfrm>
                <a:off x="827088" y="5494338"/>
                <a:ext cx="1320800" cy="422275"/>
              </a:xfrm>
              <a:prstGeom prst="rect">
                <a:avLst/>
              </a:prstGeom>
              <a:blipFill>
                <a:blip r:embed="rId8"/>
                <a:stretch>
                  <a:fillRect r="-6019" b="-714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759" name="对象 136200"/>
              <p:cNvSpPr txBox="1"/>
              <p:nvPr/>
            </p:nvSpPr>
            <p:spPr bwMode="auto">
              <a:xfrm>
                <a:off x="2387600" y="5516563"/>
                <a:ext cx="1392238" cy="439737"/>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𝑟𝑎𝑛𝑑</m:t>
                      </m:r>
                      <m:r>
                        <a:rPr lang="zh-CN" altLang="en-US" i="1">
                          <a:solidFill>
                            <a:srgbClr val="000000"/>
                          </a:solidFill>
                          <a:latin typeface="Cambria Math" panose="02040503050406030204" pitchFamily="18" charset="0"/>
                        </a:rPr>
                        <m:t>(0,</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2</m:t>
                              </m:r>
                            </m:sub>
                          </m:sSub>
                        </m:fName>
                        <m:e>
                          <m:r>
                            <a:rPr lang="zh-CN" altLang="en-US" i="1">
                              <a:solidFill>
                                <a:srgbClr val="000000"/>
                              </a:solidFill>
                              <a:latin typeface="Cambria Math" panose="02040503050406030204" pitchFamily="18" charset="0"/>
                            </a:rPr>
                            <m:t>)</m:t>
                          </m:r>
                        </m:e>
                      </m:func>
                    </m:oMath>
                  </m:oMathPara>
                </a14:m>
                <a:endParaRPr lang="zh-CN" altLang="en-US"/>
              </a:p>
            </p:txBody>
          </p:sp>
        </mc:Choice>
        <mc:Fallback xmlns="">
          <p:sp>
            <p:nvSpPr>
              <p:cNvPr id="159759" name="对象 136200"/>
              <p:cNvSpPr txBox="1">
                <a:spLocks noRot="1" noChangeAspect="1" noMove="1" noResize="1" noEditPoints="1" noAdjustHandles="1" noChangeArrowheads="1" noChangeShapeType="1" noTextEdit="1"/>
              </p:cNvSpPr>
              <p:nvPr/>
            </p:nvSpPr>
            <p:spPr bwMode="auto">
              <a:xfrm>
                <a:off x="2387600" y="5516563"/>
                <a:ext cx="1392238" cy="439737"/>
              </a:xfrm>
              <a:prstGeom prst="rect">
                <a:avLst/>
              </a:prstGeom>
              <a:blipFill>
                <a:blip r:embed="rId9"/>
                <a:stretch>
                  <a:fillRect r="-5702" b="-6944"/>
                </a:stretch>
              </a:blipFill>
              <a:ln>
                <a:noFill/>
              </a:ln>
            </p:spPr>
            <p:txBody>
              <a:bodyPr/>
              <a:lstStyle/>
              <a:p>
                <a:r>
                  <a:rPr lang="zh-CN" altLang="en-US">
                    <a:noFill/>
                  </a:rPr>
                  <a:t> </a:t>
                </a:r>
              </a:p>
            </p:txBody>
          </p:sp>
        </mc:Fallback>
      </mc:AlternateContent>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4.4.1  </a:t>
            </a:r>
            <a:r>
              <a:rPr lang="zh-CN" altLang="en-US" dirty="0">
                <a:solidFill>
                  <a:srgbClr val="002060"/>
                </a:solidFill>
              </a:rPr>
              <a:t>粒子群优化算法的基本原理 </a:t>
            </a:r>
          </a:p>
        </p:txBody>
      </p:sp>
      <p:sp>
        <p:nvSpPr>
          <p:cNvPr id="16179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BBF69006-1F11-4977-BA36-DF543D417E62}" type="slidenum">
              <a:rPr lang="ja-JP" altLang="en-US" sz="1800">
                <a:solidFill>
                  <a:srgbClr val="002657"/>
                </a:solidFill>
                <a:latin typeface="Arial" panose="020B0604020202020204" pitchFamily="34" charset="0"/>
                <a:ea typeface="MS PGothic" panose="020B0600070205080204" pitchFamily="34" charset="-128"/>
              </a:rPr>
              <a:t>54</a:t>
            </a:fld>
            <a:endParaRPr lang="en-US" altLang="ja-JP" sz="1800">
              <a:solidFill>
                <a:srgbClr val="002657"/>
              </a:solidFill>
              <a:latin typeface="Arial" panose="020B0604020202020204" pitchFamily="34" charset="0"/>
              <a:ea typeface="MS PGothic" panose="020B0600070205080204" pitchFamily="34" charset="-128"/>
            </a:endParaRPr>
          </a:p>
        </p:txBody>
      </p:sp>
      <mc:AlternateContent xmlns:mc="http://schemas.openxmlformats.org/markup-compatibility/2006" xmlns:a14="http://schemas.microsoft.com/office/drawing/2010/main">
        <mc:Choice Requires="a14">
          <p:sp>
            <p:nvSpPr>
              <p:cNvPr id="161796" name="对象 7"/>
              <p:cNvSpPr txBox="1"/>
              <p:nvPr/>
            </p:nvSpPr>
            <p:spPr bwMode="auto">
              <a:xfrm>
                <a:off x="276225" y="928688"/>
                <a:ext cx="8867775" cy="479425"/>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𝑣</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𝑣</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𝜑</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𝑟𝑎𝑛𝑑</m:t>
                      </m:r>
                      <m:r>
                        <a:rPr lang="zh-CN" altLang="en-US" i="1">
                          <a:solidFill>
                            <a:srgbClr val="000000"/>
                          </a:solidFill>
                          <a:latin typeface="Cambria Math" panose="02040503050406030204" pitchFamily="18" charset="0"/>
                        </a:rPr>
                        <m:t>(0,</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1</m:t>
                              </m:r>
                            </m:sub>
                          </m:sSub>
                        </m:fName>
                        <m:e>
                          <m:r>
                            <a:rPr lang="zh-CN" altLang="en-US" i="1">
                              <a:solidFill>
                                <a:srgbClr val="000000"/>
                              </a:solidFill>
                              <a:latin typeface="Cambria Math" panose="02040503050406030204" pitchFamily="18" charset="0"/>
                            </a:rPr>
                            <m:t>)</m:t>
                          </m:r>
                        </m:e>
                      </m:func>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m:t>
                          </m:r>
                        </m:e>
                      </m:d>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𝜑</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𝑟𝑎𝑛𝑑</m:t>
                      </m:r>
                      <m:r>
                        <a:rPr lang="zh-CN" altLang="en-US" i="1">
                          <a:solidFill>
                            <a:srgbClr val="000000"/>
                          </a:solidFill>
                          <a:latin typeface="Cambria Math" panose="02040503050406030204" pitchFamily="18" charset="0"/>
                        </a:rPr>
                        <m:t>(0,</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a</m:t>
                              </m:r>
                            </m:e>
                            <m:sub>
                              <m:r>
                                <a:rPr lang="zh-CN" altLang="en-US" i="1">
                                  <a:solidFill>
                                    <a:srgbClr val="000000"/>
                                  </a:solidFill>
                                  <a:latin typeface="Cambria Math" panose="02040503050406030204" pitchFamily="18" charset="0"/>
                                </a:rPr>
                                <m:t>2</m:t>
                              </m:r>
                            </m:sub>
                          </m:sSub>
                        </m:fName>
                        <m:e>
                          <m:r>
                            <a:rPr lang="zh-CN" altLang="en-US" i="1">
                              <a:solidFill>
                                <a:srgbClr val="000000"/>
                              </a:solidFill>
                              <a:latin typeface="Cambria Math" panose="02040503050406030204" pitchFamily="18" charset="0"/>
                            </a:rPr>
                            <m:t>)</m:t>
                          </m:r>
                        </m:e>
                      </m:func>
                      <m:d>
                        <m:dPr>
                          <m:ctrlPr>
                            <a:rPr lang="zh-CN" altLang="en-US" i="1">
                              <a:solidFill>
                                <a:srgbClr val="000000"/>
                              </a:solidFill>
                              <a:latin typeface="Cambria Math" panose="02040503050406030204" pitchFamily="18" charset="0"/>
                            </a:rPr>
                          </m:ctrlPr>
                        </m:dPr>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𝑝</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𝑔</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𝑖</m:t>
                              </m:r>
                            </m:sup>
                          </m:sSubSup>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k</m:t>
                          </m:r>
                          <m:r>
                            <a:rPr lang="zh-CN" altLang="en-US" i="1">
                              <a:solidFill>
                                <a:srgbClr val="000000"/>
                              </a:solidFill>
                              <a:latin typeface="Cambria Math" panose="02040503050406030204" pitchFamily="18" charset="0"/>
                            </a:rPr>
                            <m:t>)</m:t>
                          </m:r>
                        </m:e>
                      </m:d>
                    </m:oMath>
                  </m:oMathPara>
                </a14:m>
                <a:endParaRPr lang="zh-CN" altLang="en-US"/>
              </a:p>
            </p:txBody>
          </p:sp>
        </mc:Choice>
        <mc:Fallback xmlns="">
          <p:sp>
            <p:nvSpPr>
              <p:cNvPr id="161796" name="对象 7"/>
              <p:cNvSpPr txBox="1">
                <a:spLocks noRot="1" noChangeAspect="1" noMove="1" noResize="1" noEditPoints="1" noAdjustHandles="1" noChangeArrowheads="1" noChangeShapeType="1" noTextEdit="1"/>
              </p:cNvSpPr>
              <p:nvPr/>
            </p:nvSpPr>
            <p:spPr bwMode="auto">
              <a:xfrm>
                <a:off x="276225" y="928688"/>
                <a:ext cx="8867775" cy="479425"/>
              </a:xfrm>
              <a:prstGeom prst="rect">
                <a:avLst/>
              </a:prstGeom>
              <a:blipFill>
                <a:blip r:embed="rId3"/>
                <a:stretch>
                  <a:fillRect b="-2532"/>
                </a:stretch>
              </a:blipFill>
              <a:ln>
                <a:noFill/>
              </a:ln>
            </p:spPr>
            <p:txBody>
              <a:bodyPr/>
              <a:lstStyle/>
              <a:p>
                <a:r>
                  <a:rPr lang="zh-CN" altLang="en-US">
                    <a:noFill/>
                  </a:rPr>
                  <a:t> </a:t>
                </a:r>
              </a:p>
            </p:txBody>
          </p:sp>
        </mc:Fallback>
      </mc:AlternateContent>
      <p:sp>
        <p:nvSpPr>
          <p:cNvPr id="161797" name="TextBox 9"/>
          <p:cNvSpPr txBox="1">
            <a:spLocks noChangeArrowheads="1"/>
          </p:cNvSpPr>
          <p:nvPr/>
        </p:nvSpPr>
        <p:spPr bwMode="auto">
          <a:xfrm>
            <a:off x="7072313" y="1366838"/>
            <a:ext cx="188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lang="en-US" altLang="zh-CN" sz="2000">
                <a:solidFill>
                  <a:srgbClr val="000000"/>
                </a:solidFill>
              </a:rPr>
              <a:t>——</a:t>
            </a:r>
            <a:r>
              <a:rPr lang="zh-CN" altLang="zh-CN" sz="2000">
                <a:solidFill>
                  <a:srgbClr val="000000"/>
                </a:solidFill>
              </a:rPr>
              <a:t>（</a:t>
            </a:r>
            <a:r>
              <a:rPr lang="en-US" altLang="zh-CN" sz="2000">
                <a:solidFill>
                  <a:srgbClr val="000000"/>
                </a:solidFill>
              </a:rPr>
              <a:t>4.1a</a:t>
            </a:r>
            <a:r>
              <a:rPr lang="zh-CN" altLang="zh-CN" sz="2000">
                <a:solidFill>
                  <a:srgbClr val="000000"/>
                </a:solidFill>
              </a:rPr>
              <a:t>）</a:t>
            </a:r>
            <a:endParaRPr lang="zh-CN" altLang="en-US" sz="2000">
              <a:solidFill>
                <a:srgbClr val="000000"/>
              </a:solidFill>
            </a:endParaRPr>
          </a:p>
        </p:txBody>
      </p:sp>
      <p:sp>
        <p:nvSpPr>
          <p:cNvPr id="7" name="Rectangle 3"/>
          <p:cNvSpPr txBox="1">
            <a:spLocks noChangeArrowheads="1"/>
          </p:cNvSpPr>
          <p:nvPr/>
        </p:nvSpPr>
        <p:spPr bwMode="auto">
          <a:xfrm>
            <a:off x="214313" y="1643063"/>
            <a:ext cx="8640762" cy="3757612"/>
          </a:xfrm>
          <a:prstGeom prst="rect">
            <a:avLst/>
          </a:prstGeom>
          <a:noFill/>
          <a:ln w="9525">
            <a:noFill/>
            <a:miter lim="800000"/>
          </a:ln>
        </p:spPr>
        <p:txBody>
          <a:bodyPr/>
          <a:lstStyle/>
          <a:p>
            <a:pPr marL="469900" indent="-469900" algn="just" eaLnBrk="1" hangingPunct="1">
              <a:lnSpc>
                <a:spcPct val="140000"/>
              </a:lnSpc>
              <a:spcBef>
                <a:spcPct val="20000"/>
              </a:spcBef>
              <a:buClr>
                <a:srgbClr val="CC0000"/>
              </a:buClr>
              <a:buFont typeface="Wingdings" panose="05000000000000000000" pitchFamily="2" charset="2"/>
              <a:buChar char="o"/>
              <a:defRPr/>
            </a:pPr>
            <a:r>
              <a:rPr kumimoji="1" lang="zh-CN" altLang="en-US" sz="2800" b="1" kern="0" dirty="0">
                <a:solidFill>
                  <a:srgbClr val="000000"/>
                </a:solidFill>
                <a:ea typeface="宋体" panose="02010600030101010101" pitchFamily="2" charset="-122"/>
              </a:rPr>
              <a:t>式</a:t>
            </a:r>
            <a:r>
              <a:rPr kumimoji="1" lang="en-US" altLang="en-US" sz="2800" b="1" kern="0" dirty="0">
                <a:solidFill>
                  <a:srgbClr val="000000"/>
                </a:solidFill>
                <a:ea typeface="宋体" panose="02010600030101010101" pitchFamily="2" charset="-122"/>
              </a:rPr>
              <a:t>(</a:t>
            </a:r>
            <a:r>
              <a:rPr kumimoji="1" lang="en-US" altLang="zh-CN" sz="2800" b="1" kern="0" dirty="0">
                <a:solidFill>
                  <a:srgbClr val="000000"/>
                </a:solidFill>
                <a:ea typeface="宋体" panose="02010600030101010101" pitchFamily="2" charset="-122"/>
              </a:rPr>
              <a:t>4</a:t>
            </a:r>
            <a:r>
              <a:rPr kumimoji="1" lang="en-US" altLang="en-US" sz="2800" b="1" kern="0" dirty="0">
                <a:solidFill>
                  <a:srgbClr val="000000"/>
                </a:solidFill>
                <a:ea typeface="宋体" panose="02010600030101010101" pitchFamily="2" charset="-122"/>
              </a:rPr>
              <a:t>.1a)</a:t>
            </a:r>
            <a:r>
              <a:rPr kumimoji="1" lang="zh-CN" altLang="en-US" sz="2800" b="1" kern="0" dirty="0">
                <a:solidFill>
                  <a:srgbClr val="000000"/>
                </a:solidFill>
                <a:ea typeface="宋体" panose="02010600030101010101" pitchFamily="2" charset="-122"/>
              </a:rPr>
              <a:t>右边的第</a:t>
            </a:r>
            <a:r>
              <a:rPr kumimoji="1" lang="en-US" altLang="zh-CN" sz="2800" b="1" kern="0" dirty="0">
                <a:solidFill>
                  <a:srgbClr val="000000"/>
                </a:solidFill>
                <a:ea typeface="宋体" panose="02010600030101010101" pitchFamily="2" charset="-122"/>
              </a:rPr>
              <a:t>1</a:t>
            </a:r>
            <a:r>
              <a:rPr kumimoji="1" lang="zh-CN" altLang="en-US" sz="2800" b="1" kern="0" dirty="0">
                <a:solidFill>
                  <a:srgbClr val="000000"/>
                </a:solidFill>
                <a:ea typeface="宋体" panose="02010600030101010101" pitchFamily="2" charset="-122"/>
              </a:rPr>
              <a:t>部分是粒子在前一时刻的</a:t>
            </a:r>
            <a:r>
              <a:rPr kumimoji="1" lang="zh-CN" altLang="en-US" sz="2800" b="1" kern="0" dirty="0">
                <a:solidFill>
                  <a:srgbClr val="0000FF"/>
                </a:solidFill>
                <a:ea typeface="宋体" panose="02010600030101010101" pitchFamily="2" charset="-122"/>
              </a:rPr>
              <a:t>速度</a:t>
            </a:r>
            <a:r>
              <a:rPr kumimoji="1" lang="zh-CN" altLang="en-US" sz="2800" b="1" kern="0" dirty="0">
                <a:solidFill>
                  <a:srgbClr val="000000"/>
                </a:solidFill>
                <a:ea typeface="宋体" panose="02010600030101010101" pitchFamily="2" charset="-122"/>
              </a:rPr>
              <a:t>；</a:t>
            </a:r>
            <a:endParaRPr kumimoji="1" lang="en-US" altLang="zh-CN" sz="2800" b="1" kern="0" dirty="0">
              <a:solidFill>
                <a:srgbClr val="000000"/>
              </a:solidFill>
              <a:ea typeface="宋体" panose="02010600030101010101" pitchFamily="2" charset="-122"/>
            </a:endParaRPr>
          </a:p>
          <a:p>
            <a:pPr marL="469900" indent="-469900" algn="just" eaLnBrk="1" hangingPunct="1">
              <a:lnSpc>
                <a:spcPct val="140000"/>
              </a:lnSpc>
              <a:spcBef>
                <a:spcPct val="20000"/>
              </a:spcBef>
              <a:buClr>
                <a:srgbClr val="CC0000"/>
              </a:buClr>
              <a:buFont typeface="Wingdings" panose="05000000000000000000" pitchFamily="2" charset="2"/>
              <a:buChar char="o"/>
              <a:defRPr/>
            </a:pPr>
            <a:r>
              <a:rPr kumimoji="1" lang="zh-CN" altLang="en-US" sz="2800" b="1" kern="0" dirty="0">
                <a:solidFill>
                  <a:srgbClr val="000000"/>
                </a:solidFill>
                <a:ea typeface="宋体" panose="02010600030101010101" pitchFamily="2" charset="-122"/>
              </a:rPr>
              <a:t>第</a:t>
            </a:r>
            <a:r>
              <a:rPr kumimoji="1" lang="en-US" altLang="en-US" sz="2800" b="1" kern="0" dirty="0">
                <a:solidFill>
                  <a:srgbClr val="000000"/>
                </a:solidFill>
                <a:ea typeface="宋体" panose="02010600030101010101" pitchFamily="2" charset="-122"/>
              </a:rPr>
              <a:t>2</a:t>
            </a:r>
            <a:r>
              <a:rPr kumimoji="1" lang="zh-CN" altLang="en-US" sz="2800" b="1" kern="0" dirty="0">
                <a:solidFill>
                  <a:srgbClr val="000000"/>
                </a:solidFill>
                <a:ea typeface="宋体" panose="02010600030101010101" pitchFamily="2" charset="-122"/>
              </a:rPr>
              <a:t>部分为</a:t>
            </a:r>
            <a:r>
              <a:rPr kumimoji="1" lang="zh-CN" altLang="en-US" sz="2800" b="1" kern="0" dirty="0">
                <a:solidFill>
                  <a:srgbClr val="0000FF"/>
                </a:solidFill>
                <a:ea typeface="宋体" panose="02010600030101010101" pitchFamily="2" charset="-122"/>
              </a:rPr>
              <a:t>个体</a:t>
            </a:r>
            <a:r>
              <a:rPr kumimoji="1" lang="en-US" altLang="en-US" sz="2800" b="1" kern="0" dirty="0">
                <a:solidFill>
                  <a:srgbClr val="0000FF"/>
                </a:solidFill>
                <a:ea typeface="宋体" panose="02010600030101010101" pitchFamily="2" charset="-122"/>
              </a:rPr>
              <a:t>“</a:t>
            </a:r>
            <a:r>
              <a:rPr kumimoji="1" lang="zh-CN" altLang="en-US" sz="2800" b="1" kern="0" dirty="0">
                <a:solidFill>
                  <a:srgbClr val="0000FF"/>
                </a:solidFill>
                <a:ea typeface="宋体" panose="02010600030101010101" pitchFamily="2" charset="-122"/>
              </a:rPr>
              <a:t>认知</a:t>
            </a:r>
            <a:r>
              <a:rPr kumimoji="1" lang="en-US" altLang="en-US" sz="2800" b="1" kern="0" dirty="0">
                <a:solidFill>
                  <a:srgbClr val="0000FF"/>
                </a:solidFill>
                <a:ea typeface="宋体" panose="02010600030101010101" pitchFamily="2" charset="-122"/>
              </a:rPr>
              <a:t>”</a:t>
            </a:r>
            <a:r>
              <a:rPr kumimoji="1" lang="zh-CN" altLang="en-US" sz="2800" b="1" kern="0" dirty="0">
                <a:solidFill>
                  <a:srgbClr val="0000FF"/>
                </a:solidFill>
                <a:ea typeface="宋体" panose="02010600030101010101" pitchFamily="2" charset="-122"/>
              </a:rPr>
              <a:t>分量</a:t>
            </a:r>
            <a:r>
              <a:rPr kumimoji="1" lang="zh-CN" altLang="en-US" sz="2800" b="1" kern="0" dirty="0">
                <a:solidFill>
                  <a:srgbClr val="000000"/>
                </a:solidFill>
                <a:ea typeface="宋体" panose="02010600030101010101" pitchFamily="2" charset="-122"/>
              </a:rPr>
              <a:t>，表示粒子本身的思考，将现有的位置和曾经经历过的最优位置相比。</a:t>
            </a:r>
            <a:endParaRPr kumimoji="1" lang="en-US" altLang="zh-CN" sz="2800" b="1" kern="0" dirty="0">
              <a:solidFill>
                <a:srgbClr val="000000"/>
              </a:solidFill>
              <a:ea typeface="宋体" panose="02010600030101010101" pitchFamily="2" charset="-122"/>
            </a:endParaRPr>
          </a:p>
          <a:p>
            <a:pPr marL="469900" indent="-469900" algn="just" eaLnBrk="1" hangingPunct="1">
              <a:lnSpc>
                <a:spcPct val="140000"/>
              </a:lnSpc>
              <a:spcBef>
                <a:spcPct val="20000"/>
              </a:spcBef>
              <a:buClr>
                <a:srgbClr val="CC0000"/>
              </a:buClr>
              <a:buFont typeface="Wingdings" panose="05000000000000000000" pitchFamily="2" charset="2"/>
              <a:buChar char="o"/>
              <a:defRPr/>
            </a:pPr>
            <a:r>
              <a:rPr kumimoji="1" lang="zh-CN" altLang="en-US" sz="2800" b="1" kern="0" dirty="0">
                <a:solidFill>
                  <a:srgbClr val="000000"/>
                </a:solidFill>
                <a:ea typeface="宋体" panose="02010600030101010101" pitchFamily="2" charset="-122"/>
              </a:rPr>
              <a:t>第</a:t>
            </a:r>
            <a:r>
              <a:rPr kumimoji="1" lang="en-US" altLang="en-US" sz="2800" b="1" kern="0" dirty="0">
                <a:solidFill>
                  <a:srgbClr val="000000"/>
                </a:solidFill>
                <a:ea typeface="宋体" panose="02010600030101010101" pitchFamily="2" charset="-122"/>
              </a:rPr>
              <a:t>3</a:t>
            </a:r>
            <a:r>
              <a:rPr kumimoji="1" lang="zh-CN" altLang="en-US" sz="2800" b="1" kern="0" dirty="0">
                <a:solidFill>
                  <a:srgbClr val="000000"/>
                </a:solidFill>
                <a:ea typeface="宋体" panose="02010600030101010101" pitchFamily="2" charset="-122"/>
              </a:rPr>
              <a:t>部分是</a:t>
            </a:r>
            <a:r>
              <a:rPr kumimoji="1" lang="zh-CN" altLang="en-US" sz="2800" b="1" kern="0" dirty="0">
                <a:solidFill>
                  <a:srgbClr val="0000FF"/>
                </a:solidFill>
                <a:ea typeface="宋体" panose="02010600030101010101" pitchFamily="2" charset="-122"/>
              </a:rPr>
              <a:t>群体</a:t>
            </a:r>
            <a:r>
              <a:rPr kumimoji="1" lang="en-US" altLang="en-US" sz="2800" b="1" kern="0" dirty="0">
                <a:solidFill>
                  <a:srgbClr val="0000FF"/>
                </a:solidFill>
                <a:ea typeface="宋体" panose="02010600030101010101" pitchFamily="2" charset="-122"/>
              </a:rPr>
              <a:t>“</a:t>
            </a:r>
            <a:r>
              <a:rPr kumimoji="1" lang="zh-CN" altLang="en-US" sz="2800" b="1" kern="0" dirty="0">
                <a:solidFill>
                  <a:srgbClr val="0000FF"/>
                </a:solidFill>
                <a:ea typeface="宋体" panose="02010600030101010101" pitchFamily="2" charset="-122"/>
              </a:rPr>
              <a:t>社会</a:t>
            </a:r>
            <a:r>
              <a:rPr kumimoji="1" lang="en-US" altLang="en-US" sz="2800" b="1" kern="0" dirty="0">
                <a:solidFill>
                  <a:srgbClr val="0000FF"/>
                </a:solidFill>
                <a:ea typeface="宋体" panose="02010600030101010101" pitchFamily="2" charset="-122"/>
              </a:rPr>
              <a:t>(social)”</a:t>
            </a:r>
            <a:r>
              <a:rPr kumimoji="1" lang="zh-CN" altLang="en-US" sz="2800" b="1" kern="0" dirty="0">
                <a:solidFill>
                  <a:srgbClr val="0000FF"/>
                </a:solidFill>
                <a:ea typeface="宋体" panose="02010600030101010101" pitchFamily="2" charset="-122"/>
              </a:rPr>
              <a:t>分量</a:t>
            </a:r>
            <a:r>
              <a:rPr kumimoji="1" lang="zh-CN" altLang="en-US" sz="2800" b="1" kern="0" dirty="0">
                <a:solidFill>
                  <a:srgbClr val="000000"/>
                </a:solidFill>
                <a:ea typeface="宋体" panose="02010600030101010101" pitchFamily="2" charset="-122"/>
              </a:rPr>
              <a:t>，表示粒子间的信息共享与相互合作。</a:t>
            </a:r>
            <a:endParaRPr kumimoji="1" lang="en-US" altLang="zh-CN" sz="2800" b="1" kern="0" dirty="0">
              <a:solidFill>
                <a:srgbClr val="000000"/>
              </a:solidFill>
              <a:ea typeface="宋体" panose="02010600030101010101" pitchFamily="2" charset="-122"/>
            </a:endParaRPr>
          </a:p>
          <a:p>
            <a:pPr marL="469900" indent="-469900" algn="just" eaLnBrk="1" hangingPunct="1">
              <a:lnSpc>
                <a:spcPct val="140000"/>
              </a:lnSpc>
              <a:spcBef>
                <a:spcPct val="20000"/>
              </a:spcBef>
              <a:buClr>
                <a:srgbClr val="CC0000"/>
              </a:buClr>
              <a:buFont typeface="Wingdings" panose="05000000000000000000" pitchFamily="2" charset="2"/>
              <a:buChar char="o"/>
              <a:defRPr/>
            </a:pPr>
            <a:r>
              <a:rPr lang="zh-CN" altLang="en-US" sz="2800" i="1" dirty="0">
                <a:solidFill>
                  <a:srgbClr val="000000"/>
                </a:solidFill>
                <a:latin typeface="宋体" panose="02010600030101010101" pitchFamily="2" charset="-122"/>
                <a:cs typeface="Times New Roman" panose="02020603050405020304" pitchFamily="18" charset="0"/>
                <a:sym typeface="Symbol" panose="05050102010706020507"/>
              </a:rPr>
              <a:t></a:t>
            </a:r>
            <a:r>
              <a:rPr lang="en-US" altLang="zh-CN" sz="2800" baseline="-25000" dirty="0">
                <a:solidFill>
                  <a:srgbClr val="000000"/>
                </a:solidFill>
                <a:latin typeface="宋体" panose="02010600030101010101" pitchFamily="2" charset="-122"/>
                <a:cs typeface="Times New Roman" panose="02020603050405020304" pitchFamily="18" charset="0"/>
                <a:sym typeface="Symbol" panose="05050102010706020507"/>
              </a:rPr>
              <a:t>1</a:t>
            </a:r>
            <a:r>
              <a:rPr lang="en-US" altLang="zh-CN" sz="2800" dirty="0">
                <a:solidFill>
                  <a:srgbClr val="000000"/>
                </a:solidFill>
                <a:latin typeface="宋体" panose="02010600030101010101" pitchFamily="2" charset="-122"/>
                <a:cs typeface="Times New Roman" panose="02020603050405020304" pitchFamily="18" charset="0"/>
              </a:rPr>
              <a:t> </a:t>
            </a:r>
            <a:r>
              <a:rPr lang="zh-CN" altLang="zh-CN" sz="2800" dirty="0">
                <a:solidFill>
                  <a:srgbClr val="000000"/>
                </a:solidFill>
                <a:latin typeface="宋体" panose="02010600030101010101" pitchFamily="2" charset="-122"/>
                <a:cs typeface="Times New Roman" panose="02020603050405020304" pitchFamily="18" charset="0"/>
              </a:rPr>
              <a:t>，</a:t>
            </a:r>
            <a:r>
              <a:rPr lang="zh-CN" altLang="en-US" sz="2800" i="1" dirty="0">
                <a:solidFill>
                  <a:srgbClr val="000000"/>
                </a:solidFill>
                <a:latin typeface="宋体" panose="02010600030101010101" pitchFamily="2" charset="-122"/>
                <a:cs typeface="Times New Roman" panose="02020603050405020304" pitchFamily="18" charset="0"/>
                <a:sym typeface="Symbol" panose="05050102010706020507"/>
              </a:rPr>
              <a:t></a:t>
            </a:r>
            <a:r>
              <a:rPr lang="en-US" altLang="zh-CN" sz="2800" baseline="-25000" dirty="0">
                <a:solidFill>
                  <a:srgbClr val="000000"/>
                </a:solidFill>
                <a:latin typeface="宋体" panose="02010600030101010101" pitchFamily="2" charset="-122"/>
                <a:cs typeface="Times New Roman" panose="02020603050405020304" pitchFamily="18" charset="0"/>
                <a:sym typeface="Symbol" panose="05050102010706020507"/>
              </a:rPr>
              <a:t>2</a:t>
            </a:r>
            <a:r>
              <a:rPr kumimoji="1" lang="en-US" altLang="en-US" sz="2800" b="1" kern="0" dirty="0">
                <a:solidFill>
                  <a:srgbClr val="000000"/>
                </a:solidFill>
                <a:ea typeface="宋体" panose="02010600030101010101" pitchFamily="2" charset="-122"/>
              </a:rPr>
              <a:t>分别控制个体认知分量和群体社会分量相对贡献的学习率。</a:t>
            </a:r>
          </a:p>
          <a:p>
            <a:pPr marL="469900" indent="-469900" algn="just" eaLnBrk="1" hangingPunct="1">
              <a:lnSpc>
                <a:spcPct val="140000"/>
              </a:lnSpc>
              <a:spcBef>
                <a:spcPct val="20000"/>
              </a:spcBef>
              <a:buClr>
                <a:srgbClr val="CC0000"/>
              </a:buClr>
              <a:buFont typeface="Wingdings" panose="05000000000000000000" pitchFamily="2" charset="2"/>
              <a:buChar char="o"/>
              <a:defRPr/>
            </a:pPr>
            <a:r>
              <a:rPr kumimoji="1" lang="zh-CN" altLang="en-US" sz="2800" b="1" kern="0" dirty="0">
                <a:solidFill>
                  <a:srgbClr val="000000"/>
                </a:solidFill>
                <a:ea typeface="宋体" panose="02010600030101010101" pitchFamily="2" charset="-122"/>
              </a:rPr>
              <a:t>随机系数</a:t>
            </a:r>
            <a:r>
              <a:rPr kumimoji="1" lang="en-US" altLang="en-US" sz="2800" b="1" kern="0" dirty="0" err="1">
                <a:solidFill>
                  <a:srgbClr val="000000"/>
                </a:solidFill>
                <a:ea typeface="宋体" panose="02010600030101010101" pitchFamily="2" charset="-122"/>
              </a:rPr>
              <a:t>增加搜索方向的</a:t>
            </a:r>
            <a:r>
              <a:rPr kumimoji="1" lang="en-US" altLang="en-US" sz="2800" b="1" kern="0" dirty="0" err="1">
                <a:solidFill>
                  <a:srgbClr val="0000FF"/>
                </a:solidFill>
                <a:ea typeface="宋体" panose="02010600030101010101" pitchFamily="2" charset="-122"/>
              </a:rPr>
              <a:t>随机性</a:t>
            </a:r>
            <a:r>
              <a:rPr kumimoji="1" lang="en-US" altLang="en-US" sz="2800" b="1" kern="0" dirty="0" err="1">
                <a:solidFill>
                  <a:srgbClr val="000000"/>
                </a:solidFill>
                <a:ea typeface="宋体" panose="02010600030101010101" pitchFamily="2" charset="-122"/>
              </a:rPr>
              <a:t>和算法</a:t>
            </a:r>
            <a:r>
              <a:rPr kumimoji="1" lang="en-US" altLang="en-US" sz="2800" b="1" kern="0" dirty="0" err="1">
                <a:solidFill>
                  <a:srgbClr val="0000FF"/>
                </a:solidFill>
                <a:ea typeface="宋体" panose="02010600030101010101" pitchFamily="2" charset="-122"/>
              </a:rPr>
              <a:t>多样性</a:t>
            </a:r>
            <a:r>
              <a:rPr kumimoji="1" lang="en-US" altLang="en-US" sz="2800" b="1" kern="0" dirty="0">
                <a:solidFill>
                  <a:srgbClr val="000000"/>
                </a:solidFill>
                <a:ea typeface="宋体" panose="02010600030101010101" pitchFamily="2" charset="-122"/>
              </a:rPr>
              <a:t>。</a:t>
            </a:r>
            <a:endParaRPr kumimoji="1" lang="en-US" altLang="zh-CN" sz="2800" b="1" kern="0" dirty="0">
              <a:solidFill>
                <a:srgbClr val="000000"/>
              </a:solidFill>
              <a:ea typeface="宋体" panose="02010600030101010101" pitchFamily="2" charset="-122"/>
            </a:endParaRPr>
          </a:p>
          <a:p>
            <a:pPr algn="just" eaLnBrk="1" hangingPunct="1">
              <a:lnSpc>
                <a:spcPct val="140000"/>
              </a:lnSpc>
              <a:spcBef>
                <a:spcPct val="20000"/>
              </a:spcBef>
              <a:buClr>
                <a:srgbClr val="CC0000"/>
              </a:buClr>
              <a:buFont typeface="Wingdings" panose="05000000000000000000" pitchFamily="2" charset="2"/>
              <a:buNone/>
              <a:defRPr/>
            </a:pPr>
            <a:endParaRPr lang="en-US" altLang="zh-CN"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4.4.1  </a:t>
            </a:r>
            <a:r>
              <a:rPr lang="zh-CN" altLang="en-US" dirty="0">
                <a:solidFill>
                  <a:srgbClr val="002060"/>
                </a:solidFill>
              </a:rPr>
              <a:t>粒子群优化算法的基本原理 </a:t>
            </a:r>
          </a:p>
        </p:txBody>
      </p:sp>
      <p:sp>
        <p:nvSpPr>
          <p:cNvPr id="16384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149C212F-2C73-49E4-84E0-A160BC0D1634}" type="slidenum">
              <a:rPr lang="ja-JP" altLang="en-US" sz="1800">
                <a:solidFill>
                  <a:srgbClr val="002657"/>
                </a:solidFill>
                <a:latin typeface="Arial" panose="020B0604020202020204" pitchFamily="34" charset="0"/>
                <a:ea typeface="MS PGothic" panose="020B0600070205080204" pitchFamily="34" charset="-128"/>
              </a:rPr>
              <a:t>55</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323850" y="901700"/>
            <a:ext cx="8569325" cy="14478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Clr>
                <a:schemeClr val="tx1"/>
              </a:buClr>
              <a:buFontTx/>
              <a:buNone/>
              <a:defRPr/>
            </a:pPr>
            <a:r>
              <a:rPr lang="en-US" altLang="zh-CN" sz="2800" b="1" kern="0" dirty="0">
                <a:latin typeface="Times New Roman" panose="02020603050405020304" pitchFamily="18" charset="0"/>
              </a:rPr>
              <a:t>  </a:t>
            </a:r>
            <a:r>
              <a:rPr lang="zh-CN" altLang="en-US" sz="2800" b="1" kern="0" dirty="0">
                <a:latin typeface="Times New Roman" panose="02020603050405020304" pitchFamily="18" charset="0"/>
              </a:rPr>
              <a:t>基于学习率    ， ，</a:t>
            </a:r>
            <a:endParaRPr lang="en-US" altLang="zh-CN" sz="2800" b="1" kern="0" dirty="0">
              <a:latin typeface="Times New Roman" panose="02020603050405020304" pitchFamily="18" charset="0"/>
            </a:endParaRPr>
          </a:p>
          <a:p>
            <a:pPr marL="609600" indent="-609600" eaLnBrk="1" hangingPunct="1">
              <a:buClr>
                <a:schemeClr val="tx1"/>
              </a:buClr>
              <a:buFontTx/>
              <a:buNone/>
              <a:defRPr/>
            </a:pPr>
            <a:r>
              <a:rPr lang="en-US" altLang="zh-CN" sz="2800" b="1" kern="0" dirty="0">
                <a:latin typeface="Times New Roman" panose="02020603050405020304" pitchFamily="18" charset="0"/>
                <a:cs typeface="Times New Roman" panose="02020603050405020304" pitchFamily="18" charset="0"/>
              </a:rPr>
              <a:t>  </a:t>
            </a:r>
            <a:r>
              <a:rPr lang="en-US" altLang="zh-CN" sz="2600" b="1" kern="0" dirty="0">
                <a:latin typeface="Times New Roman" panose="02020603050405020304" pitchFamily="18" charset="0"/>
                <a:cs typeface="Times New Roman" panose="02020603050405020304" pitchFamily="18" charset="0"/>
              </a:rPr>
              <a:t>Kennedy</a:t>
            </a:r>
            <a:r>
              <a:rPr lang="zh-CN" altLang="en-US" sz="2600" b="1" kern="0" dirty="0">
                <a:latin typeface="Times New Roman" panose="02020603050405020304" pitchFamily="18" charset="0"/>
                <a:cs typeface="Times New Roman" panose="02020603050405020304" pitchFamily="18" charset="0"/>
              </a:rPr>
              <a:t>给出以下</a:t>
            </a:r>
            <a:r>
              <a:rPr lang="en-US" altLang="zh-CN" sz="2600" b="1" kern="0" dirty="0">
                <a:latin typeface="Times New Roman" panose="02020603050405020304" pitchFamily="18" charset="0"/>
                <a:cs typeface="Times New Roman" panose="02020603050405020304" pitchFamily="18" charset="0"/>
              </a:rPr>
              <a:t>4</a:t>
            </a:r>
            <a:r>
              <a:rPr lang="zh-CN" altLang="en-US" sz="2600" b="1" kern="0" dirty="0">
                <a:latin typeface="Times New Roman" panose="02020603050405020304" pitchFamily="18" charset="0"/>
                <a:cs typeface="Times New Roman" panose="02020603050405020304" pitchFamily="18" charset="0"/>
              </a:rPr>
              <a:t>种类型的</a:t>
            </a:r>
            <a:r>
              <a:rPr lang="en-US" altLang="zh-CN" sz="2600" b="1" kern="0" dirty="0">
                <a:latin typeface="Times New Roman" panose="02020603050405020304" pitchFamily="18" charset="0"/>
                <a:cs typeface="Times New Roman" panose="02020603050405020304" pitchFamily="18" charset="0"/>
              </a:rPr>
              <a:t>PSO</a:t>
            </a:r>
            <a:r>
              <a:rPr lang="zh-CN" altLang="en-US" sz="2600" b="1" kern="0" dirty="0">
                <a:latin typeface="Times New Roman" panose="02020603050405020304" pitchFamily="18" charset="0"/>
                <a:cs typeface="Times New Roman" panose="02020603050405020304" pitchFamily="18" charset="0"/>
              </a:rPr>
              <a:t>模型：</a:t>
            </a:r>
          </a:p>
        </p:txBody>
      </p:sp>
      <p:sp>
        <p:nvSpPr>
          <p:cNvPr id="163845" name="Text Box 4"/>
          <p:cNvSpPr txBox="1">
            <a:spLocks noChangeArrowheads="1"/>
          </p:cNvSpPr>
          <p:nvPr/>
        </p:nvSpPr>
        <p:spPr bwMode="auto">
          <a:xfrm>
            <a:off x="533400" y="2244725"/>
            <a:ext cx="8229600" cy="536575"/>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zh-CN" altLang="en-US" b="1">
                <a:solidFill>
                  <a:srgbClr val="CC0000"/>
                </a:solidFill>
              </a:rPr>
              <a:t>若 </a:t>
            </a:r>
            <a:r>
              <a:rPr lang="zh-CN" altLang="en-US" b="1" i="1">
                <a:solidFill>
                  <a:srgbClr val="CC0000"/>
                </a:solidFill>
                <a:sym typeface="Symbol" panose="05050102010706020507" pitchFamily="18" charset="2"/>
              </a:rPr>
              <a:t></a:t>
            </a:r>
            <a:r>
              <a:rPr lang="en-US" altLang="zh-CN" b="1" baseline="-25000">
                <a:solidFill>
                  <a:srgbClr val="CC0000"/>
                </a:solidFill>
                <a:sym typeface="Symbol" panose="05050102010706020507" pitchFamily="18" charset="2"/>
              </a:rPr>
              <a:t>1 </a:t>
            </a:r>
            <a:r>
              <a:rPr lang="en-US" altLang="zh-CN" b="1">
                <a:solidFill>
                  <a:srgbClr val="CC0000"/>
                </a:solidFill>
              </a:rPr>
              <a:t>&gt; 0</a:t>
            </a:r>
            <a:r>
              <a:rPr lang="zh-CN" altLang="en-US" b="1">
                <a:solidFill>
                  <a:srgbClr val="CC0000"/>
                </a:solidFill>
              </a:rPr>
              <a:t>，</a:t>
            </a:r>
            <a:r>
              <a:rPr lang="zh-CN" altLang="en-US" b="1" i="1">
                <a:solidFill>
                  <a:srgbClr val="CC0000"/>
                </a:solidFill>
                <a:sym typeface="Symbol" panose="05050102010706020507" pitchFamily="18" charset="2"/>
              </a:rPr>
              <a:t></a:t>
            </a:r>
            <a:r>
              <a:rPr lang="en-US" altLang="zh-CN" b="1" baseline="-25000">
                <a:solidFill>
                  <a:srgbClr val="CC0000"/>
                </a:solidFill>
                <a:sym typeface="Symbol" panose="05050102010706020507" pitchFamily="18" charset="2"/>
              </a:rPr>
              <a:t>2 </a:t>
            </a:r>
            <a:r>
              <a:rPr lang="en-US" altLang="zh-CN" b="1">
                <a:solidFill>
                  <a:srgbClr val="CC0000"/>
                </a:solidFill>
              </a:rPr>
              <a:t>&gt; 0</a:t>
            </a:r>
            <a:r>
              <a:rPr lang="zh-CN" altLang="en-US">
                <a:solidFill>
                  <a:srgbClr val="000000"/>
                </a:solidFill>
              </a:rPr>
              <a:t>，则称该算法为</a:t>
            </a:r>
            <a:r>
              <a:rPr lang="en-US" altLang="zh-CN">
                <a:solidFill>
                  <a:srgbClr val="000000"/>
                </a:solidFill>
              </a:rPr>
              <a:t>PSO</a:t>
            </a:r>
            <a:r>
              <a:rPr lang="zh-CN" altLang="en-US">
                <a:solidFill>
                  <a:srgbClr val="000000"/>
                </a:solidFill>
              </a:rPr>
              <a:t>全模型。</a:t>
            </a:r>
          </a:p>
        </p:txBody>
      </p:sp>
      <p:sp>
        <p:nvSpPr>
          <p:cNvPr id="163846" name="Text Box 4"/>
          <p:cNvSpPr txBox="1">
            <a:spLocks noChangeArrowheads="1"/>
          </p:cNvSpPr>
          <p:nvPr/>
        </p:nvSpPr>
        <p:spPr bwMode="auto">
          <a:xfrm>
            <a:off x="539750" y="3181350"/>
            <a:ext cx="8229600" cy="534988"/>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zh-CN" altLang="en-US" b="1">
                <a:solidFill>
                  <a:srgbClr val="CC0000"/>
                </a:solidFill>
              </a:rPr>
              <a:t>若 </a:t>
            </a:r>
            <a:r>
              <a:rPr lang="zh-CN" altLang="en-US" b="1" i="1">
                <a:solidFill>
                  <a:srgbClr val="CC0000"/>
                </a:solidFill>
                <a:sym typeface="Symbol" panose="05050102010706020507" pitchFamily="18" charset="2"/>
              </a:rPr>
              <a:t></a:t>
            </a:r>
            <a:r>
              <a:rPr lang="en-US" altLang="zh-CN" b="1" baseline="-25000">
                <a:solidFill>
                  <a:srgbClr val="CC0000"/>
                </a:solidFill>
                <a:sym typeface="Symbol" panose="05050102010706020507" pitchFamily="18" charset="2"/>
              </a:rPr>
              <a:t>1 </a:t>
            </a:r>
            <a:r>
              <a:rPr lang="en-US" altLang="zh-CN" b="1">
                <a:solidFill>
                  <a:srgbClr val="CC0000"/>
                </a:solidFill>
              </a:rPr>
              <a:t>&gt; 0</a:t>
            </a:r>
            <a:r>
              <a:rPr lang="zh-CN" altLang="en-US" b="1">
                <a:solidFill>
                  <a:srgbClr val="CC0000"/>
                </a:solidFill>
              </a:rPr>
              <a:t>，</a:t>
            </a:r>
            <a:r>
              <a:rPr lang="zh-CN" altLang="en-US" b="1" i="1">
                <a:solidFill>
                  <a:srgbClr val="CC0000"/>
                </a:solidFill>
                <a:sym typeface="Symbol" panose="05050102010706020507" pitchFamily="18" charset="2"/>
              </a:rPr>
              <a:t></a:t>
            </a:r>
            <a:r>
              <a:rPr lang="en-US" altLang="zh-CN" b="1" baseline="-25000">
                <a:solidFill>
                  <a:srgbClr val="CC0000"/>
                </a:solidFill>
                <a:sym typeface="Symbol" panose="05050102010706020507" pitchFamily="18" charset="2"/>
              </a:rPr>
              <a:t>2 </a:t>
            </a:r>
            <a:r>
              <a:rPr lang="en-US" altLang="zh-CN" sz="3200" b="1" baseline="-25000">
                <a:solidFill>
                  <a:srgbClr val="CC0000"/>
                </a:solidFill>
                <a:sym typeface="Symbol" panose="05050102010706020507" pitchFamily="18" charset="2"/>
              </a:rPr>
              <a:t>=</a:t>
            </a:r>
            <a:r>
              <a:rPr lang="en-US" altLang="zh-CN" b="1" baseline="-25000">
                <a:solidFill>
                  <a:srgbClr val="CC0000"/>
                </a:solidFill>
                <a:sym typeface="Symbol" panose="05050102010706020507" pitchFamily="18" charset="2"/>
              </a:rPr>
              <a:t> </a:t>
            </a:r>
            <a:r>
              <a:rPr lang="en-US" altLang="zh-CN" b="1">
                <a:solidFill>
                  <a:srgbClr val="CC0000"/>
                </a:solidFill>
              </a:rPr>
              <a:t>0</a:t>
            </a:r>
            <a:r>
              <a:rPr lang="zh-CN" altLang="en-US">
                <a:solidFill>
                  <a:srgbClr val="000000"/>
                </a:solidFill>
              </a:rPr>
              <a:t>，则称该算法为</a:t>
            </a:r>
            <a:r>
              <a:rPr lang="en-US" altLang="zh-CN">
                <a:solidFill>
                  <a:srgbClr val="000000"/>
                </a:solidFill>
              </a:rPr>
              <a:t>PSO</a:t>
            </a:r>
            <a:r>
              <a:rPr lang="zh-CN" altLang="en-US">
                <a:solidFill>
                  <a:srgbClr val="000000"/>
                </a:solidFill>
              </a:rPr>
              <a:t>认知模型。</a:t>
            </a:r>
          </a:p>
        </p:txBody>
      </p:sp>
      <p:sp>
        <p:nvSpPr>
          <p:cNvPr id="163847" name="Text Box 4"/>
          <p:cNvSpPr txBox="1">
            <a:spLocks noChangeArrowheads="1"/>
          </p:cNvSpPr>
          <p:nvPr/>
        </p:nvSpPr>
        <p:spPr bwMode="auto">
          <a:xfrm>
            <a:off x="539750" y="4117975"/>
            <a:ext cx="8229600" cy="534988"/>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zh-CN" altLang="en-US" b="1">
                <a:solidFill>
                  <a:srgbClr val="CC0000"/>
                </a:solidFill>
              </a:rPr>
              <a:t>若 </a:t>
            </a:r>
            <a:r>
              <a:rPr lang="zh-CN" altLang="en-US" b="1" i="1">
                <a:solidFill>
                  <a:srgbClr val="CC0000"/>
                </a:solidFill>
                <a:sym typeface="Symbol" panose="05050102010706020507" pitchFamily="18" charset="2"/>
              </a:rPr>
              <a:t></a:t>
            </a:r>
            <a:r>
              <a:rPr lang="en-US" altLang="zh-CN" b="1" baseline="-25000">
                <a:solidFill>
                  <a:srgbClr val="CC0000"/>
                </a:solidFill>
                <a:sym typeface="Symbol" panose="05050102010706020507" pitchFamily="18" charset="2"/>
              </a:rPr>
              <a:t>1 = </a:t>
            </a:r>
            <a:r>
              <a:rPr lang="en-US" altLang="zh-CN" b="1">
                <a:solidFill>
                  <a:srgbClr val="CC0000"/>
                </a:solidFill>
              </a:rPr>
              <a:t>0</a:t>
            </a:r>
            <a:r>
              <a:rPr lang="zh-CN" altLang="en-US" b="1">
                <a:solidFill>
                  <a:srgbClr val="CC0000"/>
                </a:solidFill>
              </a:rPr>
              <a:t>，</a:t>
            </a:r>
            <a:r>
              <a:rPr lang="zh-CN" altLang="en-US" b="1" i="1">
                <a:solidFill>
                  <a:srgbClr val="CC0000"/>
                </a:solidFill>
                <a:sym typeface="Symbol" panose="05050102010706020507" pitchFamily="18" charset="2"/>
              </a:rPr>
              <a:t></a:t>
            </a:r>
            <a:r>
              <a:rPr lang="en-US" altLang="zh-CN" b="1" baseline="-25000">
                <a:solidFill>
                  <a:srgbClr val="CC0000"/>
                </a:solidFill>
                <a:sym typeface="Symbol" panose="05050102010706020507" pitchFamily="18" charset="2"/>
              </a:rPr>
              <a:t>2 </a:t>
            </a:r>
            <a:r>
              <a:rPr lang="en-US" altLang="zh-CN" b="1">
                <a:solidFill>
                  <a:srgbClr val="CC0000"/>
                </a:solidFill>
              </a:rPr>
              <a:t>&gt; 0</a:t>
            </a:r>
            <a:r>
              <a:rPr lang="zh-CN" altLang="en-US">
                <a:solidFill>
                  <a:srgbClr val="000000"/>
                </a:solidFill>
              </a:rPr>
              <a:t>，则称该算法为</a:t>
            </a:r>
            <a:r>
              <a:rPr lang="en-US" altLang="zh-CN">
                <a:solidFill>
                  <a:srgbClr val="000000"/>
                </a:solidFill>
              </a:rPr>
              <a:t>PSO</a:t>
            </a:r>
            <a:r>
              <a:rPr lang="zh-CN" altLang="en-US">
                <a:solidFill>
                  <a:srgbClr val="000000"/>
                </a:solidFill>
              </a:rPr>
              <a:t>社会模型。</a:t>
            </a:r>
          </a:p>
        </p:txBody>
      </p:sp>
      <p:sp>
        <p:nvSpPr>
          <p:cNvPr id="163848" name="Text Box 4"/>
          <p:cNvSpPr txBox="1">
            <a:spLocks noChangeArrowheads="1"/>
          </p:cNvSpPr>
          <p:nvPr/>
        </p:nvSpPr>
        <p:spPr bwMode="auto">
          <a:xfrm>
            <a:off x="539750" y="5084763"/>
            <a:ext cx="8229600" cy="534987"/>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50000"/>
              </a:spcBef>
              <a:buClr>
                <a:srgbClr val="0000FF"/>
              </a:buClr>
              <a:buFont typeface="Wingdings" panose="05000000000000000000" pitchFamily="2" charset="2"/>
              <a:buChar char="§"/>
            </a:pPr>
            <a:r>
              <a:rPr lang="zh-CN" altLang="en-US" b="1">
                <a:solidFill>
                  <a:srgbClr val="CC0000"/>
                </a:solidFill>
              </a:rPr>
              <a:t>若 </a:t>
            </a:r>
            <a:r>
              <a:rPr lang="zh-CN" altLang="en-US" b="1" i="1">
                <a:solidFill>
                  <a:srgbClr val="CC0000"/>
                </a:solidFill>
                <a:sym typeface="Symbol" panose="05050102010706020507" pitchFamily="18" charset="2"/>
              </a:rPr>
              <a:t></a:t>
            </a:r>
            <a:r>
              <a:rPr lang="en-US" altLang="zh-CN" b="1" baseline="-25000">
                <a:solidFill>
                  <a:srgbClr val="CC0000"/>
                </a:solidFill>
                <a:sym typeface="Symbol" panose="05050102010706020507" pitchFamily="18" charset="2"/>
              </a:rPr>
              <a:t>1 =</a:t>
            </a:r>
            <a:r>
              <a:rPr lang="en-US" altLang="zh-CN" b="1">
                <a:solidFill>
                  <a:srgbClr val="CC0000"/>
                </a:solidFill>
                <a:sym typeface="Symbol" panose="05050102010706020507" pitchFamily="18" charset="2"/>
              </a:rPr>
              <a:t> </a:t>
            </a:r>
            <a:r>
              <a:rPr lang="en-US" altLang="zh-CN" b="1">
                <a:solidFill>
                  <a:srgbClr val="CC0000"/>
                </a:solidFill>
              </a:rPr>
              <a:t>0</a:t>
            </a:r>
            <a:r>
              <a:rPr lang="zh-CN" altLang="en-US" b="1">
                <a:solidFill>
                  <a:srgbClr val="CC0000"/>
                </a:solidFill>
              </a:rPr>
              <a:t>，</a:t>
            </a:r>
            <a:r>
              <a:rPr lang="zh-CN" altLang="en-US" b="1" i="1">
                <a:solidFill>
                  <a:srgbClr val="CC0000"/>
                </a:solidFill>
                <a:sym typeface="Symbol" panose="05050102010706020507" pitchFamily="18" charset="2"/>
              </a:rPr>
              <a:t></a:t>
            </a:r>
            <a:r>
              <a:rPr lang="en-US" altLang="zh-CN" b="1" baseline="-25000">
                <a:solidFill>
                  <a:srgbClr val="CC0000"/>
                </a:solidFill>
                <a:sym typeface="Symbol" panose="05050102010706020507" pitchFamily="18" charset="2"/>
              </a:rPr>
              <a:t>2 </a:t>
            </a:r>
            <a:r>
              <a:rPr lang="en-US" altLang="zh-CN" b="1">
                <a:solidFill>
                  <a:srgbClr val="CC0000"/>
                </a:solidFill>
              </a:rPr>
              <a:t>&gt; 0</a:t>
            </a:r>
            <a:r>
              <a:rPr lang="zh-CN" altLang="en-US" b="1">
                <a:solidFill>
                  <a:srgbClr val="CC0000"/>
                </a:solidFill>
              </a:rPr>
              <a:t>且</a:t>
            </a:r>
            <a:r>
              <a:rPr lang="en-US" altLang="zh-CN" b="1" i="1">
                <a:solidFill>
                  <a:srgbClr val="CC0000"/>
                </a:solidFill>
              </a:rPr>
              <a:t>g </a:t>
            </a:r>
            <a:r>
              <a:rPr lang="en-US" altLang="zh-CN" b="1" i="1">
                <a:solidFill>
                  <a:srgbClr val="CC0000"/>
                </a:solidFill>
                <a:sym typeface="Symbol" panose="05050102010706020507" pitchFamily="18" charset="2"/>
              </a:rPr>
              <a:t> i</a:t>
            </a:r>
            <a:r>
              <a:rPr lang="zh-CN" altLang="en-US" b="1">
                <a:solidFill>
                  <a:srgbClr val="000000"/>
                </a:solidFill>
                <a:sym typeface="Symbol" panose="05050102010706020507" pitchFamily="18" charset="2"/>
              </a:rPr>
              <a:t>，</a:t>
            </a:r>
            <a:r>
              <a:rPr lang="zh-CN" altLang="en-US">
                <a:solidFill>
                  <a:srgbClr val="000000"/>
                </a:solidFill>
              </a:rPr>
              <a:t>则称该算法为</a:t>
            </a:r>
            <a:r>
              <a:rPr lang="en-US" altLang="zh-CN">
                <a:solidFill>
                  <a:srgbClr val="000000"/>
                </a:solidFill>
              </a:rPr>
              <a:t>PSO</a:t>
            </a:r>
            <a:r>
              <a:rPr lang="zh-CN" altLang="en-US">
                <a:solidFill>
                  <a:srgbClr val="000000"/>
                </a:solidFill>
              </a:rPr>
              <a:t>无私模型。</a:t>
            </a:r>
          </a:p>
        </p:txBody>
      </p:sp>
      <mc:AlternateContent xmlns:mc="http://schemas.openxmlformats.org/markup-compatibility/2006" xmlns:a14="http://schemas.microsoft.com/office/drawing/2010/main">
        <mc:Choice Requires="a14">
          <p:sp>
            <p:nvSpPr>
              <p:cNvPr id="163849" name="对象 2"/>
              <p:cNvSpPr txBox="1"/>
              <p:nvPr/>
            </p:nvSpPr>
            <p:spPr bwMode="auto">
              <a:xfrm>
                <a:off x="2374975" y="945356"/>
                <a:ext cx="828600" cy="707231"/>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𝜑</m:t>
                          </m:r>
                        </m:e>
                        <m:sub>
                          <m:r>
                            <a:rPr lang="zh-CN" altLang="en-US" sz="2000" i="1">
                              <a:solidFill>
                                <a:srgbClr val="000000"/>
                              </a:solidFill>
                              <a:latin typeface="Cambria Math" panose="02040503050406030204" pitchFamily="18" charset="0"/>
                            </a:rPr>
                            <m:t>1</m:t>
                          </m:r>
                        </m:sub>
                      </m:sSub>
                    </m:oMath>
                  </m:oMathPara>
                </a14:m>
                <a:endParaRPr lang="zh-CN" altLang="en-US" sz="2000" dirty="0"/>
              </a:p>
            </p:txBody>
          </p:sp>
        </mc:Choice>
        <mc:Fallback xmlns="">
          <p:sp>
            <p:nvSpPr>
              <p:cNvPr id="163849" name="对象 2"/>
              <p:cNvSpPr txBox="1">
                <a:spLocks noRot="1" noChangeAspect="1" noMove="1" noResize="1" noEditPoints="1" noAdjustHandles="1" noChangeArrowheads="1" noChangeShapeType="1" noTextEdit="1"/>
              </p:cNvSpPr>
              <p:nvPr/>
            </p:nvSpPr>
            <p:spPr bwMode="auto">
              <a:xfrm>
                <a:off x="2374975" y="945356"/>
                <a:ext cx="828600" cy="707231"/>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850" name="对象 4"/>
              <p:cNvSpPr txBox="1"/>
              <p:nvPr/>
            </p:nvSpPr>
            <p:spPr bwMode="auto">
              <a:xfrm>
                <a:off x="2801944" y="908049"/>
                <a:ext cx="504652" cy="53657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𝜑</m:t>
                          </m:r>
                        </m:e>
                        <m:sub>
                          <m:r>
                            <a:rPr lang="zh-CN" altLang="en-US" i="1">
                              <a:solidFill>
                                <a:srgbClr val="000000"/>
                              </a:solidFill>
                              <a:latin typeface="Cambria Math" panose="02040503050406030204" pitchFamily="18" charset="0"/>
                            </a:rPr>
                            <m:t>2</m:t>
                          </m:r>
                        </m:sub>
                      </m:sSub>
                    </m:oMath>
                  </m:oMathPara>
                </a14:m>
                <a:endParaRPr lang="zh-CN" altLang="en-US" dirty="0"/>
              </a:p>
            </p:txBody>
          </p:sp>
        </mc:Choice>
        <mc:Fallback xmlns="">
          <p:sp>
            <p:nvSpPr>
              <p:cNvPr id="163850" name="对象 4"/>
              <p:cNvSpPr txBox="1">
                <a:spLocks noRot="1" noChangeAspect="1" noMove="1" noResize="1" noEditPoints="1" noAdjustHandles="1" noChangeArrowheads="1" noChangeShapeType="1" noTextEdit="1"/>
              </p:cNvSpPr>
              <p:nvPr/>
            </p:nvSpPr>
            <p:spPr bwMode="auto">
              <a:xfrm>
                <a:off x="2801944" y="908049"/>
                <a:ext cx="504652" cy="536575"/>
              </a:xfrm>
              <a:prstGeom prst="rect">
                <a:avLst/>
              </a:prstGeom>
              <a:blipFill>
                <a:blip r:embed="rId4"/>
                <a:stretch>
                  <a:fillRect l="-3659"/>
                </a:stretch>
              </a:blipFill>
              <a:ln>
                <a:noFill/>
              </a:ln>
            </p:spPr>
            <p:txBody>
              <a:bodyPr/>
              <a:lstStyle/>
              <a:p>
                <a:r>
                  <a:rPr lang="zh-CN" altLang="en-US">
                    <a:noFill/>
                  </a:rPr>
                  <a:t> </a:t>
                </a:r>
              </a:p>
            </p:txBody>
          </p:sp>
        </mc:Fallback>
      </mc:AlternateContent>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4.4.1  </a:t>
            </a:r>
            <a:r>
              <a:rPr lang="zh-CN" altLang="en-US" dirty="0">
                <a:solidFill>
                  <a:srgbClr val="002060"/>
                </a:solidFill>
              </a:rPr>
              <a:t>粒子群优化算法的基本原理 </a:t>
            </a:r>
          </a:p>
        </p:txBody>
      </p:sp>
      <p:sp>
        <p:nvSpPr>
          <p:cNvPr id="16589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FA238465-EA33-4CAC-89B9-652ECD8E195E}" type="slidenum">
              <a:rPr lang="ja-JP" altLang="en-US" sz="1800">
                <a:solidFill>
                  <a:srgbClr val="002657"/>
                </a:solidFill>
                <a:latin typeface="Arial" panose="020B0604020202020204" pitchFamily="34" charset="0"/>
                <a:ea typeface="MS PGothic" panose="020B0600070205080204" pitchFamily="34" charset="-128"/>
              </a:rPr>
              <a:t>56</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65892" name="Rectangle 2"/>
          <p:cNvSpPr>
            <a:spLocks noChangeArrowheads="1"/>
          </p:cNvSpPr>
          <p:nvPr/>
        </p:nvSpPr>
        <p:spPr bwMode="auto">
          <a:xfrm>
            <a:off x="323850" y="908050"/>
            <a:ext cx="852011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130000"/>
              </a:spcBef>
            </a:pPr>
            <a:r>
              <a:rPr kumimoji="1" lang="zh-CN" altLang="en-US" sz="3000" b="1" dirty="0">
                <a:solidFill>
                  <a:srgbClr val="000000"/>
                </a:solidFill>
                <a:latin typeface="Times New Roman" panose="02020603050405020304" pitchFamily="18" charset="0"/>
              </a:rPr>
              <a:t>粒子群优化</a:t>
            </a:r>
            <a:r>
              <a:rPr kumimoji="1" lang="zh-CN" altLang="en-US" sz="3000" b="1" dirty="0">
                <a:solidFill>
                  <a:srgbClr val="000000"/>
                </a:solidFill>
              </a:rPr>
              <a:t>算法的流程：</a:t>
            </a:r>
          </a:p>
          <a:p>
            <a:pPr algn="just" eaLnBrk="1" hangingPunct="1">
              <a:lnSpc>
                <a:spcPct val="120000"/>
              </a:lnSpc>
              <a:spcBef>
                <a:spcPct val="50000"/>
              </a:spcBef>
            </a:pPr>
            <a:r>
              <a:rPr kumimoji="1" lang="zh-CN" altLang="en-US" sz="2600" dirty="0">
                <a:solidFill>
                  <a:srgbClr val="000000"/>
                </a:solidFill>
                <a:latin typeface="Times New Roman" panose="02020603050405020304" pitchFamily="18" charset="0"/>
              </a:rPr>
              <a:t>（</a:t>
            </a:r>
            <a:r>
              <a:rPr kumimoji="1" lang="en-US" altLang="zh-CN" sz="2600" dirty="0">
                <a:solidFill>
                  <a:srgbClr val="000000"/>
                </a:solidFill>
                <a:latin typeface="Times New Roman" panose="02020603050405020304" pitchFamily="18" charset="0"/>
              </a:rPr>
              <a:t>1</a:t>
            </a:r>
            <a:r>
              <a:rPr kumimoji="1" lang="zh-CN" altLang="en-US" sz="2600" dirty="0">
                <a:solidFill>
                  <a:srgbClr val="000000"/>
                </a:solidFill>
                <a:latin typeface="Times New Roman" panose="02020603050405020304" pitchFamily="18" charset="0"/>
              </a:rPr>
              <a:t>）初始化每个粒子，即在允许范围内随机设置每个粒   子的初始位置和速度。</a:t>
            </a:r>
            <a:endParaRPr kumimoji="1" lang="en-US" altLang="zh-CN" sz="2600" dirty="0">
              <a:solidFill>
                <a:srgbClr val="000000"/>
              </a:solidFill>
              <a:latin typeface="Times New Roman" panose="02020603050405020304" pitchFamily="18" charset="0"/>
            </a:endParaRPr>
          </a:p>
          <a:p>
            <a:pPr algn="just" eaLnBrk="1" hangingPunct="1">
              <a:lnSpc>
                <a:spcPct val="120000"/>
              </a:lnSpc>
              <a:spcBef>
                <a:spcPct val="50000"/>
              </a:spcBef>
            </a:pPr>
            <a:r>
              <a:rPr kumimoji="1" lang="zh-CN" altLang="en-US" sz="2600" dirty="0">
                <a:solidFill>
                  <a:srgbClr val="000000"/>
                </a:solidFill>
                <a:latin typeface="Times New Roman" panose="02020603050405020304" pitchFamily="18" charset="0"/>
              </a:rPr>
              <a:t>（</a:t>
            </a:r>
            <a:r>
              <a:rPr kumimoji="1" lang="en-US" altLang="zh-CN" sz="2600" dirty="0">
                <a:solidFill>
                  <a:srgbClr val="000000"/>
                </a:solidFill>
                <a:latin typeface="Times New Roman" panose="02020603050405020304" pitchFamily="18" charset="0"/>
              </a:rPr>
              <a:t>2</a:t>
            </a:r>
            <a:r>
              <a:rPr kumimoji="1" lang="zh-CN" altLang="en-US" sz="2600" dirty="0">
                <a:solidFill>
                  <a:srgbClr val="000000"/>
                </a:solidFill>
                <a:latin typeface="Times New Roman" panose="02020603050405020304" pitchFamily="18" charset="0"/>
              </a:rPr>
              <a:t>）评价每个粒子的适应度，计算每个粒子的目标函数。</a:t>
            </a:r>
          </a:p>
          <a:p>
            <a:pPr algn="just" eaLnBrk="1" hangingPunct="1">
              <a:lnSpc>
                <a:spcPct val="120000"/>
              </a:lnSpc>
              <a:spcBef>
                <a:spcPct val="50000"/>
              </a:spcBef>
              <a:buFont typeface="Wingdings" panose="05000000000000000000" pitchFamily="2" charset="2"/>
              <a:buNone/>
            </a:pPr>
            <a:r>
              <a:rPr kumimoji="1" lang="zh-CN" altLang="en-US" sz="2600" dirty="0">
                <a:solidFill>
                  <a:srgbClr val="000000"/>
                </a:solidFill>
                <a:latin typeface="Times New Roman" panose="02020603050405020304" pitchFamily="18" charset="0"/>
              </a:rPr>
              <a:t>（</a:t>
            </a:r>
            <a:r>
              <a:rPr kumimoji="1" lang="en-US" altLang="zh-CN" sz="2600" dirty="0">
                <a:solidFill>
                  <a:srgbClr val="000000"/>
                </a:solidFill>
                <a:latin typeface="Times New Roman" panose="02020603050405020304" pitchFamily="18" charset="0"/>
              </a:rPr>
              <a:t>3</a:t>
            </a:r>
            <a:r>
              <a:rPr kumimoji="1" lang="zh-CN" altLang="en-US" sz="2600" dirty="0">
                <a:solidFill>
                  <a:srgbClr val="000000"/>
                </a:solidFill>
                <a:latin typeface="Times New Roman" panose="02020603050405020304" pitchFamily="18" charset="0"/>
              </a:rPr>
              <a:t>）</a:t>
            </a:r>
            <a:r>
              <a:rPr kumimoji="1" lang="zh-CN" altLang="en-US" sz="2600" b="1" dirty="0">
                <a:solidFill>
                  <a:srgbClr val="0000FF"/>
                </a:solidFill>
                <a:latin typeface="Times New Roman" panose="02020603050405020304" pitchFamily="18" charset="0"/>
              </a:rPr>
              <a:t>设置每个粒子的  </a:t>
            </a:r>
            <a:r>
              <a:rPr kumimoji="1" lang="zh-CN" altLang="en-US" sz="2600" dirty="0">
                <a:solidFill>
                  <a:srgbClr val="000000"/>
                </a:solidFill>
                <a:latin typeface="Times New Roman" panose="02020603050405020304" pitchFamily="18" charset="0"/>
              </a:rPr>
              <a:t>。对每个粒子，将其适应度与其经 历过的最好位置  进行比较，如果优于  ，则将其作为该粒子的最好位置    。</a:t>
            </a:r>
            <a:endParaRPr kumimoji="1" lang="en-US" altLang="zh-CN" sz="2600" dirty="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65893" name="对象 4"/>
              <p:cNvSpPr txBox="1"/>
              <p:nvPr/>
            </p:nvSpPr>
            <p:spPr bwMode="auto">
              <a:xfrm>
                <a:off x="3492500" y="3501009"/>
                <a:ext cx="503436" cy="5760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𝑃</m:t>
                          </m:r>
                        </m:e>
                        <m:sub>
                          <m:r>
                            <a:rPr lang="zh-CN" altLang="en-US" sz="2000" i="1">
                              <a:solidFill>
                                <a:srgbClr val="000000"/>
                              </a:solidFill>
                              <a:latin typeface="Cambria Math" panose="02040503050406030204" pitchFamily="18" charset="0"/>
                            </a:rPr>
                            <m:t>𝑖</m:t>
                          </m:r>
                        </m:sub>
                      </m:sSub>
                    </m:oMath>
                  </m:oMathPara>
                </a14:m>
                <a:endParaRPr lang="zh-CN" altLang="en-US" sz="2000" dirty="0"/>
              </a:p>
            </p:txBody>
          </p:sp>
        </mc:Choice>
        <mc:Fallback xmlns="">
          <p:sp>
            <p:nvSpPr>
              <p:cNvPr id="165893" name="对象 4"/>
              <p:cNvSpPr txBox="1">
                <a:spLocks noRot="1" noChangeAspect="1" noMove="1" noResize="1" noEditPoints="1" noAdjustHandles="1" noChangeArrowheads="1" noChangeShapeType="1" noTextEdit="1"/>
              </p:cNvSpPr>
              <p:nvPr/>
            </p:nvSpPr>
            <p:spPr bwMode="auto">
              <a:xfrm>
                <a:off x="3492500" y="3501009"/>
                <a:ext cx="503436" cy="576063"/>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894" name="对象 7"/>
              <p:cNvSpPr txBox="1"/>
              <p:nvPr/>
            </p:nvSpPr>
            <p:spPr bwMode="auto">
              <a:xfrm>
                <a:off x="3134315" y="3933825"/>
                <a:ext cx="360363" cy="503238"/>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𝑖</m:t>
                          </m:r>
                        </m:sub>
                      </m:sSub>
                    </m:oMath>
                  </m:oMathPara>
                </a14:m>
                <a:endParaRPr lang="zh-CN" altLang="en-US" dirty="0"/>
              </a:p>
            </p:txBody>
          </p:sp>
        </mc:Choice>
        <mc:Fallback xmlns="">
          <p:sp>
            <p:nvSpPr>
              <p:cNvPr id="165894" name="对象 7"/>
              <p:cNvSpPr txBox="1">
                <a:spLocks noRot="1" noChangeAspect="1" noMove="1" noResize="1" noEditPoints="1" noAdjustHandles="1" noChangeArrowheads="1" noChangeShapeType="1" noTextEdit="1"/>
              </p:cNvSpPr>
              <p:nvPr/>
            </p:nvSpPr>
            <p:spPr bwMode="auto">
              <a:xfrm>
                <a:off x="3134315" y="3933825"/>
                <a:ext cx="360363" cy="503238"/>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895" name="对象 8"/>
              <p:cNvSpPr txBox="1"/>
              <p:nvPr/>
            </p:nvSpPr>
            <p:spPr bwMode="auto">
              <a:xfrm>
                <a:off x="6372200" y="3910013"/>
                <a:ext cx="431606" cy="50323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𝑖</m:t>
                          </m:r>
                        </m:sub>
                      </m:sSub>
                    </m:oMath>
                  </m:oMathPara>
                </a14:m>
                <a:endParaRPr lang="zh-CN" altLang="en-US" dirty="0"/>
              </a:p>
            </p:txBody>
          </p:sp>
        </mc:Choice>
        <mc:Fallback xmlns="">
          <p:sp>
            <p:nvSpPr>
              <p:cNvPr id="165895" name="对象 8"/>
              <p:cNvSpPr txBox="1">
                <a:spLocks noRot="1" noChangeAspect="1" noMove="1" noResize="1" noEditPoints="1" noAdjustHandles="1" noChangeArrowheads="1" noChangeShapeType="1" noTextEdit="1"/>
              </p:cNvSpPr>
              <p:nvPr/>
            </p:nvSpPr>
            <p:spPr bwMode="auto">
              <a:xfrm>
                <a:off x="6372200" y="3910013"/>
                <a:ext cx="431606" cy="503238"/>
              </a:xfrm>
              <a:prstGeom prst="rect">
                <a:avLst/>
              </a:prstGeom>
              <a:blipFill>
                <a:blip r:embed="rId5"/>
                <a:stretch>
                  <a:fillRect l="-28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896" name="对象 9"/>
              <p:cNvSpPr txBox="1"/>
              <p:nvPr/>
            </p:nvSpPr>
            <p:spPr bwMode="auto">
              <a:xfrm>
                <a:off x="3492500" y="4390231"/>
                <a:ext cx="431606" cy="50323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𝑖</m:t>
                          </m:r>
                        </m:sub>
                      </m:sSub>
                    </m:oMath>
                  </m:oMathPara>
                </a14:m>
                <a:endParaRPr lang="zh-CN" altLang="en-US" dirty="0"/>
              </a:p>
            </p:txBody>
          </p:sp>
        </mc:Choice>
        <mc:Fallback xmlns="">
          <p:sp>
            <p:nvSpPr>
              <p:cNvPr id="165896" name="对象 9"/>
              <p:cNvSpPr txBox="1">
                <a:spLocks noRot="1" noChangeAspect="1" noMove="1" noResize="1" noEditPoints="1" noAdjustHandles="1" noChangeArrowheads="1" noChangeShapeType="1" noTextEdit="1"/>
              </p:cNvSpPr>
              <p:nvPr/>
            </p:nvSpPr>
            <p:spPr bwMode="auto">
              <a:xfrm>
                <a:off x="3492500" y="4390231"/>
                <a:ext cx="431606" cy="503237"/>
              </a:xfrm>
              <a:prstGeom prst="rect">
                <a:avLst/>
              </a:prstGeom>
              <a:blipFill>
                <a:blip r:embed="rId6"/>
                <a:stretch>
                  <a:fillRect l="-4225"/>
                </a:stretch>
              </a:blipFill>
              <a:ln>
                <a:noFill/>
              </a:ln>
            </p:spPr>
            <p:txBody>
              <a:bodyPr/>
              <a:lstStyle/>
              <a:p>
                <a:r>
                  <a:rPr lang="zh-CN" altLang="en-US">
                    <a:noFill/>
                  </a:rPr>
                  <a:t> </a:t>
                </a:r>
              </a:p>
            </p:txBody>
          </p:sp>
        </mc:Fallback>
      </mc:AlternateContent>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4.4.1  </a:t>
            </a:r>
            <a:r>
              <a:rPr lang="zh-CN" altLang="en-US" dirty="0">
                <a:solidFill>
                  <a:srgbClr val="002060"/>
                </a:solidFill>
              </a:rPr>
              <a:t>粒子群优化算法的基本原理 </a:t>
            </a:r>
          </a:p>
        </p:txBody>
      </p:sp>
      <p:sp>
        <p:nvSpPr>
          <p:cNvPr id="16793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8190F93E-2689-47A6-BB2E-4313DD644A20}" type="slidenum">
              <a:rPr lang="ja-JP" altLang="en-US" sz="1800">
                <a:solidFill>
                  <a:srgbClr val="002657"/>
                </a:solidFill>
                <a:latin typeface="Arial" panose="020B0604020202020204" pitchFamily="34" charset="0"/>
                <a:ea typeface="MS PGothic" panose="020B0600070205080204" pitchFamily="34" charset="-128"/>
              </a:rPr>
              <a:t>57</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67940" name="Rectangle 2"/>
          <p:cNvSpPr>
            <a:spLocks noChangeArrowheads="1"/>
          </p:cNvSpPr>
          <p:nvPr/>
        </p:nvSpPr>
        <p:spPr bwMode="auto">
          <a:xfrm>
            <a:off x="323850" y="908050"/>
            <a:ext cx="852011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130000"/>
              </a:spcBef>
            </a:pPr>
            <a:r>
              <a:rPr kumimoji="1" lang="zh-CN" altLang="en-US" sz="3000" b="1" dirty="0">
                <a:solidFill>
                  <a:srgbClr val="000000"/>
                </a:solidFill>
                <a:latin typeface="Times New Roman" panose="02020603050405020304" pitchFamily="18" charset="0"/>
              </a:rPr>
              <a:t>粒子群优化</a:t>
            </a:r>
            <a:r>
              <a:rPr kumimoji="1" lang="zh-CN" altLang="en-US" sz="3000" b="1" dirty="0">
                <a:solidFill>
                  <a:srgbClr val="000000"/>
                </a:solidFill>
              </a:rPr>
              <a:t>算法的流程：</a:t>
            </a:r>
          </a:p>
          <a:p>
            <a:pPr algn="just" eaLnBrk="1" hangingPunct="1">
              <a:lnSpc>
                <a:spcPct val="120000"/>
              </a:lnSpc>
              <a:spcBef>
                <a:spcPct val="50000"/>
              </a:spcBef>
            </a:pPr>
            <a:r>
              <a:rPr kumimoji="1" lang="zh-CN" altLang="en-US" sz="2600" dirty="0">
                <a:solidFill>
                  <a:srgbClr val="000000"/>
                </a:solidFill>
                <a:latin typeface="Times New Roman" panose="02020603050405020304" pitchFamily="18" charset="0"/>
              </a:rPr>
              <a:t>（</a:t>
            </a:r>
            <a:r>
              <a:rPr kumimoji="1" lang="en-US" altLang="zh-CN" sz="2600" dirty="0">
                <a:solidFill>
                  <a:srgbClr val="000000"/>
                </a:solidFill>
                <a:latin typeface="Times New Roman" panose="02020603050405020304" pitchFamily="18" charset="0"/>
              </a:rPr>
              <a:t>4</a:t>
            </a:r>
            <a:r>
              <a:rPr kumimoji="1" lang="zh-CN" altLang="en-US" sz="2600" dirty="0">
                <a:solidFill>
                  <a:srgbClr val="000000"/>
                </a:solidFill>
                <a:latin typeface="Times New Roman" panose="02020603050405020304" pitchFamily="18" charset="0"/>
              </a:rPr>
              <a:t>）</a:t>
            </a:r>
            <a:r>
              <a:rPr kumimoji="1" lang="zh-CN" altLang="en-US" sz="2600" b="1" dirty="0">
                <a:solidFill>
                  <a:srgbClr val="0000FF"/>
                </a:solidFill>
                <a:latin typeface="Times New Roman" panose="02020603050405020304" pitchFamily="18" charset="0"/>
              </a:rPr>
              <a:t>设置全局最优值   </a:t>
            </a:r>
            <a:r>
              <a:rPr kumimoji="1" lang="zh-CN" altLang="en-US" sz="2600" dirty="0">
                <a:solidFill>
                  <a:srgbClr val="000000"/>
                </a:solidFill>
                <a:latin typeface="Times New Roman" panose="02020603050405020304" pitchFamily="18" charset="0"/>
              </a:rPr>
              <a:t>。对每个粒子，将其适应度与群体经历过的最好位置    进行比较，如果优于   ，则将其作为当前群体的最好位置     。</a:t>
            </a:r>
            <a:endParaRPr kumimoji="1" lang="en-US" altLang="zh-CN" sz="2600" dirty="0">
              <a:solidFill>
                <a:srgbClr val="000000"/>
              </a:solidFill>
              <a:latin typeface="Times New Roman" panose="02020603050405020304" pitchFamily="18" charset="0"/>
            </a:endParaRPr>
          </a:p>
          <a:p>
            <a:pPr algn="just" eaLnBrk="1" hangingPunct="1">
              <a:lnSpc>
                <a:spcPct val="120000"/>
              </a:lnSpc>
              <a:spcBef>
                <a:spcPct val="50000"/>
              </a:spcBef>
            </a:pPr>
            <a:r>
              <a:rPr kumimoji="1" lang="zh-CN" altLang="en-US" sz="2600" dirty="0">
                <a:solidFill>
                  <a:srgbClr val="000000"/>
                </a:solidFill>
                <a:latin typeface="Times New Roman" panose="02020603050405020304" pitchFamily="18" charset="0"/>
              </a:rPr>
              <a:t>（</a:t>
            </a:r>
            <a:r>
              <a:rPr kumimoji="1" lang="en-US" altLang="zh-CN" sz="2600" dirty="0">
                <a:solidFill>
                  <a:srgbClr val="000000"/>
                </a:solidFill>
                <a:latin typeface="Times New Roman" panose="02020603050405020304" pitchFamily="18" charset="0"/>
              </a:rPr>
              <a:t>5</a:t>
            </a:r>
            <a:r>
              <a:rPr kumimoji="1" lang="zh-CN" altLang="en-US" sz="2600" dirty="0">
                <a:solidFill>
                  <a:srgbClr val="000000"/>
                </a:solidFill>
                <a:latin typeface="Times New Roman" panose="02020603050405020304" pitchFamily="18" charset="0"/>
              </a:rPr>
              <a:t>）根据式（</a:t>
            </a:r>
            <a:r>
              <a:rPr kumimoji="1" lang="en-US" altLang="zh-CN" sz="2600" dirty="0">
                <a:solidFill>
                  <a:srgbClr val="000000"/>
                </a:solidFill>
                <a:latin typeface="Times New Roman" panose="02020603050405020304" pitchFamily="18" charset="0"/>
              </a:rPr>
              <a:t>7.1</a:t>
            </a:r>
            <a:r>
              <a:rPr kumimoji="1" lang="zh-CN" altLang="en-US" sz="2600" dirty="0">
                <a:solidFill>
                  <a:srgbClr val="000000"/>
                </a:solidFill>
                <a:latin typeface="Times New Roman" panose="02020603050405020304" pitchFamily="18" charset="0"/>
              </a:rPr>
              <a:t>）更新粒子的速度和位置。</a:t>
            </a:r>
          </a:p>
          <a:p>
            <a:pPr algn="just" eaLnBrk="1" hangingPunct="1">
              <a:lnSpc>
                <a:spcPct val="120000"/>
              </a:lnSpc>
              <a:spcBef>
                <a:spcPct val="50000"/>
              </a:spcBef>
              <a:buFont typeface="Wingdings" panose="05000000000000000000" pitchFamily="2" charset="2"/>
              <a:buNone/>
            </a:pPr>
            <a:r>
              <a:rPr kumimoji="1" lang="zh-CN" altLang="en-US" sz="2600" dirty="0">
                <a:solidFill>
                  <a:srgbClr val="000000"/>
                </a:solidFill>
                <a:latin typeface="Times New Roman" panose="02020603050405020304" pitchFamily="18" charset="0"/>
              </a:rPr>
              <a:t>（</a:t>
            </a:r>
            <a:r>
              <a:rPr kumimoji="1" lang="en-US" altLang="zh-CN" sz="2600" dirty="0">
                <a:solidFill>
                  <a:srgbClr val="000000"/>
                </a:solidFill>
                <a:latin typeface="Times New Roman" panose="02020603050405020304" pitchFamily="18" charset="0"/>
              </a:rPr>
              <a:t>6</a:t>
            </a:r>
            <a:r>
              <a:rPr kumimoji="1" lang="zh-CN" altLang="en-US" sz="2600" dirty="0">
                <a:solidFill>
                  <a:srgbClr val="000000"/>
                </a:solidFill>
                <a:latin typeface="Times New Roman" panose="02020603050405020304" pitchFamily="18" charset="0"/>
              </a:rPr>
              <a:t>）检查终止条件。如果未达到设定条件（预设误差或者迭代的次数），则返回第（</a:t>
            </a:r>
            <a:r>
              <a:rPr kumimoji="1" lang="en-US" altLang="zh-CN" sz="2600" dirty="0">
                <a:solidFill>
                  <a:srgbClr val="000000"/>
                </a:solidFill>
                <a:latin typeface="Times New Roman" panose="02020603050405020304" pitchFamily="18" charset="0"/>
              </a:rPr>
              <a:t>2</a:t>
            </a:r>
            <a:r>
              <a:rPr kumimoji="1" lang="zh-CN" altLang="en-US" sz="2600" dirty="0">
                <a:solidFill>
                  <a:srgbClr val="000000"/>
                </a:solidFill>
                <a:latin typeface="Times New Roman" panose="02020603050405020304" pitchFamily="18" charset="0"/>
              </a:rPr>
              <a:t>）步。</a:t>
            </a:r>
            <a:endParaRPr kumimoji="1" lang="en-US" altLang="zh-CN" sz="2600" dirty="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67941" name="对象 2"/>
              <p:cNvSpPr txBox="1"/>
              <p:nvPr/>
            </p:nvSpPr>
            <p:spPr bwMode="auto">
              <a:xfrm>
                <a:off x="3635896" y="1628775"/>
                <a:ext cx="501650" cy="504081"/>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𝑔</m:t>
                          </m:r>
                        </m:sub>
                      </m:sSub>
                    </m:oMath>
                  </m:oMathPara>
                </a14:m>
                <a:endParaRPr lang="zh-CN" altLang="en-US" dirty="0"/>
              </a:p>
            </p:txBody>
          </p:sp>
        </mc:Choice>
        <mc:Fallback xmlns="">
          <p:sp>
            <p:nvSpPr>
              <p:cNvPr id="167941" name="对象 2"/>
              <p:cNvSpPr txBox="1">
                <a:spLocks noRot="1" noChangeAspect="1" noMove="1" noResize="1" noEditPoints="1" noAdjustHandles="1" noChangeArrowheads="1" noChangeShapeType="1" noTextEdit="1"/>
              </p:cNvSpPr>
              <p:nvPr/>
            </p:nvSpPr>
            <p:spPr bwMode="auto">
              <a:xfrm>
                <a:off x="3635896" y="1628775"/>
                <a:ext cx="501650" cy="504081"/>
              </a:xfrm>
              <a:prstGeom prst="rect">
                <a:avLst/>
              </a:prstGeom>
              <a:blipFill>
                <a:blip r:embed="rId3"/>
                <a:stretch>
                  <a:fillRect l="-2410" b="-60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942" name="对象 5"/>
              <p:cNvSpPr txBox="1"/>
              <p:nvPr/>
            </p:nvSpPr>
            <p:spPr bwMode="auto">
              <a:xfrm>
                <a:off x="3779912" y="2060848"/>
                <a:ext cx="501650" cy="504081"/>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𝑔</m:t>
                          </m:r>
                        </m:sub>
                      </m:sSub>
                    </m:oMath>
                  </m:oMathPara>
                </a14:m>
                <a:endParaRPr lang="zh-CN" altLang="en-US" dirty="0"/>
              </a:p>
            </p:txBody>
          </p:sp>
        </mc:Choice>
        <mc:Fallback xmlns="">
          <p:sp>
            <p:nvSpPr>
              <p:cNvPr id="167942" name="对象 5"/>
              <p:cNvSpPr txBox="1">
                <a:spLocks noRot="1" noChangeAspect="1" noMove="1" noResize="1" noEditPoints="1" noAdjustHandles="1" noChangeArrowheads="1" noChangeShapeType="1" noTextEdit="1"/>
              </p:cNvSpPr>
              <p:nvPr/>
            </p:nvSpPr>
            <p:spPr bwMode="auto">
              <a:xfrm>
                <a:off x="3779912" y="2060848"/>
                <a:ext cx="501650" cy="504081"/>
              </a:xfrm>
              <a:prstGeom prst="rect">
                <a:avLst/>
              </a:prstGeom>
              <a:blipFill>
                <a:blip r:embed="rId4"/>
                <a:stretch>
                  <a:fillRect l="-2439" b="-60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943" name="对象 11"/>
              <p:cNvSpPr txBox="1"/>
              <p:nvPr/>
            </p:nvSpPr>
            <p:spPr bwMode="auto">
              <a:xfrm>
                <a:off x="7092280" y="2060848"/>
                <a:ext cx="405408" cy="50408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𝑔</m:t>
                          </m:r>
                        </m:sub>
                      </m:sSub>
                    </m:oMath>
                  </m:oMathPara>
                </a14:m>
                <a:endParaRPr lang="zh-CN" altLang="en-US" dirty="0"/>
              </a:p>
            </p:txBody>
          </p:sp>
        </mc:Choice>
        <mc:Fallback xmlns="">
          <p:sp>
            <p:nvSpPr>
              <p:cNvPr id="167943" name="对象 11"/>
              <p:cNvSpPr txBox="1">
                <a:spLocks noRot="1" noChangeAspect="1" noMove="1" noResize="1" noEditPoints="1" noAdjustHandles="1" noChangeArrowheads="1" noChangeShapeType="1" noTextEdit="1"/>
              </p:cNvSpPr>
              <p:nvPr/>
            </p:nvSpPr>
            <p:spPr bwMode="auto">
              <a:xfrm>
                <a:off x="7092280" y="2060848"/>
                <a:ext cx="405408" cy="504080"/>
              </a:xfrm>
              <a:prstGeom prst="rect">
                <a:avLst/>
              </a:prstGeom>
              <a:blipFill>
                <a:blip r:embed="rId5"/>
                <a:stretch>
                  <a:fillRect l="-1493" r="-149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944" name="对象 12"/>
              <p:cNvSpPr txBox="1"/>
              <p:nvPr/>
            </p:nvSpPr>
            <p:spPr bwMode="auto">
              <a:xfrm>
                <a:off x="4499992" y="2564880"/>
                <a:ext cx="405408" cy="50408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𝑔</m:t>
                          </m:r>
                        </m:sub>
                      </m:sSub>
                    </m:oMath>
                  </m:oMathPara>
                </a14:m>
                <a:endParaRPr lang="zh-CN" altLang="en-US" dirty="0"/>
              </a:p>
            </p:txBody>
          </p:sp>
        </mc:Choice>
        <mc:Fallback xmlns="">
          <p:sp>
            <p:nvSpPr>
              <p:cNvPr id="167944" name="对象 12"/>
              <p:cNvSpPr txBox="1">
                <a:spLocks noRot="1" noChangeAspect="1" noMove="1" noResize="1" noEditPoints="1" noAdjustHandles="1" noChangeArrowheads="1" noChangeShapeType="1" noTextEdit="1"/>
              </p:cNvSpPr>
              <p:nvPr/>
            </p:nvSpPr>
            <p:spPr bwMode="auto">
              <a:xfrm>
                <a:off x="4499992" y="2564880"/>
                <a:ext cx="405408" cy="504080"/>
              </a:xfrm>
              <a:prstGeom prst="rect">
                <a:avLst/>
              </a:prstGeom>
              <a:blipFill>
                <a:blip r:embed="rId6"/>
                <a:stretch>
                  <a:fillRect l="-1493" r="-1493"/>
                </a:stretch>
              </a:blipFill>
              <a:ln>
                <a:noFill/>
              </a:ln>
            </p:spPr>
            <p:txBody>
              <a:bodyPr/>
              <a:lstStyle/>
              <a:p>
                <a:r>
                  <a:rPr lang="zh-CN" altLang="en-US">
                    <a:noFill/>
                  </a:rPr>
                  <a:t> </a:t>
                </a:r>
              </a:p>
            </p:txBody>
          </p:sp>
        </mc:Fallback>
      </mc:AlternateContent>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4.4.1  </a:t>
            </a:r>
            <a:r>
              <a:rPr lang="zh-CN" altLang="en-US" dirty="0">
                <a:solidFill>
                  <a:srgbClr val="002060"/>
                </a:solidFill>
              </a:rPr>
              <a:t>粒子群优化算法流程图</a:t>
            </a:r>
          </a:p>
        </p:txBody>
      </p:sp>
      <p:sp>
        <p:nvSpPr>
          <p:cNvPr id="16998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513B7BBA-CFAE-46C9-956B-4D900925AE0B}" type="slidenum">
              <a:rPr lang="ja-JP" altLang="en-US" sz="1800">
                <a:solidFill>
                  <a:srgbClr val="002657"/>
                </a:solidFill>
                <a:latin typeface="Arial" panose="020B0604020202020204" pitchFamily="34" charset="0"/>
                <a:ea typeface="MS PGothic" panose="020B0600070205080204" pitchFamily="34" charset="-128"/>
              </a:rPr>
              <a:t>58</a:t>
            </a:fld>
            <a:endParaRPr lang="en-US" altLang="ja-JP" sz="1800">
              <a:solidFill>
                <a:srgbClr val="002657"/>
              </a:solidFill>
              <a:latin typeface="Arial" panose="020B0604020202020204" pitchFamily="34" charset="0"/>
              <a:ea typeface="MS PGothic" panose="020B0600070205080204" pitchFamily="34" charset="-128"/>
            </a:endParaRPr>
          </a:p>
        </p:txBody>
      </p:sp>
      <p:graphicFrame>
        <p:nvGraphicFramePr>
          <p:cNvPr id="169988" name="对象 2"/>
          <p:cNvGraphicFramePr>
            <a:graphicFrameLocks noChangeAspect="1"/>
          </p:cNvGraphicFramePr>
          <p:nvPr>
            <p:extLst>
              <p:ext uri="{D42A27DB-BD31-4B8C-83A1-F6EECF244321}">
                <p14:modId xmlns:p14="http://schemas.microsoft.com/office/powerpoint/2010/main" val="914063078"/>
              </p:ext>
            </p:extLst>
          </p:nvPr>
        </p:nvGraphicFramePr>
        <p:xfrm>
          <a:off x="130175" y="873125"/>
          <a:ext cx="8834313" cy="5940425"/>
        </p:xfrm>
        <a:graphic>
          <a:graphicData uri="http://schemas.openxmlformats.org/presentationml/2006/ole">
            <mc:AlternateContent xmlns:mc="http://schemas.openxmlformats.org/markup-compatibility/2006">
              <mc:Choice xmlns:v="urn:schemas-microsoft-com:vml" Requires="v">
                <p:oleObj spid="_x0000_s3196" name="Visio" r:id="rId4" imgW="5080000" imgH="7975600" progId="Visio.Drawing.11">
                  <p:embed/>
                </p:oleObj>
              </mc:Choice>
              <mc:Fallback>
                <p:oleObj name="Visio" r:id="rId4" imgW="5080000" imgH="7975600"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75" y="873125"/>
                        <a:ext cx="8834313" cy="5940425"/>
                      </a:xfrm>
                      <a:prstGeom prst="rect">
                        <a:avLst/>
                      </a:prstGeom>
                      <a:noFill/>
                      <a:ln>
                        <a:noFill/>
                      </a:ln>
                      <a:extLst/>
                    </p:spPr>
                  </p:pic>
                </p:oleObj>
              </mc:Fallback>
            </mc:AlternateContent>
          </a:graphicData>
        </a:graphic>
      </p:graphicFrame>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4.4.3 </a:t>
            </a:r>
            <a:r>
              <a:rPr lang="zh-CN" altLang="en-US" dirty="0">
                <a:solidFill>
                  <a:srgbClr val="002060"/>
                </a:solidFill>
              </a:rPr>
              <a:t>粒子群优化算法应用领域</a:t>
            </a:r>
          </a:p>
        </p:txBody>
      </p:sp>
      <p:sp>
        <p:nvSpPr>
          <p:cNvPr id="18637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997F29B6-25E4-466A-9C7D-29112A2F2C13}" type="slidenum">
              <a:rPr lang="ja-JP" altLang="en-US" sz="1800">
                <a:solidFill>
                  <a:srgbClr val="002657"/>
                </a:solidFill>
                <a:latin typeface="Arial" panose="020B0604020202020204" pitchFamily="34" charset="0"/>
                <a:ea typeface="MS PGothic" panose="020B0600070205080204" pitchFamily="34" charset="-128"/>
              </a:rPr>
              <a:t>59</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186372" name="Text Box 10"/>
          <p:cNvSpPr txBox="1">
            <a:spLocks noChangeArrowheads="1"/>
          </p:cNvSpPr>
          <p:nvPr/>
        </p:nvSpPr>
        <p:spPr bwMode="auto">
          <a:xfrm>
            <a:off x="447675" y="1997075"/>
            <a:ext cx="7981950" cy="3786188"/>
          </a:xfrm>
          <a:prstGeom prst="rect">
            <a:avLst/>
          </a:prstGeom>
          <a:solidFill>
            <a:srgbClr val="FFFFFF"/>
          </a:solidFill>
          <a:ln w="9525">
            <a:solidFill>
              <a:srgbClr val="808080"/>
            </a:solidFill>
            <a:miter lim="800000"/>
          </a:ln>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pPr>
            <a:r>
              <a:rPr lang="zh-CN" altLang="en-US">
                <a:solidFill>
                  <a:srgbClr val="000000"/>
                </a:solidFill>
                <a:latin typeface="Times New Roman" panose="02020603050405020304" pitchFamily="18" charset="0"/>
              </a:rPr>
              <a:t>（</a:t>
            </a:r>
            <a:r>
              <a:rPr lang="en-US" altLang="zh-CN">
                <a:solidFill>
                  <a:srgbClr val="000000"/>
                </a:solidFill>
                <a:latin typeface="Times New Roman" panose="02020603050405020304" pitchFamily="18" charset="0"/>
              </a:rPr>
              <a:t>1</a:t>
            </a:r>
            <a:r>
              <a:rPr lang="zh-CN" altLang="en-US">
                <a:solidFill>
                  <a:srgbClr val="000000"/>
                </a:solidFill>
                <a:latin typeface="Times New Roman" panose="02020603050405020304" pitchFamily="18" charset="0"/>
              </a:rPr>
              <a:t>）神经网络训练                         （</a:t>
            </a:r>
            <a:r>
              <a:rPr lang="en-US" altLang="zh-CN">
                <a:solidFill>
                  <a:srgbClr val="000000"/>
                </a:solidFill>
                <a:latin typeface="Times New Roman" panose="02020603050405020304" pitchFamily="18" charset="0"/>
              </a:rPr>
              <a:t>7</a:t>
            </a:r>
            <a:r>
              <a:rPr lang="zh-CN" altLang="en-US">
                <a:solidFill>
                  <a:srgbClr val="000000"/>
                </a:solidFill>
                <a:latin typeface="Times New Roman" panose="02020603050405020304" pitchFamily="18" charset="0"/>
              </a:rPr>
              <a:t>）经济领域</a:t>
            </a:r>
            <a:endParaRPr lang="en-US" altLang="zh-CN">
              <a:solidFill>
                <a:srgbClr val="000000"/>
              </a:solidFill>
              <a:latin typeface="Times New Roman" panose="02020603050405020304" pitchFamily="18" charset="0"/>
            </a:endParaRPr>
          </a:p>
          <a:p>
            <a:pPr algn="just" eaLnBrk="1" hangingPunct="1">
              <a:spcBef>
                <a:spcPct val="50000"/>
              </a:spcBef>
            </a:pPr>
            <a:r>
              <a:rPr lang="zh-CN" altLang="en-US">
                <a:solidFill>
                  <a:srgbClr val="000000"/>
                </a:solidFill>
                <a:latin typeface="Times New Roman" panose="02020603050405020304" pitchFamily="18" charset="0"/>
              </a:rPr>
              <a:t>（</a:t>
            </a:r>
            <a:r>
              <a:rPr lang="en-US" altLang="zh-CN">
                <a:solidFill>
                  <a:srgbClr val="000000"/>
                </a:solidFill>
                <a:latin typeface="Times New Roman" panose="02020603050405020304" pitchFamily="18" charset="0"/>
              </a:rPr>
              <a:t>2</a:t>
            </a:r>
            <a:r>
              <a:rPr lang="zh-CN" altLang="en-US">
                <a:solidFill>
                  <a:srgbClr val="000000"/>
                </a:solidFill>
                <a:latin typeface="Times New Roman" panose="02020603050405020304" pitchFamily="18" charset="0"/>
              </a:rPr>
              <a:t>）</a:t>
            </a:r>
            <a:r>
              <a:rPr kumimoji="1" lang="zh-CN" altLang="en-US">
                <a:solidFill>
                  <a:srgbClr val="000000"/>
                </a:solidFill>
                <a:latin typeface="Times New Roman" panose="02020603050405020304" pitchFamily="18" charset="0"/>
                <a:cs typeface="Times New Roman" panose="02020603050405020304" pitchFamily="18" charset="0"/>
              </a:rPr>
              <a:t>化工系统领域                         （</a:t>
            </a:r>
            <a:r>
              <a:rPr kumimoji="1" lang="en-US" altLang="zh-CN">
                <a:solidFill>
                  <a:srgbClr val="000000"/>
                </a:solidFill>
                <a:latin typeface="Times New Roman" panose="02020603050405020304" pitchFamily="18" charset="0"/>
                <a:cs typeface="Times New Roman" panose="02020603050405020304" pitchFamily="18" charset="0"/>
              </a:rPr>
              <a:t>8</a:t>
            </a:r>
            <a:r>
              <a:rPr kumimoji="1" lang="zh-CN" altLang="en-US">
                <a:solidFill>
                  <a:srgbClr val="000000"/>
                </a:solidFill>
                <a:latin typeface="Times New Roman" panose="02020603050405020304" pitchFamily="18" charset="0"/>
                <a:cs typeface="Times New Roman" panose="02020603050405020304" pitchFamily="18" charset="0"/>
              </a:rPr>
              <a:t>）图像处理领域</a:t>
            </a:r>
            <a:endParaRPr kumimoji="1" lang="en-US" altLang="zh-CN">
              <a:solidFill>
                <a:srgbClr val="000000"/>
              </a:solidFill>
              <a:latin typeface="Times New Roman" panose="02020603050405020304" pitchFamily="18" charset="0"/>
              <a:cs typeface="Times New Roman" panose="02020603050405020304" pitchFamily="18" charset="0"/>
            </a:endParaRPr>
          </a:p>
          <a:p>
            <a:pPr algn="just" eaLnBrk="1" hangingPunct="1">
              <a:spcBef>
                <a:spcPct val="50000"/>
              </a:spcBef>
              <a:buFont typeface="Wingdings" panose="05000000000000000000" pitchFamily="2" charset="2"/>
              <a:buNone/>
            </a:pPr>
            <a:r>
              <a:rPr lang="zh-CN" altLang="en-US">
                <a:solidFill>
                  <a:srgbClr val="000000"/>
                </a:solidFill>
                <a:latin typeface="Times New Roman" panose="02020603050405020304" pitchFamily="18" charset="0"/>
              </a:rPr>
              <a:t>（</a:t>
            </a:r>
            <a:r>
              <a:rPr lang="en-US" altLang="zh-CN">
                <a:solidFill>
                  <a:srgbClr val="000000"/>
                </a:solidFill>
                <a:latin typeface="Times New Roman" panose="02020603050405020304" pitchFamily="18" charset="0"/>
              </a:rPr>
              <a:t>3</a:t>
            </a:r>
            <a:r>
              <a:rPr lang="zh-CN" altLang="en-US">
                <a:solidFill>
                  <a:srgbClr val="000000"/>
                </a:solidFill>
                <a:latin typeface="Times New Roman" panose="02020603050405020304" pitchFamily="18" charset="0"/>
              </a:rPr>
              <a:t>）电力系统领域</a:t>
            </a:r>
            <a:r>
              <a:rPr kumimoji="1" lang="zh-CN" altLang="en-US">
                <a:solidFill>
                  <a:srgbClr val="000000"/>
                </a:solidFill>
                <a:latin typeface="Times New Roman" panose="02020603050405020304" pitchFamily="18" charset="0"/>
                <a:cs typeface="Times New Roman" panose="02020603050405020304" pitchFamily="18" charset="0"/>
              </a:rPr>
              <a:t>                         （</a:t>
            </a:r>
            <a:r>
              <a:rPr kumimoji="1" lang="en-US" altLang="zh-CN">
                <a:solidFill>
                  <a:srgbClr val="000000"/>
                </a:solidFill>
                <a:latin typeface="Times New Roman" panose="02020603050405020304" pitchFamily="18" charset="0"/>
                <a:cs typeface="Times New Roman" panose="02020603050405020304" pitchFamily="18" charset="0"/>
              </a:rPr>
              <a:t>9</a:t>
            </a:r>
            <a:r>
              <a:rPr kumimoji="1" lang="zh-CN" altLang="en-US">
                <a:solidFill>
                  <a:srgbClr val="000000"/>
                </a:solidFill>
                <a:latin typeface="Times New Roman" panose="02020603050405020304" pitchFamily="18" charset="0"/>
                <a:cs typeface="Times New Roman" panose="02020603050405020304" pitchFamily="18" charset="0"/>
              </a:rPr>
              <a:t>）生物信息领域</a:t>
            </a:r>
            <a:endParaRPr kumimoji="1" lang="en-US" altLang="zh-CN">
              <a:solidFill>
                <a:srgbClr val="000000"/>
              </a:solidFill>
              <a:latin typeface="Times New Roman" panose="02020603050405020304" pitchFamily="18" charset="0"/>
              <a:cs typeface="Times New Roman" panose="02020603050405020304" pitchFamily="18" charset="0"/>
            </a:endParaRPr>
          </a:p>
          <a:p>
            <a:pPr algn="just" eaLnBrk="1" hangingPunct="1">
              <a:spcBef>
                <a:spcPct val="50000"/>
              </a:spcBef>
            </a:pPr>
            <a:r>
              <a:rPr lang="zh-CN" altLang="en-US">
                <a:solidFill>
                  <a:srgbClr val="000000"/>
                </a:solidFill>
                <a:latin typeface="Times New Roman" panose="02020603050405020304" pitchFamily="18" charset="0"/>
              </a:rPr>
              <a:t>（</a:t>
            </a:r>
            <a:r>
              <a:rPr lang="en-US" altLang="zh-CN">
                <a:solidFill>
                  <a:srgbClr val="000000"/>
                </a:solidFill>
                <a:latin typeface="Times New Roman" panose="02020603050405020304" pitchFamily="18" charset="0"/>
              </a:rPr>
              <a:t>4</a:t>
            </a:r>
            <a:r>
              <a:rPr lang="zh-CN" altLang="en-US">
                <a:solidFill>
                  <a:srgbClr val="000000"/>
                </a:solidFill>
                <a:latin typeface="Times New Roman" panose="02020603050405020304" pitchFamily="18" charset="0"/>
              </a:rPr>
              <a:t>）机械设计领域                         （</a:t>
            </a:r>
            <a:r>
              <a:rPr lang="en-US" altLang="zh-CN">
                <a:solidFill>
                  <a:srgbClr val="000000"/>
                </a:solidFill>
                <a:latin typeface="Times New Roman" panose="02020603050405020304" pitchFamily="18" charset="0"/>
              </a:rPr>
              <a:t>10</a:t>
            </a:r>
            <a:r>
              <a:rPr lang="zh-CN" altLang="en-US">
                <a:solidFill>
                  <a:srgbClr val="000000"/>
                </a:solidFill>
                <a:latin typeface="Times New Roman" panose="02020603050405020304" pitchFamily="18" charset="0"/>
              </a:rPr>
              <a:t>）医学领域</a:t>
            </a:r>
            <a:endParaRPr lang="en-US" altLang="zh-CN">
              <a:solidFill>
                <a:srgbClr val="000000"/>
              </a:solidFill>
              <a:latin typeface="Times New Roman" panose="02020603050405020304" pitchFamily="18" charset="0"/>
            </a:endParaRPr>
          </a:p>
          <a:p>
            <a:pPr algn="just" eaLnBrk="1" hangingPunct="1">
              <a:spcBef>
                <a:spcPct val="50000"/>
              </a:spcBef>
            </a:pPr>
            <a:r>
              <a:rPr lang="zh-CN" altLang="en-US">
                <a:solidFill>
                  <a:srgbClr val="000000"/>
                </a:solidFill>
                <a:latin typeface="Times New Roman" panose="02020603050405020304" pitchFamily="18" charset="0"/>
              </a:rPr>
              <a:t>（</a:t>
            </a:r>
            <a:r>
              <a:rPr lang="en-US" altLang="zh-CN">
                <a:solidFill>
                  <a:srgbClr val="000000"/>
                </a:solidFill>
                <a:latin typeface="Times New Roman" panose="02020603050405020304" pitchFamily="18" charset="0"/>
              </a:rPr>
              <a:t>5</a:t>
            </a:r>
            <a:r>
              <a:rPr lang="zh-CN" altLang="en-US">
                <a:solidFill>
                  <a:srgbClr val="000000"/>
                </a:solidFill>
                <a:latin typeface="Times New Roman" panose="02020603050405020304" pitchFamily="18" charset="0"/>
              </a:rPr>
              <a:t>）通讯领域</a:t>
            </a:r>
            <a:r>
              <a:rPr kumimoji="1" lang="zh-CN" altLang="en-US">
                <a:solidFill>
                  <a:srgbClr val="000000"/>
                </a:solidFill>
                <a:latin typeface="Times New Roman" panose="02020603050405020304" pitchFamily="18" charset="0"/>
                <a:cs typeface="Times New Roman" panose="02020603050405020304" pitchFamily="18" charset="0"/>
              </a:rPr>
              <a:t>                                 （</a:t>
            </a:r>
            <a:r>
              <a:rPr kumimoji="1" lang="en-US" altLang="zh-CN">
                <a:solidFill>
                  <a:srgbClr val="000000"/>
                </a:solidFill>
                <a:latin typeface="Times New Roman" panose="02020603050405020304" pitchFamily="18" charset="0"/>
                <a:cs typeface="Times New Roman" panose="02020603050405020304" pitchFamily="18" charset="0"/>
              </a:rPr>
              <a:t>11</a:t>
            </a:r>
            <a:r>
              <a:rPr kumimoji="1" lang="zh-CN" altLang="en-US">
                <a:solidFill>
                  <a:srgbClr val="000000"/>
                </a:solidFill>
                <a:latin typeface="Times New Roman" panose="02020603050405020304" pitchFamily="18" charset="0"/>
                <a:cs typeface="Times New Roman" panose="02020603050405020304" pitchFamily="18" charset="0"/>
              </a:rPr>
              <a:t>）运筹学领域</a:t>
            </a:r>
            <a:endParaRPr kumimoji="1" lang="en-US" altLang="zh-CN">
              <a:solidFill>
                <a:srgbClr val="000000"/>
              </a:solidFill>
              <a:latin typeface="Times New Roman" panose="02020603050405020304" pitchFamily="18" charset="0"/>
              <a:cs typeface="Times New Roman" panose="02020603050405020304" pitchFamily="18" charset="0"/>
            </a:endParaRPr>
          </a:p>
          <a:p>
            <a:pPr algn="just" eaLnBrk="1" hangingPunct="1">
              <a:spcBef>
                <a:spcPct val="50000"/>
              </a:spcBef>
              <a:buFont typeface="Wingdings" panose="05000000000000000000" pitchFamily="2" charset="2"/>
              <a:buNone/>
            </a:pPr>
            <a:r>
              <a:rPr lang="zh-CN" altLang="en-US">
                <a:solidFill>
                  <a:srgbClr val="000000"/>
                </a:solidFill>
                <a:latin typeface="Times New Roman" panose="02020603050405020304" pitchFamily="18" charset="0"/>
              </a:rPr>
              <a:t>（</a:t>
            </a:r>
            <a:r>
              <a:rPr lang="en-US" altLang="zh-CN">
                <a:solidFill>
                  <a:srgbClr val="000000"/>
                </a:solidFill>
                <a:latin typeface="Times New Roman" panose="02020603050405020304" pitchFamily="18" charset="0"/>
              </a:rPr>
              <a:t>6</a:t>
            </a:r>
            <a:r>
              <a:rPr lang="zh-CN" altLang="en-US">
                <a:solidFill>
                  <a:srgbClr val="000000"/>
                </a:solidFill>
                <a:latin typeface="Times New Roman" panose="02020603050405020304" pitchFamily="18" charset="0"/>
              </a:rPr>
              <a:t>）机器人领域                                   </a:t>
            </a:r>
            <a:r>
              <a:rPr lang="en-US" altLang="zh-CN">
                <a:solidFill>
                  <a:srgbClr val="0000FF"/>
                </a:solidFill>
                <a:latin typeface="Times New Roman" panose="02020603050405020304" pitchFamily="18" charset="0"/>
              </a:rPr>
              <a:t>………….</a:t>
            </a:r>
          </a:p>
          <a:p>
            <a:pPr algn="just" eaLnBrk="1" hangingPunct="1">
              <a:spcBef>
                <a:spcPct val="50000"/>
              </a:spcBef>
              <a:buFont typeface="Wingdings" panose="05000000000000000000" pitchFamily="2" charset="2"/>
              <a:buNone/>
            </a:pPr>
            <a:endParaRPr kumimoji="1" lang="en-US" altLang="zh-CN">
              <a:solidFill>
                <a:srgbClr val="0000FF"/>
              </a:solidFill>
              <a:latin typeface="Times New Roman" panose="02020603050405020304" pitchFamily="18" charset="0"/>
              <a:cs typeface="Times New Roman" panose="02020603050405020304" pitchFamily="18" charset="0"/>
            </a:endParaRPr>
          </a:p>
        </p:txBody>
      </p:sp>
      <p:sp>
        <p:nvSpPr>
          <p:cNvPr id="6" name="Text Box 9"/>
          <p:cNvSpPr txBox="1">
            <a:spLocks noChangeArrowheads="1"/>
          </p:cNvSpPr>
          <p:nvPr/>
        </p:nvSpPr>
        <p:spPr bwMode="auto">
          <a:xfrm>
            <a:off x="428625" y="1143000"/>
            <a:ext cx="8001000" cy="461963"/>
          </a:xfrm>
          <a:prstGeom prst="rect">
            <a:avLst/>
          </a:prstGeom>
          <a:solidFill>
            <a:srgbClr val="FFFFFF"/>
          </a:solidFill>
          <a:ln w="9525">
            <a:solidFill>
              <a:srgbClr val="808080"/>
            </a:solidFill>
            <a:miter lim="800000"/>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
                <a:srgbClr val="0000FF"/>
              </a:buClr>
              <a:buFont typeface="Wingdings" panose="05000000000000000000" pitchFamily="2" charset="2"/>
              <a:buNone/>
              <a:defRPr/>
            </a:pPr>
            <a:r>
              <a:rPr kumimoji="1" lang="zh-CN" altLang="zh-CN" sz="2400" b="1" kern="0">
                <a:solidFill>
                  <a:srgbClr val="0000FF"/>
                </a:solidFill>
                <a:latin typeface="Times New Roman" panose="02020603050405020304" pitchFamily="18" charset="0"/>
                <a:cs typeface="Times New Roman" panose="02020603050405020304" pitchFamily="18" charset="0"/>
              </a:rPr>
              <a:t>粒子群优化算法已在诸多领域得到应用，归纳如下</a:t>
            </a:r>
            <a:r>
              <a:rPr lang="zh-CN" altLang="zh-CN" sz="2400" kern="0">
                <a:solidFill>
                  <a:srgbClr val="0000FF"/>
                </a:solidFill>
              </a:rPr>
              <a:t>：</a:t>
            </a:r>
            <a:endParaRPr kumimoji="1" lang="zh-CN" altLang="en-US" sz="2400" b="1" kern="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4.1.3  </a:t>
            </a:r>
            <a:r>
              <a:rPr lang="zh-CN" altLang="en-US" dirty="0">
                <a:solidFill>
                  <a:srgbClr val="002060"/>
                </a:solidFill>
              </a:rPr>
              <a:t>进化算法的设计原则</a:t>
            </a:r>
            <a:br>
              <a:rPr lang="zh-CN" altLang="en-US" dirty="0">
                <a:solidFill>
                  <a:srgbClr val="002060"/>
                </a:solidFill>
              </a:rPr>
            </a:br>
            <a:endParaRPr lang="zh-CN" altLang="en-US" dirty="0">
              <a:solidFill>
                <a:srgbClr val="002060"/>
              </a:solidFill>
            </a:endParaRPr>
          </a:p>
        </p:txBody>
      </p:sp>
      <p:sp>
        <p:nvSpPr>
          <p:cNvPr id="3277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D3207FBE-64AC-493C-B911-03685BAE1F68}" type="slidenum">
              <a:rPr lang="ja-JP" altLang="en-US" sz="1800">
                <a:solidFill>
                  <a:srgbClr val="002657"/>
                </a:solidFill>
                <a:latin typeface="Arial" panose="020B0604020202020204" pitchFamily="34" charset="0"/>
                <a:ea typeface="MS PGothic" panose="020B0600070205080204" pitchFamily="34" charset="-128"/>
              </a:rPr>
              <a:t>6</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6"/>
          <p:cNvSpPr>
            <a:spLocks noChangeArrowheads="1"/>
          </p:cNvSpPr>
          <p:nvPr/>
        </p:nvSpPr>
        <p:spPr bwMode="auto">
          <a:xfrm>
            <a:off x="285750" y="857250"/>
            <a:ext cx="85725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buClr>
                <a:schemeClr val="accent2"/>
              </a:buClr>
              <a:buFont typeface="Wingdings" panose="05000000000000000000" pitchFamily="2" charset="2"/>
              <a:buBlip>
                <a:blip r:embed="rId3"/>
              </a:buBlip>
            </a:pPr>
            <a:r>
              <a:rPr lang="zh-CN" altLang="en-US" sz="2800" b="1" dirty="0">
                <a:solidFill>
                  <a:srgbClr val="FF0000"/>
                </a:solidFill>
                <a:latin typeface="Times New Roman" panose="02020603050405020304" pitchFamily="18" charset="0"/>
              </a:rPr>
              <a:t>适用性原则：</a:t>
            </a:r>
            <a:r>
              <a:rPr lang="zh-CN" altLang="en-US" sz="2800" dirty="0">
                <a:solidFill>
                  <a:schemeClr val="tx1"/>
                </a:solidFill>
                <a:latin typeface="Times New Roman" panose="02020603050405020304" pitchFamily="18" charset="0"/>
              </a:rPr>
              <a:t>一个算法的适用性是指该算法所能适用的问题种类，它取决于算法所需的限制与假定。</a:t>
            </a:r>
            <a:endParaRPr lang="en-US" altLang="zh-CN" sz="2800" dirty="0">
              <a:solidFill>
                <a:schemeClr val="tx1"/>
              </a:solidFill>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Blip>
                <a:blip r:embed="rId3"/>
              </a:buBlip>
            </a:pPr>
            <a:r>
              <a:rPr lang="zh-CN" altLang="en-US" sz="2800" b="1" dirty="0">
                <a:solidFill>
                  <a:srgbClr val="FF0000"/>
                </a:solidFill>
                <a:latin typeface="Times New Roman" panose="02020603050405020304" pitchFamily="18" charset="0"/>
              </a:rPr>
              <a:t>可靠性原则：</a:t>
            </a:r>
            <a:r>
              <a:rPr lang="zh-CN" altLang="en-US" sz="2800" dirty="0">
                <a:solidFill>
                  <a:schemeClr val="tx1"/>
                </a:solidFill>
                <a:latin typeface="Times New Roman" panose="02020603050405020304" pitchFamily="18" charset="0"/>
              </a:rPr>
              <a:t>一个算法的可靠性是指算法对于所设计的问题，以适当的精度求解其中大多数问题的能力。</a:t>
            </a:r>
            <a:endParaRPr lang="en-US" altLang="zh-CN" sz="2800" dirty="0">
              <a:solidFill>
                <a:schemeClr val="tx1"/>
              </a:solidFill>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Blip>
                <a:blip r:embed="rId3"/>
              </a:buBlip>
            </a:pPr>
            <a:r>
              <a:rPr lang="zh-CN" altLang="en-US" sz="2800" b="1" dirty="0">
                <a:solidFill>
                  <a:srgbClr val="FF0000"/>
                </a:solidFill>
                <a:latin typeface="Times New Roman" panose="02020603050405020304" pitchFamily="18" charset="0"/>
              </a:rPr>
              <a:t>收敛性原则：</a:t>
            </a:r>
            <a:r>
              <a:rPr lang="zh-CN" altLang="en-US" sz="2800" dirty="0">
                <a:solidFill>
                  <a:schemeClr val="tx1"/>
                </a:solidFill>
                <a:latin typeface="Times New Roman" panose="02020603050405020304" pitchFamily="18" charset="0"/>
              </a:rPr>
              <a:t>指算法能否收敛到全局最优。在收敛的前提下，希望算法具有较快的收敛速度。</a:t>
            </a:r>
            <a:endParaRPr lang="en-US" altLang="zh-CN" sz="2800" dirty="0">
              <a:solidFill>
                <a:schemeClr val="tx1"/>
              </a:solidFill>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Blip>
                <a:blip r:embed="rId3"/>
              </a:buBlip>
            </a:pPr>
            <a:r>
              <a:rPr lang="zh-CN" altLang="en-US" sz="2800" b="1" dirty="0">
                <a:solidFill>
                  <a:srgbClr val="FF0000"/>
                </a:solidFill>
                <a:latin typeface="Times New Roman" panose="02020603050405020304" pitchFamily="18" charset="0"/>
              </a:rPr>
              <a:t>稳定性原则：</a:t>
            </a:r>
            <a:r>
              <a:rPr lang="zh-CN" altLang="en-US" sz="2800" dirty="0">
                <a:solidFill>
                  <a:schemeClr val="tx1"/>
                </a:solidFill>
                <a:latin typeface="Times New Roman" panose="02020603050405020304" pitchFamily="18" charset="0"/>
              </a:rPr>
              <a:t>指算法对其控制参数及问题的数据的敏感度。</a:t>
            </a:r>
            <a:endParaRPr lang="en-US" altLang="zh-CN" sz="2800" dirty="0">
              <a:solidFill>
                <a:schemeClr val="tx1"/>
              </a:solidFill>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Blip>
                <a:blip r:embed="rId3"/>
              </a:buBlip>
            </a:pPr>
            <a:r>
              <a:rPr lang="zh-CN" altLang="en-US" sz="2800" b="1" dirty="0">
                <a:solidFill>
                  <a:srgbClr val="FF0000"/>
                </a:solidFill>
                <a:latin typeface="Times New Roman" panose="02020603050405020304" pitchFamily="18" charset="0"/>
              </a:rPr>
              <a:t>生物类比原则：</a:t>
            </a:r>
            <a:r>
              <a:rPr lang="zh-CN" altLang="en-US" sz="2800" dirty="0">
                <a:solidFill>
                  <a:schemeClr val="tx1"/>
                </a:solidFill>
                <a:latin typeface="Times New Roman" panose="02020603050405020304" pitchFamily="18" charset="0"/>
              </a:rPr>
              <a:t>在生物界被认为是有效的方法及操作可以通过类比的方法引入到算法中，有时会带来较好的结果。</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Lst>
        </p:spPr>
        <p:txBody>
          <a:bodyPr anchor="t"/>
          <a:lstStyle/>
          <a:p>
            <a:r>
              <a:rPr lang="en-US" altLang="zh-CN">
                <a:solidFill>
                  <a:srgbClr val="002060"/>
                </a:solidFill>
              </a:rPr>
              <a:t>4. </a:t>
            </a:r>
            <a:r>
              <a:rPr lang="zh-CN" altLang="en-US">
                <a:solidFill>
                  <a:srgbClr val="002060"/>
                </a:solidFill>
              </a:rPr>
              <a:t>演化计算及模糊系统</a:t>
            </a:r>
            <a:br>
              <a:rPr lang="zh-CN" altLang="en-US">
                <a:solidFill>
                  <a:srgbClr val="002060"/>
                </a:solidFill>
              </a:rPr>
            </a:br>
            <a:endParaRPr lang="zh-CN" altLang="en-US">
              <a:solidFill>
                <a:srgbClr val="002060"/>
              </a:solidFill>
            </a:endParaRPr>
          </a:p>
        </p:txBody>
      </p:sp>
      <p:sp>
        <p:nvSpPr>
          <p:cNvPr id="24586"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22BF340-D0E6-48F2-9BC1-855FA187E7E6}" type="slidenum">
              <a:rPr lang="ja-JP" altLang="en-US" sz="1800">
                <a:solidFill>
                  <a:srgbClr val="002657"/>
                </a:solidFill>
                <a:ea typeface="MS PGothic" panose="020B0600070205080204" pitchFamily="34" charset="-128"/>
              </a:rPr>
              <a:t>60</a:t>
            </a:fld>
            <a:endParaRPr lang="en-US" altLang="ja-JP" sz="1800">
              <a:solidFill>
                <a:srgbClr val="002657"/>
              </a:solidFill>
              <a:ea typeface="MS PGothic" panose="020B0600070205080204" pitchFamily="34" charset="-128"/>
            </a:endParaRPr>
          </a:p>
        </p:txBody>
      </p:sp>
      <p:sp>
        <p:nvSpPr>
          <p:cNvPr id="42" name="MH_Others_1">
            <a:extLst>
              <a:ext uri="{FF2B5EF4-FFF2-40B4-BE49-F238E27FC236}">
                <a16:creationId xmlns:a16="http://schemas.microsoft.com/office/drawing/2014/main" id="{C1418EBE-6399-4723-8E62-E67296E2F693}"/>
              </a:ext>
            </a:extLst>
          </p:cNvPr>
          <p:cNvSpPr/>
          <p:nvPr>
            <p:custDataLst>
              <p:tags r:id="rId1"/>
            </p:custDataLst>
          </p:nvPr>
        </p:nvSpPr>
        <p:spPr bwMode="auto">
          <a:xfrm>
            <a:off x="1524000" y="113302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47" name="MH_Entry_1">
            <a:extLst>
              <a:ext uri="{FF2B5EF4-FFF2-40B4-BE49-F238E27FC236}">
                <a16:creationId xmlns:a16="http://schemas.microsoft.com/office/drawing/2014/main" id="{CC056883-704E-4210-BAF2-5210CA16D782}"/>
              </a:ext>
            </a:extLst>
          </p:cNvPr>
          <p:cNvSpPr/>
          <p:nvPr>
            <p:custDataLst>
              <p:tags r:id="rId2"/>
            </p:custDataLst>
          </p:nvPr>
        </p:nvSpPr>
        <p:spPr bwMode="auto">
          <a:xfrm>
            <a:off x="1612900" y="108064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进化算法的产生与发展 </a:t>
            </a:r>
          </a:p>
        </p:txBody>
      </p:sp>
      <p:sp>
        <p:nvSpPr>
          <p:cNvPr id="50" name="MH_Number_1">
            <a:extLst>
              <a:ext uri="{FF2B5EF4-FFF2-40B4-BE49-F238E27FC236}">
                <a16:creationId xmlns:a16="http://schemas.microsoft.com/office/drawing/2014/main" id="{59EB4C53-6811-4CD2-B3C7-046386D23233}"/>
              </a:ext>
            </a:extLst>
          </p:cNvPr>
          <p:cNvSpPr/>
          <p:nvPr>
            <p:custDataLst>
              <p:tags r:id="rId3"/>
            </p:custDataLst>
          </p:nvPr>
        </p:nvSpPr>
        <p:spPr bwMode="auto">
          <a:xfrm>
            <a:off x="1816100" y="1080641"/>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rPr>
              <a:t>4.1</a:t>
            </a:r>
            <a:endParaRPr lang="zh-CN" altLang="en-US"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5" name="MH_Others_1">
            <a:extLst>
              <a:ext uri="{FF2B5EF4-FFF2-40B4-BE49-F238E27FC236}">
                <a16:creationId xmlns:a16="http://schemas.microsoft.com/office/drawing/2014/main" id="{CFEBD724-F311-47CF-B99A-519B96F69C52}"/>
              </a:ext>
            </a:extLst>
          </p:cNvPr>
          <p:cNvSpPr/>
          <p:nvPr>
            <p:custDataLst>
              <p:tags r:id="rId4"/>
            </p:custDataLst>
          </p:nvPr>
        </p:nvSpPr>
        <p:spPr bwMode="auto">
          <a:xfrm>
            <a:off x="1512888" y="2905324"/>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0" name="MH_Entry_1">
            <a:extLst>
              <a:ext uri="{FF2B5EF4-FFF2-40B4-BE49-F238E27FC236}">
                <a16:creationId xmlns:a16="http://schemas.microsoft.com/office/drawing/2014/main" id="{5234BC5A-C3F0-4CE3-B8CE-6B43CB7DE098}"/>
              </a:ext>
            </a:extLst>
          </p:cNvPr>
          <p:cNvSpPr/>
          <p:nvPr>
            <p:custDataLst>
              <p:tags r:id="rId5"/>
            </p:custDataLst>
          </p:nvPr>
        </p:nvSpPr>
        <p:spPr bwMode="auto">
          <a:xfrm>
            <a:off x="1601788" y="285293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群智能算法产生的背景</a:t>
            </a:r>
          </a:p>
        </p:txBody>
      </p:sp>
      <p:sp>
        <p:nvSpPr>
          <p:cNvPr id="61" name="MH_Number_1">
            <a:extLst>
              <a:ext uri="{FF2B5EF4-FFF2-40B4-BE49-F238E27FC236}">
                <a16:creationId xmlns:a16="http://schemas.microsoft.com/office/drawing/2014/main" id="{641D44FF-C37A-4450-8B88-72D5197F45A6}"/>
              </a:ext>
            </a:extLst>
          </p:cNvPr>
          <p:cNvSpPr/>
          <p:nvPr>
            <p:custDataLst>
              <p:tags r:id="rId6"/>
            </p:custDataLst>
          </p:nvPr>
        </p:nvSpPr>
        <p:spPr bwMode="auto">
          <a:xfrm>
            <a:off x="1763713" y="2852936"/>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4.3</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3" name="MH_Others_1">
            <a:extLst>
              <a:ext uri="{FF2B5EF4-FFF2-40B4-BE49-F238E27FC236}">
                <a16:creationId xmlns:a16="http://schemas.microsoft.com/office/drawing/2014/main" id="{7082981B-F0F3-4EC4-9CCF-FAAD9561F348}"/>
              </a:ext>
            </a:extLst>
          </p:cNvPr>
          <p:cNvSpPr/>
          <p:nvPr>
            <p:custDataLst>
              <p:tags r:id="rId7"/>
            </p:custDataLst>
          </p:nvPr>
        </p:nvSpPr>
        <p:spPr bwMode="auto">
          <a:xfrm>
            <a:off x="1512888" y="378479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5" name="MH_Entry_1">
            <a:extLst>
              <a:ext uri="{FF2B5EF4-FFF2-40B4-BE49-F238E27FC236}">
                <a16:creationId xmlns:a16="http://schemas.microsoft.com/office/drawing/2014/main" id="{1933D96A-6BC9-4AEE-9D6F-AED0D9F9CF92}"/>
              </a:ext>
            </a:extLst>
          </p:cNvPr>
          <p:cNvSpPr/>
          <p:nvPr>
            <p:custDataLst>
              <p:tags r:id="rId8"/>
            </p:custDataLst>
          </p:nvPr>
        </p:nvSpPr>
        <p:spPr bwMode="auto">
          <a:xfrm>
            <a:off x="1601788" y="373241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粒子群算法</a:t>
            </a:r>
          </a:p>
        </p:txBody>
      </p:sp>
      <p:sp>
        <p:nvSpPr>
          <p:cNvPr id="66" name="MH_Number_1">
            <a:extLst>
              <a:ext uri="{FF2B5EF4-FFF2-40B4-BE49-F238E27FC236}">
                <a16:creationId xmlns:a16="http://schemas.microsoft.com/office/drawing/2014/main" id="{A8A4DECC-F94A-4779-85D4-2399B7F49DBF}"/>
              </a:ext>
            </a:extLst>
          </p:cNvPr>
          <p:cNvSpPr/>
          <p:nvPr>
            <p:custDataLst>
              <p:tags r:id="rId9"/>
            </p:custDataLst>
          </p:nvPr>
        </p:nvSpPr>
        <p:spPr bwMode="auto">
          <a:xfrm>
            <a:off x="1763713" y="3732411"/>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4.4</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8" name="MH_Others_1">
            <a:extLst>
              <a:ext uri="{FF2B5EF4-FFF2-40B4-BE49-F238E27FC236}">
                <a16:creationId xmlns:a16="http://schemas.microsoft.com/office/drawing/2014/main" id="{288C09CB-F2F0-4F79-A329-332B59E8FEED}"/>
              </a:ext>
            </a:extLst>
          </p:cNvPr>
          <p:cNvSpPr/>
          <p:nvPr>
            <p:custDataLst>
              <p:tags r:id="rId10"/>
            </p:custDataLst>
          </p:nvPr>
        </p:nvSpPr>
        <p:spPr bwMode="auto">
          <a:xfrm>
            <a:off x="1512888" y="4605536"/>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0" name="MH_Entry_1">
            <a:extLst>
              <a:ext uri="{FF2B5EF4-FFF2-40B4-BE49-F238E27FC236}">
                <a16:creationId xmlns:a16="http://schemas.microsoft.com/office/drawing/2014/main" id="{2104A9AC-7FB7-4F3A-B3F4-57D30E69F228}"/>
              </a:ext>
            </a:extLst>
          </p:cNvPr>
          <p:cNvSpPr/>
          <p:nvPr>
            <p:custDataLst>
              <p:tags r:id="rId11"/>
            </p:custDataLst>
          </p:nvPr>
        </p:nvSpPr>
        <p:spPr bwMode="auto">
          <a:xfrm>
            <a:off x="1601788" y="4553149"/>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657"/>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蚁群算法</a:t>
            </a:r>
          </a:p>
        </p:txBody>
      </p:sp>
      <p:sp>
        <p:nvSpPr>
          <p:cNvPr id="71" name="MH_Number_1">
            <a:extLst>
              <a:ext uri="{FF2B5EF4-FFF2-40B4-BE49-F238E27FC236}">
                <a16:creationId xmlns:a16="http://schemas.microsoft.com/office/drawing/2014/main" id="{4235B457-1215-4A58-92C3-786A6BFE2BD0}"/>
              </a:ext>
            </a:extLst>
          </p:cNvPr>
          <p:cNvSpPr/>
          <p:nvPr>
            <p:custDataLst>
              <p:tags r:id="rId12"/>
            </p:custDataLst>
          </p:nvPr>
        </p:nvSpPr>
        <p:spPr bwMode="auto">
          <a:xfrm>
            <a:off x="1763713" y="4553149"/>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4.5</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3" name="MH_Others_1">
            <a:extLst>
              <a:ext uri="{FF2B5EF4-FFF2-40B4-BE49-F238E27FC236}">
                <a16:creationId xmlns:a16="http://schemas.microsoft.com/office/drawing/2014/main" id="{B498F659-AC59-4B02-B466-B84F8F257322}"/>
              </a:ext>
            </a:extLst>
          </p:cNvPr>
          <p:cNvSpPr/>
          <p:nvPr>
            <p:custDataLst>
              <p:tags r:id="rId13"/>
            </p:custDataLst>
          </p:nvPr>
        </p:nvSpPr>
        <p:spPr bwMode="auto">
          <a:xfrm>
            <a:off x="1524000" y="200932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5" name="MH_Entry_1">
            <a:extLst>
              <a:ext uri="{FF2B5EF4-FFF2-40B4-BE49-F238E27FC236}">
                <a16:creationId xmlns:a16="http://schemas.microsoft.com/office/drawing/2014/main" id="{CD9CD3BE-9F32-406E-BDC7-37E7BF22755D}"/>
              </a:ext>
            </a:extLst>
          </p:cNvPr>
          <p:cNvSpPr/>
          <p:nvPr>
            <p:custDataLst>
              <p:tags r:id="rId14"/>
            </p:custDataLst>
          </p:nvPr>
        </p:nvSpPr>
        <p:spPr bwMode="auto">
          <a:xfrm>
            <a:off x="1612900" y="195694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遗传算法 </a:t>
            </a:r>
          </a:p>
        </p:txBody>
      </p:sp>
      <p:sp>
        <p:nvSpPr>
          <p:cNvPr id="76" name="MH_Number_1">
            <a:extLst>
              <a:ext uri="{FF2B5EF4-FFF2-40B4-BE49-F238E27FC236}">
                <a16:creationId xmlns:a16="http://schemas.microsoft.com/office/drawing/2014/main" id="{DF2C10D7-99D9-47C5-BBD8-A31577F377BF}"/>
              </a:ext>
            </a:extLst>
          </p:cNvPr>
          <p:cNvSpPr/>
          <p:nvPr>
            <p:custDataLst>
              <p:tags r:id="rId15"/>
            </p:custDataLst>
          </p:nvPr>
        </p:nvSpPr>
        <p:spPr bwMode="auto">
          <a:xfrm>
            <a:off x="1816100" y="1956941"/>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4.2</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8" name="MH_Others_1">
            <a:extLst>
              <a:ext uri="{FF2B5EF4-FFF2-40B4-BE49-F238E27FC236}">
                <a16:creationId xmlns:a16="http://schemas.microsoft.com/office/drawing/2014/main" id="{8DCE56DC-9A76-4AFF-B55F-81AF9511F378}"/>
              </a:ext>
            </a:extLst>
          </p:cNvPr>
          <p:cNvSpPr/>
          <p:nvPr>
            <p:custDataLst>
              <p:tags r:id="rId16"/>
            </p:custDataLst>
          </p:nvPr>
        </p:nvSpPr>
        <p:spPr bwMode="auto">
          <a:xfrm>
            <a:off x="1500336" y="5497983"/>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80" name="MH_Entry_1">
            <a:extLst>
              <a:ext uri="{FF2B5EF4-FFF2-40B4-BE49-F238E27FC236}">
                <a16:creationId xmlns:a16="http://schemas.microsoft.com/office/drawing/2014/main" id="{B391E927-DDA2-4673-9E2E-CD76700DE281}"/>
              </a:ext>
            </a:extLst>
          </p:cNvPr>
          <p:cNvSpPr/>
          <p:nvPr>
            <p:custDataLst>
              <p:tags r:id="rId17"/>
            </p:custDataLst>
          </p:nvPr>
        </p:nvSpPr>
        <p:spPr bwMode="auto">
          <a:xfrm>
            <a:off x="1589236" y="544559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defRPr/>
            </a:pPr>
            <a:r>
              <a:rPr lang="zh-CN" altLang="en-US" sz="2800" b="1" dirty="0">
                <a:solidFill>
                  <a:prstClr val="white"/>
                </a:solidFill>
                <a:latin typeface="黑体" panose="02010609060101010101" pitchFamily="2" charset="-122"/>
                <a:ea typeface="黑体" panose="02010609060101010101" pitchFamily="2" charset="-122"/>
              </a:rPr>
              <a:t>模糊系统</a:t>
            </a:r>
          </a:p>
        </p:txBody>
      </p:sp>
      <p:sp>
        <p:nvSpPr>
          <p:cNvPr id="81" name="MH_Number_1">
            <a:extLst>
              <a:ext uri="{FF2B5EF4-FFF2-40B4-BE49-F238E27FC236}">
                <a16:creationId xmlns:a16="http://schemas.microsoft.com/office/drawing/2014/main" id="{9290D6F5-6B58-47CA-A1DA-24E914958206}"/>
              </a:ext>
            </a:extLst>
          </p:cNvPr>
          <p:cNvSpPr/>
          <p:nvPr>
            <p:custDataLst>
              <p:tags r:id="rId18"/>
            </p:custDataLst>
          </p:nvPr>
        </p:nvSpPr>
        <p:spPr bwMode="auto">
          <a:xfrm>
            <a:off x="1751161" y="5445596"/>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4.6</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5125583"/>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4.5.1  </a:t>
            </a:r>
            <a:r>
              <a:rPr lang="zh-CN" altLang="en-US" dirty="0">
                <a:solidFill>
                  <a:srgbClr val="002060"/>
                </a:solidFill>
              </a:rPr>
              <a:t>蚁群算法产生背景</a:t>
            </a:r>
          </a:p>
        </p:txBody>
      </p:sp>
      <p:sp>
        <p:nvSpPr>
          <p:cNvPr id="19865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1D481243-3E30-4C03-BA33-1572D2F1B4A1}" type="slidenum">
              <a:rPr lang="ja-JP" altLang="en-US" sz="1800">
                <a:solidFill>
                  <a:srgbClr val="002657"/>
                </a:solidFill>
                <a:latin typeface="Arial" panose="020B0604020202020204" pitchFamily="34" charset="0"/>
                <a:ea typeface="MS PGothic" panose="020B0600070205080204" pitchFamily="34" charset="-128"/>
              </a:rPr>
              <a:t>61</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1029"/>
          <p:cNvSpPr>
            <a:spLocks noChangeArrowheads="1"/>
          </p:cNvSpPr>
          <p:nvPr/>
        </p:nvSpPr>
        <p:spPr bwMode="auto">
          <a:xfrm>
            <a:off x="500063" y="1700213"/>
            <a:ext cx="7929562"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buClr>
                <a:srgbClr val="0000FF"/>
              </a:buClr>
              <a:buFont typeface="Wingdings" panose="05000000000000000000" pitchFamily="2" charset="2"/>
              <a:buChar char="§"/>
            </a:pPr>
            <a:r>
              <a:rPr kumimoji="1" lang="en-US" altLang="zh-CN" sz="2600" dirty="0">
                <a:solidFill>
                  <a:srgbClr val="000000"/>
                </a:solidFill>
              </a:rPr>
              <a:t> </a:t>
            </a:r>
            <a:r>
              <a:rPr kumimoji="1" lang="en-US" altLang="zh-CN" sz="2600" dirty="0">
                <a:solidFill>
                  <a:srgbClr val="000000"/>
                </a:solidFill>
                <a:latin typeface="Times New Roman" panose="02020603050405020304" pitchFamily="18" charset="0"/>
              </a:rPr>
              <a:t>20</a:t>
            </a:r>
            <a:r>
              <a:rPr kumimoji="1" lang="zh-CN" altLang="zh-CN" sz="2600" dirty="0">
                <a:solidFill>
                  <a:srgbClr val="000000"/>
                </a:solidFill>
                <a:latin typeface="Times New Roman" panose="02020603050405020304" pitchFamily="18" charset="0"/>
              </a:rPr>
              <a:t>世纪</a:t>
            </a:r>
            <a:r>
              <a:rPr kumimoji="1" lang="en-US" altLang="zh-CN" sz="2600" dirty="0">
                <a:solidFill>
                  <a:srgbClr val="000000"/>
                </a:solidFill>
                <a:latin typeface="Times New Roman" panose="02020603050405020304" pitchFamily="18" charset="0"/>
              </a:rPr>
              <a:t>90</a:t>
            </a:r>
            <a:r>
              <a:rPr kumimoji="1" lang="zh-CN" altLang="zh-CN" sz="2600" dirty="0">
                <a:solidFill>
                  <a:srgbClr val="000000"/>
                </a:solidFill>
                <a:latin typeface="Times New Roman" panose="02020603050405020304" pitchFamily="18" charset="0"/>
              </a:rPr>
              <a:t>年代初</a:t>
            </a:r>
            <a:r>
              <a:rPr kumimoji="1" lang="zh-CN" altLang="en-US" sz="2600" dirty="0">
                <a:solidFill>
                  <a:srgbClr val="000000"/>
                </a:solidFill>
                <a:latin typeface="Times New Roman" panose="02020603050405020304" pitchFamily="18" charset="0"/>
              </a:rPr>
              <a:t>，</a:t>
            </a:r>
            <a:r>
              <a:rPr kumimoji="1" lang="zh-CN" altLang="zh-CN" sz="2600" dirty="0">
                <a:solidFill>
                  <a:srgbClr val="000000"/>
                </a:solidFill>
                <a:latin typeface="Times New Roman" panose="02020603050405020304" pitchFamily="18" charset="0"/>
              </a:rPr>
              <a:t>意大利科学家</a:t>
            </a:r>
            <a:r>
              <a:rPr kumimoji="1" lang="en-US" altLang="zh-CN" sz="2600" dirty="0">
                <a:solidFill>
                  <a:srgbClr val="000000"/>
                </a:solidFill>
                <a:latin typeface="Times New Roman" panose="02020603050405020304" pitchFamily="18" charset="0"/>
              </a:rPr>
              <a:t>Marco Dorigo</a:t>
            </a:r>
            <a:r>
              <a:rPr kumimoji="1" lang="zh-CN" altLang="zh-CN" sz="2600" dirty="0">
                <a:solidFill>
                  <a:srgbClr val="000000"/>
                </a:solidFill>
                <a:latin typeface="Times New Roman" panose="02020603050405020304" pitchFamily="18" charset="0"/>
              </a:rPr>
              <a:t>等受蚂蚁觅食行为的启发</a:t>
            </a:r>
            <a:r>
              <a:rPr kumimoji="1" lang="zh-CN" altLang="en-US" sz="2600" dirty="0">
                <a:solidFill>
                  <a:srgbClr val="000000"/>
                </a:solidFill>
                <a:latin typeface="Times New Roman" panose="02020603050405020304" pitchFamily="18" charset="0"/>
              </a:rPr>
              <a:t>，提出</a:t>
            </a:r>
            <a:r>
              <a:rPr kumimoji="1" lang="zh-CN" altLang="zh-CN" sz="2600" dirty="0">
                <a:solidFill>
                  <a:srgbClr val="000000"/>
                </a:solidFill>
                <a:latin typeface="Times New Roman" panose="02020603050405020304" pitchFamily="18" charset="0"/>
              </a:rPr>
              <a:t>蚁群算法</a:t>
            </a:r>
            <a:r>
              <a:rPr kumimoji="1" lang="en-US" altLang="zh-CN" sz="2600" dirty="0">
                <a:solidFill>
                  <a:srgbClr val="000000"/>
                </a:solidFill>
                <a:latin typeface="Times New Roman" panose="02020603050405020304" pitchFamily="18" charset="0"/>
              </a:rPr>
              <a:t>(Ant Colony Optimization</a:t>
            </a:r>
            <a:r>
              <a:rPr kumimoji="1" lang="zh-CN" altLang="en-US" sz="2600" dirty="0">
                <a:solidFill>
                  <a:srgbClr val="000000"/>
                </a:solidFill>
                <a:latin typeface="Times New Roman" panose="02020603050405020304" pitchFamily="18" charset="0"/>
              </a:rPr>
              <a:t>，</a:t>
            </a:r>
            <a:r>
              <a:rPr kumimoji="1" lang="en-US" altLang="zh-CN" sz="2600" dirty="0">
                <a:solidFill>
                  <a:srgbClr val="000000"/>
                </a:solidFill>
                <a:latin typeface="Times New Roman" panose="02020603050405020304" pitchFamily="18" charset="0"/>
              </a:rPr>
              <a:t>ACO)</a:t>
            </a:r>
            <a:r>
              <a:rPr kumimoji="1" lang="zh-CN" altLang="en-US" sz="2600" dirty="0">
                <a:solidFill>
                  <a:srgbClr val="000000"/>
                </a:solidFill>
                <a:latin typeface="Times New Roman" panose="02020603050405020304" pitchFamily="18" charset="0"/>
              </a:rPr>
              <a:t>。 </a:t>
            </a:r>
          </a:p>
        </p:txBody>
      </p:sp>
      <p:sp>
        <p:nvSpPr>
          <p:cNvPr id="6" name="Text Box 1034"/>
          <p:cNvSpPr txBox="1">
            <a:spLocks noChangeArrowheads="1"/>
          </p:cNvSpPr>
          <p:nvPr/>
        </p:nvSpPr>
        <p:spPr bwMode="auto">
          <a:xfrm>
            <a:off x="500063" y="3224213"/>
            <a:ext cx="8262937" cy="492125"/>
          </a:xfrm>
          <a:prstGeom prst="rect">
            <a:avLst/>
          </a:prstGeom>
          <a:noFill/>
          <a:ln>
            <a:noFill/>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fontAlgn="auto" hangingPunct="1">
              <a:lnSpc>
                <a:spcPct val="100000"/>
              </a:lnSpc>
              <a:spcBef>
                <a:spcPct val="50000"/>
              </a:spcBef>
              <a:spcAft>
                <a:spcPts val="0"/>
              </a:spcAft>
              <a:buClr>
                <a:srgbClr val="0000FF"/>
              </a:buClr>
              <a:buFont typeface="Wingdings" panose="05000000000000000000" pitchFamily="2" charset="2"/>
              <a:buChar char="§"/>
              <a:defRPr/>
            </a:pPr>
            <a:r>
              <a:rPr lang="en-US" altLang="zh-CN" sz="2600" kern="0" dirty="0">
                <a:solidFill>
                  <a:srgbClr val="000000"/>
                </a:solidFill>
              </a:rPr>
              <a:t>  </a:t>
            </a:r>
            <a:r>
              <a:rPr lang="zh-CN" altLang="zh-CN" sz="2600" kern="0" dirty="0">
                <a:solidFill>
                  <a:srgbClr val="000000"/>
                </a:solidFill>
              </a:rPr>
              <a:t>一种应用于组合优化问题的</a:t>
            </a:r>
            <a:r>
              <a:rPr lang="zh-CN" altLang="zh-CN" sz="2600" b="1" kern="0" dirty="0">
                <a:solidFill>
                  <a:srgbClr val="FF0000"/>
                </a:solidFill>
              </a:rPr>
              <a:t>启发式</a:t>
            </a:r>
            <a:r>
              <a:rPr lang="zh-CN" altLang="zh-CN" sz="2600" kern="0" dirty="0">
                <a:solidFill>
                  <a:srgbClr val="000000"/>
                </a:solidFill>
              </a:rPr>
              <a:t>搜索算法</a:t>
            </a:r>
            <a:r>
              <a:rPr lang="zh-CN" altLang="en-US" sz="2600" kern="0" dirty="0">
                <a:solidFill>
                  <a:srgbClr val="000000"/>
                </a:solidFill>
              </a:rPr>
              <a:t>。</a:t>
            </a:r>
            <a:endParaRPr lang="zh-CN" altLang="en-US" sz="2600" kern="0" dirty="0">
              <a:solidFill>
                <a:srgbClr val="000000"/>
              </a:solidFill>
              <a:latin typeface="宋体" panose="02010600030101010101" pitchFamily="2" charset="-122"/>
            </a:endParaRPr>
          </a:p>
        </p:txBody>
      </p:sp>
      <p:sp>
        <p:nvSpPr>
          <p:cNvPr id="7" name="Text Box 1035"/>
          <p:cNvSpPr txBox="1">
            <a:spLocks noChangeArrowheads="1"/>
          </p:cNvSpPr>
          <p:nvPr/>
        </p:nvSpPr>
        <p:spPr bwMode="auto">
          <a:xfrm>
            <a:off x="500063" y="3944938"/>
            <a:ext cx="8262937" cy="492125"/>
          </a:xfrm>
          <a:prstGeom prst="rect">
            <a:avLst/>
          </a:prstGeom>
          <a:noFill/>
          <a:ln>
            <a:noFill/>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fontAlgn="auto" hangingPunct="1">
              <a:lnSpc>
                <a:spcPct val="100000"/>
              </a:lnSpc>
              <a:spcBef>
                <a:spcPct val="50000"/>
              </a:spcBef>
              <a:spcAft>
                <a:spcPts val="0"/>
              </a:spcAft>
              <a:buClr>
                <a:srgbClr val="0000FF"/>
              </a:buClr>
              <a:buFont typeface="Wingdings" panose="05000000000000000000" pitchFamily="2" charset="2"/>
              <a:buChar char="§"/>
              <a:defRPr/>
            </a:pPr>
            <a:r>
              <a:rPr lang="en-US" altLang="zh-CN" sz="2600" kern="0" dirty="0">
                <a:solidFill>
                  <a:srgbClr val="000000"/>
                </a:solidFill>
              </a:rPr>
              <a:t>  </a:t>
            </a:r>
            <a:r>
              <a:rPr lang="zh-CN" altLang="zh-CN" sz="2600" kern="0" dirty="0">
                <a:solidFill>
                  <a:srgbClr val="000000"/>
                </a:solidFill>
              </a:rPr>
              <a:t>在解决</a:t>
            </a:r>
            <a:r>
              <a:rPr lang="zh-CN" altLang="zh-CN" sz="2600" b="1" kern="0" dirty="0">
                <a:solidFill>
                  <a:srgbClr val="0000FF"/>
                </a:solidFill>
              </a:rPr>
              <a:t>离散组合优化</a:t>
            </a:r>
            <a:r>
              <a:rPr lang="zh-CN" altLang="zh-CN" sz="2600" kern="0" dirty="0">
                <a:solidFill>
                  <a:srgbClr val="000000"/>
                </a:solidFill>
              </a:rPr>
              <a:t>方面具有良好的性能</a:t>
            </a:r>
            <a:r>
              <a:rPr lang="zh-CN" altLang="en-US" sz="2600" kern="0" dirty="0">
                <a:solidFill>
                  <a:srgbClr val="000000"/>
                </a:solidFill>
                <a:latin typeface="宋体" panose="02010600030101010101"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4.5.2  </a:t>
            </a:r>
            <a:r>
              <a:rPr lang="zh-CN" altLang="en-US" dirty="0">
                <a:solidFill>
                  <a:srgbClr val="002060"/>
                </a:solidFill>
              </a:rPr>
              <a:t>蚁群算法基本思想</a:t>
            </a:r>
          </a:p>
        </p:txBody>
      </p:sp>
      <p:sp>
        <p:nvSpPr>
          <p:cNvPr id="20070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852D1132-15EB-447F-ABDE-C526979D2797}" type="slidenum">
              <a:rPr lang="ja-JP" altLang="en-US" sz="1800">
                <a:solidFill>
                  <a:srgbClr val="002657"/>
                </a:solidFill>
                <a:latin typeface="Arial" panose="020B0604020202020204" pitchFamily="34" charset="0"/>
                <a:ea typeface="MS PGothic" panose="020B0600070205080204" pitchFamily="34" charset="-128"/>
              </a:rPr>
              <a:t>62</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6" name="Text Box 1034"/>
          <p:cNvSpPr txBox="1">
            <a:spLocks noChangeArrowheads="1"/>
          </p:cNvSpPr>
          <p:nvPr/>
        </p:nvSpPr>
        <p:spPr bwMode="auto">
          <a:xfrm>
            <a:off x="304800" y="1268760"/>
            <a:ext cx="8458200" cy="893763"/>
          </a:xfrm>
          <a:prstGeom prst="rect">
            <a:avLst/>
          </a:prstGeom>
          <a:noFill/>
          <a:ln>
            <a:noFill/>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fontAlgn="auto" hangingPunct="1">
              <a:lnSpc>
                <a:spcPct val="100000"/>
              </a:lnSpc>
              <a:spcBef>
                <a:spcPct val="50000"/>
              </a:spcBef>
              <a:spcAft>
                <a:spcPts val="0"/>
              </a:spcAft>
              <a:buClr>
                <a:srgbClr val="0000FF"/>
              </a:buClr>
              <a:buFont typeface="Wingdings" panose="05000000000000000000" pitchFamily="2" charset="2"/>
              <a:buChar char="§"/>
              <a:defRPr/>
            </a:pPr>
            <a:r>
              <a:rPr lang="en-US" altLang="zh-CN" sz="2600" b="1" kern="0" dirty="0">
                <a:solidFill>
                  <a:srgbClr val="CC0000"/>
                </a:solidFill>
                <a:latin typeface="Times New Roman" panose="02020603050405020304" pitchFamily="18" charset="0"/>
                <a:cs typeface="Times New Roman" panose="02020603050405020304" pitchFamily="18" charset="0"/>
              </a:rPr>
              <a:t>  </a:t>
            </a:r>
            <a:r>
              <a:rPr lang="zh-CN" altLang="zh-CN" sz="2600" b="1" kern="0" dirty="0">
                <a:solidFill>
                  <a:srgbClr val="0000FF"/>
                </a:solidFill>
                <a:latin typeface="Times New Roman" panose="02020603050405020304" pitchFamily="18" charset="0"/>
                <a:cs typeface="Times New Roman" panose="02020603050405020304" pitchFamily="18" charset="0"/>
              </a:rPr>
              <a:t>信息素跟踪</a:t>
            </a:r>
            <a:r>
              <a:rPr lang="zh-CN" altLang="en-US" sz="2600" kern="0" dirty="0">
                <a:solidFill>
                  <a:srgbClr val="000000"/>
                </a:solidFill>
                <a:latin typeface="宋体" panose="02010600030101010101" pitchFamily="2" charset="-122"/>
              </a:rPr>
              <a:t>：</a:t>
            </a:r>
            <a:r>
              <a:rPr lang="zh-CN" altLang="zh-CN" sz="2600" kern="0" dirty="0">
                <a:solidFill>
                  <a:srgbClr val="000000"/>
                </a:solidFill>
              </a:rPr>
              <a:t>按照一定的</a:t>
            </a:r>
            <a:r>
              <a:rPr lang="zh-CN" altLang="zh-CN" sz="2600" b="1" kern="0" dirty="0">
                <a:solidFill>
                  <a:srgbClr val="0000FF"/>
                </a:solidFill>
              </a:rPr>
              <a:t>概率</a:t>
            </a:r>
            <a:r>
              <a:rPr lang="zh-CN" altLang="zh-CN" sz="2600" kern="0" dirty="0">
                <a:solidFill>
                  <a:srgbClr val="000000"/>
                </a:solidFill>
              </a:rPr>
              <a:t>沿着信息素较强的路径觅食</a:t>
            </a:r>
            <a:r>
              <a:rPr lang="zh-CN" altLang="en-US" sz="2600" kern="0" dirty="0">
                <a:solidFill>
                  <a:srgbClr val="000000"/>
                </a:solidFill>
                <a:latin typeface="宋体" panose="02010600030101010101" pitchFamily="2" charset="-122"/>
              </a:rPr>
              <a:t>。</a:t>
            </a:r>
          </a:p>
        </p:txBody>
      </p:sp>
      <p:sp>
        <p:nvSpPr>
          <p:cNvPr id="7" name="Text Box 1035"/>
          <p:cNvSpPr txBox="1">
            <a:spLocks noChangeArrowheads="1"/>
          </p:cNvSpPr>
          <p:nvPr/>
        </p:nvSpPr>
        <p:spPr bwMode="auto">
          <a:xfrm>
            <a:off x="304800" y="2276872"/>
            <a:ext cx="8458200" cy="893763"/>
          </a:xfrm>
          <a:prstGeom prst="rect">
            <a:avLst/>
          </a:prstGeom>
          <a:noFill/>
          <a:ln>
            <a:noFill/>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fontAlgn="auto" hangingPunct="1">
              <a:lnSpc>
                <a:spcPct val="100000"/>
              </a:lnSpc>
              <a:spcBef>
                <a:spcPct val="50000"/>
              </a:spcBef>
              <a:spcAft>
                <a:spcPts val="0"/>
              </a:spcAft>
              <a:buClr>
                <a:srgbClr val="0000FF"/>
              </a:buClr>
              <a:buFont typeface="Wingdings" panose="05000000000000000000" pitchFamily="2" charset="2"/>
              <a:buChar char="§"/>
              <a:defRPr/>
            </a:pPr>
            <a:r>
              <a:rPr lang="en-US" altLang="zh-CN" sz="2600" b="1" kern="0" dirty="0">
                <a:solidFill>
                  <a:srgbClr val="CC0000"/>
                </a:solidFill>
                <a:latin typeface="宋体" panose="02010600030101010101" pitchFamily="2" charset="-122"/>
              </a:rPr>
              <a:t> </a:t>
            </a:r>
            <a:r>
              <a:rPr lang="zh-CN" altLang="zh-CN" sz="2600" b="1" kern="0" dirty="0">
                <a:solidFill>
                  <a:srgbClr val="0000FF"/>
                </a:solidFill>
                <a:latin typeface="宋体" panose="02010600030101010101" pitchFamily="2" charset="-122"/>
              </a:rPr>
              <a:t>信息素遗留</a:t>
            </a:r>
            <a:r>
              <a:rPr lang="zh-CN" altLang="en-US" sz="2600" kern="0" dirty="0">
                <a:solidFill>
                  <a:srgbClr val="000000"/>
                </a:solidFill>
                <a:latin typeface="宋体" panose="02010600030101010101" pitchFamily="2" charset="-122"/>
              </a:rPr>
              <a:t>：</a:t>
            </a:r>
            <a:r>
              <a:rPr lang="zh-CN" altLang="zh-CN" sz="2600" kern="0" dirty="0">
                <a:solidFill>
                  <a:srgbClr val="000000"/>
                </a:solidFill>
              </a:rPr>
              <a:t>会在走过的路上会</a:t>
            </a:r>
            <a:r>
              <a:rPr lang="zh-CN" altLang="zh-CN" sz="2600" b="1" kern="0" dirty="0">
                <a:solidFill>
                  <a:srgbClr val="0000FF"/>
                </a:solidFill>
              </a:rPr>
              <a:t>释放信息素</a:t>
            </a:r>
            <a:r>
              <a:rPr lang="zh-CN" altLang="zh-CN" sz="2600" kern="0" dirty="0">
                <a:solidFill>
                  <a:srgbClr val="000000"/>
                </a:solidFill>
              </a:rPr>
              <a:t>，使得在一定的范围内的其他蚂蚁能够觉察到并由此影响它们的行为</a:t>
            </a:r>
            <a:r>
              <a:rPr lang="zh-CN" altLang="en-US" sz="2600" kern="0" dirty="0">
                <a:solidFill>
                  <a:srgbClr val="000000"/>
                </a:solidFill>
                <a:latin typeface="宋体" panose="02010600030101010101" pitchFamily="2" charset="-122"/>
              </a:rPr>
              <a:t>。</a:t>
            </a:r>
          </a:p>
        </p:txBody>
      </p:sp>
      <p:pic>
        <p:nvPicPr>
          <p:cNvPr id="20071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6559" y="3302199"/>
            <a:ext cx="6754682" cy="343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4.5.2  </a:t>
            </a:r>
            <a:r>
              <a:rPr lang="zh-CN" altLang="en-US" dirty="0">
                <a:solidFill>
                  <a:srgbClr val="002060"/>
                </a:solidFill>
              </a:rPr>
              <a:t>蚁群算法基本思想</a:t>
            </a:r>
          </a:p>
        </p:txBody>
      </p:sp>
      <p:sp>
        <p:nvSpPr>
          <p:cNvPr id="20275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789845BA-44F3-4940-A5D2-836FDCF6B25C}" type="slidenum">
              <a:rPr lang="ja-JP" altLang="en-US" sz="1800">
                <a:solidFill>
                  <a:srgbClr val="002657"/>
                </a:solidFill>
                <a:latin typeface="Arial" panose="020B0604020202020204" pitchFamily="34" charset="0"/>
                <a:ea typeface="MS PGothic" panose="020B0600070205080204" pitchFamily="34" charset="-128"/>
              </a:rPr>
              <a:t>63</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Text Box 4"/>
          <p:cNvSpPr txBox="1">
            <a:spLocks noChangeArrowheads="1"/>
          </p:cNvSpPr>
          <p:nvPr/>
        </p:nvSpPr>
        <p:spPr bwMode="auto">
          <a:xfrm>
            <a:off x="214313" y="984250"/>
            <a:ext cx="8429625"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20000"/>
              </a:spcBef>
              <a:buClr>
                <a:srgbClr val="000000"/>
              </a:buClr>
            </a:pPr>
            <a:r>
              <a:rPr lang="zh-CN" altLang="en-US" b="1">
                <a:solidFill>
                  <a:srgbClr val="0000FF"/>
                </a:solidFill>
                <a:latin typeface="Times New Roman" panose="02020603050405020304" pitchFamily="18" charset="0"/>
              </a:rPr>
              <a:t>（</a:t>
            </a:r>
            <a:r>
              <a:rPr lang="en-US" altLang="zh-CN" b="1">
                <a:solidFill>
                  <a:srgbClr val="0000FF"/>
                </a:solidFill>
                <a:latin typeface="Times New Roman" panose="02020603050405020304" pitchFamily="18" charset="0"/>
              </a:rPr>
              <a:t>1</a:t>
            </a:r>
            <a:r>
              <a:rPr lang="zh-CN" altLang="en-US" b="1">
                <a:solidFill>
                  <a:srgbClr val="0000FF"/>
                </a:solidFill>
                <a:latin typeface="Times New Roman" panose="02020603050405020304" pitchFamily="18" charset="0"/>
              </a:rPr>
              <a:t>）环境</a:t>
            </a:r>
            <a:r>
              <a:rPr lang="zh-CN" altLang="en-US">
                <a:solidFill>
                  <a:srgbClr val="0000FF"/>
                </a:solidFill>
                <a:latin typeface="Times New Roman" panose="02020603050405020304" pitchFamily="18" charset="0"/>
              </a:rPr>
              <a:t>：</a:t>
            </a:r>
            <a:r>
              <a:rPr lang="zh-CN" altLang="en-US">
                <a:solidFill>
                  <a:srgbClr val="000000"/>
                </a:solidFill>
                <a:latin typeface="Times New Roman" panose="02020603050405020304" pitchFamily="18" charset="0"/>
              </a:rPr>
              <a:t>有障碍物、有其他蚂蚁、有信息素。  </a:t>
            </a:r>
          </a:p>
          <a:p>
            <a:pPr algn="just" eaLnBrk="1" hangingPunct="1">
              <a:lnSpc>
                <a:spcPct val="120000"/>
              </a:lnSpc>
              <a:spcBef>
                <a:spcPct val="20000"/>
              </a:spcBef>
              <a:buClr>
                <a:srgbClr val="000000"/>
              </a:buClr>
            </a:pPr>
            <a:r>
              <a:rPr lang="zh-CN" altLang="en-US" b="1">
                <a:solidFill>
                  <a:srgbClr val="0000FF"/>
                </a:solidFill>
                <a:latin typeface="Times New Roman" panose="02020603050405020304" pitchFamily="18" charset="0"/>
              </a:rPr>
              <a:t>（</a:t>
            </a:r>
            <a:r>
              <a:rPr lang="en-US" altLang="zh-CN" b="1">
                <a:solidFill>
                  <a:srgbClr val="0000FF"/>
                </a:solidFill>
                <a:latin typeface="Times New Roman" panose="02020603050405020304" pitchFamily="18" charset="0"/>
              </a:rPr>
              <a:t>2</a:t>
            </a:r>
            <a:r>
              <a:rPr lang="zh-CN" altLang="en-US" b="1">
                <a:solidFill>
                  <a:srgbClr val="0000FF"/>
                </a:solidFill>
                <a:latin typeface="Times New Roman" panose="02020603050405020304" pitchFamily="18" charset="0"/>
              </a:rPr>
              <a:t>）觅食规则</a:t>
            </a:r>
            <a:r>
              <a:rPr lang="zh-CN" altLang="en-US">
                <a:solidFill>
                  <a:srgbClr val="0000FF"/>
                </a:solidFill>
                <a:latin typeface="Times New Roman" panose="02020603050405020304" pitchFamily="18" charset="0"/>
              </a:rPr>
              <a:t>：</a:t>
            </a:r>
            <a:r>
              <a:rPr lang="zh-CN" altLang="en-US">
                <a:solidFill>
                  <a:srgbClr val="000000"/>
                </a:solidFill>
                <a:latin typeface="Times New Roman" panose="02020603050405020304" pitchFamily="18" charset="0"/>
              </a:rPr>
              <a:t>范围内寻找是否有食物，否则看是否有信息素，每只蚂蚁都会以小概率犯错。             </a:t>
            </a:r>
          </a:p>
          <a:p>
            <a:pPr algn="just" eaLnBrk="1" hangingPunct="1">
              <a:lnSpc>
                <a:spcPct val="120000"/>
              </a:lnSpc>
              <a:spcBef>
                <a:spcPct val="20000"/>
              </a:spcBef>
              <a:buClr>
                <a:srgbClr val="000000"/>
              </a:buClr>
            </a:pPr>
            <a:r>
              <a:rPr lang="zh-CN" altLang="en-US" b="1">
                <a:solidFill>
                  <a:srgbClr val="0000FF"/>
                </a:solidFill>
                <a:latin typeface="Times New Roman" panose="02020603050405020304" pitchFamily="18" charset="0"/>
              </a:rPr>
              <a:t>（</a:t>
            </a:r>
            <a:r>
              <a:rPr lang="en-US" altLang="zh-CN" b="1">
                <a:solidFill>
                  <a:srgbClr val="0000FF"/>
                </a:solidFill>
                <a:latin typeface="Times New Roman" panose="02020603050405020304" pitchFamily="18" charset="0"/>
              </a:rPr>
              <a:t>3</a:t>
            </a:r>
            <a:r>
              <a:rPr lang="zh-CN" altLang="en-US" b="1">
                <a:solidFill>
                  <a:srgbClr val="0000FF"/>
                </a:solidFill>
                <a:latin typeface="Times New Roman" panose="02020603050405020304" pitchFamily="18" charset="0"/>
              </a:rPr>
              <a:t>）移动规则</a:t>
            </a:r>
            <a:r>
              <a:rPr lang="zh-CN" altLang="en-US" b="1">
                <a:solidFill>
                  <a:srgbClr val="003366"/>
                </a:solidFill>
                <a:latin typeface="Times New Roman" panose="02020603050405020304" pitchFamily="18" charset="0"/>
              </a:rPr>
              <a:t>：</a:t>
            </a:r>
            <a:r>
              <a:rPr lang="zh-CN" altLang="en-US">
                <a:solidFill>
                  <a:srgbClr val="000000"/>
                </a:solidFill>
                <a:latin typeface="Times New Roman" panose="02020603050405020304" pitchFamily="18" charset="0"/>
              </a:rPr>
              <a:t>都朝信息素最多的方向移动，无信息素则继续朝原方向移动，且有随机的小的扰动，有记忆性。    </a:t>
            </a:r>
          </a:p>
          <a:p>
            <a:pPr algn="just" eaLnBrk="1" hangingPunct="1">
              <a:lnSpc>
                <a:spcPct val="120000"/>
              </a:lnSpc>
              <a:spcBef>
                <a:spcPct val="20000"/>
              </a:spcBef>
              <a:buClr>
                <a:srgbClr val="000000"/>
              </a:buClr>
            </a:pPr>
            <a:r>
              <a:rPr lang="zh-CN" altLang="en-US" b="1">
                <a:solidFill>
                  <a:srgbClr val="0000FF"/>
                </a:solidFill>
                <a:latin typeface="Times New Roman" panose="02020603050405020304" pitchFamily="18" charset="0"/>
              </a:rPr>
              <a:t>（</a:t>
            </a:r>
            <a:r>
              <a:rPr lang="en-US" altLang="zh-CN" b="1">
                <a:solidFill>
                  <a:srgbClr val="0000FF"/>
                </a:solidFill>
                <a:latin typeface="Times New Roman" panose="02020603050405020304" pitchFamily="18" charset="0"/>
              </a:rPr>
              <a:t>4</a:t>
            </a:r>
            <a:r>
              <a:rPr lang="zh-CN" altLang="en-US" b="1">
                <a:solidFill>
                  <a:srgbClr val="0000FF"/>
                </a:solidFill>
                <a:latin typeface="Times New Roman" panose="02020603050405020304" pitchFamily="18" charset="0"/>
              </a:rPr>
              <a:t>）避障规则：</a:t>
            </a:r>
            <a:r>
              <a:rPr lang="zh-CN" altLang="en-US">
                <a:solidFill>
                  <a:srgbClr val="000000"/>
                </a:solidFill>
                <a:latin typeface="Times New Roman" panose="02020603050405020304" pitchFamily="18" charset="0"/>
              </a:rPr>
              <a:t>移动的方向如有障碍物挡住，蚂蚁会随机选择另一个方向。</a:t>
            </a:r>
            <a:endParaRPr lang="en-US" altLang="zh-CN">
              <a:solidFill>
                <a:srgbClr val="000000"/>
              </a:solidFill>
              <a:latin typeface="Times New Roman" panose="02020603050405020304" pitchFamily="18" charset="0"/>
            </a:endParaRPr>
          </a:p>
          <a:p>
            <a:pPr algn="just" eaLnBrk="1" hangingPunct="1">
              <a:lnSpc>
                <a:spcPct val="120000"/>
              </a:lnSpc>
              <a:spcBef>
                <a:spcPct val="20000"/>
              </a:spcBef>
              <a:buClr>
                <a:srgbClr val="000000"/>
              </a:buClr>
              <a:buFont typeface="Wingdings" panose="05000000000000000000" pitchFamily="2" charset="2"/>
              <a:buNone/>
            </a:pPr>
            <a:r>
              <a:rPr lang="zh-CN" altLang="en-US" b="1">
                <a:solidFill>
                  <a:srgbClr val="0000FF"/>
                </a:solidFill>
                <a:latin typeface="Times New Roman" panose="02020603050405020304" pitchFamily="18" charset="0"/>
              </a:rPr>
              <a:t>（</a:t>
            </a:r>
            <a:r>
              <a:rPr lang="en-US" altLang="zh-CN" b="1">
                <a:solidFill>
                  <a:srgbClr val="0000FF"/>
                </a:solidFill>
                <a:latin typeface="Times New Roman" panose="02020603050405020304" pitchFamily="18" charset="0"/>
              </a:rPr>
              <a:t>5</a:t>
            </a:r>
            <a:r>
              <a:rPr lang="zh-CN" altLang="en-US" b="1">
                <a:solidFill>
                  <a:srgbClr val="0000FF"/>
                </a:solidFill>
                <a:latin typeface="Times New Roman" panose="02020603050405020304" pitchFamily="18" charset="0"/>
              </a:rPr>
              <a:t>）信息素规则：</a:t>
            </a:r>
            <a:r>
              <a:rPr lang="zh-CN" altLang="en-US">
                <a:solidFill>
                  <a:srgbClr val="000000"/>
                </a:solidFill>
                <a:latin typeface="Times New Roman" panose="02020603050405020304" pitchFamily="18" charset="0"/>
              </a:rPr>
              <a:t>越靠近食物播撒的信息素越多，越离开食物播撒的信息素越少。</a:t>
            </a:r>
            <a:endParaRPr lang="en-US" altLang="zh-CN">
              <a:solidFill>
                <a:srgbClr val="000000"/>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4.5.3  </a:t>
            </a:r>
            <a:r>
              <a:rPr lang="zh-CN" altLang="en-US" dirty="0">
                <a:solidFill>
                  <a:srgbClr val="002060"/>
                </a:solidFill>
              </a:rPr>
              <a:t>基本蚁群算法模型</a:t>
            </a:r>
          </a:p>
        </p:txBody>
      </p:sp>
      <p:sp>
        <p:nvSpPr>
          <p:cNvPr id="20685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06EFD21E-168E-443E-BE41-A003796B23B5}" type="slidenum">
              <a:rPr lang="ja-JP" altLang="en-US" sz="1800">
                <a:solidFill>
                  <a:srgbClr val="002657"/>
                </a:solidFill>
                <a:latin typeface="Arial" panose="020B0604020202020204" pitchFamily="34" charset="0"/>
                <a:ea typeface="MS PGothic" panose="020B0600070205080204" pitchFamily="34" charset="-128"/>
              </a:rPr>
              <a:t>64</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3"/>
          <p:cNvSpPr txBox="1">
            <a:spLocks noChangeArrowheads="1"/>
          </p:cNvSpPr>
          <p:nvPr/>
        </p:nvSpPr>
        <p:spPr bwMode="auto">
          <a:xfrm>
            <a:off x="250825" y="836613"/>
            <a:ext cx="8839200" cy="6477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Clr>
                <a:schemeClr val="tx1"/>
              </a:buClr>
              <a:buFontTx/>
              <a:buNone/>
              <a:defRPr/>
            </a:pPr>
            <a:r>
              <a:rPr lang="zh-CN" altLang="en-US" sz="2600" b="1" kern="0">
                <a:latin typeface="Times New Roman" panose="02020603050405020304" pitchFamily="18" charset="0"/>
              </a:rPr>
              <a:t>蚁群优化算法的第一个应用是著名的旅行商问题。</a:t>
            </a:r>
            <a:endParaRPr lang="en-US" altLang="zh-CN" sz="2600" kern="0">
              <a:latin typeface="Times New Roman" panose="02020603050405020304" pitchFamily="18" charset="0"/>
            </a:endParaRPr>
          </a:p>
        </p:txBody>
      </p:sp>
      <p:sp>
        <p:nvSpPr>
          <p:cNvPr id="6" name="AutoShape 15"/>
          <p:cNvSpPr>
            <a:spLocks noChangeArrowheads="1"/>
          </p:cNvSpPr>
          <p:nvPr/>
        </p:nvSpPr>
        <p:spPr bwMode="auto">
          <a:xfrm>
            <a:off x="77788" y="2147888"/>
            <a:ext cx="461962" cy="2073275"/>
          </a:xfrm>
          <a:prstGeom prst="curvedRightArrow">
            <a:avLst>
              <a:gd name="adj1" fmla="val 68525"/>
              <a:gd name="adj2" fmla="val 137008"/>
              <a:gd name="adj3" fmla="val 33333"/>
            </a:avLst>
          </a:prstGeom>
          <a:gradFill rotWithShape="0">
            <a:gsLst>
              <a:gs pos="0">
                <a:srgbClr val="A50021"/>
              </a:gs>
              <a:gs pos="100000">
                <a:srgbClr val="FFFFFF"/>
              </a:gs>
            </a:gsLst>
            <a:path path="rect">
              <a:fillToRect l="50000" t="50000" r="50000" b="50000"/>
            </a:path>
          </a:gradFill>
          <a:ln w="9525">
            <a:solidFill>
              <a:srgbClr val="A50021"/>
            </a:solidFill>
            <a:miter lim="800000"/>
          </a:ln>
        </p:spPr>
        <p:txBody>
          <a:bodyPr wrap="none"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sp>
        <p:nvSpPr>
          <p:cNvPr id="206854" name="Rectangle 26"/>
          <p:cNvSpPr>
            <a:spLocks noChangeArrowheads="1"/>
          </p:cNvSpPr>
          <p:nvPr/>
        </p:nvSpPr>
        <p:spPr bwMode="auto">
          <a:xfrm>
            <a:off x="1644650" y="5084763"/>
            <a:ext cx="1752600" cy="1296987"/>
          </a:xfrm>
          <a:prstGeom prst="rect">
            <a:avLst/>
          </a:prstGeom>
          <a:solidFill>
            <a:srgbClr val="FFFFFF"/>
          </a:solidFill>
          <a:ln w="9525">
            <a:solidFill>
              <a:srgbClr val="808080"/>
            </a:solidFill>
            <a:miter lim="800000"/>
          </a:ln>
        </p:spPr>
        <p:txBody>
          <a:bodyPr wrap="none"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lang="zh-CN" altLang="en-US" b="1">
                <a:solidFill>
                  <a:srgbClr val="000000"/>
                </a:solidFill>
              </a:rPr>
              <a:t>旅行商问题</a:t>
            </a:r>
          </a:p>
        </p:txBody>
      </p:sp>
      <p:grpSp>
        <p:nvGrpSpPr>
          <p:cNvPr id="8" name="Group 28"/>
          <p:cNvGrpSpPr/>
          <p:nvPr/>
        </p:nvGrpSpPr>
        <p:grpSpPr bwMode="auto">
          <a:xfrm>
            <a:off x="3619500" y="5314950"/>
            <a:ext cx="1600200" cy="815975"/>
            <a:chOff x="2688" y="2750"/>
            <a:chExt cx="1008" cy="514"/>
          </a:xfrm>
        </p:grpSpPr>
        <p:sp>
          <p:nvSpPr>
            <p:cNvPr id="9" name="AutoShape 23"/>
            <p:cNvSpPr>
              <a:spLocks noChangeArrowheads="1"/>
            </p:cNvSpPr>
            <p:nvPr/>
          </p:nvSpPr>
          <p:spPr bwMode="auto">
            <a:xfrm>
              <a:off x="2688" y="3024"/>
              <a:ext cx="1008"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rgbClr val="CC0000"/>
              </a:solidFill>
              <a:miter lim="800000"/>
            </a:ln>
          </p:spPr>
          <p:txBody>
            <a:bodyPr wrap="none" anchor="ctr"/>
            <a:lstStyle/>
            <a:p>
              <a:pPr eaLnBrk="1" fontAlgn="auto" hangingPunct="1">
                <a:spcBef>
                  <a:spcPts val="0"/>
                </a:spcBef>
                <a:spcAft>
                  <a:spcPts val="0"/>
                </a:spcAft>
                <a:defRPr/>
              </a:pPr>
              <a:endParaRPr lang="zh-CN" altLang="en-US" sz="1800" kern="0">
                <a:solidFill>
                  <a:srgbClr val="FFFFFF"/>
                </a:solidFill>
              </a:endParaRPr>
            </a:p>
          </p:txBody>
        </p:sp>
        <p:sp>
          <p:nvSpPr>
            <p:cNvPr id="10" name="Text Box 24"/>
            <p:cNvSpPr txBox="1">
              <a:spLocks noChangeArrowheads="1"/>
            </p:cNvSpPr>
            <p:nvPr/>
          </p:nvSpPr>
          <p:spPr bwMode="auto">
            <a:xfrm>
              <a:off x="2889" y="2750"/>
              <a:ext cx="573" cy="250"/>
            </a:xfrm>
            <a:prstGeom prst="rect">
              <a:avLst/>
            </a:prstGeom>
            <a:noFill/>
            <a:ln>
              <a:noFill/>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50000"/>
                </a:spcBef>
                <a:spcAft>
                  <a:spcPts val="0"/>
                </a:spcAft>
                <a:buClrTx/>
                <a:buFontTx/>
                <a:buNone/>
                <a:defRPr/>
              </a:pPr>
              <a:r>
                <a:rPr lang="zh-CN" altLang="en-US" sz="2000" kern="0">
                  <a:solidFill>
                    <a:srgbClr val="000000"/>
                  </a:solidFill>
                  <a:latin typeface="宋体" panose="02010600030101010101" pitchFamily="2" charset="-122"/>
                </a:rPr>
                <a:t>阐明 </a:t>
              </a:r>
            </a:p>
          </p:txBody>
        </p:sp>
      </p:grpSp>
      <p:sp>
        <p:nvSpPr>
          <p:cNvPr id="206856" name="Rectangle 26"/>
          <p:cNvSpPr>
            <a:spLocks noChangeArrowheads="1"/>
          </p:cNvSpPr>
          <p:nvPr/>
        </p:nvSpPr>
        <p:spPr bwMode="auto">
          <a:xfrm>
            <a:off x="5340350" y="5122863"/>
            <a:ext cx="2039938" cy="1295400"/>
          </a:xfrm>
          <a:prstGeom prst="rect">
            <a:avLst/>
          </a:prstGeom>
          <a:solidFill>
            <a:srgbClr val="FFFFFF"/>
          </a:solidFill>
          <a:ln w="9525">
            <a:solidFill>
              <a:srgbClr val="808080"/>
            </a:solidFill>
            <a:miter lim="800000"/>
          </a:ln>
        </p:spPr>
        <p:txBody>
          <a:bodyPr wrap="none"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lang="zh-CN" altLang="en-US" b="1">
                <a:solidFill>
                  <a:srgbClr val="000000"/>
                </a:solidFill>
              </a:rPr>
              <a:t>蚁群系统模型</a:t>
            </a:r>
          </a:p>
        </p:txBody>
      </p:sp>
      <p:sp>
        <p:nvSpPr>
          <p:cNvPr id="13" name="Text Box 9"/>
          <p:cNvSpPr txBox="1">
            <a:spLocks noChangeArrowheads="1"/>
          </p:cNvSpPr>
          <p:nvPr/>
        </p:nvSpPr>
        <p:spPr bwMode="auto">
          <a:xfrm>
            <a:off x="539750" y="1615831"/>
            <a:ext cx="8247063" cy="1436932"/>
          </a:xfrm>
          <a:prstGeom prst="rect">
            <a:avLst/>
          </a:prstGeom>
          <a:solidFill>
            <a:srgbClr val="FFFFFF"/>
          </a:solidFill>
          <a:ln w="9525">
            <a:solidFill>
              <a:srgbClr val="808080"/>
            </a:solidFill>
            <a:miter lim="800000"/>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fontAlgn="auto" hangingPunct="1">
              <a:spcAft>
                <a:spcPts val="0"/>
              </a:spcAft>
              <a:buClrTx/>
              <a:buFontTx/>
              <a:buNone/>
              <a:defRPr/>
            </a:pPr>
            <a:r>
              <a:rPr lang="zh-CN" altLang="en-US" sz="2400" b="1" kern="0" dirty="0">
                <a:solidFill>
                  <a:srgbClr val="0000FF"/>
                </a:solidFill>
                <a:latin typeface="Times New Roman" panose="02020603050405020304" pitchFamily="18" charset="0"/>
                <a:cs typeface="Times New Roman" panose="02020603050405020304" pitchFamily="18" charset="0"/>
              </a:rPr>
              <a:t>旅行商问题（</a:t>
            </a:r>
            <a:r>
              <a:rPr lang="en-US" altLang="zh-CN" sz="2400" b="1" kern="0" dirty="0">
                <a:solidFill>
                  <a:srgbClr val="0000FF"/>
                </a:solidFill>
                <a:latin typeface="Times New Roman" panose="02020603050405020304" pitchFamily="18" charset="0"/>
                <a:cs typeface="Times New Roman" panose="02020603050405020304" pitchFamily="18" charset="0"/>
              </a:rPr>
              <a:t>Traveling Salesman Problem</a:t>
            </a:r>
            <a:r>
              <a:rPr lang="zh-CN" altLang="en-US" sz="2400" b="1" kern="0" dirty="0">
                <a:solidFill>
                  <a:srgbClr val="0000FF"/>
                </a:solidFill>
                <a:latin typeface="Times New Roman" panose="02020603050405020304" pitchFamily="18" charset="0"/>
                <a:cs typeface="Times New Roman" panose="02020603050405020304" pitchFamily="18" charset="0"/>
              </a:rPr>
              <a:t>，</a:t>
            </a:r>
            <a:r>
              <a:rPr lang="en-US" altLang="zh-CN" sz="2400" b="1" kern="0" dirty="0">
                <a:solidFill>
                  <a:srgbClr val="0000FF"/>
                </a:solidFill>
                <a:latin typeface="Times New Roman" panose="02020603050405020304" pitchFamily="18" charset="0"/>
                <a:cs typeface="Times New Roman" panose="02020603050405020304" pitchFamily="18" charset="0"/>
              </a:rPr>
              <a:t>TSP</a:t>
            </a:r>
            <a:r>
              <a:rPr lang="zh-CN" altLang="en-US" sz="2400" b="1" kern="0" dirty="0">
                <a:solidFill>
                  <a:srgbClr val="0000FF"/>
                </a:solidFill>
                <a:latin typeface="Times New Roman" panose="02020603050405020304" pitchFamily="18" charset="0"/>
                <a:cs typeface="Times New Roman" panose="02020603050405020304" pitchFamily="18" charset="0"/>
              </a:rPr>
              <a:t>）</a:t>
            </a:r>
            <a:r>
              <a:rPr lang="zh-CN" altLang="en-US" sz="2400" kern="0" dirty="0">
                <a:solidFill>
                  <a:srgbClr val="000000"/>
                </a:solidFill>
                <a:latin typeface="Times New Roman" panose="02020603050405020304" pitchFamily="18" charset="0"/>
                <a:cs typeface="Times New Roman" panose="02020603050405020304" pitchFamily="18" charset="0"/>
              </a:rPr>
              <a:t>：</a:t>
            </a:r>
          </a:p>
          <a:p>
            <a:pPr eaLnBrk="1" fontAlgn="auto" hangingPunct="1">
              <a:spcAft>
                <a:spcPts val="0"/>
              </a:spcAft>
              <a:buClrTx/>
              <a:buFontTx/>
              <a:buNone/>
              <a:defRPr/>
            </a:pPr>
            <a:r>
              <a:rPr lang="zh-CN" altLang="en-US" sz="2400" kern="0" dirty="0">
                <a:solidFill>
                  <a:srgbClr val="000000"/>
                </a:solidFill>
              </a:rPr>
              <a:t>在寻求单一旅行者由起点出发，通过所有给定的需求点之后，最后再回到原点的</a:t>
            </a:r>
            <a:r>
              <a:rPr lang="zh-CN" altLang="en-US" sz="2400" b="1" kern="0" dirty="0">
                <a:solidFill>
                  <a:srgbClr val="FF0000"/>
                </a:solidFill>
              </a:rPr>
              <a:t>最小路径成本。</a:t>
            </a:r>
            <a:endParaRPr lang="zh-CN" altLang="en-US" sz="2400" b="1" kern="0" dirty="0">
              <a:solidFill>
                <a:srgbClr val="FF0000"/>
              </a:solidFill>
              <a:latin typeface="宋体" panose="02010600030101010101" pitchFamily="2" charset="-122"/>
            </a:endParaRPr>
          </a:p>
        </p:txBody>
      </p:sp>
      <p:sp>
        <p:nvSpPr>
          <p:cNvPr id="14" name="Text Box 9"/>
          <p:cNvSpPr txBox="1">
            <a:spLocks noChangeArrowheads="1"/>
          </p:cNvSpPr>
          <p:nvPr/>
        </p:nvSpPr>
        <p:spPr bwMode="auto">
          <a:xfrm>
            <a:off x="539750" y="3360493"/>
            <a:ext cx="8247063" cy="1436932"/>
          </a:xfrm>
          <a:prstGeom prst="rect">
            <a:avLst/>
          </a:prstGeom>
          <a:solidFill>
            <a:srgbClr val="FFFFFF"/>
          </a:solidFill>
          <a:ln w="9525">
            <a:solidFill>
              <a:srgbClr val="808080"/>
            </a:solidFill>
            <a:miter lim="800000"/>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fontAlgn="auto" hangingPunct="1">
              <a:spcAft>
                <a:spcPts val="0"/>
              </a:spcAft>
              <a:buClrTx/>
              <a:buFontTx/>
              <a:buNone/>
              <a:defRPr/>
            </a:pPr>
            <a:r>
              <a:rPr lang="zh-CN" altLang="en-US" sz="2400" b="1" kern="0" dirty="0">
                <a:solidFill>
                  <a:srgbClr val="0000FF"/>
                </a:solidFill>
                <a:latin typeface="Times New Roman" panose="02020603050405020304" pitchFamily="18" charset="0"/>
                <a:cs typeface="Times New Roman" panose="02020603050405020304" pitchFamily="18" charset="0"/>
              </a:rPr>
              <a:t>蚂蚁搜索食物的过程 </a:t>
            </a:r>
            <a:r>
              <a:rPr lang="zh-CN" altLang="en-US" sz="2400" kern="0" dirty="0">
                <a:solidFill>
                  <a:srgbClr val="0000FF"/>
                </a:solidFill>
                <a:latin typeface="Times New Roman" panose="02020603050405020304" pitchFamily="18" charset="0"/>
                <a:cs typeface="Times New Roman" panose="02020603050405020304" pitchFamily="18" charset="0"/>
              </a:rPr>
              <a:t>：</a:t>
            </a:r>
          </a:p>
          <a:p>
            <a:pPr eaLnBrk="1" fontAlgn="auto" hangingPunct="1">
              <a:spcAft>
                <a:spcPts val="0"/>
              </a:spcAft>
              <a:buClrTx/>
              <a:buFontTx/>
              <a:buNone/>
              <a:defRPr/>
            </a:pPr>
            <a:r>
              <a:rPr lang="zh-CN" altLang="en-US" sz="2400" kern="0" dirty="0">
                <a:solidFill>
                  <a:srgbClr val="000000"/>
                </a:solidFill>
              </a:rPr>
              <a:t>通过</a:t>
            </a:r>
            <a:r>
              <a:rPr lang="zh-CN" altLang="en-US" sz="2400" b="1" kern="0" dirty="0">
                <a:solidFill>
                  <a:srgbClr val="0000FF"/>
                </a:solidFill>
              </a:rPr>
              <a:t>个体之间的信息交流</a:t>
            </a:r>
            <a:r>
              <a:rPr lang="zh-CN" altLang="en-US" sz="2400" kern="0" dirty="0">
                <a:solidFill>
                  <a:srgbClr val="000000"/>
                </a:solidFill>
              </a:rPr>
              <a:t>与</a:t>
            </a:r>
            <a:r>
              <a:rPr lang="zh-CN" altLang="en-US" sz="2400" b="1" kern="0" dirty="0">
                <a:solidFill>
                  <a:srgbClr val="0000FF"/>
                </a:solidFill>
              </a:rPr>
              <a:t>相互协作</a:t>
            </a:r>
            <a:r>
              <a:rPr lang="zh-CN" altLang="en-US" sz="2400" kern="0" dirty="0">
                <a:solidFill>
                  <a:srgbClr val="000000"/>
                </a:solidFill>
              </a:rPr>
              <a:t>最终找到从蚁穴到食物源的最短路径。</a:t>
            </a:r>
            <a:endParaRPr lang="zh-CN" altLang="en-US" sz="2400" kern="0" dirty="0">
              <a:solidFill>
                <a:srgbClr val="000000"/>
              </a:solidFill>
              <a:latin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ppt_w/2"/>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strVal val="#ppt_h"/>
                                          </p:val>
                                        </p:tav>
                                        <p:tav tm="100000">
                                          <p:val>
                                            <p:strVal val="#ppt_h"/>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autoUpdateAnimBg="0"/>
      <p:bldP spid="14"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4.5.3  </a:t>
            </a:r>
            <a:r>
              <a:rPr lang="zh-CN" altLang="en-US" dirty="0">
                <a:solidFill>
                  <a:srgbClr val="002060"/>
                </a:solidFill>
              </a:rPr>
              <a:t>基本蚁群算法模型</a:t>
            </a:r>
          </a:p>
        </p:txBody>
      </p:sp>
      <p:sp>
        <p:nvSpPr>
          <p:cNvPr id="20889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5F7BD8E4-642A-4503-88AA-18052989D7E0}" type="slidenum">
              <a:rPr lang="ja-JP" altLang="en-US" sz="1800">
                <a:solidFill>
                  <a:srgbClr val="002657"/>
                </a:solidFill>
                <a:latin typeface="Arial" panose="020B0604020202020204" pitchFamily="34" charset="0"/>
                <a:ea typeface="MS PGothic" panose="020B0600070205080204" pitchFamily="34" charset="-128"/>
              </a:rPr>
              <a:t>65</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8"/>
          <p:cNvSpPr>
            <a:spLocks noChangeArrowheads="1"/>
          </p:cNvSpPr>
          <p:nvPr/>
        </p:nvSpPr>
        <p:spPr bwMode="auto">
          <a:xfrm>
            <a:off x="-36513" y="620713"/>
            <a:ext cx="8929688" cy="6265862"/>
          </a:xfrm>
          <a:prstGeom prst="rect">
            <a:avLst/>
          </a:prstGeom>
          <a:noFill/>
          <a:ln>
            <a:noFill/>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000" kern="0" dirty="0">
                <a:solidFill>
                  <a:srgbClr val="000000"/>
                </a:solidFill>
                <a:latin typeface="Times New Roman" panose="02020603050405020304" pitchFamily="18" charset="0"/>
                <a:cs typeface="Times New Roman" panose="02020603050405020304" pitchFamily="18" charset="0"/>
              </a:rPr>
              <a:t> </a:t>
            </a:r>
            <a:r>
              <a:rPr lang="en-US" altLang="zh-CN" sz="2600" kern="0" dirty="0">
                <a:solidFill>
                  <a:srgbClr val="000000"/>
                </a:solidFill>
                <a:latin typeface="Times New Roman" panose="02020603050405020304" pitchFamily="18" charset="0"/>
                <a:cs typeface="Times New Roman" panose="02020603050405020304" pitchFamily="18" charset="0"/>
              </a:rPr>
              <a:t>                                     </a:t>
            </a:r>
            <a:r>
              <a:rPr lang="en-US" altLang="zh-CN" sz="2000" kern="0" dirty="0">
                <a:solidFill>
                  <a:srgbClr val="000000"/>
                </a:solidFill>
                <a:latin typeface="Times New Roman" panose="02020603050405020304" pitchFamily="18" charset="0"/>
                <a:cs typeface="Times New Roman" panose="02020603050405020304" pitchFamily="18" charset="0"/>
              </a:rPr>
              <a:t>                     </a:t>
            </a:r>
          </a:p>
          <a:p>
            <a:pPr algn="l" eaLnBrk="1" fontAlgn="auto" hangingPunct="1">
              <a:lnSpc>
                <a:spcPct val="140000"/>
              </a:lnSpc>
              <a:spcBef>
                <a:spcPct val="50000"/>
              </a:spcBef>
              <a:spcAft>
                <a:spcPts val="0"/>
              </a:spcAft>
              <a:buClrTx/>
              <a:buFont typeface="Wingdings" panose="05000000000000000000" pitchFamily="2" charset="2"/>
              <a:buNone/>
              <a:defRPr/>
            </a:pPr>
            <a:r>
              <a:rPr lang="zh-CN" altLang="en-US" sz="2400" kern="0" dirty="0">
                <a:solidFill>
                  <a:srgbClr val="000000"/>
                </a:solidFill>
                <a:latin typeface="Times New Roman" panose="02020603050405020304" pitchFamily="18" charset="0"/>
                <a:cs typeface="Times New Roman" panose="02020603050405020304" pitchFamily="18" charset="0"/>
              </a:rPr>
              <a:t>                </a:t>
            </a:r>
            <a:r>
              <a:rPr lang="en-US" altLang="zh-CN" sz="2400" i="1" kern="0" dirty="0">
                <a:solidFill>
                  <a:srgbClr val="000000"/>
                </a:solidFill>
                <a:latin typeface="Times New Roman" panose="02020603050405020304" pitchFamily="18" charset="0"/>
                <a:cs typeface="Times New Roman" panose="02020603050405020304" pitchFamily="18" charset="0"/>
              </a:rPr>
              <a:t>m</a:t>
            </a:r>
            <a:r>
              <a:rPr lang="zh-CN" altLang="en-US" sz="2400" kern="0" dirty="0">
                <a:solidFill>
                  <a:srgbClr val="000000"/>
                </a:solidFill>
                <a:latin typeface="Times New Roman" panose="02020603050405020304" pitchFamily="18" charset="0"/>
                <a:cs typeface="Times New Roman" panose="02020603050405020304" pitchFamily="18" charset="0"/>
              </a:rPr>
              <a:t>               是蚁群中蚂蚁的数量</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r>
              <a:rPr lang="zh-CN" altLang="en-US" sz="2400" kern="0" dirty="0">
                <a:solidFill>
                  <a:srgbClr val="000000"/>
                </a:solidFill>
                <a:latin typeface="Times New Roman" panose="02020603050405020304" pitchFamily="18" charset="0"/>
                <a:cs typeface="Times New Roman" panose="02020603050405020304" pitchFamily="18" charset="0"/>
              </a:rPr>
              <a:t>                                  表示元素</a:t>
            </a:r>
            <a:r>
              <a:rPr lang="en-US" altLang="zh-CN" sz="2400" kern="0" dirty="0">
                <a:solidFill>
                  <a:srgbClr val="000000"/>
                </a:solidFill>
                <a:latin typeface="Times New Roman" panose="02020603050405020304" pitchFamily="18" charset="0"/>
                <a:cs typeface="Times New Roman" panose="02020603050405020304" pitchFamily="18" charset="0"/>
              </a:rPr>
              <a:t>(</a:t>
            </a:r>
            <a:r>
              <a:rPr lang="zh-CN" altLang="en-US" sz="2400" kern="0" dirty="0">
                <a:solidFill>
                  <a:srgbClr val="000000"/>
                </a:solidFill>
                <a:latin typeface="Times New Roman" panose="02020603050405020304" pitchFamily="18" charset="0"/>
                <a:cs typeface="Times New Roman" panose="02020603050405020304" pitchFamily="18" charset="0"/>
              </a:rPr>
              <a:t>城市</a:t>
            </a:r>
            <a:r>
              <a:rPr lang="en-US" altLang="zh-CN" sz="2400" kern="0" dirty="0">
                <a:solidFill>
                  <a:srgbClr val="000000"/>
                </a:solidFill>
                <a:latin typeface="Times New Roman" panose="02020603050405020304" pitchFamily="18" charset="0"/>
                <a:cs typeface="Times New Roman" panose="02020603050405020304" pitchFamily="18" charset="0"/>
              </a:rPr>
              <a:t>) </a:t>
            </a:r>
            <a:r>
              <a:rPr lang="zh-CN" altLang="en-US" sz="2400" kern="0" dirty="0">
                <a:solidFill>
                  <a:srgbClr val="000000"/>
                </a:solidFill>
                <a:latin typeface="Times New Roman" panose="02020603050405020304" pitchFamily="18" charset="0"/>
                <a:cs typeface="Times New Roman" panose="02020603050405020304" pitchFamily="18" charset="0"/>
              </a:rPr>
              <a:t>和元素</a:t>
            </a:r>
            <a:r>
              <a:rPr lang="en-US" altLang="zh-CN" sz="2400" kern="0" dirty="0">
                <a:solidFill>
                  <a:srgbClr val="000000"/>
                </a:solidFill>
                <a:latin typeface="Times New Roman" panose="02020603050405020304" pitchFamily="18" charset="0"/>
                <a:cs typeface="Times New Roman" panose="02020603050405020304" pitchFamily="18" charset="0"/>
              </a:rPr>
              <a:t>(</a:t>
            </a:r>
            <a:r>
              <a:rPr lang="zh-CN" altLang="en-US" sz="2400" kern="0" dirty="0">
                <a:solidFill>
                  <a:srgbClr val="000000"/>
                </a:solidFill>
                <a:latin typeface="Times New Roman" panose="02020603050405020304" pitchFamily="18" charset="0"/>
                <a:cs typeface="Times New Roman" panose="02020603050405020304" pitchFamily="18" charset="0"/>
              </a:rPr>
              <a:t>城市</a:t>
            </a:r>
            <a:r>
              <a:rPr lang="en-US" altLang="zh-CN" sz="2400" kern="0" dirty="0">
                <a:solidFill>
                  <a:srgbClr val="000000"/>
                </a:solidFill>
                <a:latin typeface="Times New Roman" panose="02020603050405020304" pitchFamily="18" charset="0"/>
                <a:cs typeface="Times New Roman" panose="02020603050405020304" pitchFamily="18" charset="0"/>
              </a:rPr>
              <a:t>) </a:t>
            </a:r>
            <a:r>
              <a:rPr lang="zh-CN" altLang="en-US" sz="2400" kern="0" dirty="0">
                <a:solidFill>
                  <a:srgbClr val="000000"/>
                </a:solidFill>
                <a:latin typeface="Times New Roman" panose="02020603050405020304" pitchFamily="18" charset="0"/>
                <a:cs typeface="Times New Roman" panose="02020603050405020304" pitchFamily="18" charset="0"/>
              </a:rPr>
              <a:t>之间的距离</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400" kern="0" dirty="0">
                <a:solidFill>
                  <a:srgbClr val="000000"/>
                </a:solidFill>
              </a:rPr>
              <a:t>                               </a:t>
            </a:r>
            <a:r>
              <a:rPr lang="zh-CN" altLang="zh-CN" sz="2400" kern="0" dirty="0">
                <a:solidFill>
                  <a:srgbClr val="000000"/>
                </a:solidFill>
              </a:rPr>
              <a:t>表示能见度，称为启发信息函数，等于距离</a:t>
            </a:r>
            <a:endParaRPr lang="en-US" altLang="zh-CN" sz="2400" kern="0" dirty="0">
              <a:solidFill>
                <a:srgbClr val="000000"/>
              </a:solidFill>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400" kern="0" dirty="0">
                <a:solidFill>
                  <a:srgbClr val="000000"/>
                </a:solidFill>
              </a:rPr>
              <a:t>                               </a:t>
            </a:r>
            <a:r>
              <a:rPr lang="zh-CN" altLang="zh-CN" sz="2400" kern="0" dirty="0">
                <a:solidFill>
                  <a:srgbClr val="000000"/>
                </a:solidFill>
              </a:rPr>
              <a:t>的倒数，</a:t>
            </a:r>
            <a:r>
              <a:rPr lang="zh-CN" altLang="en-US" sz="2400" kern="0" dirty="0">
                <a:solidFill>
                  <a:srgbClr val="000000"/>
                </a:solidFill>
              </a:rPr>
              <a:t>即</a:t>
            </a:r>
            <a:endParaRPr lang="en-US" altLang="zh-CN" sz="2400" kern="0" dirty="0">
              <a:solidFill>
                <a:srgbClr val="000000"/>
              </a:solidFill>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400" kern="0" dirty="0">
                <a:solidFill>
                  <a:srgbClr val="000000"/>
                </a:solidFill>
                <a:latin typeface="Times New Roman" panose="02020603050405020304" pitchFamily="18" charset="0"/>
                <a:cs typeface="Times New Roman" panose="02020603050405020304" pitchFamily="18" charset="0"/>
              </a:rPr>
              <a:t>                                  </a:t>
            </a:r>
            <a:r>
              <a:rPr lang="zh-CN" altLang="zh-CN" sz="2400" kern="0" dirty="0">
                <a:solidFill>
                  <a:srgbClr val="000000"/>
                </a:solidFill>
                <a:latin typeface="Times New Roman" panose="02020603050405020304" pitchFamily="18" charset="0"/>
                <a:cs typeface="Times New Roman" panose="02020603050405020304" pitchFamily="18" charset="0"/>
              </a:rPr>
              <a:t>表示</a:t>
            </a:r>
            <a:r>
              <a:rPr lang="en-US" altLang="zh-CN" sz="2400" i="1" kern="0" dirty="0">
                <a:solidFill>
                  <a:srgbClr val="000000"/>
                </a:solidFill>
                <a:latin typeface="Times New Roman" panose="02020603050405020304" pitchFamily="18" charset="0"/>
                <a:cs typeface="Times New Roman" panose="02020603050405020304" pitchFamily="18" charset="0"/>
              </a:rPr>
              <a:t>t</a:t>
            </a:r>
            <a:r>
              <a:rPr lang="zh-CN" altLang="zh-CN" sz="2400" kern="0" dirty="0">
                <a:solidFill>
                  <a:srgbClr val="000000"/>
                </a:solidFill>
                <a:latin typeface="Times New Roman" panose="02020603050405020304" pitchFamily="18" charset="0"/>
                <a:cs typeface="Times New Roman" panose="02020603050405020304" pitchFamily="18" charset="0"/>
              </a:rPr>
              <a:t>时刻位于城市</a:t>
            </a:r>
            <a:r>
              <a:rPr lang="en-US" altLang="zh-CN" sz="2400" i="1" kern="0" dirty="0">
                <a:solidFill>
                  <a:srgbClr val="000000"/>
                </a:solidFill>
                <a:latin typeface="Times New Roman" panose="02020603050405020304" pitchFamily="18" charset="0"/>
                <a:cs typeface="Times New Roman" panose="02020603050405020304" pitchFamily="18" charset="0"/>
              </a:rPr>
              <a:t>x</a:t>
            </a:r>
            <a:r>
              <a:rPr lang="zh-CN" altLang="zh-CN" sz="2400" kern="0" dirty="0">
                <a:solidFill>
                  <a:srgbClr val="000000"/>
                </a:solidFill>
                <a:latin typeface="Times New Roman" panose="02020603050405020304" pitchFamily="18" charset="0"/>
                <a:cs typeface="Times New Roman" panose="02020603050405020304" pitchFamily="18" charset="0"/>
              </a:rPr>
              <a:t>的蚂蚁的个数，</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400" kern="0" dirty="0">
                <a:solidFill>
                  <a:srgbClr val="000000"/>
                </a:solidFill>
              </a:rPr>
              <a:t>                               </a:t>
            </a:r>
            <a:r>
              <a:rPr lang="zh-CN" altLang="zh-CN" sz="2400" b="1" kern="0" dirty="0">
                <a:solidFill>
                  <a:srgbClr val="0000FF"/>
                </a:solidFill>
              </a:rPr>
              <a:t>表示</a:t>
            </a:r>
            <a:r>
              <a:rPr lang="en-US" altLang="zh-CN" sz="2400" b="1" i="1" kern="0" dirty="0">
                <a:solidFill>
                  <a:srgbClr val="0000FF"/>
                </a:solidFill>
                <a:latin typeface="Times New Roman" panose="02020603050405020304" pitchFamily="18" charset="0"/>
                <a:cs typeface="Times New Roman" panose="02020603050405020304" pitchFamily="18" charset="0"/>
              </a:rPr>
              <a:t>t</a:t>
            </a:r>
            <a:r>
              <a:rPr lang="zh-CN" altLang="zh-CN" sz="2400" b="1" kern="0" dirty="0">
                <a:solidFill>
                  <a:srgbClr val="0000FF"/>
                </a:solidFill>
              </a:rPr>
              <a:t>时刻在</a:t>
            </a:r>
            <a:r>
              <a:rPr lang="en-US" altLang="zh-CN" sz="2400" b="1" i="1" kern="0" dirty="0" err="1">
                <a:solidFill>
                  <a:srgbClr val="0000FF"/>
                </a:solidFill>
                <a:latin typeface="Times New Roman" panose="02020603050405020304" pitchFamily="18" charset="0"/>
                <a:cs typeface="Times New Roman" panose="02020603050405020304" pitchFamily="18" charset="0"/>
              </a:rPr>
              <a:t>xy</a:t>
            </a:r>
            <a:r>
              <a:rPr lang="zh-CN" altLang="zh-CN" sz="2400" b="1" kern="0" dirty="0">
                <a:solidFill>
                  <a:srgbClr val="0000FF"/>
                </a:solidFill>
              </a:rPr>
              <a:t>连线上残留的信息素</a:t>
            </a:r>
            <a:r>
              <a:rPr lang="zh-CN" altLang="en-US" sz="2400" kern="0" dirty="0">
                <a:solidFill>
                  <a:srgbClr val="000000"/>
                </a:solidFill>
              </a:rPr>
              <a:t>，</a:t>
            </a:r>
            <a:r>
              <a:rPr lang="zh-CN" altLang="zh-CN" sz="2400" kern="0" dirty="0">
                <a:solidFill>
                  <a:srgbClr val="000000"/>
                </a:solidFill>
              </a:rPr>
              <a:t>初始时</a:t>
            </a:r>
            <a:endParaRPr lang="en-US" altLang="zh-CN" sz="2400" kern="0" dirty="0">
              <a:solidFill>
                <a:srgbClr val="000000"/>
              </a:solidFill>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400" kern="0" dirty="0">
                <a:solidFill>
                  <a:srgbClr val="000000"/>
                </a:solidFill>
              </a:rPr>
              <a:t>                               </a:t>
            </a:r>
            <a:r>
              <a:rPr lang="zh-CN" altLang="zh-CN" sz="2400" kern="0" dirty="0">
                <a:solidFill>
                  <a:srgbClr val="000000"/>
                </a:solidFill>
              </a:rPr>
              <a:t>刻，各条路径上的信息素相等即</a:t>
            </a:r>
            <a:endParaRPr lang="en-US" altLang="zh-CN" sz="2400" kern="0" dirty="0">
              <a:solidFill>
                <a:srgbClr val="000000"/>
              </a:solidFill>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400" kern="0" dirty="0">
                <a:solidFill>
                  <a:srgbClr val="000000"/>
                </a:solidFill>
              </a:rPr>
              <a:t>   </a:t>
            </a:r>
            <a:r>
              <a:rPr lang="zh-CN" altLang="zh-CN" sz="2400" kern="0" dirty="0">
                <a:solidFill>
                  <a:srgbClr val="000000"/>
                </a:solidFill>
              </a:rPr>
              <a:t>蚂蚁</a:t>
            </a:r>
            <a:r>
              <a:rPr lang="en-US" altLang="zh-CN" sz="2400" i="1" kern="0" dirty="0">
                <a:solidFill>
                  <a:srgbClr val="000000"/>
                </a:solidFill>
                <a:latin typeface="Times New Roman" panose="02020603050405020304" pitchFamily="18" charset="0"/>
                <a:cs typeface="Times New Roman" panose="02020603050405020304" pitchFamily="18" charset="0"/>
              </a:rPr>
              <a:t>k</a:t>
            </a:r>
            <a:r>
              <a:rPr lang="zh-CN" altLang="zh-CN" sz="2400" kern="0" dirty="0">
                <a:solidFill>
                  <a:srgbClr val="000000"/>
                </a:solidFill>
              </a:rPr>
              <a:t>在运动过程中，根据各条路径上的信息素决定转移方向。</a:t>
            </a:r>
            <a:endParaRPr lang="en-US" altLang="zh-CN" sz="2400" kern="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8901" name="对象 2"/>
              <p:cNvSpPr txBox="1"/>
              <p:nvPr/>
            </p:nvSpPr>
            <p:spPr bwMode="auto">
              <a:xfrm>
                <a:off x="250825" y="2195513"/>
                <a:ext cx="2160588" cy="487362"/>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08901" name="对象 2"/>
              <p:cNvSpPr txBox="1">
                <a:spLocks noRot="1" noChangeAspect="1" noMove="1" noResize="1" noEditPoints="1" noAdjustHandles="1" noChangeArrowheads="1" noChangeShapeType="1" noTextEdit="1"/>
              </p:cNvSpPr>
              <p:nvPr/>
            </p:nvSpPr>
            <p:spPr bwMode="auto">
              <a:xfrm>
                <a:off x="250825" y="2195513"/>
                <a:ext cx="2160588" cy="487362"/>
              </a:xfrm>
              <a:prstGeom prst="rect">
                <a:avLst/>
              </a:prstGeom>
              <a:blipFill>
                <a:blip r:embed="rId3"/>
                <a:stretch>
                  <a:fillRect r="-8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902" name="对象 5"/>
              <p:cNvSpPr txBox="1"/>
              <p:nvPr/>
            </p:nvSpPr>
            <p:spPr bwMode="auto">
              <a:xfrm>
                <a:off x="1042988" y="2865438"/>
                <a:ext cx="792162" cy="482600"/>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𝜂</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08902" name="对象 5"/>
              <p:cNvSpPr txBox="1">
                <a:spLocks noRot="1" noChangeAspect="1" noMove="1" noResize="1" noEditPoints="1" noAdjustHandles="1" noChangeArrowheads="1" noChangeShapeType="1" noTextEdit="1"/>
              </p:cNvSpPr>
              <p:nvPr/>
            </p:nvSpPr>
            <p:spPr bwMode="auto">
              <a:xfrm>
                <a:off x="1042988" y="2865438"/>
                <a:ext cx="792162" cy="482600"/>
              </a:xfrm>
              <a:prstGeom prst="rect">
                <a:avLst/>
              </a:prstGeom>
              <a:blipFill>
                <a:blip r:embed="rId4"/>
                <a:stretch>
                  <a:fillRect r="-1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903" name="对象 7"/>
              <p:cNvSpPr txBox="1"/>
              <p:nvPr/>
            </p:nvSpPr>
            <p:spPr bwMode="auto">
              <a:xfrm>
                <a:off x="4211638" y="3378200"/>
                <a:ext cx="1296987" cy="762000"/>
              </a:xfrm>
              <a:prstGeom prst="rect">
                <a:avLst/>
              </a:prstGeom>
              <a:noFill/>
              <a:ln>
                <a:noFill/>
              </a:ln>
            </p:spPr>
            <p:txBody>
              <a:bodyPr>
                <a:normAutofit fontScale="625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𝜂</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𝑥𝑦</m:t>
                              </m:r>
                            </m:sub>
                          </m:sSub>
                        </m:den>
                      </m:f>
                    </m:oMath>
                  </m:oMathPara>
                </a14:m>
                <a:endParaRPr lang="zh-CN" altLang="en-US"/>
              </a:p>
            </p:txBody>
          </p:sp>
        </mc:Choice>
        <mc:Fallback xmlns="">
          <p:sp>
            <p:nvSpPr>
              <p:cNvPr id="208903" name="对象 7"/>
              <p:cNvSpPr txBox="1">
                <a:spLocks noRot="1" noChangeAspect="1" noMove="1" noResize="1" noEditPoints="1" noAdjustHandles="1" noChangeArrowheads="1" noChangeShapeType="1" noTextEdit="1"/>
              </p:cNvSpPr>
              <p:nvPr/>
            </p:nvSpPr>
            <p:spPr bwMode="auto">
              <a:xfrm>
                <a:off x="4211638" y="3378200"/>
                <a:ext cx="1296987" cy="762000"/>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904" name="对象 9"/>
              <p:cNvSpPr txBox="1"/>
              <p:nvPr/>
            </p:nvSpPr>
            <p:spPr bwMode="auto">
              <a:xfrm>
                <a:off x="1116013" y="4222750"/>
                <a:ext cx="719137" cy="493713"/>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𝑥</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08904" name="对象 9"/>
              <p:cNvSpPr txBox="1">
                <a:spLocks noRot="1" noChangeAspect="1" noMove="1" noResize="1" noEditPoints="1" noAdjustHandles="1" noChangeArrowheads="1" noChangeShapeType="1" noTextEdit="1"/>
              </p:cNvSpPr>
              <p:nvPr/>
            </p:nvSpPr>
            <p:spPr bwMode="auto">
              <a:xfrm>
                <a:off x="1116013" y="4222750"/>
                <a:ext cx="719137" cy="493713"/>
              </a:xfrm>
              <a:prstGeom prst="rect">
                <a:avLst/>
              </a:prstGeom>
              <a:blipFill>
                <a:blip r:embed="rId6"/>
                <a:stretch>
                  <a:fillRect r="-847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905" name="对象 11"/>
              <p:cNvSpPr txBox="1"/>
              <p:nvPr/>
            </p:nvSpPr>
            <p:spPr bwMode="auto">
              <a:xfrm>
                <a:off x="7308850" y="4040188"/>
                <a:ext cx="1511300" cy="819150"/>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𝑏</m:t>
                              </m:r>
                            </m:e>
                            <m:sub>
                              <m:r>
                                <a:rPr lang="zh-CN" altLang="en-US" i="1">
                                  <a:solidFill>
                                    <a:srgbClr val="000000"/>
                                  </a:solidFill>
                                  <a:latin typeface="Cambria Math" panose="02040503050406030204" pitchFamily="18" charset="0"/>
                                </a:rPr>
                                <m:t>𝑥</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nary>
                    </m:oMath>
                  </m:oMathPara>
                </a14:m>
                <a:endParaRPr lang="zh-CN" altLang="en-US"/>
              </a:p>
            </p:txBody>
          </p:sp>
        </mc:Choice>
        <mc:Fallback xmlns="">
          <p:sp>
            <p:nvSpPr>
              <p:cNvPr id="208905" name="对象 11"/>
              <p:cNvSpPr txBox="1">
                <a:spLocks noRot="1" noChangeAspect="1" noMove="1" noResize="1" noEditPoints="1" noAdjustHandles="1" noChangeArrowheads="1" noChangeShapeType="1" noTextEdit="1"/>
              </p:cNvSpPr>
              <p:nvPr/>
            </p:nvSpPr>
            <p:spPr bwMode="auto">
              <a:xfrm>
                <a:off x="7308850" y="4040188"/>
                <a:ext cx="1511300" cy="819150"/>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906" name="对象 13"/>
              <p:cNvSpPr txBox="1"/>
              <p:nvPr/>
            </p:nvSpPr>
            <p:spPr bwMode="auto">
              <a:xfrm>
                <a:off x="1042988" y="4932363"/>
                <a:ext cx="806450" cy="503237"/>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08906" name="对象 13"/>
              <p:cNvSpPr txBox="1">
                <a:spLocks noRot="1" noChangeAspect="1" noMove="1" noResize="1" noEditPoints="1" noAdjustHandles="1" noChangeArrowheads="1" noChangeShapeType="1" noTextEdit="1"/>
              </p:cNvSpPr>
              <p:nvPr/>
            </p:nvSpPr>
            <p:spPr bwMode="auto">
              <a:xfrm>
                <a:off x="1042988" y="4932363"/>
                <a:ext cx="806450" cy="503237"/>
              </a:xfrm>
              <a:prstGeom prst="rect">
                <a:avLst/>
              </a:prstGeom>
              <a:blipFill>
                <a:blip r:embed="rId8"/>
                <a:stretch>
                  <a:fillRect r="-984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907" name="对象 15"/>
              <p:cNvSpPr txBox="1"/>
              <p:nvPr/>
            </p:nvSpPr>
            <p:spPr bwMode="auto">
              <a:xfrm>
                <a:off x="6942138" y="5651500"/>
                <a:ext cx="2022475" cy="431800"/>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𝑐𝑜𝑛𝑠𝑡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08907" name="对象 15"/>
              <p:cNvSpPr txBox="1">
                <a:spLocks noRot="1" noChangeAspect="1" noMove="1" noResize="1" noEditPoints="1" noAdjustHandles="1" noChangeArrowheads="1" noChangeShapeType="1" noTextEdit="1"/>
              </p:cNvSpPr>
              <p:nvPr/>
            </p:nvSpPr>
            <p:spPr bwMode="auto">
              <a:xfrm>
                <a:off x="6942138" y="5651500"/>
                <a:ext cx="2022475" cy="431800"/>
              </a:xfrm>
              <a:prstGeom prst="rect">
                <a:avLst/>
              </a:prstGeom>
              <a:blipFill>
                <a:blip r:embed="rId9"/>
                <a:stretch>
                  <a:fillRect/>
                </a:stretch>
              </a:blipFill>
              <a:ln>
                <a:noFill/>
              </a:ln>
            </p:spPr>
            <p:txBody>
              <a:bodyPr/>
              <a:lstStyle/>
              <a:p>
                <a:r>
                  <a:rPr lang="zh-CN" altLang="en-US">
                    <a:noFill/>
                  </a:rPr>
                  <a:t> </a:t>
                </a:r>
              </a:p>
            </p:txBody>
          </p:sp>
        </mc:Fallback>
      </mc:AlternateContent>
      <p:sp>
        <p:nvSpPr>
          <p:cNvPr id="208908" name="Rectangle 5"/>
          <p:cNvSpPr>
            <a:spLocks noChangeArrowheads="1"/>
          </p:cNvSpPr>
          <p:nvPr/>
        </p:nvSpPr>
        <p:spPr bwMode="auto">
          <a:xfrm>
            <a:off x="236538" y="839788"/>
            <a:ext cx="807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kumimoji="1" lang="zh-CN" altLang="en-US" sz="2600" b="1">
                <a:solidFill>
                  <a:schemeClr val="tx1"/>
                </a:solidFill>
                <a:latin typeface="Times New Roman" panose="02020603050405020304" pitchFamily="18" charset="0"/>
                <a:cs typeface="Times New Roman" panose="02020603050405020304" pitchFamily="18" charset="0"/>
              </a:rPr>
              <a:t>蚁群系统的</a:t>
            </a:r>
            <a:r>
              <a:rPr kumimoji="1" lang="zh-CN" altLang="zh-CN" sz="2600" b="1">
                <a:solidFill>
                  <a:schemeClr val="tx1"/>
                </a:solidFill>
                <a:latin typeface="Times New Roman" panose="02020603050405020304" pitchFamily="18" charset="0"/>
                <a:cs typeface="Times New Roman" panose="02020603050405020304" pitchFamily="18" charset="0"/>
              </a:rPr>
              <a:t>模型</a:t>
            </a:r>
            <a:endParaRPr kumimoji="1" lang="zh-CN" altLang="en-US" sz="26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4.5.3  </a:t>
            </a:r>
            <a:r>
              <a:rPr lang="zh-CN" altLang="en-US" dirty="0">
                <a:solidFill>
                  <a:srgbClr val="002060"/>
                </a:solidFill>
              </a:rPr>
              <a:t>基本蚁群算法模型</a:t>
            </a:r>
          </a:p>
        </p:txBody>
      </p:sp>
      <p:sp>
        <p:nvSpPr>
          <p:cNvPr id="21094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A38A8AE3-EC06-4431-B5D8-7423C77ECCA2}" type="slidenum">
              <a:rPr lang="ja-JP" altLang="en-US" sz="1800">
                <a:solidFill>
                  <a:srgbClr val="002657"/>
                </a:solidFill>
                <a:latin typeface="Arial" panose="020B0604020202020204" pitchFamily="34" charset="0"/>
                <a:ea typeface="MS PGothic" panose="020B0600070205080204" pitchFamily="34" charset="-128"/>
              </a:rPr>
              <a:t>66</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210948" name="Rectangle 8"/>
          <p:cNvSpPr>
            <a:spLocks noChangeArrowheads="1"/>
          </p:cNvSpPr>
          <p:nvPr/>
        </p:nvSpPr>
        <p:spPr bwMode="auto">
          <a:xfrm>
            <a:off x="107950" y="1412875"/>
            <a:ext cx="89281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lnSpc>
                <a:spcPct val="140000"/>
              </a:lnSpc>
              <a:spcBef>
                <a:spcPct val="50000"/>
              </a:spcBef>
              <a:buFont typeface="Wingdings" panose="05000000000000000000" pitchFamily="2" charset="2"/>
              <a:buNone/>
            </a:pP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sz="2600" dirty="0" err="1">
                <a:solidFill>
                  <a:srgbClr val="000000"/>
                </a:solidFill>
                <a:latin typeface="Times New Roman" panose="02020603050405020304" pitchFamily="18" charset="0"/>
                <a:cs typeface="Times New Roman" panose="02020603050405020304" pitchFamily="18" charset="0"/>
              </a:rPr>
              <a:t>表示在</a:t>
            </a:r>
            <a:r>
              <a:rPr lang="en-US" altLang="zh-CN" sz="2600" i="1" dirty="0" err="1">
                <a:solidFill>
                  <a:srgbClr val="000000"/>
                </a:solidFill>
                <a:latin typeface="Times New Roman" panose="02020603050405020304" pitchFamily="18" charset="0"/>
                <a:cs typeface="Times New Roman" panose="02020603050405020304" pitchFamily="18" charset="0"/>
              </a:rPr>
              <a:t>t</a:t>
            </a:r>
            <a:r>
              <a:rPr lang="en-US" altLang="zh-CN" sz="2600" dirty="0" err="1">
                <a:solidFill>
                  <a:srgbClr val="000000"/>
                </a:solidFill>
                <a:latin typeface="Times New Roman" panose="02020603050405020304" pitchFamily="18" charset="0"/>
                <a:cs typeface="Times New Roman" panose="02020603050405020304" pitchFamily="18" charset="0"/>
              </a:rPr>
              <a:t>时刻蚂蚁</a:t>
            </a:r>
            <a:r>
              <a:rPr lang="en-US" altLang="zh-CN" sz="2600" dirty="0">
                <a:solidFill>
                  <a:srgbClr val="000000"/>
                </a:solidFill>
                <a:latin typeface="Times New Roman" panose="02020603050405020304" pitchFamily="18" charset="0"/>
                <a:cs typeface="Times New Roman" panose="02020603050405020304" pitchFamily="18" charset="0"/>
              </a:rPr>
              <a:t> </a:t>
            </a:r>
            <a:r>
              <a:rPr lang="en-US" altLang="zh-CN" sz="2600" i="1" dirty="0">
                <a:solidFill>
                  <a:srgbClr val="000000"/>
                </a:solidFill>
                <a:latin typeface="Times New Roman" panose="02020603050405020304" pitchFamily="18" charset="0"/>
                <a:cs typeface="Times New Roman" panose="02020603050405020304" pitchFamily="18" charset="0"/>
              </a:rPr>
              <a:t>k </a:t>
            </a:r>
            <a:r>
              <a:rPr lang="en-US" altLang="zh-CN" sz="2600" dirty="0" err="1">
                <a:solidFill>
                  <a:srgbClr val="000000"/>
                </a:solidFill>
                <a:latin typeface="Times New Roman" panose="02020603050405020304" pitchFamily="18" charset="0"/>
                <a:cs typeface="Times New Roman" panose="02020603050405020304" pitchFamily="18" charset="0"/>
              </a:rPr>
              <a:t>选择从元素</a:t>
            </a:r>
            <a:r>
              <a:rPr lang="en-US" altLang="zh-CN" sz="2600" dirty="0">
                <a:solidFill>
                  <a:srgbClr val="000000"/>
                </a:solidFill>
                <a:latin typeface="Times New Roman" panose="02020603050405020304" pitchFamily="18" charset="0"/>
                <a:cs typeface="Times New Roman" panose="02020603050405020304" pitchFamily="18" charset="0"/>
              </a:rPr>
              <a:t>(</a:t>
            </a:r>
            <a:r>
              <a:rPr lang="en-US" altLang="zh-CN" sz="2600" dirty="0" err="1">
                <a:solidFill>
                  <a:srgbClr val="000000"/>
                </a:solidFill>
                <a:latin typeface="Times New Roman" panose="02020603050405020304" pitchFamily="18" charset="0"/>
                <a:cs typeface="Times New Roman" panose="02020603050405020304" pitchFamily="18" charset="0"/>
              </a:rPr>
              <a:t>城市</a:t>
            </a:r>
            <a:r>
              <a:rPr lang="en-US" altLang="zh-CN" sz="2600" dirty="0">
                <a:solidFill>
                  <a:srgbClr val="000000"/>
                </a:solidFill>
                <a:latin typeface="Times New Roman" panose="02020603050405020304" pitchFamily="18" charset="0"/>
                <a:cs typeface="Times New Roman" panose="02020603050405020304" pitchFamily="18" charset="0"/>
              </a:rPr>
              <a:t>) </a:t>
            </a:r>
            <a:r>
              <a:rPr lang="en-US" altLang="zh-CN" sz="2600" i="1" dirty="0">
                <a:solidFill>
                  <a:srgbClr val="000000"/>
                </a:solidFill>
                <a:latin typeface="Times New Roman" panose="02020603050405020304" pitchFamily="18" charset="0"/>
                <a:cs typeface="Times New Roman" panose="02020603050405020304" pitchFamily="18" charset="0"/>
              </a:rPr>
              <a:t>x </a:t>
            </a:r>
            <a:r>
              <a:rPr lang="en-US" altLang="zh-CN" sz="2600" dirty="0" err="1">
                <a:solidFill>
                  <a:srgbClr val="000000"/>
                </a:solidFill>
                <a:latin typeface="Times New Roman" panose="02020603050405020304" pitchFamily="18" charset="0"/>
                <a:cs typeface="Times New Roman" panose="02020603050405020304" pitchFamily="18" charset="0"/>
              </a:rPr>
              <a:t>转移到元素</a:t>
            </a:r>
            <a:r>
              <a:rPr lang="en-US" altLang="zh-CN" sz="2600" dirty="0">
                <a:solidFill>
                  <a:srgbClr val="000000"/>
                </a:solidFill>
                <a:latin typeface="Times New Roman" panose="02020603050405020304" pitchFamily="18" charset="0"/>
                <a:cs typeface="Times New Roman" panose="02020603050405020304" pitchFamily="18" charset="0"/>
              </a:rPr>
              <a:t>(</a:t>
            </a:r>
            <a:r>
              <a:rPr lang="en-US" altLang="zh-CN" sz="2600" dirty="0" err="1">
                <a:solidFill>
                  <a:srgbClr val="000000"/>
                </a:solidFill>
                <a:latin typeface="Times New Roman" panose="02020603050405020304" pitchFamily="18" charset="0"/>
                <a:cs typeface="Times New Roman" panose="02020603050405020304" pitchFamily="18" charset="0"/>
              </a:rPr>
              <a:t>城市</a:t>
            </a:r>
            <a:r>
              <a:rPr lang="en-US" altLang="zh-CN" sz="2600" dirty="0">
                <a:solidFill>
                  <a:srgbClr val="000000"/>
                </a:solidFill>
                <a:latin typeface="Times New Roman" panose="02020603050405020304" pitchFamily="18" charset="0"/>
                <a:cs typeface="Times New Roman" panose="02020603050405020304" pitchFamily="18" charset="0"/>
              </a:rPr>
              <a:t>) </a:t>
            </a:r>
            <a:r>
              <a:rPr lang="en-US" altLang="zh-CN" sz="2600" i="1" dirty="0">
                <a:solidFill>
                  <a:srgbClr val="000000"/>
                </a:solidFill>
                <a:latin typeface="Times New Roman" panose="02020603050405020304" pitchFamily="18" charset="0"/>
                <a:cs typeface="Times New Roman" panose="02020603050405020304" pitchFamily="18" charset="0"/>
              </a:rPr>
              <a:t>y </a:t>
            </a:r>
            <a:r>
              <a:rPr lang="en-US" altLang="zh-CN" sz="2600" dirty="0" err="1">
                <a:solidFill>
                  <a:srgbClr val="000000"/>
                </a:solidFill>
                <a:latin typeface="Times New Roman" panose="02020603050405020304" pitchFamily="18" charset="0"/>
                <a:cs typeface="Times New Roman" panose="02020603050405020304" pitchFamily="18" charset="0"/>
              </a:rPr>
              <a:t>的概率，也称为随机比例规则</a:t>
            </a:r>
            <a:r>
              <a:rPr lang="en-US" altLang="zh-CN" sz="2600" dirty="0">
                <a:solidFill>
                  <a:srgbClr val="000000"/>
                </a:solidFill>
                <a:latin typeface="Times New Roman" panose="02020603050405020304" pitchFamily="18" charset="0"/>
                <a:cs typeface="Times New Roman" panose="02020603050405020304" pitchFamily="18" charset="0"/>
              </a:rPr>
              <a:t>。</a:t>
            </a:r>
          </a:p>
        </p:txBody>
      </p:sp>
      <p:sp>
        <p:nvSpPr>
          <p:cNvPr id="6" name="Rectangle 26"/>
          <p:cNvSpPr>
            <a:spLocks noChangeArrowheads="1"/>
          </p:cNvSpPr>
          <p:nvPr/>
        </p:nvSpPr>
        <p:spPr bwMode="auto">
          <a:xfrm>
            <a:off x="2124075" y="2957513"/>
            <a:ext cx="1943100" cy="758825"/>
          </a:xfrm>
          <a:prstGeom prst="rect">
            <a:avLst/>
          </a:prstGeom>
          <a:solidFill>
            <a:srgbClr val="FFFFFF"/>
          </a:solidFill>
          <a:ln w="9525">
            <a:solidFill>
              <a:srgbClr val="808080"/>
            </a:solidFill>
            <a:miter lim="800000"/>
          </a:ln>
        </p:spPr>
        <p:txBody>
          <a:bodyPr wrap="none"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r>
              <a:rPr lang="zh-CN" altLang="zh-CN" sz="2400" kern="0">
                <a:solidFill>
                  <a:srgbClr val="000000"/>
                </a:solidFill>
              </a:rPr>
              <a:t>信息素</a:t>
            </a:r>
            <a:endParaRPr lang="zh-CN" altLang="en-US" sz="2400" b="1" kern="0">
              <a:solidFill>
                <a:srgbClr val="000000"/>
              </a:solidFill>
              <a:latin typeface="宋体" panose="02010600030101010101" pitchFamily="2" charset="-122"/>
            </a:endParaRPr>
          </a:p>
        </p:txBody>
      </p:sp>
      <p:grpSp>
        <p:nvGrpSpPr>
          <p:cNvPr id="210950" name="Group 28"/>
          <p:cNvGrpSpPr/>
          <p:nvPr/>
        </p:nvGrpSpPr>
        <p:grpSpPr bwMode="auto">
          <a:xfrm>
            <a:off x="4356100" y="3284538"/>
            <a:ext cx="1600200" cy="831850"/>
            <a:chOff x="2688" y="3024"/>
            <a:chExt cx="1008" cy="524"/>
          </a:xfrm>
        </p:grpSpPr>
        <p:sp>
          <p:nvSpPr>
            <p:cNvPr id="8" name="AutoShape 23"/>
            <p:cNvSpPr>
              <a:spLocks noChangeArrowheads="1"/>
            </p:cNvSpPr>
            <p:nvPr/>
          </p:nvSpPr>
          <p:spPr bwMode="auto">
            <a:xfrm>
              <a:off x="2688" y="3024"/>
              <a:ext cx="1008"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rgbClr val="CC0000"/>
              </a:solidFill>
              <a:miter lim="800000"/>
            </a:ln>
          </p:spPr>
          <p:txBody>
            <a:bodyPr wrap="none" anchor="ctr"/>
            <a:lstStyle/>
            <a:p>
              <a:pPr eaLnBrk="1" fontAlgn="auto" hangingPunct="1">
                <a:spcBef>
                  <a:spcPts val="0"/>
                </a:spcBef>
                <a:spcAft>
                  <a:spcPts val="0"/>
                </a:spcAft>
                <a:defRPr/>
              </a:pPr>
              <a:endParaRPr lang="zh-CN" altLang="en-US" sz="1800" kern="0">
                <a:solidFill>
                  <a:srgbClr val="FFFFFF"/>
                </a:solidFill>
              </a:endParaRPr>
            </a:p>
          </p:txBody>
        </p:sp>
        <p:sp>
          <p:nvSpPr>
            <p:cNvPr id="9" name="Text Box 24"/>
            <p:cNvSpPr txBox="1">
              <a:spLocks noChangeArrowheads="1"/>
            </p:cNvSpPr>
            <p:nvPr/>
          </p:nvSpPr>
          <p:spPr bwMode="auto">
            <a:xfrm>
              <a:off x="2704" y="3296"/>
              <a:ext cx="992" cy="252"/>
            </a:xfrm>
            <a:prstGeom prst="rect">
              <a:avLst/>
            </a:prstGeom>
            <a:noFill/>
            <a:ln>
              <a:noFill/>
            </a:ln>
          </p:spPr>
          <p:txBody>
            <a:bodyPr anchor="b">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50000"/>
                </a:spcBef>
                <a:spcAft>
                  <a:spcPts val="0"/>
                </a:spcAft>
                <a:buClrTx/>
                <a:buFontTx/>
                <a:buNone/>
                <a:defRPr/>
              </a:pPr>
              <a:r>
                <a:rPr lang="zh-CN" altLang="en-US" sz="2000" kern="0">
                  <a:solidFill>
                    <a:srgbClr val="000000"/>
                  </a:solidFill>
                  <a:latin typeface="宋体" panose="02010600030101010101" pitchFamily="2" charset="-122"/>
                </a:rPr>
                <a:t> 共同决定</a:t>
              </a:r>
            </a:p>
          </p:txBody>
        </p:sp>
      </p:grpSp>
      <mc:AlternateContent xmlns:mc="http://schemas.openxmlformats.org/markup-compatibility/2006" xmlns:a14="http://schemas.microsoft.com/office/drawing/2010/main">
        <mc:Choice Requires="a14">
          <p:sp>
            <p:nvSpPr>
              <p:cNvPr id="210951" name="对象 18"/>
              <p:cNvSpPr txBox="1"/>
              <p:nvPr/>
            </p:nvSpPr>
            <p:spPr bwMode="auto">
              <a:xfrm>
                <a:off x="250825" y="1492250"/>
                <a:ext cx="865188" cy="568325"/>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0951" name="对象 18"/>
              <p:cNvSpPr txBox="1">
                <a:spLocks noRot="1" noChangeAspect="1" noMove="1" noResize="1" noEditPoints="1" noAdjustHandles="1" noChangeArrowheads="1" noChangeShapeType="1" noTextEdit="1"/>
              </p:cNvSpPr>
              <p:nvPr/>
            </p:nvSpPr>
            <p:spPr bwMode="auto">
              <a:xfrm>
                <a:off x="250825" y="1492250"/>
                <a:ext cx="865188" cy="568325"/>
              </a:xfrm>
              <a:prstGeom prst="rect">
                <a:avLst/>
              </a:prstGeom>
              <a:blipFill>
                <a:blip r:embed="rId3"/>
                <a:stretch>
                  <a:fillRect r="-1408"/>
                </a:stretch>
              </a:blipFill>
              <a:ln>
                <a:noFill/>
              </a:ln>
            </p:spPr>
            <p:txBody>
              <a:bodyPr/>
              <a:lstStyle/>
              <a:p>
                <a:r>
                  <a:rPr lang="zh-CN" altLang="en-US">
                    <a:noFill/>
                  </a:rPr>
                  <a:t> </a:t>
                </a:r>
              </a:p>
            </p:txBody>
          </p:sp>
        </mc:Fallback>
      </mc:AlternateContent>
      <p:sp>
        <p:nvSpPr>
          <p:cNvPr id="11" name="AutoShape 23"/>
          <p:cNvSpPr>
            <a:spLocks noChangeArrowheads="1"/>
          </p:cNvSpPr>
          <p:nvPr/>
        </p:nvSpPr>
        <p:spPr bwMode="auto">
          <a:xfrm>
            <a:off x="4381500" y="4200525"/>
            <a:ext cx="1600200" cy="38100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rgbClr val="CC0000"/>
            </a:solidFill>
            <a:miter lim="800000"/>
          </a:ln>
        </p:spPr>
        <p:txBody>
          <a:bodyPr wrap="none" anchor="ctr"/>
          <a:lstStyle/>
          <a:p>
            <a:pPr eaLnBrk="1" fontAlgn="auto" hangingPunct="1">
              <a:spcBef>
                <a:spcPts val="0"/>
              </a:spcBef>
              <a:spcAft>
                <a:spcPts val="0"/>
              </a:spcAft>
              <a:defRPr/>
            </a:pPr>
            <a:endParaRPr lang="zh-CN" altLang="en-US" sz="1800" kern="0">
              <a:solidFill>
                <a:srgbClr val="FFFFFF"/>
              </a:solidFill>
            </a:endParaRPr>
          </a:p>
        </p:txBody>
      </p:sp>
      <mc:AlternateContent xmlns:mc="http://schemas.openxmlformats.org/markup-compatibility/2006" xmlns:a14="http://schemas.microsoft.com/office/drawing/2010/main">
        <mc:Choice Requires="a14">
          <p:sp>
            <p:nvSpPr>
              <p:cNvPr id="210953" name="对象 19"/>
              <p:cNvSpPr txBox="1"/>
              <p:nvPr/>
            </p:nvSpPr>
            <p:spPr bwMode="auto">
              <a:xfrm>
                <a:off x="6227763" y="3573463"/>
                <a:ext cx="1008062" cy="66357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0953" name="对象 19"/>
              <p:cNvSpPr txBox="1">
                <a:spLocks noRot="1" noChangeAspect="1" noMove="1" noResize="1" noEditPoints="1" noAdjustHandles="1" noChangeArrowheads="1" noChangeShapeType="1" noTextEdit="1"/>
              </p:cNvSpPr>
              <p:nvPr/>
            </p:nvSpPr>
            <p:spPr bwMode="auto">
              <a:xfrm>
                <a:off x="6227763" y="3573463"/>
                <a:ext cx="1008062" cy="663575"/>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954" name="对象 26"/>
              <p:cNvSpPr txBox="1"/>
              <p:nvPr/>
            </p:nvSpPr>
            <p:spPr bwMode="auto">
              <a:xfrm>
                <a:off x="3132138" y="3119438"/>
                <a:ext cx="866775" cy="541337"/>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0954" name="对象 26"/>
              <p:cNvSpPr txBox="1">
                <a:spLocks noRot="1" noChangeAspect="1" noMove="1" noResize="1" noEditPoints="1" noAdjustHandles="1" noChangeArrowheads="1" noChangeShapeType="1" noTextEdit="1"/>
              </p:cNvSpPr>
              <p:nvPr/>
            </p:nvSpPr>
            <p:spPr bwMode="auto">
              <a:xfrm>
                <a:off x="3132138" y="3119438"/>
                <a:ext cx="866775" cy="541337"/>
              </a:xfrm>
              <a:prstGeom prst="rect">
                <a:avLst/>
              </a:prstGeom>
              <a:blipFill>
                <a:blip r:embed="rId5"/>
                <a:stretch>
                  <a:fillRect r="-2113"/>
                </a:stretch>
              </a:blipFill>
              <a:ln>
                <a:noFill/>
              </a:ln>
            </p:spPr>
            <p:txBody>
              <a:bodyPr/>
              <a:lstStyle/>
              <a:p>
                <a:r>
                  <a:rPr lang="zh-CN" altLang="en-US">
                    <a:noFill/>
                  </a:rPr>
                  <a:t> </a:t>
                </a:r>
              </a:p>
            </p:txBody>
          </p:sp>
        </mc:Fallback>
      </mc:AlternateContent>
      <p:sp>
        <p:nvSpPr>
          <p:cNvPr id="15" name="Rectangle 26"/>
          <p:cNvSpPr>
            <a:spLocks noChangeArrowheads="1"/>
          </p:cNvSpPr>
          <p:nvPr/>
        </p:nvSpPr>
        <p:spPr bwMode="auto">
          <a:xfrm>
            <a:off x="2124075" y="3894138"/>
            <a:ext cx="1943100" cy="1119187"/>
          </a:xfrm>
          <a:prstGeom prst="rect">
            <a:avLst/>
          </a:prstGeom>
          <a:solidFill>
            <a:srgbClr val="FFFFFF"/>
          </a:solidFill>
          <a:ln w="9525">
            <a:solidFill>
              <a:srgbClr val="808080"/>
            </a:solidFill>
            <a:miter lim="800000"/>
          </a:ln>
        </p:spPr>
        <p:txBody>
          <a:bodyPr wrap="none"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Tx/>
              <a:buNone/>
              <a:defRPr/>
            </a:pPr>
            <a:r>
              <a:rPr lang="zh-CN" altLang="zh-CN" sz="2400" kern="0">
                <a:solidFill>
                  <a:srgbClr val="000000"/>
                </a:solidFill>
              </a:rPr>
              <a:t>局部启发信息</a:t>
            </a:r>
            <a:endParaRPr lang="en-US" altLang="zh-CN" sz="2400" kern="0">
              <a:solidFill>
                <a:srgbClr val="000000"/>
              </a:solidFill>
            </a:endParaRPr>
          </a:p>
          <a:p>
            <a:pPr algn="l" eaLnBrk="1" fontAlgn="auto" hangingPunct="1">
              <a:lnSpc>
                <a:spcPct val="100000"/>
              </a:lnSpc>
              <a:spcBef>
                <a:spcPct val="0"/>
              </a:spcBef>
              <a:spcAft>
                <a:spcPts val="0"/>
              </a:spcAft>
              <a:buClrTx/>
              <a:buFontTx/>
              <a:buNone/>
              <a:defRPr/>
            </a:pPr>
            <a:endParaRPr lang="zh-CN" altLang="en-US" sz="2400" b="1" kern="0">
              <a:solidFill>
                <a:srgbClr val="000000"/>
              </a:solidFill>
              <a:latin typeface="宋体" panose="02010600030101010101" pitchFamily="2" charset="-122"/>
            </a:endParaRPr>
          </a:p>
        </p:txBody>
      </p:sp>
      <mc:AlternateContent xmlns:mc="http://schemas.openxmlformats.org/markup-compatibility/2006" xmlns:a14="http://schemas.microsoft.com/office/drawing/2010/main">
        <mc:Choice Requires="a14">
          <p:sp>
            <p:nvSpPr>
              <p:cNvPr id="210956" name="对象 28"/>
              <p:cNvSpPr txBox="1"/>
              <p:nvPr/>
            </p:nvSpPr>
            <p:spPr bwMode="auto">
              <a:xfrm>
                <a:off x="2654300" y="4452938"/>
                <a:ext cx="917575" cy="560387"/>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𝜂</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0956" name="对象 28"/>
              <p:cNvSpPr txBox="1">
                <a:spLocks noRot="1" noChangeAspect="1" noMove="1" noResize="1" noEditPoints="1" noAdjustHandles="1" noChangeArrowheads="1" noChangeShapeType="1" noTextEdit="1"/>
              </p:cNvSpPr>
              <p:nvPr/>
            </p:nvSpPr>
            <p:spPr bwMode="auto">
              <a:xfrm>
                <a:off x="2654300" y="4452938"/>
                <a:ext cx="917575" cy="560387"/>
              </a:xfrm>
              <a:prstGeom prst="rect">
                <a:avLst/>
              </a:prstGeom>
              <a:blipFill>
                <a:blip r:embed="rId6"/>
                <a:stretch>
                  <a:fillRect l="-662" r="-7285"/>
                </a:stretch>
              </a:blipFill>
              <a:ln>
                <a:noFill/>
              </a:ln>
            </p:spPr>
            <p:txBody>
              <a:bodyPr/>
              <a:lstStyle/>
              <a:p>
                <a:r>
                  <a:rPr lang="zh-CN" altLang="en-US">
                    <a:noFill/>
                  </a:rPr>
                  <a:t> </a:t>
                </a:r>
              </a:p>
            </p:txBody>
          </p:sp>
        </mc:Fallback>
      </mc:AlternateContent>
      <p:sp>
        <p:nvSpPr>
          <p:cNvPr id="17" name="Rectangle 3"/>
          <p:cNvSpPr txBox="1">
            <a:spLocks noChangeArrowheads="1"/>
          </p:cNvSpPr>
          <p:nvPr/>
        </p:nvSpPr>
        <p:spPr bwMode="auto">
          <a:xfrm>
            <a:off x="250825" y="836613"/>
            <a:ext cx="8839200" cy="647700"/>
          </a:xfrm>
          <a:prstGeom prst="rect">
            <a:avLst/>
          </a:prstGeom>
          <a:noFill/>
          <a:ln>
            <a:noFill/>
          </a:ln>
        </p:spPr>
        <p:txBody>
          <a:bodyPr/>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Clr>
                <a:schemeClr val="tx1"/>
              </a:buClr>
              <a:buFontTx/>
              <a:buNone/>
              <a:defRPr/>
            </a:pPr>
            <a:r>
              <a:rPr lang="zh-CN" altLang="en-US" sz="2600" b="1" kern="0">
                <a:solidFill>
                  <a:srgbClr val="0000FF"/>
                </a:solidFill>
                <a:latin typeface="Times New Roman" panose="02020603050405020304" pitchFamily="18" charset="0"/>
              </a:rPr>
              <a:t>蚁群系统的模型</a:t>
            </a:r>
            <a:endParaRPr lang="en-US" altLang="zh-CN" sz="2600" kern="0">
              <a:solidFill>
                <a:srgbClr val="0000FF"/>
              </a:solidFill>
              <a:latin typeface="Times New Roman" panose="02020603050405020304" pitchFamily="18" charset="0"/>
            </a:endParaRP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4.5.3  </a:t>
            </a:r>
            <a:r>
              <a:rPr lang="zh-CN" altLang="en-US" dirty="0">
                <a:solidFill>
                  <a:srgbClr val="002060"/>
                </a:solidFill>
              </a:rPr>
              <a:t>基本蚁群算法模型</a:t>
            </a:r>
          </a:p>
        </p:txBody>
      </p:sp>
      <p:sp>
        <p:nvSpPr>
          <p:cNvPr id="21299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22FF5AE5-CA45-451D-A147-9F6046ACF728}" type="slidenum">
              <a:rPr lang="ja-JP" altLang="en-US" sz="1800">
                <a:solidFill>
                  <a:srgbClr val="002657"/>
                </a:solidFill>
                <a:latin typeface="Arial" panose="020B0604020202020204" pitchFamily="34" charset="0"/>
                <a:ea typeface="MS PGothic" panose="020B0600070205080204" pitchFamily="34" charset="-128"/>
              </a:rPr>
              <a:t>67</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8"/>
          <p:cNvSpPr>
            <a:spLocks noChangeArrowheads="1"/>
          </p:cNvSpPr>
          <p:nvPr/>
        </p:nvSpPr>
        <p:spPr bwMode="auto">
          <a:xfrm>
            <a:off x="107950" y="969963"/>
            <a:ext cx="9036050" cy="4979987"/>
          </a:xfrm>
          <a:prstGeom prst="rect">
            <a:avLst/>
          </a:prstGeom>
          <a:noFill/>
          <a:ln>
            <a:noFill/>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600" kern="0">
                <a:solidFill>
                  <a:srgbClr val="000000"/>
                </a:solidFill>
                <a:latin typeface="Times New Roman" panose="02020603050405020304" pitchFamily="18" charset="0"/>
                <a:cs typeface="Times New Roman" panose="02020603050405020304" pitchFamily="18" charset="0"/>
              </a:rPr>
              <a:t>            </a:t>
            </a:r>
            <a:r>
              <a:rPr lang="zh-CN" altLang="en-US" sz="2600" kern="0">
                <a:solidFill>
                  <a:srgbClr val="000000"/>
                </a:solidFill>
                <a:latin typeface="Times New Roman" panose="02020603050405020304" pitchFamily="18" charset="0"/>
                <a:cs typeface="Times New Roman" panose="02020603050405020304" pitchFamily="18" charset="0"/>
              </a:rPr>
              <a:t>表示如下：</a:t>
            </a:r>
            <a:endParaRPr lang="en-US" altLang="zh-CN" sz="26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endParaRPr lang="en-US" altLang="zh-CN" sz="26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600" kern="0">
                <a:solidFill>
                  <a:srgbClr val="000000"/>
                </a:solidFill>
                <a:latin typeface="Times New Roman" panose="02020603050405020304" pitchFamily="18" charset="0"/>
                <a:cs typeface="Times New Roman" panose="02020603050405020304" pitchFamily="18" charset="0"/>
              </a:rPr>
              <a:t>                                                                                           </a:t>
            </a:r>
            <a:r>
              <a:rPr lang="zh-CN" altLang="en-US" sz="2400" kern="0">
                <a:solidFill>
                  <a:srgbClr val="000000"/>
                </a:solidFill>
                <a:latin typeface="Times New Roman" panose="02020603050405020304" pitchFamily="18" charset="0"/>
                <a:cs typeface="Times New Roman" panose="02020603050405020304" pitchFamily="18" charset="0"/>
              </a:rPr>
              <a:t>（</a:t>
            </a:r>
            <a:r>
              <a:rPr lang="en-US" altLang="zh-CN" sz="2400" kern="0">
                <a:solidFill>
                  <a:srgbClr val="000000"/>
                </a:solidFill>
                <a:latin typeface="Times New Roman" panose="02020603050405020304" pitchFamily="18" charset="0"/>
                <a:cs typeface="Times New Roman" panose="02020603050405020304" pitchFamily="18" charset="0"/>
              </a:rPr>
              <a:t>7.18</a:t>
            </a:r>
            <a:r>
              <a:rPr lang="zh-CN" altLang="en-US" sz="2400" kern="0">
                <a:solidFill>
                  <a:srgbClr val="000000"/>
                </a:solidFill>
                <a:latin typeface="Times New Roman" panose="02020603050405020304" pitchFamily="18" charset="0"/>
                <a:cs typeface="Times New Roman" panose="02020603050405020304" pitchFamily="18" charset="0"/>
              </a:rPr>
              <a:t>）</a:t>
            </a:r>
            <a:endParaRPr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r>
              <a:rPr lang="zh-CN" altLang="en-US" sz="2400" kern="0">
                <a:solidFill>
                  <a:srgbClr val="000000"/>
                </a:solidFill>
                <a:latin typeface="Times New Roman" panose="02020603050405020304" pitchFamily="18" charset="0"/>
                <a:cs typeface="Times New Roman" panose="02020603050405020304" pitchFamily="18" charset="0"/>
              </a:rPr>
              <a:t> 其中：</a:t>
            </a:r>
            <a:endParaRPr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400" kern="0">
                <a:solidFill>
                  <a:srgbClr val="000000"/>
                </a:solidFill>
              </a:rPr>
              <a:t>                                                    </a:t>
            </a:r>
            <a:r>
              <a:rPr lang="zh-CN" altLang="zh-CN" sz="2400" kern="0">
                <a:solidFill>
                  <a:srgbClr val="000000"/>
                </a:solidFill>
              </a:rPr>
              <a:t>表示蚂蚁</a:t>
            </a:r>
            <a:r>
              <a:rPr lang="en-US" altLang="zh-CN" sz="2400" i="1" kern="0">
                <a:solidFill>
                  <a:srgbClr val="000000"/>
                </a:solidFill>
                <a:latin typeface="Times New Roman" panose="02020603050405020304" pitchFamily="18" charset="0"/>
                <a:cs typeface="Times New Roman" panose="02020603050405020304" pitchFamily="18" charset="0"/>
              </a:rPr>
              <a:t>k</a:t>
            </a:r>
            <a:r>
              <a:rPr lang="zh-CN" altLang="zh-CN" sz="2400" kern="0">
                <a:solidFill>
                  <a:srgbClr val="000000"/>
                </a:solidFill>
              </a:rPr>
              <a:t>下一步允许选择的城市</a:t>
            </a:r>
            <a:endParaRPr lang="en-US" altLang="zh-CN" sz="2400" kern="0">
              <a:solidFill>
                <a:srgbClr val="000000"/>
              </a:solidFill>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400" kern="0">
                <a:solidFill>
                  <a:srgbClr val="000000"/>
                </a:solidFill>
              </a:rPr>
              <a:t>                                                    </a:t>
            </a:r>
            <a:r>
              <a:rPr lang="zh-CN" altLang="zh-CN" sz="2400" kern="0">
                <a:solidFill>
                  <a:srgbClr val="000000"/>
                </a:solidFill>
              </a:rPr>
              <a:t>记录蚂蚁</a:t>
            </a:r>
            <a:r>
              <a:rPr lang="en-US" altLang="zh-CN" sz="2400" i="1" kern="0">
                <a:solidFill>
                  <a:srgbClr val="000000"/>
                </a:solidFill>
                <a:latin typeface="Times New Roman" panose="02020603050405020304" pitchFamily="18" charset="0"/>
                <a:cs typeface="Times New Roman" panose="02020603050405020304" pitchFamily="18" charset="0"/>
              </a:rPr>
              <a:t>k</a:t>
            </a:r>
            <a:r>
              <a:rPr lang="zh-CN" altLang="zh-CN" sz="2400" kern="0">
                <a:solidFill>
                  <a:srgbClr val="000000"/>
                </a:solidFill>
              </a:rPr>
              <a:t>当前所走过的城市</a:t>
            </a:r>
            <a:endParaRPr lang="en-US" altLang="zh-CN" sz="2400" kern="0">
              <a:solidFill>
                <a:srgbClr val="000000"/>
              </a:solidFill>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400" i="1" kern="0">
                <a:solidFill>
                  <a:srgbClr val="000000"/>
                </a:solidFill>
                <a:latin typeface="Times New Roman" panose="02020603050405020304" pitchFamily="18" charset="0"/>
                <a:cs typeface="Times New Roman" panose="02020603050405020304" pitchFamily="18" charset="0"/>
              </a:rPr>
              <a:t>       </a:t>
            </a:r>
            <a:r>
              <a:rPr lang="en-US" altLang="zh-CN" sz="2400" i="1" ker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kern="0">
                <a:solidFill>
                  <a:srgbClr val="000000"/>
                </a:solidFill>
              </a:rPr>
              <a:t>    </a:t>
            </a:r>
            <a:r>
              <a:rPr lang="zh-CN" altLang="zh-CN" sz="2400" kern="0">
                <a:solidFill>
                  <a:srgbClr val="000000"/>
                </a:solidFill>
              </a:rPr>
              <a:t>是信息素启发式因子，表示轨迹的相对重要性</a:t>
            </a:r>
            <a:endParaRPr lang="en-US" altLang="zh-CN" sz="2400" kern="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2997" name="对象 18"/>
              <p:cNvSpPr txBox="1"/>
              <p:nvPr/>
            </p:nvSpPr>
            <p:spPr bwMode="auto">
              <a:xfrm>
                <a:off x="323850" y="1052513"/>
                <a:ext cx="863600" cy="569912"/>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2997" name="对象 18"/>
              <p:cNvSpPr txBox="1">
                <a:spLocks noRot="1" noChangeAspect="1" noMove="1" noResize="1" noEditPoints="1" noAdjustHandles="1" noChangeArrowheads="1" noChangeShapeType="1" noTextEdit="1"/>
              </p:cNvSpPr>
              <p:nvPr/>
            </p:nvSpPr>
            <p:spPr bwMode="auto">
              <a:xfrm>
                <a:off x="323850" y="1052513"/>
                <a:ext cx="863600" cy="569912"/>
              </a:xfrm>
              <a:prstGeom prst="rect">
                <a:avLst/>
              </a:prstGeom>
              <a:blipFill>
                <a:blip r:embed="rId3"/>
                <a:stretch>
                  <a:fillRect r="-140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2998" name="对象 11"/>
              <p:cNvSpPr txBox="1"/>
              <p:nvPr/>
            </p:nvSpPr>
            <p:spPr bwMode="auto">
              <a:xfrm>
                <a:off x="1042988" y="1628775"/>
                <a:ext cx="6265862" cy="1728788"/>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e>
                                      <m:sup>
                                        <m:r>
                                          <a:rPr lang="zh-CN" altLang="en-US" i="1">
                                            <a:solidFill>
                                              <a:srgbClr val="000000"/>
                                            </a:solidFill>
                                            <a:latin typeface="Cambria Math" panose="02040503050406030204" pitchFamily="18" charset="0"/>
                                          </a:rPr>
                                          <m:t>𝛼</m:t>
                                        </m:r>
                                      </m:sup>
                                    </m:sSup>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𝜂</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e>
                                      <m:sup>
                                        <m:r>
                                          <a:rPr lang="zh-CN" altLang="en-US" i="1">
                                            <a:solidFill>
                                              <a:srgbClr val="000000"/>
                                            </a:solidFill>
                                            <a:latin typeface="Cambria Math" panose="02040503050406030204" pitchFamily="18" charset="0"/>
                                          </a:rPr>
                                          <m:t>𝛽</m:t>
                                        </m:r>
                                      </m:sup>
                                    </m:sSup>
                                  </m:num>
                                  <m:den>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𝑎𝑙𝑙𝑜𝑤𝑒</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ub>
                                      <m:sup/>
                                      <m:e>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e>
                                          <m:sup>
                                            <m:r>
                                              <a:rPr lang="zh-CN" altLang="en-US" i="1">
                                                <a:solidFill>
                                                  <a:srgbClr val="000000"/>
                                                </a:solidFill>
                                                <a:latin typeface="Cambria Math" panose="02040503050406030204" pitchFamily="18" charset="0"/>
                                              </a:rPr>
                                              <m:t>𝛼</m:t>
                                            </m:r>
                                          </m:sup>
                                        </m:sSup>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𝜂</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e>
                                          <m:sup>
                                            <m:r>
                                              <a:rPr lang="zh-CN" altLang="en-US" i="1">
                                                <a:solidFill>
                                                  <a:srgbClr val="000000"/>
                                                </a:solidFill>
                                                <a:latin typeface="Cambria Math" panose="02040503050406030204" pitchFamily="18" charset="0"/>
                                              </a:rPr>
                                              <m:t>𝛽</m:t>
                                            </m:r>
                                          </m:sup>
                                        </m:sSup>
                                      </m:e>
                                    </m:nary>
                                  </m:den>
                                </m:f>
                              </m:e>
                              <m:e>
                                <m:r>
                                  <a:rPr lang="zh-CN" altLang="en-US" i="1">
                                    <a:solidFill>
                                      <a:srgbClr val="000000"/>
                                    </a:solidFill>
                                    <a:latin typeface="Cambria Math" panose="02040503050406030204" pitchFamily="18" charset="0"/>
                                  </a:rPr>
                                  <m:t>𝑖𝑓</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𝑎𝑙𝑙𝑜𝑤𝑒</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e>
                            </m:mr>
                            <m:mr>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其他</m:t>
                                </m:r>
                              </m:e>
                            </m:mr>
                          </m:m>
                        </m:e>
                      </m:d>
                    </m:oMath>
                  </m:oMathPara>
                </a14:m>
                <a:endParaRPr lang="zh-CN" altLang="en-US"/>
              </a:p>
            </p:txBody>
          </p:sp>
        </mc:Choice>
        <mc:Fallback xmlns="">
          <p:sp>
            <p:nvSpPr>
              <p:cNvPr id="212998" name="对象 11"/>
              <p:cNvSpPr txBox="1">
                <a:spLocks noRot="1" noChangeAspect="1" noMove="1" noResize="1" noEditPoints="1" noAdjustHandles="1" noChangeArrowheads="1" noChangeShapeType="1" noTextEdit="1"/>
              </p:cNvSpPr>
              <p:nvPr/>
            </p:nvSpPr>
            <p:spPr bwMode="auto">
              <a:xfrm>
                <a:off x="1042988" y="1628775"/>
                <a:ext cx="6265862" cy="1728788"/>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2999" name="对象 15"/>
              <p:cNvSpPr txBox="1"/>
              <p:nvPr/>
            </p:nvSpPr>
            <p:spPr bwMode="auto">
              <a:xfrm>
                <a:off x="53975" y="4005263"/>
                <a:ext cx="4446588" cy="431800"/>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𝑎𝑙𝑙𝑜𝑤𝑒</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)={0,1,...,</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𝑡𝑎𝑏</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2999" name="对象 15"/>
              <p:cNvSpPr txBox="1">
                <a:spLocks noRot="1" noChangeAspect="1" noMove="1" noResize="1" noEditPoints="1" noAdjustHandles="1" noChangeArrowheads="1" noChangeShapeType="1" noTextEdit="1"/>
              </p:cNvSpPr>
              <p:nvPr/>
            </p:nvSpPr>
            <p:spPr bwMode="auto">
              <a:xfrm>
                <a:off x="53975" y="4005263"/>
                <a:ext cx="4446588" cy="431800"/>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3000" name="对象 21"/>
              <p:cNvSpPr txBox="1"/>
              <p:nvPr/>
            </p:nvSpPr>
            <p:spPr bwMode="auto">
              <a:xfrm>
                <a:off x="684213" y="4638675"/>
                <a:ext cx="1116012" cy="446088"/>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𝑡𝑎𝑏</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3000" name="对象 21"/>
              <p:cNvSpPr txBox="1">
                <a:spLocks noRot="1" noChangeAspect="1" noMove="1" noResize="1" noEditPoints="1" noAdjustHandles="1" noChangeArrowheads="1" noChangeShapeType="1" noTextEdit="1"/>
              </p:cNvSpPr>
              <p:nvPr/>
            </p:nvSpPr>
            <p:spPr bwMode="auto">
              <a:xfrm>
                <a:off x="684213" y="4638675"/>
                <a:ext cx="1116012" cy="446088"/>
              </a:xfrm>
              <a:prstGeom prst="rect">
                <a:avLst/>
              </a:prstGeom>
              <a:blipFill>
                <a:blip r:embed="rId6"/>
                <a:stretch>
                  <a:fillRect r="-4918" b="-13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3001" name="对象 23"/>
              <p:cNvSpPr txBox="1"/>
              <p:nvPr/>
            </p:nvSpPr>
            <p:spPr bwMode="auto">
              <a:xfrm>
                <a:off x="1763713" y="4694238"/>
                <a:ext cx="1728787" cy="390525"/>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=1,2,...,</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3001" name="对象 23"/>
              <p:cNvSpPr txBox="1">
                <a:spLocks noRot="1" noChangeAspect="1" noMove="1" noResize="1" noEditPoints="1" noAdjustHandles="1" noChangeArrowheads="1" noChangeShapeType="1" noTextEdit="1"/>
              </p:cNvSpPr>
              <p:nvPr/>
            </p:nvSpPr>
            <p:spPr bwMode="auto">
              <a:xfrm>
                <a:off x="1763713" y="4694238"/>
                <a:ext cx="1728787" cy="390525"/>
              </a:xfrm>
              <a:prstGeom prst="rect">
                <a:avLst/>
              </a:prstGeom>
              <a:blipFill>
                <a:blip r:embed="rId7"/>
                <a:stretch>
                  <a:fillRect l="-704" b="-6250"/>
                </a:stretch>
              </a:blipFill>
              <a:ln>
                <a:noFill/>
              </a:ln>
            </p:spPr>
            <p:txBody>
              <a:bodyPr/>
              <a:lstStyle/>
              <a:p>
                <a:r>
                  <a:rPr lang="zh-CN" altLang="en-US">
                    <a:noFill/>
                  </a:rPr>
                  <a:t> </a:t>
                </a:r>
              </a:p>
            </p:txBody>
          </p:sp>
        </mc:Fallback>
      </mc:AlternateContent>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4.5.3  </a:t>
            </a:r>
            <a:r>
              <a:rPr lang="zh-CN" altLang="en-US" dirty="0">
                <a:solidFill>
                  <a:srgbClr val="002060"/>
                </a:solidFill>
              </a:rPr>
              <a:t>基本蚁群算法模型</a:t>
            </a:r>
          </a:p>
        </p:txBody>
      </p:sp>
      <p:sp>
        <p:nvSpPr>
          <p:cNvPr id="21504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1E99930B-FBA9-47DD-9164-184A9B3C8B29}" type="slidenum">
              <a:rPr lang="ja-JP" altLang="en-US" sz="1800">
                <a:solidFill>
                  <a:srgbClr val="002657"/>
                </a:solidFill>
                <a:latin typeface="Arial" panose="020B0604020202020204" pitchFamily="34" charset="0"/>
                <a:ea typeface="MS PGothic" panose="020B0600070205080204" pitchFamily="34" charset="-128"/>
              </a:rPr>
              <a:t>68</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8"/>
          <p:cNvSpPr>
            <a:spLocks noChangeArrowheads="1"/>
          </p:cNvSpPr>
          <p:nvPr/>
        </p:nvSpPr>
        <p:spPr bwMode="auto">
          <a:xfrm>
            <a:off x="107950" y="969963"/>
            <a:ext cx="9036050" cy="5681662"/>
          </a:xfrm>
          <a:prstGeom prst="rect">
            <a:avLst/>
          </a:prstGeom>
          <a:noFill/>
          <a:ln>
            <a:noFill/>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600" kern="0">
                <a:solidFill>
                  <a:srgbClr val="000000"/>
                </a:solidFill>
                <a:latin typeface="Times New Roman" panose="02020603050405020304" pitchFamily="18" charset="0"/>
                <a:cs typeface="Times New Roman" panose="02020603050405020304" pitchFamily="18" charset="0"/>
              </a:rPr>
              <a:t>            </a:t>
            </a:r>
            <a:r>
              <a:rPr lang="zh-CN" altLang="en-US" sz="2600" kern="0">
                <a:solidFill>
                  <a:srgbClr val="000000"/>
                </a:solidFill>
                <a:latin typeface="Times New Roman" panose="02020603050405020304" pitchFamily="18" charset="0"/>
                <a:cs typeface="Times New Roman" panose="02020603050405020304" pitchFamily="18" charset="0"/>
              </a:rPr>
              <a:t>表示如下：</a:t>
            </a:r>
            <a:endParaRPr lang="en-US" altLang="zh-CN" sz="26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endParaRPr lang="en-US" altLang="zh-CN" sz="26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600" kern="0">
                <a:solidFill>
                  <a:srgbClr val="000000"/>
                </a:solidFill>
                <a:latin typeface="Times New Roman" panose="02020603050405020304" pitchFamily="18" charset="0"/>
                <a:cs typeface="Times New Roman" panose="02020603050405020304" pitchFamily="18" charset="0"/>
              </a:rPr>
              <a:t>                                                                                           </a:t>
            </a:r>
            <a:r>
              <a:rPr lang="zh-CN" altLang="en-US" sz="2400" kern="0">
                <a:solidFill>
                  <a:srgbClr val="000000"/>
                </a:solidFill>
                <a:latin typeface="Times New Roman" panose="02020603050405020304" pitchFamily="18" charset="0"/>
                <a:cs typeface="Times New Roman" panose="02020603050405020304" pitchFamily="18" charset="0"/>
              </a:rPr>
              <a:t>（</a:t>
            </a:r>
            <a:r>
              <a:rPr lang="en-US" altLang="zh-CN" sz="2400" kern="0">
                <a:solidFill>
                  <a:srgbClr val="000000"/>
                </a:solidFill>
                <a:latin typeface="Times New Roman" panose="02020603050405020304" pitchFamily="18" charset="0"/>
                <a:cs typeface="Times New Roman" panose="02020603050405020304" pitchFamily="18" charset="0"/>
              </a:rPr>
              <a:t>7.18</a:t>
            </a:r>
            <a:r>
              <a:rPr lang="zh-CN" altLang="en-US" sz="2400" kern="0">
                <a:solidFill>
                  <a:srgbClr val="000000"/>
                </a:solidFill>
                <a:latin typeface="Times New Roman" panose="02020603050405020304" pitchFamily="18" charset="0"/>
                <a:cs typeface="Times New Roman" panose="02020603050405020304" pitchFamily="18" charset="0"/>
              </a:rPr>
              <a:t>）</a:t>
            </a:r>
            <a:endParaRPr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r>
              <a:rPr lang="zh-CN" altLang="en-US" sz="2400" kern="0">
                <a:solidFill>
                  <a:srgbClr val="000000"/>
                </a:solidFill>
                <a:latin typeface="Times New Roman" panose="02020603050405020304" pitchFamily="18" charset="0"/>
                <a:cs typeface="Times New Roman" panose="02020603050405020304" pitchFamily="18" charset="0"/>
              </a:rPr>
              <a:t> 其中：</a:t>
            </a:r>
            <a:endParaRPr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endParaRPr lang="en-US" altLang="zh-CN" sz="2400" kern="0">
              <a:solidFill>
                <a:srgbClr val="000000"/>
              </a:solidFill>
            </a:endParaRPr>
          </a:p>
          <a:p>
            <a:pPr algn="l" eaLnBrk="1" fontAlgn="auto" hangingPunct="1">
              <a:lnSpc>
                <a:spcPct val="140000"/>
              </a:lnSpc>
              <a:spcBef>
                <a:spcPct val="50000"/>
              </a:spcBef>
              <a:spcAft>
                <a:spcPts val="0"/>
              </a:spcAft>
              <a:buClrTx/>
              <a:buFont typeface="Wingdings" panose="05000000000000000000" pitchFamily="2" charset="2"/>
              <a:buNone/>
              <a:defRPr/>
            </a:pPr>
            <a:endParaRPr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endParaRPr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endParaRPr lang="en-US" altLang="zh-CN" sz="2400" kern="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5045" name="对象 18"/>
              <p:cNvSpPr txBox="1"/>
              <p:nvPr/>
            </p:nvSpPr>
            <p:spPr bwMode="auto">
              <a:xfrm>
                <a:off x="323850" y="1052513"/>
                <a:ext cx="863600" cy="569912"/>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5045" name="对象 18"/>
              <p:cNvSpPr txBox="1">
                <a:spLocks noRot="1" noChangeAspect="1" noMove="1" noResize="1" noEditPoints="1" noAdjustHandles="1" noChangeArrowheads="1" noChangeShapeType="1" noTextEdit="1"/>
              </p:cNvSpPr>
              <p:nvPr/>
            </p:nvSpPr>
            <p:spPr bwMode="auto">
              <a:xfrm>
                <a:off x="323850" y="1052513"/>
                <a:ext cx="863600" cy="569912"/>
              </a:xfrm>
              <a:prstGeom prst="rect">
                <a:avLst/>
              </a:prstGeom>
              <a:blipFill>
                <a:blip r:embed="rId3"/>
                <a:stretch>
                  <a:fillRect r="-140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046" name="对象 11"/>
              <p:cNvSpPr txBox="1"/>
              <p:nvPr/>
            </p:nvSpPr>
            <p:spPr bwMode="auto">
              <a:xfrm>
                <a:off x="1042988" y="1628775"/>
                <a:ext cx="6265862" cy="1728788"/>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𝑃</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e>
                                      <m:sup>
                                        <m:r>
                                          <a:rPr lang="zh-CN" altLang="en-US" i="1">
                                            <a:solidFill>
                                              <a:srgbClr val="000000"/>
                                            </a:solidFill>
                                            <a:latin typeface="Cambria Math" panose="02040503050406030204" pitchFamily="18" charset="0"/>
                                          </a:rPr>
                                          <m:t>𝛼</m:t>
                                        </m:r>
                                      </m:sup>
                                    </m:sSup>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𝜂</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e>
                                      <m:sup>
                                        <m:r>
                                          <a:rPr lang="zh-CN" altLang="en-US" i="1">
                                            <a:solidFill>
                                              <a:srgbClr val="000000"/>
                                            </a:solidFill>
                                            <a:latin typeface="Cambria Math" panose="02040503050406030204" pitchFamily="18" charset="0"/>
                                          </a:rPr>
                                          <m:t>𝛽</m:t>
                                        </m:r>
                                      </m:sup>
                                    </m:sSup>
                                  </m:num>
                                  <m:den>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𝑎𝑙𝑙𝑜𝑤𝑒</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ub>
                                      <m:sup/>
                                      <m:e>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e>
                                          <m:sup>
                                            <m:r>
                                              <a:rPr lang="zh-CN" altLang="en-US" i="1">
                                                <a:solidFill>
                                                  <a:srgbClr val="000000"/>
                                                </a:solidFill>
                                                <a:latin typeface="Cambria Math" panose="02040503050406030204" pitchFamily="18" charset="0"/>
                                              </a:rPr>
                                              <m:t>𝛼</m:t>
                                            </m:r>
                                          </m:sup>
                                        </m:sSup>
                                        <m:sSup>
                                          <m:sSupPr>
                                            <m:ctrlPr>
                                              <a:rPr lang="zh-CN" altLang="en-US" i="1">
                                                <a:solidFill>
                                                  <a:srgbClr val="000000"/>
                                                </a:solidFill>
                                                <a:latin typeface="Cambria Math" panose="02040503050406030204" pitchFamily="18" charset="0"/>
                                              </a:rPr>
                                            </m:ctrlPr>
                                          </m:sSupPr>
                                          <m:e>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𝜂</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d>
                                          </m:e>
                                          <m:sup>
                                            <m:r>
                                              <a:rPr lang="zh-CN" altLang="en-US" i="1">
                                                <a:solidFill>
                                                  <a:srgbClr val="000000"/>
                                                </a:solidFill>
                                                <a:latin typeface="Cambria Math" panose="02040503050406030204" pitchFamily="18" charset="0"/>
                                              </a:rPr>
                                              <m:t>𝛽</m:t>
                                            </m:r>
                                          </m:sup>
                                        </m:sSup>
                                      </m:e>
                                    </m:nary>
                                  </m:den>
                                </m:f>
                              </m:e>
                              <m:e>
                                <m:r>
                                  <a:rPr lang="zh-CN" altLang="en-US" i="1">
                                    <a:solidFill>
                                      <a:srgbClr val="000000"/>
                                    </a:solidFill>
                                    <a:latin typeface="Cambria Math" panose="02040503050406030204" pitchFamily="18" charset="0"/>
                                  </a:rPr>
                                  <m:t>𝑖𝑓</m:t>
                                </m:r>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𝑎𝑙𝑙𝑜𝑤𝑒</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e>
                            </m:mr>
                            <m:mr>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其他</m:t>
                                </m:r>
                              </m:e>
                            </m:mr>
                          </m:m>
                        </m:e>
                      </m:d>
                    </m:oMath>
                  </m:oMathPara>
                </a14:m>
                <a:endParaRPr lang="zh-CN" altLang="en-US"/>
              </a:p>
            </p:txBody>
          </p:sp>
        </mc:Choice>
        <mc:Fallback xmlns="">
          <p:sp>
            <p:nvSpPr>
              <p:cNvPr id="215046" name="对象 11"/>
              <p:cNvSpPr txBox="1">
                <a:spLocks noRot="1" noChangeAspect="1" noMove="1" noResize="1" noEditPoints="1" noAdjustHandles="1" noChangeArrowheads="1" noChangeShapeType="1" noTextEdit="1"/>
              </p:cNvSpPr>
              <p:nvPr/>
            </p:nvSpPr>
            <p:spPr bwMode="auto">
              <a:xfrm>
                <a:off x="1042988" y="1628775"/>
                <a:ext cx="6265862" cy="1728788"/>
              </a:xfrm>
              <a:prstGeom prst="rect">
                <a:avLst/>
              </a:prstGeom>
              <a:blipFill>
                <a:blip r:embed="rId4"/>
                <a:stretch>
                  <a:fillRect/>
                </a:stretch>
              </a:blipFill>
              <a:ln>
                <a:noFill/>
              </a:ln>
            </p:spPr>
            <p:txBody>
              <a:bodyPr/>
              <a:lstStyle/>
              <a:p>
                <a:r>
                  <a:rPr lang="zh-CN" altLang="en-US">
                    <a:noFill/>
                  </a:rPr>
                  <a:t> </a:t>
                </a:r>
              </a:p>
            </p:txBody>
          </p:sp>
        </mc:Fallback>
      </mc:AlternateContent>
      <p:graphicFrame>
        <p:nvGraphicFramePr>
          <p:cNvPr id="8" name="表格 7"/>
          <p:cNvGraphicFramePr>
            <a:graphicFrameLocks noGrp="1"/>
          </p:cNvGraphicFramePr>
          <p:nvPr>
            <p:extLst>
              <p:ext uri="{D42A27DB-BD31-4B8C-83A1-F6EECF244321}">
                <p14:modId xmlns:p14="http://schemas.microsoft.com/office/powerpoint/2010/main" val="966407335"/>
              </p:ext>
            </p:extLst>
          </p:nvPr>
        </p:nvGraphicFramePr>
        <p:xfrm>
          <a:off x="468313" y="3883025"/>
          <a:ext cx="8280400" cy="2641599"/>
        </p:xfrm>
        <a:graphic>
          <a:graphicData uri="http://schemas.openxmlformats.org/drawingml/2006/table">
            <a:tbl>
              <a:tblPr/>
              <a:tblGrid>
                <a:gridCol w="2135335">
                  <a:extLst>
                    <a:ext uri="{9D8B030D-6E8A-4147-A177-3AD203B41FA5}">
                      <a16:colId xmlns:a16="http://schemas.microsoft.com/office/drawing/2014/main" val="20000"/>
                    </a:ext>
                  </a:extLst>
                </a:gridCol>
                <a:gridCol w="6145065">
                  <a:extLst>
                    <a:ext uri="{9D8B030D-6E8A-4147-A177-3AD203B41FA5}">
                      <a16:colId xmlns:a16="http://schemas.microsoft.com/office/drawing/2014/main" val="20001"/>
                    </a:ext>
                  </a:extLst>
                </a:gridCol>
              </a:tblGrid>
              <a:tr h="880533">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algn="ctr">
                        <a:lnSpc>
                          <a:spcPts val="1800"/>
                        </a:lnSpc>
                        <a:spcAft>
                          <a:spcPts val="0"/>
                        </a:spcAft>
                      </a:pP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t> </a:t>
                      </a:r>
                      <a:r>
                        <a:rPr lang="zh-CN" altLang="en-US" sz="2000" dirty="0"/>
                        <a:t>值越大</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marL="0" algn="l" defTabSz="914400" rtl="0" eaLnBrk="1" latinLnBrk="0" hangingPunct="1">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该</a:t>
                      </a:r>
                      <a:r>
                        <a:rPr lang="zh-CN" altLang="zh-CN" sz="2000" b="1" i="0" kern="1200" dirty="0">
                          <a:solidFill>
                            <a:srgbClr val="0000FF"/>
                          </a:solidFill>
                          <a:latin typeface="Times New Roman" panose="02020603050405020304" pitchFamily="18" charset="0"/>
                          <a:ea typeface="+mn-ea"/>
                          <a:cs typeface="Times New Roman" panose="02020603050405020304" pitchFamily="18" charset="0"/>
                        </a:rPr>
                        <a:t>蚂蚁越倾向于选择其它蚂蚁经过的路径</a:t>
                      </a: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，该状态转</a:t>
                      </a: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移概率越接近于贪婪规则</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extLst>
                  <a:ext uri="{0D108BD9-81ED-4DB2-BD59-A6C34878D82A}">
                    <a16:rowId xmlns:a16="http://schemas.microsoft.com/office/drawing/2014/main" val="10000"/>
                  </a:ext>
                </a:extLst>
              </a:tr>
              <a:tr h="880533">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algn="ctr">
                        <a:lnSpc>
                          <a:spcPts val="1800"/>
                        </a:lnSpc>
                        <a:spcAft>
                          <a:spcPts val="0"/>
                        </a:spcAft>
                      </a:pP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当</a:t>
                      </a:r>
                      <a:r>
                        <a:rPr lang="zh-CN" altLang="en-US" sz="2000" kern="100" baseline="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000" i="0" dirty="0">
                          <a:latin typeface="Times New Roman" panose="02020603050405020304" pitchFamily="18" charset="0"/>
                          <a:cs typeface="Times New Roman" panose="02020603050405020304" pitchFamily="18" charset="0"/>
                          <a:sym typeface="Symbol" panose="05050102010706020507" pitchFamily="18" charset="2"/>
                        </a:rPr>
                        <a:t>0</a:t>
                      </a:r>
                      <a:r>
                        <a:rPr lang="zh-CN" altLang="en-US" sz="2000" i="0" dirty="0">
                          <a:latin typeface="Times New Roman" panose="02020603050405020304" pitchFamily="18" charset="0"/>
                          <a:cs typeface="Times New Roman" panose="02020603050405020304" pitchFamily="18" charset="0"/>
                          <a:sym typeface="Symbol" panose="05050102010706020507" pitchFamily="18" charset="2"/>
                        </a:rPr>
                        <a:t>时</a:t>
                      </a:r>
                      <a:endParaRPr lang="zh-CN" sz="2000" i="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algn="l">
                        <a:lnSpc>
                          <a:spcPts val="1800"/>
                        </a:lnSpc>
                        <a:spcAft>
                          <a:spcPts val="0"/>
                        </a:spcAft>
                      </a:pPr>
                      <a:r>
                        <a:rPr lang="zh-CN" altLang="zh-CN" sz="2000" b="1" i="0" kern="1200" dirty="0">
                          <a:solidFill>
                            <a:srgbClr val="0000FF"/>
                          </a:solidFill>
                          <a:latin typeface="Times New Roman" panose="02020603050405020304" pitchFamily="18" charset="0"/>
                          <a:ea typeface="+mn-ea"/>
                          <a:cs typeface="Times New Roman" panose="02020603050405020304" pitchFamily="18" charset="0"/>
                        </a:rPr>
                        <a:t>不再考虑信息素水平</a:t>
                      </a: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，算法就成为有多重起点的随机</a:t>
                      </a: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algn="l">
                        <a:lnSpc>
                          <a:spcPts val="1800"/>
                        </a:lnSpc>
                        <a:spcAft>
                          <a:spcPts val="0"/>
                        </a:spcAft>
                      </a:pP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algn="l">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贪婪算法</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extLst>
                  <a:ext uri="{0D108BD9-81ED-4DB2-BD59-A6C34878D82A}">
                    <a16:rowId xmlns:a16="http://schemas.microsoft.com/office/drawing/2014/main" val="10001"/>
                  </a:ext>
                </a:extLst>
              </a:tr>
              <a:tr h="880533">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algn="ctr">
                        <a:lnSpc>
                          <a:spcPts val="1800"/>
                        </a:lnSpc>
                        <a:spcAft>
                          <a:spcPts val="0"/>
                        </a:spcAft>
                      </a:pPr>
                      <a:r>
                        <a:rPr lang="zh-CN" altLang="en-US" sz="2000" kern="100" dirty="0">
                          <a:effectLst/>
                          <a:latin typeface="Times New Roman" panose="02020603050405020304" pitchFamily="18" charset="0"/>
                          <a:ea typeface="+mn-ea"/>
                          <a:cs typeface="Times New Roman" panose="02020603050405020304" pitchFamily="18" charset="0"/>
                        </a:rPr>
                        <a:t>当 </a:t>
                      </a:r>
                      <a:r>
                        <a:rPr lang="en-US" altLang="zh-CN" sz="2000" i="1" dirty="0">
                          <a:latin typeface="Times New Roman" panose="02020603050405020304" pitchFamily="18" charset="0"/>
                          <a:cs typeface="Times New Roman" panose="02020603050405020304" pitchFamily="18" charset="0"/>
                          <a:sym typeface="Symbol" panose="05050102010706020507"/>
                        </a:rPr>
                        <a:t> </a:t>
                      </a: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i="0" dirty="0">
                          <a:latin typeface="Times New Roman" panose="02020603050405020304" pitchFamily="18" charset="0"/>
                          <a:cs typeface="Times New Roman" panose="02020603050405020304" pitchFamily="18" charset="0"/>
                          <a:sym typeface="Symbol" panose="05050102010706020507" pitchFamily="18" charset="2"/>
                        </a:rPr>
                        <a:t>0</a:t>
                      </a:r>
                      <a:r>
                        <a:rPr lang="zh-CN" altLang="en-US" sz="2000" i="0" dirty="0">
                          <a:latin typeface="Times New Roman" panose="02020603050405020304" pitchFamily="18" charset="0"/>
                          <a:cs typeface="Times New Roman" panose="02020603050405020304" pitchFamily="18" charset="0"/>
                          <a:sym typeface="Symbol" panose="05050102010706020507" pitchFamily="18" charset="2"/>
                        </a:rPr>
                        <a:t>时</a:t>
                      </a:r>
                      <a:endParaRPr lang="zh-CN" altLang="zh-CN" sz="2000" i="0" kern="100" dirty="0">
                        <a:effectLst/>
                        <a:latin typeface="Times New Roman" panose="02020603050405020304" pitchFamily="18" charset="0"/>
                        <a:ea typeface="+mn-ea"/>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algn="l">
                        <a:lnSpc>
                          <a:spcPts val="1800"/>
                        </a:lnSpc>
                        <a:spcAft>
                          <a:spcPts val="0"/>
                        </a:spcAft>
                      </a:pPr>
                      <a:r>
                        <a:rPr lang="zh-CN" altLang="zh-CN" sz="2000" b="1" i="0" kern="1200" dirty="0">
                          <a:solidFill>
                            <a:srgbClr val="0000FF"/>
                          </a:solidFill>
                          <a:latin typeface="Times New Roman" panose="02020603050405020304" pitchFamily="18" charset="0"/>
                          <a:ea typeface="+mn-ea"/>
                          <a:cs typeface="Times New Roman" panose="02020603050405020304" pitchFamily="18" charset="0"/>
                        </a:rPr>
                        <a:t>算法就成为纯粹的正反馈的启发式算法</a:t>
                      </a: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extLst>
                  <a:ext uri="{0D108BD9-81ED-4DB2-BD59-A6C34878D82A}">
                    <a16:rowId xmlns:a16="http://schemas.microsoft.com/office/drawing/2014/main" val="10002"/>
                  </a:ext>
                </a:extLst>
              </a:tr>
            </a:tbl>
          </a:graphicData>
        </a:graphic>
      </p:graphicFrame>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4.5.3  </a:t>
            </a:r>
            <a:r>
              <a:rPr lang="zh-CN" altLang="en-US" dirty="0">
                <a:solidFill>
                  <a:srgbClr val="002060"/>
                </a:solidFill>
              </a:rPr>
              <a:t>基本蚁群算法模型</a:t>
            </a:r>
          </a:p>
        </p:txBody>
      </p:sp>
      <p:sp>
        <p:nvSpPr>
          <p:cNvPr id="217091"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B1C9ACD2-0AB9-44C9-97FA-5D071DE9EF23}" type="slidenum">
              <a:rPr lang="ja-JP" altLang="en-US" sz="1800">
                <a:solidFill>
                  <a:srgbClr val="002657"/>
                </a:solidFill>
                <a:latin typeface="Arial" panose="020B0604020202020204" pitchFamily="34" charset="0"/>
                <a:ea typeface="MS PGothic" panose="020B0600070205080204" pitchFamily="34" charset="-128"/>
              </a:rPr>
              <a:t>69</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217092" name="Rectangle 8"/>
          <p:cNvSpPr>
            <a:spLocks noChangeArrowheads="1"/>
          </p:cNvSpPr>
          <p:nvPr/>
        </p:nvSpPr>
        <p:spPr bwMode="auto">
          <a:xfrm>
            <a:off x="107950" y="969963"/>
            <a:ext cx="903605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lnSpc>
                <a:spcPct val="140000"/>
              </a:lnSpc>
              <a:spcBef>
                <a:spcPct val="50000"/>
              </a:spcBef>
              <a:buFont typeface="Wingdings" panose="05000000000000000000" pitchFamily="2" charset="2"/>
              <a:buNone/>
            </a:pPr>
            <a:r>
              <a:rPr lang="zh-CN" altLang="en-US" sz="2600" dirty="0">
                <a:solidFill>
                  <a:srgbClr val="000000"/>
                </a:solidFill>
                <a:latin typeface="Times New Roman" panose="02020603050405020304" pitchFamily="18" charset="0"/>
                <a:cs typeface="Times New Roman" panose="02020603050405020304" pitchFamily="18" charset="0"/>
              </a:rPr>
              <a:t>用参数</a:t>
            </a:r>
            <a:r>
              <a:rPr lang="en-US" altLang="zh-CN" sz="2600" dirty="0">
                <a:solidFill>
                  <a:srgbClr val="000000"/>
                </a:solidFill>
                <a:latin typeface="Times New Roman" panose="02020603050405020304" pitchFamily="18" charset="0"/>
                <a:cs typeface="Times New Roman" panose="02020603050405020304" pitchFamily="18" charset="0"/>
              </a:rPr>
              <a:t>1-</a:t>
            </a:r>
            <a:r>
              <a:rPr lang="en-US" altLang="zh-CN" sz="2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600" dirty="0">
                <a:solidFill>
                  <a:srgbClr val="000000"/>
                </a:solidFill>
                <a:latin typeface="Times New Roman" panose="02020603050405020304" pitchFamily="18" charset="0"/>
                <a:cs typeface="Times New Roman" panose="02020603050405020304" pitchFamily="18" charset="0"/>
              </a:rPr>
              <a:t>表示信息素消逝程度，蚂蚁完成一次循环，</a:t>
            </a:r>
            <a:r>
              <a:rPr lang="zh-CN" altLang="en-US" sz="2600" b="1" dirty="0">
                <a:solidFill>
                  <a:srgbClr val="0000FF"/>
                </a:solidFill>
                <a:latin typeface="Times New Roman" panose="02020603050405020304" pitchFamily="18" charset="0"/>
                <a:cs typeface="Times New Roman" panose="02020603050405020304" pitchFamily="18" charset="0"/>
              </a:rPr>
              <a:t>各路径上信息素浓度消散规则为：</a:t>
            </a:r>
            <a:r>
              <a:rPr lang="en-US" altLang="zh-CN" sz="2600" dirty="0">
                <a:solidFill>
                  <a:srgbClr val="000000"/>
                </a:solidFill>
                <a:latin typeface="Times New Roman" panose="02020603050405020304" pitchFamily="18" charset="0"/>
                <a:cs typeface="Times New Roman" panose="02020603050405020304" pitchFamily="18" charset="0"/>
              </a:rPr>
              <a:t>                                                                              </a:t>
            </a:r>
          </a:p>
          <a:p>
            <a:pPr eaLnBrk="1" hangingPunct="1">
              <a:lnSpc>
                <a:spcPct val="140000"/>
              </a:lnSpc>
              <a:spcBef>
                <a:spcPct val="50000"/>
              </a:spcBef>
              <a:buFont typeface="Wingdings" panose="05000000000000000000" pitchFamily="2" charset="2"/>
              <a:buNone/>
            </a:pPr>
            <a:r>
              <a:rPr lang="en-US" altLang="zh-CN" sz="2600" dirty="0">
                <a:solidFill>
                  <a:srgbClr val="000000"/>
                </a:solidFill>
                <a:latin typeface="Times New Roman" panose="02020603050405020304" pitchFamily="18" charset="0"/>
                <a:cs typeface="Times New Roman" panose="02020603050405020304" pitchFamily="18" charset="0"/>
              </a:rPr>
              <a:t>                                                                                            </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7.19</a:t>
            </a:r>
            <a:r>
              <a:rPr lang="zh-CN" altLang="en-US" dirty="0">
                <a:solidFill>
                  <a:srgbClr val="000000"/>
                </a:solidFill>
                <a:latin typeface="Times New Roman" panose="02020603050405020304" pitchFamily="18" charset="0"/>
                <a:cs typeface="Times New Roman" panose="02020603050405020304" pitchFamily="18" charset="0"/>
              </a:rPr>
              <a:t>）</a:t>
            </a:r>
            <a:endParaRPr lang="en-US" altLang="zh-CN" dirty="0">
              <a:solidFill>
                <a:srgbClr val="000000"/>
              </a:solidFill>
              <a:latin typeface="Times New Roman" panose="02020603050405020304" pitchFamily="18" charset="0"/>
              <a:cs typeface="Times New Roman" panose="02020603050405020304" pitchFamily="18" charset="0"/>
            </a:endParaRPr>
          </a:p>
          <a:p>
            <a:pPr eaLnBrk="1" hangingPunct="1">
              <a:lnSpc>
                <a:spcPct val="140000"/>
              </a:lnSpc>
              <a:spcBef>
                <a:spcPct val="50000"/>
              </a:spcBef>
              <a:buFont typeface="Wingdings" panose="05000000000000000000" pitchFamily="2" charset="2"/>
              <a:buNone/>
            </a:pPr>
            <a:r>
              <a:rPr lang="zh-CN" altLang="zh-CN" sz="2600" b="1" dirty="0">
                <a:solidFill>
                  <a:srgbClr val="0000FF"/>
                </a:solidFill>
                <a:latin typeface="Times New Roman" panose="02020603050405020304" pitchFamily="18" charset="0"/>
                <a:cs typeface="Times New Roman" panose="02020603050405020304" pitchFamily="18" charset="0"/>
              </a:rPr>
              <a:t>蚁群的信息素浓度更新规则为</a:t>
            </a:r>
            <a:r>
              <a:rPr lang="zh-CN" altLang="en-US" sz="2600" b="1" dirty="0">
                <a:solidFill>
                  <a:srgbClr val="0000FF"/>
                </a:solidFill>
                <a:latin typeface="Times New Roman" panose="02020603050405020304" pitchFamily="18" charset="0"/>
                <a:cs typeface="Times New Roman" panose="02020603050405020304" pitchFamily="18" charset="0"/>
              </a:rPr>
              <a:t>：</a:t>
            </a:r>
            <a:endParaRPr lang="en-US" altLang="zh-CN" sz="2600" b="1" dirty="0">
              <a:solidFill>
                <a:srgbClr val="0000FF"/>
              </a:solidFill>
              <a:latin typeface="Times New Roman" panose="02020603050405020304" pitchFamily="18" charset="0"/>
              <a:cs typeface="Times New Roman" panose="02020603050405020304" pitchFamily="18" charset="0"/>
            </a:endParaRPr>
          </a:p>
          <a:p>
            <a:pPr eaLnBrk="1" hangingPunct="1">
              <a:lnSpc>
                <a:spcPct val="140000"/>
              </a:lnSpc>
              <a:spcBef>
                <a:spcPct val="50000"/>
              </a:spcBef>
              <a:buFont typeface="Wingdings" panose="05000000000000000000" pitchFamily="2" charset="2"/>
              <a:buNone/>
            </a:pPr>
            <a:r>
              <a:rPr lang="zh-CN" altLang="en-US" dirty="0">
                <a:solidFill>
                  <a:srgbClr val="000000"/>
                </a:solidFill>
                <a:latin typeface="Times New Roman" panose="02020603050405020304" pitchFamily="18" charset="0"/>
                <a:cs typeface="Times New Roman" panose="02020603050405020304" pitchFamily="18" charset="0"/>
              </a:rPr>
              <a:t>                                                                                                   （</a:t>
            </a:r>
            <a:r>
              <a:rPr lang="en-US" altLang="zh-CN" dirty="0">
                <a:solidFill>
                  <a:srgbClr val="000000"/>
                </a:solidFill>
                <a:latin typeface="Times New Roman" panose="02020603050405020304" pitchFamily="18" charset="0"/>
                <a:cs typeface="Times New Roman" panose="02020603050405020304" pitchFamily="18" charset="0"/>
              </a:rPr>
              <a:t>7.20</a:t>
            </a:r>
            <a:r>
              <a:rPr lang="zh-CN" altLang="en-US" dirty="0">
                <a:solidFill>
                  <a:srgbClr val="000000"/>
                </a:solidFill>
                <a:latin typeface="Times New Roman" panose="02020603050405020304" pitchFamily="18" charset="0"/>
                <a:cs typeface="Times New Roman" panose="02020603050405020304" pitchFamily="18" charset="0"/>
              </a:rPr>
              <a:t>）</a:t>
            </a:r>
            <a:endParaRPr lang="en-US" altLang="zh-CN"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7093" name="对象 2"/>
              <p:cNvSpPr txBox="1"/>
              <p:nvPr/>
            </p:nvSpPr>
            <p:spPr bwMode="auto">
              <a:xfrm>
                <a:off x="2771775" y="2349500"/>
                <a:ext cx="3240088" cy="490538"/>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𝜌</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7093" name="对象 2"/>
              <p:cNvSpPr txBox="1">
                <a:spLocks noRot="1" noChangeAspect="1" noMove="1" noResize="1" noEditPoints="1" noAdjustHandles="1" noChangeArrowheads="1" noChangeShapeType="1" noTextEdit="1"/>
              </p:cNvSpPr>
              <p:nvPr/>
            </p:nvSpPr>
            <p:spPr bwMode="auto">
              <a:xfrm>
                <a:off x="2771775" y="2349500"/>
                <a:ext cx="3240088" cy="490538"/>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7094" name="对象 5"/>
              <p:cNvSpPr txBox="1"/>
              <p:nvPr/>
            </p:nvSpPr>
            <p:spPr bwMode="auto">
              <a:xfrm>
                <a:off x="3203575" y="3716338"/>
                <a:ext cx="2447925" cy="828675"/>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r>
                            <m:rPr>
                              <m:sty m:val="p"/>
                            </m:rPr>
                            <a:rPr lang="zh-CN" altLang="en-US" i="1">
                              <a:solidFill>
                                <a:srgbClr val="000000"/>
                              </a:solidFill>
                              <a:latin typeface="Cambria Math" panose="02040503050406030204" pitchFamily="18" charset="0"/>
                            </a:rPr>
                            <m:t>Δ</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e>
                      </m:nary>
                    </m:oMath>
                  </m:oMathPara>
                </a14:m>
                <a:endParaRPr lang="zh-CN" altLang="en-US"/>
              </a:p>
            </p:txBody>
          </p:sp>
        </mc:Choice>
        <mc:Fallback xmlns="">
          <p:sp>
            <p:nvSpPr>
              <p:cNvPr id="217094" name="对象 5"/>
              <p:cNvSpPr txBox="1">
                <a:spLocks noRot="1" noChangeAspect="1" noMove="1" noResize="1" noEditPoints="1" noAdjustHandles="1" noChangeArrowheads="1" noChangeShapeType="1" noTextEdit="1"/>
              </p:cNvSpPr>
              <p:nvPr/>
            </p:nvSpPr>
            <p:spPr bwMode="auto">
              <a:xfrm>
                <a:off x="3203575" y="3716338"/>
                <a:ext cx="2447925" cy="828675"/>
              </a:xfrm>
              <a:prstGeom prst="rect">
                <a:avLst/>
              </a:prstGeom>
              <a:blipFill>
                <a:blip r:embed="rId4"/>
                <a:stretch>
                  <a:fillRect/>
                </a:stretch>
              </a:blipFill>
              <a:ln>
                <a:noFill/>
              </a:ln>
            </p:spPr>
            <p:txBody>
              <a:bodyPr/>
              <a:lstStyle/>
              <a:p>
                <a:r>
                  <a:rPr lang="zh-CN" altLang="en-US">
                    <a:noFill/>
                  </a:rPr>
                  <a:t> </a:t>
                </a:r>
              </a:p>
            </p:txBody>
          </p:sp>
        </mc:Fallback>
      </mc:AlternateContent>
      <p:sp>
        <p:nvSpPr>
          <p:cNvPr id="217095" name="AutoShape 15"/>
          <p:cNvSpPr>
            <a:spLocks noChangeArrowheads="1"/>
          </p:cNvSpPr>
          <p:nvPr/>
        </p:nvSpPr>
        <p:spPr bwMode="auto">
          <a:xfrm rot="-2204397">
            <a:off x="3246438" y="4292600"/>
            <a:ext cx="461962" cy="1296988"/>
          </a:xfrm>
          <a:prstGeom prst="curvedRightArrow">
            <a:avLst>
              <a:gd name="adj1" fmla="val 68577"/>
              <a:gd name="adj2" fmla="val 137103"/>
              <a:gd name="adj3" fmla="val 33333"/>
            </a:avLst>
          </a:prstGeom>
          <a:gradFill rotWithShape="0">
            <a:gsLst>
              <a:gs pos="0">
                <a:srgbClr val="A50021"/>
              </a:gs>
              <a:gs pos="100000">
                <a:srgbClr val="FFFFFF"/>
              </a:gs>
            </a:gsLst>
            <a:path path="rect">
              <a:fillToRect l="50000" t="50000" r="50000" b="50000"/>
            </a:path>
          </a:gradFill>
          <a:ln w="9525">
            <a:solidFill>
              <a:srgbClr val="A50021"/>
            </a:solidFill>
            <a:miter lim="800000"/>
          </a:ln>
        </p:spPr>
        <p:txBody>
          <a:bodyPr wrap="none"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p:sp>
        <p:nvSpPr>
          <p:cNvPr id="217096" name="Rectangle 26"/>
          <p:cNvSpPr>
            <a:spLocks noChangeArrowheads="1"/>
          </p:cNvSpPr>
          <p:nvPr/>
        </p:nvSpPr>
        <p:spPr bwMode="auto">
          <a:xfrm>
            <a:off x="4141788" y="4797425"/>
            <a:ext cx="4318000" cy="758825"/>
          </a:xfrm>
          <a:prstGeom prst="rect">
            <a:avLst/>
          </a:prstGeom>
          <a:solidFill>
            <a:srgbClr val="FFFFFF"/>
          </a:solidFill>
          <a:ln w="9525">
            <a:solidFill>
              <a:srgbClr val="808080"/>
            </a:solidFill>
            <a:miter lim="800000"/>
          </a:ln>
        </p:spPr>
        <p:txBody>
          <a:bodyPr wrap="none"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cs typeface="Times New Roman" panose="02020603050405020304" pitchFamily="18" charset="0"/>
              </a:rPr>
              <a:t>M. Dorigo</a:t>
            </a:r>
            <a:r>
              <a:rPr lang="zh-CN" altLang="zh-CN" sz="2000">
                <a:solidFill>
                  <a:srgbClr val="000000"/>
                </a:solidFill>
                <a:latin typeface="Times New Roman" panose="02020603050405020304" pitchFamily="18" charset="0"/>
                <a:cs typeface="Times New Roman" panose="02020603050405020304" pitchFamily="18" charset="0"/>
              </a:rPr>
              <a:t>给出</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zh-CN" sz="2000">
                <a:solidFill>
                  <a:srgbClr val="000000"/>
                </a:solidFill>
                <a:latin typeface="Times New Roman" panose="02020603050405020304" pitchFamily="18" charset="0"/>
                <a:cs typeface="Times New Roman" panose="02020603050405020304" pitchFamily="18" charset="0"/>
              </a:rPr>
              <a:t>的三种不同模型</a:t>
            </a:r>
            <a:endParaRPr lang="zh-CN" altLang="en-US" sz="2000" b="1">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7097" name="对象 8"/>
              <p:cNvSpPr txBox="1"/>
              <p:nvPr/>
            </p:nvSpPr>
            <p:spPr bwMode="auto">
              <a:xfrm>
                <a:off x="5805488" y="4991100"/>
                <a:ext cx="735012" cy="382588"/>
              </a:xfrm>
              <a:prstGeom prst="rect">
                <a:avLst/>
              </a:prstGeom>
              <a:noFill/>
              <a:ln>
                <a:noFill/>
              </a:ln>
            </p:spPr>
            <p:txBody>
              <a:bodyPr>
                <a:normAutofit fontScale="62500" lnSpcReduction="20000"/>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7097" name="对象 8"/>
              <p:cNvSpPr txBox="1">
                <a:spLocks noRot="1" noChangeAspect="1" noMove="1" noResize="1" noEditPoints="1" noAdjustHandles="1" noChangeArrowheads="1" noChangeShapeType="1" noTextEdit="1"/>
              </p:cNvSpPr>
              <p:nvPr/>
            </p:nvSpPr>
            <p:spPr bwMode="auto">
              <a:xfrm>
                <a:off x="5805488" y="4991100"/>
                <a:ext cx="735012" cy="382588"/>
              </a:xfrm>
              <a:prstGeom prst="rect">
                <a:avLst/>
              </a:prstGeom>
              <a:blipFill>
                <a:blip r:embed="rId5"/>
                <a:stretch>
                  <a:fillRect r="-9091"/>
                </a:stretch>
              </a:blipFill>
              <a:ln>
                <a:noFill/>
              </a:ln>
            </p:spPr>
            <p:txBody>
              <a:bodyPr/>
              <a:lstStyle/>
              <a:p>
                <a:r>
                  <a:rPr lang="zh-CN" altLang="en-US">
                    <a:noFill/>
                  </a:rPr>
                  <a:t> </a:t>
                </a:r>
              </a:p>
            </p:txBody>
          </p:sp>
        </mc:Fallback>
      </mc:AlternateContent>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Lst>
        </p:spPr>
        <p:txBody>
          <a:bodyPr anchor="t"/>
          <a:lstStyle/>
          <a:p>
            <a:r>
              <a:rPr lang="en-US" altLang="zh-CN">
                <a:solidFill>
                  <a:srgbClr val="002060"/>
                </a:solidFill>
              </a:rPr>
              <a:t>4. </a:t>
            </a:r>
            <a:r>
              <a:rPr lang="zh-CN" altLang="en-US">
                <a:solidFill>
                  <a:srgbClr val="002060"/>
                </a:solidFill>
              </a:rPr>
              <a:t>演化计算及模糊系统</a:t>
            </a:r>
            <a:br>
              <a:rPr lang="zh-CN" altLang="en-US">
                <a:solidFill>
                  <a:srgbClr val="002060"/>
                </a:solidFill>
              </a:rPr>
            </a:br>
            <a:endParaRPr lang="zh-CN" altLang="en-US">
              <a:solidFill>
                <a:srgbClr val="002060"/>
              </a:solidFill>
            </a:endParaRPr>
          </a:p>
        </p:txBody>
      </p:sp>
      <p:sp>
        <p:nvSpPr>
          <p:cNvPr id="24586"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22BF340-D0E6-48F2-9BC1-855FA187E7E6}" type="slidenum">
              <a:rPr lang="ja-JP" altLang="en-US" sz="1800">
                <a:solidFill>
                  <a:srgbClr val="002657"/>
                </a:solidFill>
                <a:ea typeface="MS PGothic" panose="020B0600070205080204" pitchFamily="34" charset="-128"/>
              </a:rPr>
              <a:t>7</a:t>
            </a:fld>
            <a:endParaRPr lang="en-US" altLang="ja-JP" sz="1800">
              <a:solidFill>
                <a:srgbClr val="002657"/>
              </a:solidFill>
              <a:ea typeface="MS PGothic" panose="020B0600070205080204" pitchFamily="34" charset="-128"/>
            </a:endParaRPr>
          </a:p>
        </p:txBody>
      </p:sp>
      <p:sp>
        <p:nvSpPr>
          <p:cNvPr id="42" name="MH_Others_1">
            <a:extLst>
              <a:ext uri="{FF2B5EF4-FFF2-40B4-BE49-F238E27FC236}">
                <a16:creationId xmlns:a16="http://schemas.microsoft.com/office/drawing/2014/main" id="{C1418EBE-6399-4723-8E62-E67296E2F693}"/>
              </a:ext>
            </a:extLst>
          </p:cNvPr>
          <p:cNvSpPr/>
          <p:nvPr>
            <p:custDataLst>
              <p:tags r:id="rId1"/>
            </p:custDataLst>
          </p:nvPr>
        </p:nvSpPr>
        <p:spPr bwMode="auto">
          <a:xfrm>
            <a:off x="1524000" y="113302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47" name="MH_Entry_1">
            <a:extLst>
              <a:ext uri="{FF2B5EF4-FFF2-40B4-BE49-F238E27FC236}">
                <a16:creationId xmlns:a16="http://schemas.microsoft.com/office/drawing/2014/main" id="{CC056883-704E-4210-BAF2-5210CA16D782}"/>
              </a:ext>
            </a:extLst>
          </p:cNvPr>
          <p:cNvSpPr/>
          <p:nvPr>
            <p:custDataLst>
              <p:tags r:id="rId2"/>
            </p:custDataLst>
          </p:nvPr>
        </p:nvSpPr>
        <p:spPr bwMode="auto">
          <a:xfrm>
            <a:off x="1612900" y="108064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进化算法的产生与发展 </a:t>
            </a:r>
          </a:p>
        </p:txBody>
      </p:sp>
      <p:sp>
        <p:nvSpPr>
          <p:cNvPr id="50" name="MH_Number_1">
            <a:extLst>
              <a:ext uri="{FF2B5EF4-FFF2-40B4-BE49-F238E27FC236}">
                <a16:creationId xmlns:a16="http://schemas.microsoft.com/office/drawing/2014/main" id="{59EB4C53-6811-4CD2-B3C7-046386D23233}"/>
              </a:ext>
            </a:extLst>
          </p:cNvPr>
          <p:cNvSpPr/>
          <p:nvPr>
            <p:custDataLst>
              <p:tags r:id="rId3"/>
            </p:custDataLst>
          </p:nvPr>
        </p:nvSpPr>
        <p:spPr bwMode="auto">
          <a:xfrm>
            <a:off x="1816100" y="1080641"/>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rPr>
              <a:t>4.1</a:t>
            </a:r>
            <a:endParaRPr lang="zh-CN" altLang="en-US"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5" name="MH_Others_1">
            <a:extLst>
              <a:ext uri="{FF2B5EF4-FFF2-40B4-BE49-F238E27FC236}">
                <a16:creationId xmlns:a16="http://schemas.microsoft.com/office/drawing/2014/main" id="{CFEBD724-F311-47CF-B99A-519B96F69C52}"/>
              </a:ext>
            </a:extLst>
          </p:cNvPr>
          <p:cNvSpPr/>
          <p:nvPr>
            <p:custDataLst>
              <p:tags r:id="rId4"/>
            </p:custDataLst>
          </p:nvPr>
        </p:nvSpPr>
        <p:spPr bwMode="auto">
          <a:xfrm>
            <a:off x="1512888" y="2905324"/>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0" name="MH_Entry_1">
            <a:extLst>
              <a:ext uri="{FF2B5EF4-FFF2-40B4-BE49-F238E27FC236}">
                <a16:creationId xmlns:a16="http://schemas.microsoft.com/office/drawing/2014/main" id="{5234BC5A-C3F0-4CE3-B8CE-6B43CB7DE098}"/>
              </a:ext>
            </a:extLst>
          </p:cNvPr>
          <p:cNvSpPr/>
          <p:nvPr>
            <p:custDataLst>
              <p:tags r:id="rId5"/>
            </p:custDataLst>
          </p:nvPr>
        </p:nvSpPr>
        <p:spPr bwMode="auto">
          <a:xfrm>
            <a:off x="1601788" y="285293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群智能算法产生的背景</a:t>
            </a:r>
          </a:p>
        </p:txBody>
      </p:sp>
      <p:sp>
        <p:nvSpPr>
          <p:cNvPr id="61" name="MH_Number_1">
            <a:extLst>
              <a:ext uri="{FF2B5EF4-FFF2-40B4-BE49-F238E27FC236}">
                <a16:creationId xmlns:a16="http://schemas.microsoft.com/office/drawing/2014/main" id="{641D44FF-C37A-4450-8B88-72D5197F45A6}"/>
              </a:ext>
            </a:extLst>
          </p:cNvPr>
          <p:cNvSpPr/>
          <p:nvPr>
            <p:custDataLst>
              <p:tags r:id="rId6"/>
            </p:custDataLst>
          </p:nvPr>
        </p:nvSpPr>
        <p:spPr bwMode="auto">
          <a:xfrm>
            <a:off x="1763713" y="2852936"/>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4.3</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3" name="MH_Others_1">
            <a:extLst>
              <a:ext uri="{FF2B5EF4-FFF2-40B4-BE49-F238E27FC236}">
                <a16:creationId xmlns:a16="http://schemas.microsoft.com/office/drawing/2014/main" id="{7082981B-F0F3-4EC4-9CCF-FAAD9561F348}"/>
              </a:ext>
            </a:extLst>
          </p:cNvPr>
          <p:cNvSpPr/>
          <p:nvPr>
            <p:custDataLst>
              <p:tags r:id="rId7"/>
            </p:custDataLst>
          </p:nvPr>
        </p:nvSpPr>
        <p:spPr bwMode="auto">
          <a:xfrm>
            <a:off x="1512888" y="378479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5" name="MH_Entry_1">
            <a:extLst>
              <a:ext uri="{FF2B5EF4-FFF2-40B4-BE49-F238E27FC236}">
                <a16:creationId xmlns:a16="http://schemas.microsoft.com/office/drawing/2014/main" id="{1933D96A-6BC9-4AEE-9D6F-AED0D9F9CF92}"/>
              </a:ext>
            </a:extLst>
          </p:cNvPr>
          <p:cNvSpPr/>
          <p:nvPr>
            <p:custDataLst>
              <p:tags r:id="rId8"/>
            </p:custDataLst>
          </p:nvPr>
        </p:nvSpPr>
        <p:spPr bwMode="auto">
          <a:xfrm>
            <a:off x="1601788" y="373241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粒子群算法</a:t>
            </a:r>
          </a:p>
        </p:txBody>
      </p:sp>
      <p:sp>
        <p:nvSpPr>
          <p:cNvPr id="66" name="MH_Number_1">
            <a:extLst>
              <a:ext uri="{FF2B5EF4-FFF2-40B4-BE49-F238E27FC236}">
                <a16:creationId xmlns:a16="http://schemas.microsoft.com/office/drawing/2014/main" id="{A8A4DECC-F94A-4779-85D4-2399B7F49DBF}"/>
              </a:ext>
            </a:extLst>
          </p:cNvPr>
          <p:cNvSpPr/>
          <p:nvPr>
            <p:custDataLst>
              <p:tags r:id="rId9"/>
            </p:custDataLst>
          </p:nvPr>
        </p:nvSpPr>
        <p:spPr bwMode="auto">
          <a:xfrm>
            <a:off x="1763713" y="3732411"/>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4.4</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8" name="MH_Others_1">
            <a:extLst>
              <a:ext uri="{FF2B5EF4-FFF2-40B4-BE49-F238E27FC236}">
                <a16:creationId xmlns:a16="http://schemas.microsoft.com/office/drawing/2014/main" id="{288C09CB-F2F0-4F79-A329-332B59E8FEED}"/>
              </a:ext>
            </a:extLst>
          </p:cNvPr>
          <p:cNvSpPr/>
          <p:nvPr>
            <p:custDataLst>
              <p:tags r:id="rId10"/>
            </p:custDataLst>
          </p:nvPr>
        </p:nvSpPr>
        <p:spPr bwMode="auto">
          <a:xfrm>
            <a:off x="1512888" y="4605536"/>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0" name="MH_Entry_1">
            <a:extLst>
              <a:ext uri="{FF2B5EF4-FFF2-40B4-BE49-F238E27FC236}">
                <a16:creationId xmlns:a16="http://schemas.microsoft.com/office/drawing/2014/main" id="{2104A9AC-7FB7-4F3A-B3F4-57D30E69F228}"/>
              </a:ext>
            </a:extLst>
          </p:cNvPr>
          <p:cNvSpPr/>
          <p:nvPr>
            <p:custDataLst>
              <p:tags r:id="rId11"/>
            </p:custDataLst>
          </p:nvPr>
        </p:nvSpPr>
        <p:spPr bwMode="auto">
          <a:xfrm>
            <a:off x="1601788" y="4553149"/>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蚁群算法</a:t>
            </a:r>
          </a:p>
        </p:txBody>
      </p:sp>
      <p:sp>
        <p:nvSpPr>
          <p:cNvPr id="71" name="MH_Number_1">
            <a:extLst>
              <a:ext uri="{FF2B5EF4-FFF2-40B4-BE49-F238E27FC236}">
                <a16:creationId xmlns:a16="http://schemas.microsoft.com/office/drawing/2014/main" id="{4235B457-1215-4A58-92C3-786A6BFE2BD0}"/>
              </a:ext>
            </a:extLst>
          </p:cNvPr>
          <p:cNvSpPr/>
          <p:nvPr>
            <p:custDataLst>
              <p:tags r:id="rId12"/>
            </p:custDataLst>
          </p:nvPr>
        </p:nvSpPr>
        <p:spPr bwMode="auto">
          <a:xfrm>
            <a:off x="1763713" y="4553149"/>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4.5</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3" name="MH_Others_1">
            <a:extLst>
              <a:ext uri="{FF2B5EF4-FFF2-40B4-BE49-F238E27FC236}">
                <a16:creationId xmlns:a16="http://schemas.microsoft.com/office/drawing/2014/main" id="{B498F659-AC59-4B02-B466-B84F8F257322}"/>
              </a:ext>
            </a:extLst>
          </p:cNvPr>
          <p:cNvSpPr/>
          <p:nvPr>
            <p:custDataLst>
              <p:tags r:id="rId13"/>
            </p:custDataLst>
          </p:nvPr>
        </p:nvSpPr>
        <p:spPr bwMode="auto">
          <a:xfrm>
            <a:off x="1524000" y="200932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5" name="MH_Entry_1">
            <a:extLst>
              <a:ext uri="{FF2B5EF4-FFF2-40B4-BE49-F238E27FC236}">
                <a16:creationId xmlns:a16="http://schemas.microsoft.com/office/drawing/2014/main" id="{CD9CD3BE-9F32-406E-BDC7-37E7BF22755D}"/>
              </a:ext>
            </a:extLst>
          </p:cNvPr>
          <p:cNvSpPr/>
          <p:nvPr>
            <p:custDataLst>
              <p:tags r:id="rId14"/>
            </p:custDataLst>
          </p:nvPr>
        </p:nvSpPr>
        <p:spPr bwMode="auto">
          <a:xfrm>
            <a:off x="1612900" y="195694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657"/>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遗传算法 </a:t>
            </a:r>
          </a:p>
        </p:txBody>
      </p:sp>
      <p:sp>
        <p:nvSpPr>
          <p:cNvPr id="76" name="MH_Number_1">
            <a:extLst>
              <a:ext uri="{FF2B5EF4-FFF2-40B4-BE49-F238E27FC236}">
                <a16:creationId xmlns:a16="http://schemas.microsoft.com/office/drawing/2014/main" id="{DF2C10D7-99D9-47C5-BBD8-A31577F377BF}"/>
              </a:ext>
            </a:extLst>
          </p:cNvPr>
          <p:cNvSpPr/>
          <p:nvPr>
            <p:custDataLst>
              <p:tags r:id="rId15"/>
            </p:custDataLst>
          </p:nvPr>
        </p:nvSpPr>
        <p:spPr bwMode="auto">
          <a:xfrm>
            <a:off x="1816100" y="1956941"/>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4.2</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8" name="MH_Others_1">
            <a:extLst>
              <a:ext uri="{FF2B5EF4-FFF2-40B4-BE49-F238E27FC236}">
                <a16:creationId xmlns:a16="http://schemas.microsoft.com/office/drawing/2014/main" id="{8DCE56DC-9A76-4AFF-B55F-81AF9511F378}"/>
              </a:ext>
            </a:extLst>
          </p:cNvPr>
          <p:cNvSpPr/>
          <p:nvPr>
            <p:custDataLst>
              <p:tags r:id="rId16"/>
            </p:custDataLst>
          </p:nvPr>
        </p:nvSpPr>
        <p:spPr bwMode="auto">
          <a:xfrm>
            <a:off x="1500336" y="5497983"/>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80" name="MH_Entry_1">
            <a:extLst>
              <a:ext uri="{FF2B5EF4-FFF2-40B4-BE49-F238E27FC236}">
                <a16:creationId xmlns:a16="http://schemas.microsoft.com/office/drawing/2014/main" id="{B391E927-DDA2-4673-9E2E-CD76700DE281}"/>
              </a:ext>
            </a:extLst>
          </p:cNvPr>
          <p:cNvSpPr/>
          <p:nvPr>
            <p:custDataLst>
              <p:tags r:id="rId17"/>
            </p:custDataLst>
          </p:nvPr>
        </p:nvSpPr>
        <p:spPr bwMode="auto">
          <a:xfrm>
            <a:off x="1589236" y="544559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defRPr/>
            </a:pPr>
            <a:r>
              <a:rPr lang="zh-CN" altLang="en-US" sz="2800" b="1" dirty="0">
                <a:solidFill>
                  <a:prstClr val="white"/>
                </a:solidFill>
                <a:latin typeface="黑体" panose="02010609060101010101" pitchFamily="2" charset="-122"/>
                <a:ea typeface="黑体" panose="02010609060101010101" pitchFamily="2" charset="-122"/>
              </a:rPr>
              <a:t>模糊系统</a:t>
            </a:r>
          </a:p>
        </p:txBody>
      </p:sp>
      <p:sp>
        <p:nvSpPr>
          <p:cNvPr id="81" name="MH_Number_1">
            <a:extLst>
              <a:ext uri="{FF2B5EF4-FFF2-40B4-BE49-F238E27FC236}">
                <a16:creationId xmlns:a16="http://schemas.microsoft.com/office/drawing/2014/main" id="{9290D6F5-6B58-47CA-A1DA-24E914958206}"/>
              </a:ext>
            </a:extLst>
          </p:cNvPr>
          <p:cNvSpPr/>
          <p:nvPr>
            <p:custDataLst>
              <p:tags r:id="rId18"/>
            </p:custDataLst>
          </p:nvPr>
        </p:nvSpPr>
        <p:spPr bwMode="auto">
          <a:xfrm>
            <a:off x="1751161" y="5445596"/>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4.6</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92338295"/>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4.7.3  </a:t>
            </a:r>
            <a:r>
              <a:rPr lang="zh-CN" altLang="en-US" dirty="0">
                <a:solidFill>
                  <a:srgbClr val="002060"/>
                </a:solidFill>
              </a:rPr>
              <a:t>基本蚁群算法模型</a:t>
            </a:r>
          </a:p>
        </p:txBody>
      </p:sp>
      <p:sp>
        <p:nvSpPr>
          <p:cNvPr id="219139"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8D5A5D5B-5612-4935-95D8-EC4981024A88}" type="slidenum">
              <a:rPr lang="ja-JP" altLang="en-US" sz="1800">
                <a:solidFill>
                  <a:srgbClr val="002657"/>
                </a:solidFill>
                <a:latin typeface="Arial" panose="020B0604020202020204" pitchFamily="34" charset="0"/>
                <a:ea typeface="MS PGothic" panose="020B0600070205080204" pitchFamily="34" charset="-128"/>
              </a:rPr>
              <a:t>70</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219140" name="Rectangle 2"/>
          <p:cNvSpPr>
            <a:spLocks noChangeArrowheads="1"/>
          </p:cNvSpPr>
          <p:nvPr/>
        </p:nvSpPr>
        <p:spPr bwMode="auto">
          <a:xfrm>
            <a:off x="304800" y="823913"/>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buFontTx/>
              <a:buAutoNum type="arabicPeriod"/>
            </a:pPr>
            <a:r>
              <a:rPr kumimoji="1" lang="zh-CN" altLang="zh-CN" sz="2600" b="1">
                <a:solidFill>
                  <a:srgbClr val="0000FF"/>
                </a:solidFill>
                <a:latin typeface="Times New Roman" panose="02020603050405020304" pitchFamily="18" charset="0"/>
                <a:cs typeface="Times New Roman" panose="02020603050405020304" pitchFamily="18" charset="0"/>
              </a:rPr>
              <a:t>蚂蚁圈系统（</a:t>
            </a:r>
            <a:r>
              <a:rPr kumimoji="1" lang="en-US" altLang="zh-CN" sz="2600" b="1">
                <a:solidFill>
                  <a:srgbClr val="0000FF"/>
                </a:solidFill>
                <a:latin typeface="Times New Roman" panose="02020603050405020304" pitchFamily="18" charset="0"/>
                <a:cs typeface="Times New Roman" panose="02020603050405020304" pitchFamily="18" charset="0"/>
              </a:rPr>
              <a:t>Ant-cycle System</a:t>
            </a:r>
            <a:r>
              <a:rPr kumimoji="1" lang="zh-CN" altLang="zh-CN" sz="2600" b="1">
                <a:solidFill>
                  <a:srgbClr val="0000FF"/>
                </a:solidFill>
                <a:latin typeface="Times New Roman" panose="02020603050405020304" pitchFamily="18" charset="0"/>
                <a:cs typeface="Times New Roman" panose="02020603050405020304" pitchFamily="18" charset="0"/>
              </a:rPr>
              <a:t>）</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6" name="Rectangle 6"/>
          <p:cNvSpPr>
            <a:spLocks noChangeArrowheads="1"/>
          </p:cNvSpPr>
          <p:nvPr/>
        </p:nvSpPr>
        <p:spPr bwMode="auto">
          <a:xfrm>
            <a:off x="323850" y="1328738"/>
            <a:ext cx="8496300" cy="5268912"/>
          </a:xfrm>
          <a:prstGeom prst="rect">
            <a:avLst/>
          </a:prstGeom>
          <a:solidFill>
            <a:srgbClr val="FFFFFF"/>
          </a:solidFill>
          <a:ln w="9525">
            <a:solidFill>
              <a:srgbClr val="CC0000"/>
            </a:solidFill>
            <a:miter lim="800000"/>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fontAlgn="auto" hangingPunct="1">
              <a:spcAft>
                <a:spcPts val="0"/>
              </a:spcAft>
              <a:buClr>
                <a:srgbClr val="CC0000"/>
              </a:buClr>
              <a:buFont typeface="Wingdings" panose="05000000000000000000" pitchFamily="2" charset="2"/>
              <a:buNone/>
              <a:defRPr/>
            </a:pPr>
            <a:r>
              <a:rPr lang="zh-CN" altLang="zh-CN" sz="2400" kern="0" dirty="0">
                <a:solidFill>
                  <a:srgbClr val="000000"/>
                </a:solidFill>
              </a:rPr>
              <a:t>单只蚂蚁所访问路径上的</a:t>
            </a:r>
            <a:r>
              <a:rPr lang="zh-CN" altLang="zh-CN" sz="2400" b="1" kern="0" dirty="0">
                <a:solidFill>
                  <a:srgbClr val="0000FF"/>
                </a:solidFill>
              </a:rPr>
              <a:t>信息素浓度更新规则</a:t>
            </a:r>
            <a:r>
              <a:rPr lang="zh-CN" altLang="zh-CN" sz="2400" kern="0" dirty="0">
                <a:solidFill>
                  <a:srgbClr val="000000"/>
                </a:solidFill>
              </a:rPr>
              <a:t>为：</a:t>
            </a:r>
            <a:endParaRPr lang="en-US" altLang="zh-CN" sz="2400" kern="0" dirty="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00000"/>
              </a:lnSpc>
              <a:spcBef>
                <a:spcPct val="0"/>
              </a:spcBef>
              <a:spcAft>
                <a:spcPts val="0"/>
              </a:spcAft>
              <a:buClrTx/>
              <a:buFont typeface="Wingdings" panose="05000000000000000000" pitchFamily="2" charset="2"/>
              <a:buNone/>
              <a:defRPr/>
            </a:pPr>
            <a:r>
              <a:rPr kumimoji="1" lang="zh-CN" altLang="en-US" sz="2400" kern="0" dirty="0">
                <a:solidFill>
                  <a:srgbClr val="000000"/>
                </a:solidFill>
                <a:latin typeface="Times New Roman" panose="02020603050405020304" pitchFamily="18" charset="0"/>
                <a:cs typeface="Times New Roman" panose="02020603050405020304" pitchFamily="18" charset="0"/>
              </a:rPr>
              <a:t>                                                                                              </a:t>
            </a:r>
            <a:endParaRPr kumimoji="1" lang="en-US" altLang="zh-CN" sz="2400" kern="0" dirty="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00000"/>
              </a:lnSpc>
              <a:spcBef>
                <a:spcPct val="0"/>
              </a:spcBef>
              <a:spcAft>
                <a:spcPts val="0"/>
              </a:spcAft>
              <a:buClrTx/>
              <a:buFont typeface="Wingdings" panose="05000000000000000000" pitchFamily="2" charset="2"/>
              <a:buNone/>
              <a:defRPr/>
            </a:pPr>
            <a:endParaRPr kumimoji="1" lang="en-US" altLang="zh-CN" sz="2400" kern="0" dirty="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00000"/>
              </a:lnSpc>
              <a:spcBef>
                <a:spcPct val="0"/>
              </a:spcBef>
              <a:spcAft>
                <a:spcPts val="0"/>
              </a:spcAft>
              <a:buClrTx/>
              <a:buFont typeface="Wingdings" panose="05000000000000000000" pitchFamily="2" charset="2"/>
              <a:buNone/>
              <a:defRPr/>
            </a:pPr>
            <a:r>
              <a:rPr kumimoji="1" lang="zh-CN" altLang="en-US" sz="2400" kern="0" dirty="0">
                <a:solidFill>
                  <a:srgbClr val="000000"/>
                </a:solidFill>
                <a:latin typeface="Times New Roman" panose="02020603050405020304" pitchFamily="18" charset="0"/>
                <a:cs typeface="Times New Roman" panose="02020603050405020304" pitchFamily="18" charset="0"/>
              </a:rPr>
              <a:t>                                                                                                 （</a:t>
            </a:r>
            <a:r>
              <a:rPr kumimoji="1" lang="en-US" altLang="zh-CN" sz="2400" kern="0" dirty="0">
                <a:solidFill>
                  <a:srgbClr val="000000"/>
                </a:solidFill>
                <a:latin typeface="Times New Roman" panose="02020603050405020304" pitchFamily="18" charset="0"/>
                <a:cs typeface="Times New Roman" panose="02020603050405020304" pitchFamily="18" charset="0"/>
              </a:rPr>
              <a:t>7.21</a:t>
            </a:r>
            <a:r>
              <a:rPr kumimoji="1" lang="zh-CN" altLang="en-US" sz="2400" kern="0" dirty="0">
                <a:solidFill>
                  <a:srgbClr val="000000"/>
                </a:solidFill>
                <a:latin typeface="Times New Roman" panose="02020603050405020304" pitchFamily="18" charset="0"/>
                <a:cs typeface="Times New Roman" panose="02020603050405020304" pitchFamily="18" charset="0"/>
              </a:rPr>
              <a:t>）</a:t>
            </a:r>
            <a:endParaRPr kumimoji="1" lang="en-US" altLang="zh-CN" sz="2400" kern="0" dirty="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r>
              <a:rPr lang="zh-CN" altLang="en-US" sz="2400" kern="0" dirty="0">
                <a:solidFill>
                  <a:srgbClr val="000000"/>
                </a:solidFill>
                <a:latin typeface="Times New Roman" panose="02020603050405020304" pitchFamily="18" charset="0"/>
                <a:cs typeface="Times New Roman" panose="02020603050405020304" pitchFamily="18" charset="0"/>
              </a:rPr>
              <a:t>其中：</a:t>
            </a:r>
            <a:r>
              <a:rPr lang="en-US" altLang="zh-CN" sz="2400" kern="0" dirty="0">
                <a:solidFill>
                  <a:srgbClr val="000000"/>
                </a:solidFill>
              </a:rPr>
              <a:t>              </a:t>
            </a:r>
            <a:r>
              <a:rPr lang="zh-CN" altLang="zh-CN" sz="2000" kern="0" dirty="0">
                <a:solidFill>
                  <a:srgbClr val="000000"/>
                </a:solidFill>
              </a:rPr>
              <a:t>为当前路径上的信息素</a:t>
            </a:r>
            <a:endParaRPr lang="en-US" altLang="zh-CN" sz="2000" kern="0" dirty="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000" kern="0" dirty="0">
                <a:solidFill>
                  <a:srgbClr val="000000"/>
                </a:solidFill>
              </a:rPr>
              <a:t>                              </a:t>
            </a:r>
            <a:r>
              <a:rPr lang="zh-CN" altLang="zh-CN" sz="2000" kern="0" dirty="0">
                <a:solidFill>
                  <a:srgbClr val="000000"/>
                </a:solidFill>
              </a:rPr>
              <a:t>为路径</a:t>
            </a:r>
            <a:r>
              <a:rPr lang="zh-CN" altLang="en-US" sz="2000" kern="0" dirty="0">
                <a:solidFill>
                  <a:srgbClr val="000000"/>
                </a:solidFill>
              </a:rPr>
              <a:t>（</a:t>
            </a:r>
            <a:r>
              <a:rPr lang="en-US" altLang="zh-CN" sz="2000" i="1" kern="0" dirty="0">
                <a:solidFill>
                  <a:srgbClr val="000000"/>
                </a:solidFill>
                <a:latin typeface="Times New Roman" panose="02020603050405020304" pitchFamily="18" charset="0"/>
                <a:cs typeface="Times New Roman" panose="02020603050405020304" pitchFamily="18" charset="0"/>
              </a:rPr>
              <a:t>x</a:t>
            </a:r>
            <a:r>
              <a:rPr lang="en-US" altLang="zh-CN" sz="2000" kern="0" dirty="0">
                <a:solidFill>
                  <a:srgbClr val="000000"/>
                </a:solidFill>
                <a:latin typeface="Times New Roman" panose="02020603050405020304" pitchFamily="18" charset="0"/>
                <a:cs typeface="Times New Roman" panose="02020603050405020304" pitchFamily="18" charset="0"/>
              </a:rPr>
              <a:t>, </a:t>
            </a:r>
            <a:r>
              <a:rPr lang="en-US" altLang="zh-CN" sz="2000" i="1" kern="0" dirty="0">
                <a:solidFill>
                  <a:srgbClr val="000000"/>
                </a:solidFill>
                <a:latin typeface="Times New Roman" panose="02020603050405020304" pitchFamily="18" charset="0"/>
                <a:cs typeface="Times New Roman" panose="02020603050405020304" pitchFamily="18" charset="0"/>
              </a:rPr>
              <a:t>y</a:t>
            </a:r>
            <a:r>
              <a:rPr lang="zh-CN" altLang="en-US" sz="2000" kern="0" dirty="0">
                <a:solidFill>
                  <a:srgbClr val="000000"/>
                </a:solidFill>
              </a:rPr>
              <a:t>）</a:t>
            </a:r>
            <a:r>
              <a:rPr lang="zh-CN" altLang="zh-CN" sz="2000" kern="0" dirty="0">
                <a:solidFill>
                  <a:srgbClr val="000000"/>
                </a:solidFill>
              </a:rPr>
              <a:t>上信息素的增量</a:t>
            </a:r>
            <a:endParaRPr lang="en-US" altLang="zh-CN" sz="2000" kern="0" dirty="0">
              <a:solidFill>
                <a:srgbClr val="000000"/>
              </a:solidFill>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000" kern="0" dirty="0">
                <a:solidFill>
                  <a:srgbClr val="000000"/>
                </a:solidFill>
              </a:rPr>
              <a:t>                              </a:t>
            </a:r>
            <a:r>
              <a:rPr lang="zh-CN" altLang="zh-CN" sz="2000" kern="0" dirty="0">
                <a:solidFill>
                  <a:srgbClr val="000000"/>
                </a:solidFill>
              </a:rPr>
              <a:t>第</a:t>
            </a:r>
            <a:r>
              <a:rPr lang="en-US" altLang="zh-CN" sz="2000" i="1" kern="0" dirty="0">
                <a:solidFill>
                  <a:srgbClr val="000000"/>
                </a:solidFill>
                <a:latin typeface="Times New Roman" panose="02020603050405020304" pitchFamily="18" charset="0"/>
                <a:cs typeface="Times New Roman" panose="02020603050405020304" pitchFamily="18" charset="0"/>
              </a:rPr>
              <a:t>k</a:t>
            </a:r>
            <a:r>
              <a:rPr lang="zh-CN" altLang="zh-CN" sz="2000" kern="0" dirty="0">
                <a:solidFill>
                  <a:srgbClr val="000000"/>
                </a:solidFill>
              </a:rPr>
              <a:t>只蚂蚁留在路径</a:t>
            </a:r>
            <a:r>
              <a:rPr lang="zh-CN" altLang="en-US" sz="2000" kern="0" dirty="0">
                <a:solidFill>
                  <a:srgbClr val="000000"/>
                </a:solidFill>
              </a:rPr>
              <a:t>（</a:t>
            </a:r>
            <a:r>
              <a:rPr lang="en-US" altLang="zh-CN" sz="2000" i="1" kern="0" dirty="0">
                <a:solidFill>
                  <a:srgbClr val="000000"/>
                </a:solidFill>
                <a:latin typeface="Times New Roman" panose="02020603050405020304" pitchFamily="18" charset="0"/>
                <a:cs typeface="Times New Roman" panose="02020603050405020304" pitchFamily="18" charset="0"/>
              </a:rPr>
              <a:t>x</a:t>
            </a:r>
            <a:r>
              <a:rPr lang="en-US" altLang="zh-CN" sz="2000" kern="0" dirty="0">
                <a:solidFill>
                  <a:srgbClr val="000000"/>
                </a:solidFill>
                <a:latin typeface="Times New Roman" panose="02020603050405020304" pitchFamily="18" charset="0"/>
                <a:cs typeface="Times New Roman" panose="02020603050405020304" pitchFamily="18" charset="0"/>
              </a:rPr>
              <a:t>, </a:t>
            </a:r>
            <a:r>
              <a:rPr lang="en-US" altLang="zh-CN" sz="2000" i="1" kern="0" dirty="0">
                <a:solidFill>
                  <a:srgbClr val="000000"/>
                </a:solidFill>
                <a:latin typeface="Times New Roman" panose="02020603050405020304" pitchFamily="18" charset="0"/>
                <a:cs typeface="Times New Roman" panose="02020603050405020304" pitchFamily="18" charset="0"/>
              </a:rPr>
              <a:t>y</a:t>
            </a:r>
            <a:r>
              <a:rPr lang="zh-CN" altLang="en-US" sz="2000" kern="0" dirty="0">
                <a:solidFill>
                  <a:srgbClr val="000000"/>
                </a:solidFill>
              </a:rPr>
              <a:t>）</a:t>
            </a:r>
            <a:r>
              <a:rPr lang="zh-CN" altLang="zh-CN" sz="2000" kern="0" dirty="0">
                <a:solidFill>
                  <a:srgbClr val="000000"/>
                </a:solidFill>
              </a:rPr>
              <a:t>上的信息素的增量</a:t>
            </a:r>
            <a:endParaRPr lang="en-US" altLang="zh-CN" sz="2000" kern="0" dirty="0">
              <a:solidFill>
                <a:srgbClr val="000000"/>
              </a:solidFill>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000" i="1" kern="0" dirty="0">
                <a:solidFill>
                  <a:srgbClr val="000000"/>
                </a:solidFill>
                <a:latin typeface="Times New Roman" panose="02020603050405020304" pitchFamily="18" charset="0"/>
                <a:cs typeface="Times New Roman" panose="02020603050405020304" pitchFamily="18" charset="0"/>
              </a:rPr>
              <a:t>                    Q          </a:t>
            </a:r>
            <a:r>
              <a:rPr lang="zh-CN" altLang="zh-CN" sz="2000" kern="0" dirty="0">
                <a:solidFill>
                  <a:srgbClr val="000000"/>
                </a:solidFill>
                <a:latin typeface="Times New Roman" panose="02020603050405020304" pitchFamily="18" charset="0"/>
                <a:cs typeface="Times New Roman" panose="02020603050405020304" pitchFamily="18" charset="0"/>
              </a:rPr>
              <a:t>为常数</a:t>
            </a:r>
            <a:endParaRPr lang="en-US" altLang="zh-CN" sz="2000" kern="0" dirty="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000" i="1" kern="0" dirty="0">
                <a:solidFill>
                  <a:srgbClr val="000000"/>
                </a:solidFill>
                <a:latin typeface="Times New Roman" panose="02020603050405020304" pitchFamily="18" charset="0"/>
                <a:cs typeface="Times New Roman" panose="02020603050405020304" pitchFamily="18" charset="0"/>
              </a:rPr>
              <a:t>                    L</a:t>
            </a:r>
            <a:r>
              <a:rPr lang="en-US" altLang="zh-CN" sz="2000" i="1" kern="0" baseline="-25000" dirty="0">
                <a:solidFill>
                  <a:srgbClr val="000000"/>
                </a:solidFill>
                <a:latin typeface="Times New Roman" panose="02020603050405020304" pitchFamily="18" charset="0"/>
                <a:cs typeface="Times New Roman" panose="02020603050405020304" pitchFamily="18" charset="0"/>
              </a:rPr>
              <a:t>k</a:t>
            </a:r>
            <a:r>
              <a:rPr lang="en-US" altLang="zh-CN" sz="2000" i="1" kern="0" dirty="0">
                <a:solidFill>
                  <a:srgbClr val="000000"/>
                </a:solidFill>
                <a:latin typeface="Times New Roman" panose="02020603050405020304" pitchFamily="18" charset="0"/>
                <a:cs typeface="Times New Roman" panose="02020603050405020304" pitchFamily="18" charset="0"/>
              </a:rPr>
              <a:t>          </a:t>
            </a:r>
            <a:r>
              <a:rPr lang="en-US" altLang="zh-CN" sz="2000" kern="0" dirty="0" err="1">
                <a:solidFill>
                  <a:srgbClr val="000000"/>
                </a:solidFill>
              </a:rPr>
              <a:t>为优化问题的目标函数值，表示第</a:t>
            </a:r>
            <a:r>
              <a:rPr lang="en-US" altLang="zh-CN" sz="2000" i="1" kern="0" dirty="0" err="1">
                <a:solidFill>
                  <a:srgbClr val="000000"/>
                </a:solidFill>
                <a:latin typeface="Times New Roman" panose="02020603050405020304" pitchFamily="18" charset="0"/>
                <a:cs typeface="Times New Roman" panose="02020603050405020304" pitchFamily="18" charset="0"/>
              </a:rPr>
              <a:t>k</a:t>
            </a:r>
            <a:r>
              <a:rPr lang="en-US" altLang="zh-CN" sz="2000" kern="0" dirty="0" err="1">
                <a:solidFill>
                  <a:srgbClr val="000000"/>
                </a:solidFill>
              </a:rPr>
              <a:t>只蚂蚁在本次循环</a:t>
            </a:r>
            <a:endParaRPr lang="en-US" altLang="zh-CN" sz="2000" kern="0" dirty="0">
              <a:solidFill>
                <a:srgbClr val="000000"/>
              </a:solidFill>
            </a:endParaRPr>
          </a:p>
          <a:p>
            <a:pPr algn="l" eaLnBrk="1" fontAlgn="auto" hangingPunct="1">
              <a:lnSpc>
                <a:spcPct val="140000"/>
              </a:lnSpc>
              <a:spcBef>
                <a:spcPct val="50000"/>
              </a:spcBef>
              <a:spcAft>
                <a:spcPts val="0"/>
              </a:spcAft>
              <a:buClrTx/>
              <a:buFont typeface="Wingdings" panose="05000000000000000000" pitchFamily="2" charset="2"/>
              <a:buNone/>
              <a:defRPr/>
            </a:pPr>
            <a:r>
              <a:rPr lang="en-US" altLang="zh-CN" sz="2000" kern="0" dirty="0">
                <a:solidFill>
                  <a:srgbClr val="000000"/>
                </a:solidFill>
              </a:rPr>
              <a:t>                               </a:t>
            </a:r>
            <a:r>
              <a:rPr lang="en-US" altLang="zh-CN" sz="2000" kern="0" dirty="0" err="1">
                <a:solidFill>
                  <a:srgbClr val="000000"/>
                </a:solidFill>
              </a:rPr>
              <a:t>中所走路径的长度</a:t>
            </a:r>
            <a:endParaRPr lang="en-US" altLang="zh-CN" sz="2000" kern="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9142" name="对象 2"/>
              <p:cNvSpPr txBox="1"/>
              <p:nvPr/>
            </p:nvSpPr>
            <p:spPr bwMode="auto">
              <a:xfrm>
                <a:off x="1595438" y="1924050"/>
                <a:ext cx="5713412" cy="1116013"/>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𝑄</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𝐿</m:t>
                                        </m:r>
                                      </m:e>
                                      <m:sub>
                                        <m:r>
                                          <a:rPr lang="zh-CN" altLang="en-US" i="1">
                                            <a:solidFill>
                                              <a:srgbClr val="000000"/>
                                            </a:solidFill>
                                            <a:latin typeface="Cambria Math" panose="02040503050406030204" pitchFamily="18" charset="0"/>
                                          </a:rPr>
                                          <m:t>𝑘</m:t>
                                        </m:r>
                                      </m:sub>
                                    </m:sSub>
                                  </m:den>
                                </m:f>
                              </m:e>
                              <m:e>
                                <m:r>
                                  <a:rPr lang="zh-CN" altLang="en-US" i="1">
                                    <a:solidFill>
                                      <a:srgbClr val="000000"/>
                                    </a:solidFill>
                                    <a:latin typeface="Cambria Math" panose="02040503050406030204" pitchFamily="18" charset="0"/>
                                  </a:rPr>
                                  <m:t>若第</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只蚂蚁在本次循环中从</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到</m:t>
                                </m:r>
                                <m:r>
                                  <a:rPr lang="zh-CN" altLang="en-US" i="1">
                                    <a:solidFill>
                                      <a:srgbClr val="000000"/>
                                    </a:solidFill>
                                    <a:latin typeface="Cambria Math" panose="02040503050406030204" pitchFamily="18" charset="0"/>
                                  </a:rPr>
                                  <m:t>𝑦</m:t>
                                </m:r>
                              </m:e>
                            </m:mr>
                            <m:mr>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否则</m:t>
                                </m:r>
                              </m:e>
                            </m:mr>
                          </m:m>
                        </m:e>
                      </m:d>
                    </m:oMath>
                  </m:oMathPara>
                </a14:m>
                <a:endParaRPr lang="zh-CN" altLang="en-US"/>
              </a:p>
            </p:txBody>
          </p:sp>
        </mc:Choice>
        <mc:Fallback xmlns="">
          <p:sp>
            <p:nvSpPr>
              <p:cNvPr id="219142" name="对象 2"/>
              <p:cNvSpPr txBox="1">
                <a:spLocks noRot="1" noChangeAspect="1" noMove="1" noResize="1" noEditPoints="1" noAdjustHandles="1" noChangeArrowheads="1" noChangeShapeType="1" noTextEdit="1"/>
              </p:cNvSpPr>
              <p:nvPr/>
            </p:nvSpPr>
            <p:spPr bwMode="auto">
              <a:xfrm>
                <a:off x="1595438" y="1924050"/>
                <a:ext cx="5713412" cy="1116013"/>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9143" name="对象 4"/>
              <p:cNvSpPr txBox="1"/>
              <p:nvPr/>
            </p:nvSpPr>
            <p:spPr bwMode="auto">
              <a:xfrm>
                <a:off x="1403350" y="3194050"/>
                <a:ext cx="720725" cy="450850"/>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9143" name="对象 4"/>
              <p:cNvSpPr txBox="1">
                <a:spLocks noRot="1" noChangeAspect="1" noMove="1" noResize="1" noEditPoints="1" noAdjustHandles="1" noChangeArrowheads="1" noChangeShapeType="1" noTextEdit="1"/>
              </p:cNvSpPr>
              <p:nvPr/>
            </p:nvSpPr>
            <p:spPr bwMode="auto">
              <a:xfrm>
                <a:off x="1403350" y="3194050"/>
                <a:ext cx="720725" cy="450850"/>
              </a:xfrm>
              <a:prstGeom prst="rect">
                <a:avLst/>
              </a:prstGeom>
              <a:blipFill>
                <a:blip r:embed="rId4"/>
                <a:stretch>
                  <a:fillRect r="-76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9144" name="对象 6"/>
              <p:cNvSpPr txBox="1"/>
              <p:nvPr/>
            </p:nvSpPr>
            <p:spPr bwMode="auto">
              <a:xfrm>
                <a:off x="1331913" y="3770313"/>
                <a:ext cx="936625" cy="450850"/>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9144" name="对象 6"/>
              <p:cNvSpPr txBox="1">
                <a:spLocks noRot="1" noChangeAspect="1" noMove="1" noResize="1" noEditPoints="1" noAdjustHandles="1" noChangeArrowheads="1" noChangeShapeType="1" noTextEdit="1"/>
              </p:cNvSpPr>
              <p:nvPr/>
            </p:nvSpPr>
            <p:spPr bwMode="auto">
              <a:xfrm>
                <a:off x="1331913" y="3770313"/>
                <a:ext cx="936625" cy="450850"/>
              </a:xfrm>
              <a:prstGeom prst="rect">
                <a:avLst/>
              </a:prstGeom>
              <a:blipFill>
                <a:blip r:embed="rId5"/>
                <a:stretch>
                  <a:fillRect r="-649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9145" name="对象 8"/>
              <p:cNvSpPr txBox="1"/>
              <p:nvPr/>
            </p:nvSpPr>
            <p:spPr bwMode="auto">
              <a:xfrm>
                <a:off x="1331913" y="4365625"/>
                <a:ext cx="936625" cy="485775"/>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219145" name="对象 8"/>
              <p:cNvSpPr txBox="1">
                <a:spLocks noRot="1" noChangeAspect="1" noMove="1" noResize="1" noEditPoints="1" noAdjustHandles="1" noChangeArrowheads="1" noChangeShapeType="1" noTextEdit="1"/>
              </p:cNvSpPr>
              <p:nvPr/>
            </p:nvSpPr>
            <p:spPr bwMode="auto">
              <a:xfrm>
                <a:off x="1331913" y="4365625"/>
                <a:ext cx="936625" cy="485775"/>
              </a:xfrm>
              <a:prstGeom prst="rect">
                <a:avLst/>
              </a:prstGeom>
              <a:blipFill>
                <a:blip r:embed="rId6"/>
                <a:stretch>
                  <a:fillRect r="-6494"/>
                </a:stretch>
              </a:blipFill>
              <a:ln>
                <a:noFill/>
              </a:ln>
            </p:spPr>
            <p:txBody>
              <a:bodyPr/>
              <a:lstStyle/>
              <a:p>
                <a:r>
                  <a:rPr lang="zh-CN" altLang="en-US">
                    <a:noFill/>
                  </a:rPr>
                  <a:t> </a:t>
                </a:r>
              </a:p>
            </p:txBody>
          </p:sp>
        </mc:Fallback>
      </mc:AlternateContent>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4.7.3  </a:t>
            </a:r>
            <a:r>
              <a:rPr lang="zh-CN" altLang="en-US" dirty="0">
                <a:solidFill>
                  <a:srgbClr val="002060"/>
                </a:solidFill>
              </a:rPr>
              <a:t>基本蚁群算法模型</a:t>
            </a:r>
          </a:p>
        </p:txBody>
      </p:sp>
      <p:sp>
        <p:nvSpPr>
          <p:cNvPr id="22118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30CBD89D-8A64-48F4-A8AD-D7A4348F3DA0}" type="slidenum">
              <a:rPr lang="ja-JP" altLang="en-US" sz="1800">
                <a:solidFill>
                  <a:srgbClr val="002657"/>
                </a:solidFill>
                <a:latin typeface="Arial" panose="020B0604020202020204" pitchFamily="34" charset="0"/>
                <a:ea typeface="MS PGothic" panose="020B0600070205080204" pitchFamily="34" charset="-128"/>
              </a:rPr>
              <a:t>71</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221188" name="Rectangle 2"/>
          <p:cNvSpPr>
            <a:spLocks noChangeArrowheads="1"/>
          </p:cNvSpPr>
          <p:nvPr/>
        </p:nvSpPr>
        <p:spPr bwMode="auto">
          <a:xfrm>
            <a:off x="304800" y="923925"/>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kumimoji="1" lang="en-US" altLang="zh-CN" sz="2600" b="1">
                <a:solidFill>
                  <a:srgbClr val="0000FF"/>
                </a:solidFill>
                <a:latin typeface="Times New Roman" panose="02020603050405020304" pitchFamily="18" charset="0"/>
                <a:cs typeface="Times New Roman" panose="02020603050405020304" pitchFamily="18" charset="0"/>
              </a:rPr>
              <a:t>2. </a:t>
            </a:r>
            <a:r>
              <a:rPr kumimoji="1" lang="zh-CN" altLang="zh-CN" sz="2600" b="1">
                <a:solidFill>
                  <a:srgbClr val="0000FF"/>
                </a:solidFill>
                <a:latin typeface="Times New Roman" panose="02020603050405020304" pitchFamily="18" charset="0"/>
                <a:cs typeface="Times New Roman" panose="02020603050405020304" pitchFamily="18" charset="0"/>
              </a:rPr>
              <a:t>蚂蚁</a:t>
            </a:r>
            <a:r>
              <a:rPr kumimoji="1" lang="zh-CN" altLang="en-US" sz="2600" b="1">
                <a:solidFill>
                  <a:srgbClr val="0000FF"/>
                </a:solidFill>
                <a:latin typeface="Times New Roman" panose="02020603050405020304" pitchFamily="18" charset="0"/>
                <a:cs typeface="Times New Roman" panose="02020603050405020304" pitchFamily="18" charset="0"/>
              </a:rPr>
              <a:t>数量</a:t>
            </a:r>
            <a:r>
              <a:rPr kumimoji="1" lang="zh-CN" altLang="zh-CN" sz="2600" b="1">
                <a:solidFill>
                  <a:srgbClr val="0000FF"/>
                </a:solidFill>
                <a:latin typeface="Times New Roman" panose="02020603050405020304" pitchFamily="18" charset="0"/>
                <a:cs typeface="Times New Roman" panose="02020603050405020304" pitchFamily="18" charset="0"/>
              </a:rPr>
              <a:t>系统（</a:t>
            </a:r>
            <a:r>
              <a:rPr kumimoji="1" lang="en-US" altLang="zh-CN" sz="2600" b="1">
                <a:solidFill>
                  <a:srgbClr val="0000FF"/>
                </a:solidFill>
                <a:latin typeface="Times New Roman" panose="02020603050405020304" pitchFamily="18" charset="0"/>
                <a:cs typeface="Times New Roman" panose="02020603050405020304" pitchFamily="18" charset="0"/>
              </a:rPr>
              <a:t>Ant-quantity System</a:t>
            </a:r>
            <a:r>
              <a:rPr kumimoji="1" lang="zh-CN" altLang="zh-CN" sz="2600" b="1">
                <a:solidFill>
                  <a:srgbClr val="0000FF"/>
                </a:solidFill>
                <a:latin typeface="Times New Roman" panose="02020603050405020304" pitchFamily="18" charset="0"/>
                <a:cs typeface="Times New Roman" panose="02020603050405020304" pitchFamily="18" charset="0"/>
              </a:rPr>
              <a:t>）</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6" name="Rectangle 6"/>
          <p:cNvSpPr>
            <a:spLocks noChangeArrowheads="1"/>
          </p:cNvSpPr>
          <p:nvPr/>
        </p:nvSpPr>
        <p:spPr bwMode="auto">
          <a:xfrm>
            <a:off x="323850" y="1427163"/>
            <a:ext cx="8496300" cy="1570037"/>
          </a:xfrm>
          <a:prstGeom prst="rect">
            <a:avLst/>
          </a:prstGeom>
          <a:solidFill>
            <a:srgbClr val="FFFFFF"/>
          </a:solidFill>
          <a:ln w="9525">
            <a:solidFill>
              <a:srgbClr val="CC0000"/>
            </a:solidFill>
            <a:miter lim="800000"/>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 typeface="Wingdings" panose="05000000000000000000" pitchFamily="2" charset="2"/>
              <a:buNone/>
              <a:defRPr/>
            </a:pPr>
            <a:r>
              <a:rPr kumimoji="1" lang="zh-CN" altLang="en-US" sz="2400" kern="0">
                <a:solidFill>
                  <a:srgbClr val="000000"/>
                </a:solidFill>
                <a:latin typeface="Times New Roman" panose="02020603050405020304" pitchFamily="18" charset="0"/>
                <a:cs typeface="Times New Roman" panose="02020603050405020304" pitchFamily="18" charset="0"/>
              </a:rPr>
              <a:t>    </a:t>
            </a:r>
            <a:endParaRPr kumimoji="1"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00000"/>
              </a:lnSpc>
              <a:spcBef>
                <a:spcPct val="0"/>
              </a:spcBef>
              <a:spcAft>
                <a:spcPts val="0"/>
              </a:spcAft>
              <a:buClrTx/>
              <a:buFont typeface="Wingdings" panose="05000000000000000000" pitchFamily="2" charset="2"/>
              <a:buNone/>
              <a:defRPr/>
            </a:pPr>
            <a:r>
              <a:rPr kumimoji="1" lang="zh-CN" altLang="en-US" sz="2400" kern="0">
                <a:solidFill>
                  <a:srgbClr val="000000"/>
                </a:solidFill>
                <a:latin typeface="Times New Roman" panose="02020603050405020304" pitchFamily="18" charset="0"/>
                <a:cs typeface="Times New Roman" panose="02020603050405020304" pitchFamily="18" charset="0"/>
              </a:rPr>
              <a:t>                                                                                          </a:t>
            </a:r>
            <a:endParaRPr kumimoji="1"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00000"/>
              </a:lnSpc>
              <a:spcBef>
                <a:spcPct val="0"/>
              </a:spcBef>
              <a:spcAft>
                <a:spcPts val="0"/>
              </a:spcAft>
              <a:buClrTx/>
              <a:buFont typeface="Wingdings" panose="05000000000000000000" pitchFamily="2" charset="2"/>
              <a:buNone/>
              <a:defRPr/>
            </a:pPr>
            <a:r>
              <a:rPr kumimoji="1" lang="zh-CN" altLang="en-US" sz="2400" kern="0">
                <a:solidFill>
                  <a:srgbClr val="000000"/>
                </a:solidFill>
                <a:latin typeface="Times New Roman" panose="02020603050405020304" pitchFamily="18" charset="0"/>
                <a:cs typeface="Times New Roman" panose="02020603050405020304" pitchFamily="18" charset="0"/>
              </a:rPr>
              <a:t>                                                                                                 （</a:t>
            </a:r>
            <a:r>
              <a:rPr kumimoji="1" lang="en-US" altLang="zh-CN" sz="2400" kern="0">
                <a:solidFill>
                  <a:srgbClr val="000000"/>
                </a:solidFill>
                <a:latin typeface="Times New Roman" panose="02020603050405020304" pitchFamily="18" charset="0"/>
                <a:cs typeface="Times New Roman" panose="02020603050405020304" pitchFamily="18" charset="0"/>
              </a:rPr>
              <a:t>7.22</a:t>
            </a:r>
            <a:r>
              <a:rPr kumimoji="1" lang="zh-CN" altLang="en-US" sz="2400" kern="0">
                <a:solidFill>
                  <a:srgbClr val="000000"/>
                </a:solidFill>
                <a:latin typeface="Times New Roman" panose="02020603050405020304" pitchFamily="18" charset="0"/>
                <a:cs typeface="Times New Roman" panose="02020603050405020304" pitchFamily="18" charset="0"/>
              </a:rPr>
              <a:t>）</a:t>
            </a:r>
            <a:endParaRPr kumimoji="1"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00000"/>
              </a:lnSpc>
              <a:spcBef>
                <a:spcPct val="0"/>
              </a:spcBef>
              <a:spcAft>
                <a:spcPts val="0"/>
              </a:spcAft>
              <a:buClrTx/>
              <a:buFont typeface="Wingdings" panose="05000000000000000000" pitchFamily="2" charset="2"/>
              <a:buNone/>
              <a:defRPr/>
            </a:pPr>
            <a:endParaRPr kumimoji="1" lang="en-US" altLang="zh-CN" sz="2400" kern="0">
              <a:solidFill>
                <a:srgbClr val="000000"/>
              </a:solidFill>
              <a:latin typeface="Times New Roman" panose="02020603050405020304" pitchFamily="18" charset="0"/>
              <a:cs typeface="Times New Roman" panose="02020603050405020304" pitchFamily="18" charset="0"/>
            </a:endParaRPr>
          </a:p>
        </p:txBody>
      </p:sp>
      <p:sp>
        <p:nvSpPr>
          <p:cNvPr id="221190" name="Rectangle 2"/>
          <p:cNvSpPr>
            <a:spLocks noChangeArrowheads="1"/>
          </p:cNvSpPr>
          <p:nvPr/>
        </p:nvSpPr>
        <p:spPr bwMode="auto">
          <a:xfrm>
            <a:off x="323850" y="3432175"/>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kumimoji="1" lang="en-US" altLang="zh-CN" sz="2600" b="1">
                <a:solidFill>
                  <a:srgbClr val="0000FF"/>
                </a:solidFill>
                <a:latin typeface="Times New Roman" panose="02020603050405020304" pitchFamily="18" charset="0"/>
                <a:cs typeface="Times New Roman" panose="02020603050405020304" pitchFamily="18" charset="0"/>
              </a:rPr>
              <a:t>3. </a:t>
            </a:r>
            <a:r>
              <a:rPr kumimoji="1" lang="zh-CN" altLang="zh-CN" sz="2600" b="1">
                <a:solidFill>
                  <a:srgbClr val="0000FF"/>
                </a:solidFill>
                <a:latin typeface="Times New Roman" panose="02020603050405020304" pitchFamily="18" charset="0"/>
                <a:cs typeface="Times New Roman" panose="02020603050405020304" pitchFamily="18" charset="0"/>
              </a:rPr>
              <a:t>蚂蚁</a:t>
            </a:r>
            <a:r>
              <a:rPr kumimoji="1" lang="zh-CN" altLang="en-US" sz="2600" b="1">
                <a:solidFill>
                  <a:srgbClr val="0000FF"/>
                </a:solidFill>
                <a:latin typeface="Times New Roman" panose="02020603050405020304" pitchFamily="18" charset="0"/>
                <a:cs typeface="Times New Roman" panose="02020603050405020304" pitchFamily="18" charset="0"/>
              </a:rPr>
              <a:t>密度</a:t>
            </a:r>
            <a:r>
              <a:rPr kumimoji="1" lang="zh-CN" altLang="zh-CN" sz="2600" b="1">
                <a:solidFill>
                  <a:srgbClr val="0000FF"/>
                </a:solidFill>
                <a:latin typeface="Times New Roman" panose="02020603050405020304" pitchFamily="18" charset="0"/>
                <a:cs typeface="Times New Roman" panose="02020603050405020304" pitchFamily="18" charset="0"/>
              </a:rPr>
              <a:t>系统（</a:t>
            </a:r>
            <a:r>
              <a:rPr kumimoji="1" lang="en-US" altLang="zh-CN" sz="2600" b="1">
                <a:solidFill>
                  <a:srgbClr val="0000FF"/>
                </a:solidFill>
                <a:latin typeface="Times New Roman" panose="02020603050405020304" pitchFamily="18" charset="0"/>
                <a:cs typeface="Times New Roman" panose="02020603050405020304" pitchFamily="18" charset="0"/>
              </a:rPr>
              <a:t>Ant-density System</a:t>
            </a:r>
            <a:r>
              <a:rPr kumimoji="1" lang="zh-CN" altLang="zh-CN" sz="2600" b="1">
                <a:solidFill>
                  <a:srgbClr val="0000FF"/>
                </a:solidFill>
                <a:latin typeface="Times New Roman" panose="02020603050405020304" pitchFamily="18" charset="0"/>
                <a:cs typeface="Times New Roman" panose="02020603050405020304" pitchFamily="18" charset="0"/>
              </a:rPr>
              <a:t>）</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8" name="Rectangle 6"/>
          <p:cNvSpPr>
            <a:spLocks noChangeArrowheads="1"/>
          </p:cNvSpPr>
          <p:nvPr/>
        </p:nvSpPr>
        <p:spPr bwMode="auto">
          <a:xfrm>
            <a:off x="342900" y="3937000"/>
            <a:ext cx="8496300" cy="1568450"/>
          </a:xfrm>
          <a:prstGeom prst="rect">
            <a:avLst/>
          </a:prstGeom>
          <a:solidFill>
            <a:srgbClr val="FFFFFF"/>
          </a:solidFill>
          <a:ln w="9525">
            <a:solidFill>
              <a:srgbClr val="CC0000"/>
            </a:solidFill>
            <a:miter lim="800000"/>
          </a:ln>
        </p:spPr>
        <p:txBody>
          <a:bodyPr>
            <a:spAutoFit/>
          </a:bodyP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fontAlgn="auto" hangingPunct="1">
              <a:lnSpc>
                <a:spcPct val="100000"/>
              </a:lnSpc>
              <a:spcBef>
                <a:spcPct val="0"/>
              </a:spcBef>
              <a:spcAft>
                <a:spcPts val="0"/>
              </a:spcAft>
              <a:buClrTx/>
              <a:buFont typeface="Wingdings" panose="05000000000000000000" pitchFamily="2" charset="2"/>
              <a:buNone/>
              <a:defRPr/>
            </a:pPr>
            <a:endParaRPr kumimoji="1"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00000"/>
              </a:lnSpc>
              <a:spcBef>
                <a:spcPct val="0"/>
              </a:spcBef>
              <a:spcAft>
                <a:spcPts val="0"/>
              </a:spcAft>
              <a:buClrTx/>
              <a:buFont typeface="Wingdings" panose="05000000000000000000" pitchFamily="2" charset="2"/>
              <a:buNone/>
              <a:defRPr/>
            </a:pPr>
            <a:r>
              <a:rPr kumimoji="1" lang="zh-CN" altLang="en-US" sz="2400" kern="0">
                <a:solidFill>
                  <a:srgbClr val="000000"/>
                </a:solidFill>
                <a:latin typeface="Times New Roman" panose="02020603050405020304" pitchFamily="18" charset="0"/>
                <a:cs typeface="Times New Roman" panose="02020603050405020304" pitchFamily="18" charset="0"/>
              </a:rPr>
              <a:t>                                                                                              </a:t>
            </a:r>
            <a:endParaRPr kumimoji="1"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00000"/>
              </a:lnSpc>
              <a:spcBef>
                <a:spcPct val="0"/>
              </a:spcBef>
              <a:spcAft>
                <a:spcPts val="0"/>
              </a:spcAft>
              <a:buClrTx/>
              <a:buFont typeface="Wingdings" panose="05000000000000000000" pitchFamily="2" charset="2"/>
              <a:buNone/>
              <a:defRPr/>
            </a:pPr>
            <a:r>
              <a:rPr kumimoji="1" lang="zh-CN" altLang="en-US" sz="2400" kern="0">
                <a:solidFill>
                  <a:srgbClr val="000000"/>
                </a:solidFill>
                <a:latin typeface="Times New Roman" panose="02020603050405020304" pitchFamily="18" charset="0"/>
                <a:cs typeface="Times New Roman" panose="02020603050405020304" pitchFamily="18" charset="0"/>
              </a:rPr>
              <a:t>                                                                                                （</a:t>
            </a:r>
            <a:r>
              <a:rPr kumimoji="1" lang="en-US" altLang="zh-CN" sz="2400" kern="0">
                <a:solidFill>
                  <a:srgbClr val="000000"/>
                </a:solidFill>
                <a:latin typeface="Times New Roman" panose="02020603050405020304" pitchFamily="18" charset="0"/>
                <a:cs typeface="Times New Roman" panose="02020603050405020304" pitchFamily="18" charset="0"/>
              </a:rPr>
              <a:t>7.23</a:t>
            </a:r>
            <a:r>
              <a:rPr kumimoji="1" lang="zh-CN" altLang="en-US" sz="2400" kern="0">
                <a:solidFill>
                  <a:srgbClr val="000000"/>
                </a:solidFill>
                <a:latin typeface="Times New Roman" panose="02020603050405020304" pitchFamily="18" charset="0"/>
                <a:cs typeface="Times New Roman" panose="02020603050405020304" pitchFamily="18" charset="0"/>
              </a:rPr>
              <a:t>）</a:t>
            </a:r>
            <a:endParaRPr kumimoji="1" lang="en-US" altLang="zh-CN" sz="2400" kern="0">
              <a:solidFill>
                <a:srgbClr val="000000"/>
              </a:solidFill>
              <a:latin typeface="Times New Roman" panose="02020603050405020304" pitchFamily="18" charset="0"/>
              <a:cs typeface="Times New Roman" panose="02020603050405020304" pitchFamily="18" charset="0"/>
            </a:endParaRPr>
          </a:p>
          <a:p>
            <a:pPr algn="l" eaLnBrk="1" fontAlgn="auto" hangingPunct="1">
              <a:lnSpc>
                <a:spcPct val="100000"/>
              </a:lnSpc>
              <a:spcBef>
                <a:spcPct val="0"/>
              </a:spcBef>
              <a:spcAft>
                <a:spcPts val="0"/>
              </a:spcAft>
              <a:buClrTx/>
              <a:buFont typeface="Wingdings" panose="05000000000000000000" pitchFamily="2" charset="2"/>
              <a:buNone/>
              <a:defRPr/>
            </a:pPr>
            <a:endParaRPr kumimoji="1" lang="en-US" altLang="zh-CN" sz="2400" kern="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1192" name="对象 10"/>
              <p:cNvSpPr txBox="1"/>
              <p:nvPr/>
            </p:nvSpPr>
            <p:spPr bwMode="auto">
              <a:xfrm>
                <a:off x="1476375" y="1643063"/>
                <a:ext cx="5883275" cy="1152525"/>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r>
                        <m:rPr>
                          <m:sty m:val="p"/>
                        </m:rPr>
                        <a:rPr lang="zh-CN" altLang="en-US" i="1" smtClean="0">
                          <a:solidFill>
                            <a:srgbClr val="000000"/>
                          </a:solidFill>
                          <a:latin typeface="Cambria Math" panose="02040503050406030204" pitchFamily="18" charset="0"/>
                        </a:rPr>
                        <m:t>Δ</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𝑄</m:t>
                                    </m:r>
                                  </m:num>
                                  <m:den>
                                    <m:sSub>
                                      <m:sSubPr>
                                        <m:ctrlPr>
                                          <a:rPr lang="zh-CN" altLang="en-US"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𝑑</m:t>
                                        </m:r>
                                      </m:e>
                                      <m:sub>
                                        <m:r>
                                          <a:rPr lang="en-US" altLang="zh-CN" b="0" i="1" smtClean="0">
                                            <a:solidFill>
                                              <a:srgbClr val="000000"/>
                                            </a:solidFill>
                                            <a:latin typeface="Cambria Math" panose="02040503050406030204" pitchFamily="18" charset="0"/>
                                          </a:rPr>
                                          <m:t>𝑥𝑦</m:t>
                                        </m:r>
                                      </m:sub>
                                    </m:sSub>
                                  </m:den>
                                </m:f>
                              </m:e>
                              <m:e>
                                <m:r>
                                  <a:rPr lang="zh-CN" altLang="en-US" i="1">
                                    <a:solidFill>
                                      <a:srgbClr val="000000"/>
                                    </a:solidFill>
                                    <a:latin typeface="Cambria Math" panose="02040503050406030204" pitchFamily="18" charset="0"/>
                                  </a:rPr>
                                  <m:t>若第</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只蚂蚁在本次循环中从</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到</m:t>
                                </m:r>
                                <m:r>
                                  <a:rPr lang="zh-CN" altLang="en-US" i="1">
                                    <a:solidFill>
                                      <a:srgbClr val="000000"/>
                                    </a:solidFill>
                                    <a:latin typeface="Cambria Math" panose="02040503050406030204" pitchFamily="18" charset="0"/>
                                  </a:rPr>
                                  <m:t>𝑦</m:t>
                                </m:r>
                              </m:e>
                            </m:mr>
                            <m:mr>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否则</m:t>
                                </m:r>
                              </m:e>
                            </m:mr>
                          </m:m>
                        </m:e>
                      </m:d>
                    </m:oMath>
                  </m:oMathPara>
                </a14:m>
                <a:endParaRPr lang="zh-CN" altLang="en-US" dirty="0"/>
              </a:p>
            </p:txBody>
          </p:sp>
        </mc:Choice>
        <mc:Fallback xmlns="">
          <p:sp>
            <p:nvSpPr>
              <p:cNvPr id="221192" name="对象 10"/>
              <p:cNvSpPr txBox="1">
                <a:spLocks noRot="1" noChangeAspect="1" noMove="1" noResize="1" noEditPoints="1" noAdjustHandles="1" noChangeArrowheads="1" noChangeShapeType="1" noTextEdit="1"/>
              </p:cNvSpPr>
              <p:nvPr/>
            </p:nvSpPr>
            <p:spPr bwMode="auto">
              <a:xfrm>
                <a:off x="1476375" y="1643063"/>
                <a:ext cx="5883275" cy="1152525"/>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1193" name="对象 13"/>
              <p:cNvSpPr txBox="1"/>
              <p:nvPr/>
            </p:nvSpPr>
            <p:spPr bwMode="auto">
              <a:xfrm>
                <a:off x="1403350" y="4292600"/>
                <a:ext cx="5976938" cy="912813"/>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𝑄</m:t>
                                </m:r>
                              </m:e>
                              <m:e>
                                <m:r>
                                  <a:rPr lang="zh-CN" altLang="en-US" i="1">
                                    <a:solidFill>
                                      <a:srgbClr val="000000"/>
                                    </a:solidFill>
                                    <a:latin typeface="Cambria Math" panose="02040503050406030204" pitchFamily="18" charset="0"/>
                                  </a:rPr>
                                  <m:t>若第</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只蚂蚁在本次循环中从</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到</m:t>
                                </m:r>
                                <m:r>
                                  <a:rPr lang="zh-CN" altLang="en-US" i="1">
                                    <a:solidFill>
                                      <a:srgbClr val="000000"/>
                                    </a:solidFill>
                                    <a:latin typeface="Cambria Math" panose="02040503050406030204" pitchFamily="18" charset="0"/>
                                  </a:rPr>
                                  <m:t>𝑦</m:t>
                                </m:r>
                              </m:e>
                            </m:mr>
                            <m:mr>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否则</m:t>
                                </m:r>
                              </m:e>
                            </m:mr>
                          </m:m>
                        </m:e>
                      </m:d>
                    </m:oMath>
                  </m:oMathPara>
                </a14:m>
                <a:endParaRPr lang="zh-CN" altLang="en-US" dirty="0"/>
              </a:p>
            </p:txBody>
          </p:sp>
        </mc:Choice>
        <mc:Fallback xmlns="">
          <p:sp>
            <p:nvSpPr>
              <p:cNvPr id="221193" name="对象 13"/>
              <p:cNvSpPr txBox="1">
                <a:spLocks noRot="1" noChangeAspect="1" noMove="1" noResize="1" noEditPoints="1" noAdjustHandles="1" noChangeArrowheads="1" noChangeShapeType="1" noTextEdit="1"/>
              </p:cNvSpPr>
              <p:nvPr/>
            </p:nvSpPr>
            <p:spPr bwMode="auto">
              <a:xfrm>
                <a:off x="1403350" y="4292600"/>
                <a:ext cx="5976938" cy="912813"/>
              </a:xfrm>
              <a:prstGeom prst="rect">
                <a:avLst/>
              </a:prstGeom>
              <a:blipFill>
                <a:blip r:embed="rId4"/>
                <a:stretch>
                  <a:fillRect/>
                </a:stretch>
              </a:blipFill>
              <a:ln>
                <a:noFill/>
              </a:ln>
            </p:spPr>
            <p:txBody>
              <a:bodyPr/>
              <a:lstStyle/>
              <a:p>
                <a:r>
                  <a:rPr lang="zh-CN" altLang="en-US">
                    <a:noFill/>
                  </a:rPr>
                  <a:t> </a:t>
                </a:r>
              </a:p>
            </p:txBody>
          </p:sp>
        </mc:Fallback>
      </mc:AlternateContent>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4.7.3  </a:t>
            </a:r>
            <a:r>
              <a:rPr lang="zh-CN" altLang="en-US" dirty="0">
                <a:solidFill>
                  <a:srgbClr val="002060"/>
                </a:solidFill>
              </a:rPr>
              <a:t>基本蚁群算法模型</a:t>
            </a:r>
          </a:p>
        </p:txBody>
      </p:sp>
      <p:sp>
        <p:nvSpPr>
          <p:cNvPr id="22323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D4B8ACC4-6CFC-44B5-B9C1-98622B6CD80B}" type="slidenum">
              <a:rPr lang="ja-JP" altLang="en-US" sz="1800">
                <a:solidFill>
                  <a:srgbClr val="002657"/>
                </a:solidFill>
                <a:latin typeface="Arial" panose="020B0604020202020204" pitchFamily="34" charset="0"/>
                <a:ea typeface="MS PGothic" panose="020B0600070205080204" pitchFamily="34" charset="-128"/>
              </a:rPr>
              <a:t>72</a:t>
            </a:fld>
            <a:endParaRPr lang="en-US" altLang="ja-JP" sz="1800">
              <a:solidFill>
                <a:srgbClr val="002657"/>
              </a:solidFill>
              <a:latin typeface="Arial" panose="020B0604020202020204" pitchFamily="34" charset="0"/>
              <a:ea typeface="MS PGothic" panose="020B0600070205080204" pitchFamily="34" charset="-128"/>
            </a:endParaRPr>
          </a:p>
        </p:txBody>
      </p:sp>
      <p:graphicFrame>
        <p:nvGraphicFramePr>
          <p:cNvPr id="5" name="表格 4"/>
          <p:cNvGraphicFramePr>
            <a:graphicFrameLocks noGrp="1"/>
          </p:cNvGraphicFramePr>
          <p:nvPr>
            <p:extLst>
              <p:ext uri="{D42A27DB-BD31-4B8C-83A1-F6EECF244321}">
                <p14:modId xmlns:p14="http://schemas.microsoft.com/office/powerpoint/2010/main" val="1262075808"/>
              </p:ext>
            </p:extLst>
          </p:nvPr>
        </p:nvGraphicFramePr>
        <p:xfrm>
          <a:off x="468313" y="2516188"/>
          <a:ext cx="8280400" cy="3089274"/>
        </p:xfrm>
        <a:graphic>
          <a:graphicData uri="http://schemas.openxmlformats.org/drawingml/2006/table">
            <a:tbl>
              <a:tblPr/>
              <a:tblGrid>
                <a:gridCol w="2135335">
                  <a:extLst>
                    <a:ext uri="{9D8B030D-6E8A-4147-A177-3AD203B41FA5}">
                      <a16:colId xmlns:a16="http://schemas.microsoft.com/office/drawing/2014/main" val="20000"/>
                    </a:ext>
                  </a:extLst>
                </a:gridCol>
                <a:gridCol w="6145065">
                  <a:extLst>
                    <a:ext uri="{9D8B030D-6E8A-4147-A177-3AD203B41FA5}">
                      <a16:colId xmlns:a16="http://schemas.microsoft.com/office/drawing/2014/main" val="20001"/>
                    </a:ext>
                  </a:extLst>
                </a:gridCol>
              </a:tblGrid>
              <a:tr h="1057146">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algn="ctr">
                        <a:lnSpc>
                          <a:spcPts val="1800"/>
                        </a:lnSpc>
                        <a:spcAft>
                          <a:spcPts val="0"/>
                        </a:spcAft>
                      </a:pPr>
                      <a:r>
                        <a:rPr lang="zh-CN" altLang="zh-CN" sz="2000" kern="1200" dirty="0">
                          <a:solidFill>
                            <a:srgbClr val="0000FF"/>
                          </a:solidFill>
                          <a:latin typeface="+mn-lt"/>
                          <a:ea typeface="+mn-ea"/>
                          <a:cs typeface="+mn-cs"/>
                        </a:rPr>
                        <a:t>蚂蚁圈系统</a:t>
                      </a:r>
                      <a:endParaRPr lang="zh-CN" sz="20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marL="0" algn="l" defTabSz="914400" rtl="0" eaLnBrk="1" latinLnBrk="0" hangingPunct="1">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利用的是</a:t>
                      </a:r>
                      <a:r>
                        <a:rPr lang="zh-CN" altLang="zh-CN" sz="2000" b="1" i="0" kern="1200" dirty="0">
                          <a:solidFill>
                            <a:srgbClr val="0000FF"/>
                          </a:solidFill>
                          <a:latin typeface="Times New Roman" panose="02020603050405020304" pitchFamily="18" charset="0"/>
                          <a:ea typeface="+mn-ea"/>
                          <a:cs typeface="Times New Roman" panose="02020603050405020304" pitchFamily="18" charset="0"/>
                        </a:rPr>
                        <a:t>全局信息</a:t>
                      </a:r>
                      <a:r>
                        <a:rPr lang="en-US" altLang="zh-CN" sz="2000" i="0" kern="1200" dirty="0">
                          <a:solidFill>
                            <a:schemeClr val="dk1"/>
                          </a:solidFill>
                          <a:latin typeface="Times New Roman" panose="02020603050405020304" pitchFamily="18" charset="0"/>
                          <a:ea typeface="+mn-ea"/>
                          <a:cs typeface="Times New Roman" panose="02020603050405020304" pitchFamily="18" charset="0"/>
                        </a:rPr>
                        <a:t>          </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a:t>
                      </a: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即蚂蚁完成一个循环后，更</a:t>
                      </a: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新所有路径上的信息</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extLst>
                  <a:ext uri="{0D108BD9-81ED-4DB2-BD59-A6C34878D82A}">
                    <a16:rowId xmlns:a16="http://schemas.microsoft.com/office/drawing/2014/main" val="10000"/>
                  </a:ext>
                </a:extLst>
              </a:tr>
              <a:tr h="1151826">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algn="ctr">
                        <a:lnSpc>
                          <a:spcPts val="1800"/>
                        </a:lnSpc>
                        <a:spcAft>
                          <a:spcPts val="0"/>
                        </a:spcAft>
                      </a:pPr>
                      <a:r>
                        <a:rPr lang="zh-CN" altLang="zh-CN" sz="20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蚂蚁数量系统</a:t>
                      </a:r>
                      <a:endParaRPr lang="zh-CN" sz="2000" i="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marL="0" algn="l" defTabSz="914400" rtl="0" eaLnBrk="1" latinLnBrk="0" hangingPunct="1">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利用的是</a:t>
                      </a:r>
                      <a:r>
                        <a:rPr lang="zh-CN" altLang="zh-CN" sz="2000" b="1" i="0" kern="1200" dirty="0">
                          <a:solidFill>
                            <a:srgbClr val="0000FF"/>
                          </a:solidFill>
                          <a:latin typeface="Times New Roman" panose="02020603050405020304" pitchFamily="18" charset="0"/>
                          <a:ea typeface="+mn-ea"/>
                          <a:cs typeface="Times New Roman" panose="02020603050405020304" pitchFamily="18" charset="0"/>
                        </a:rPr>
                        <a:t>局部信息</a:t>
                      </a:r>
                      <a:r>
                        <a:rPr lang="en-US" altLang="zh-CN" sz="2000" i="0" kern="1200" dirty="0">
                          <a:solidFill>
                            <a:schemeClr val="dk1"/>
                          </a:solidFill>
                          <a:latin typeface="Times New Roman" panose="02020603050405020304" pitchFamily="18" charset="0"/>
                          <a:ea typeface="+mn-ea"/>
                          <a:cs typeface="Times New Roman" panose="02020603050405020304" pitchFamily="18" charset="0"/>
                        </a:rPr>
                        <a:t>           </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a:t>
                      </a: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即</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蚂蚁每</a:t>
                      </a: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走一步都要更新</a:t>
                      </a: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残留信息素的浓度</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a:t>
                      </a:r>
                      <a:endParaRPr lang="zh-CN" alt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extLst>
                  <a:ext uri="{0D108BD9-81ED-4DB2-BD59-A6C34878D82A}">
                    <a16:rowId xmlns:a16="http://schemas.microsoft.com/office/drawing/2014/main" val="10001"/>
                  </a:ext>
                </a:extLst>
              </a:tr>
              <a:tr h="880302">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algn="ctr">
                        <a:lnSpc>
                          <a:spcPts val="1800"/>
                        </a:lnSpc>
                        <a:spcAft>
                          <a:spcPts val="0"/>
                        </a:spcAft>
                      </a:pPr>
                      <a:r>
                        <a:rPr lang="zh-CN" altLang="zh-CN" sz="2000" i="0" kern="1200" dirty="0">
                          <a:solidFill>
                            <a:srgbClr val="0000FF"/>
                          </a:solidFill>
                          <a:latin typeface="Times New Roman" panose="02020603050405020304" pitchFamily="18" charset="0"/>
                          <a:ea typeface="+mn-ea"/>
                          <a:cs typeface="Times New Roman" panose="02020603050405020304" pitchFamily="18" charset="0"/>
                        </a:rPr>
                        <a:t>蚂蚁密度系统</a:t>
                      </a:r>
                      <a:endParaRPr lang="zh-CN" altLang="zh-CN" sz="2000" i="0" kern="100" dirty="0">
                        <a:solidFill>
                          <a:srgbClr val="0000FF"/>
                        </a:solidFill>
                        <a:effectLst/>
                        <a:latin typeface="Times New Roman" panose="02020603050405020304" pitchFamily="18" charset="0"/>
                        <a:ea typeface="+mn-ea"/>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tc>
                  <a:txBody>
                    <a:bodyPr/>
                    <a:lstStyle>
                      <a:lvl1pPr marL="0" algn="l" defTabSz="914400" rtl="0" eaLnBrk="1" latinLnBrk="0" hangingPunct="1">
                        <a:defRPr sz="1800" kern="1200">
                          <a:solidFill>
                            <a:schemeClr val="dk1"/>
                          </a:solidFill>
                          <a:latin typeface="Arial" panose="020B0604020202020204"/>
                          <a:ea typeface="宋体" panose="02010600030101010101" pitchFamily="2" charset="-122"/>
                        </a:defRPr>
                      </a:lvl1pPr>
                      <a:lvl2pPr marL="457200" algn="l" defTabSz="914400" rtl="0" eaLnBrk="1" latinLnBrk="0" hangingPunct="1">
                        <a:defRPr sz="1800" kern="1200">
                          <a:solidFill>
                            <a:schemeClr val="dk1"/>
                          </a:solidFill>
                          <a:latin typeface="Arial" panose="020B0604020202020204"/>
                          <a:ea typeface="宋体" panose="02010600030101010101" pitchFamily="2" charset="-122"/>
                        </a:defRPr>
                      </a:lvl2pPr>
                      <a:lvl3pPr marL="914400" algn="l" defTabSz="914400" rtl="0" eaLnBrk="1" latinLnBrk="0" hangingPunct="1">
                        <a:defRPr sz="1800" kern="1200">
                          <a:solidFill>
                            <a:schemeClr val="dk1"/>
                          </a:solidFill>
                          <a:latin typeface="Arial" panose="020B0604020202020204"/>
                          <a:ea typeface="宋体" panose="02010600030101010101" pitchFamily="2" charset="-122"/>
                        </a:defRPr>
                      </a:lvl3pPr>
                      <a:lvl4pPr marL="1371600" algn="l" defTabSz="914400" rtl="0" eaLnBrk="1" latinLnBrk="0" hangingPunct="1">
                        <a:defRPr sz="1800" kern="1200">
                          <a:solidFill>
                            <a:schemeClr val="dk1"/>
                          </a:solidFill>
                          <a:latin typeface="Arial" panose="020B0604020202020204"/>
                          <a:ea typeface="宋体" panose="02010600030101010101" pitchFamily="2" charset="-122"/>
                        </a:defRPr>
                      </a:lvl4pPr>
                      <a:lvl5pPr marL="1828800" algn="l" defTabSz="914400" rtl="0" eaLnBrk="1" latinLnBrk="0" hangingPunct="1">
                        <a:defRPr sz="1800" kern="1200">
                          <a:solidFill>
                            <a:schemeClr val="dk1"/>
                          </a:solidFill>
                          <a:latin typeface="Arial" panose="020B0604020202020204"/>
                          <a:ea typeface="宋体" panose="02010600030101010101" pitchFamily="2" charset="-122"/>
                        </a:defRPr>
                      </a:lvl5pPr>
                      <a:lvl6pPr marL="2286000" algn="l" defTabSz="914400" rtl="0" eaLnBrk="1" latinLnBrk="0" hangingPunct="1">
                        <a:defRPr sz="1800" kern="1200">
                          <a:solidFill>
                            <a:schemeClr val="dk1"/>
                          </a:solidFill>
                          <a:latin typeface="Arial" panose="020B0604020202020204"/>
                          <a:ea typeface="宋体" panose="02010600030101010101" pitchFamily="2" charset="-122"/>
                        </a:defRPr>
                      </a:lvl6pPr>
                      <a:lvl7pPr marL="2743200" algn="l" defTabSz="914400" rtl="0" eaLnBrk="1" latinLnBrk="0" hangingPunct="1">
                        <a:defRPr sz="1800" kern="1200">
                          <a:solidFill>
                            <a:schemeClr val="dk1"/>
                          </a:solidFill>
                          <a:latin typeface="Arial" panose="020B0604020202020204"/>
                          <a:ea typeface="宋体" panose="02010600030101010101" pitchFamily="2" charset="-122"/>
                        </a:defRPr>
                      </a:lvl7pPr>
                      <a:lvl8pPr marL="3200400" algn="l" defTabSz="914400" rtl="0" eaLnBrk="1" latinLnBrk="0" hangingPunct="1">
                        <a:defRPr sz="1800" kern="1200">
                          <a:solidFill>
                            <a:schemeClr val="dk1"/>
                          </a:solidFill>
                          <a:latin typeface="Arial" panose="020B0604020202020204"/>
                          <a:ea typeface="宋体" panose="02010600030101010101" pitchFamily="2" charset="-122"/>
                        </a:defRPr>
                      </a:lvl8pPr>
                      <a:lvl9pPr marL="3657600" algn="l" defTabSz="914400" rtl="0" eaLnBrk="1" latinLnBrk="0" hangingPunct="1">
                        <a:defRPr sz="1800" kern="1200">
                          <a:solidFill>
                            <a:schemeClr val="dk1"/>
                          </a:solidFill>
                          <a:latin typeface="Arial" panose="020B0604020202020204"/>
                          <a:ea typeface="宋体" panose="02010600030101010101" pitchFamily="2" charset="-122"/>
                        </a:defRPr>
                      </a:lvl9pPr>
                    </a:lstStyle>
                    <a:p>
                      <a:pPr marL="0" algn="l" defTabSz="914400" rtl="0" eaLnBrk="1" latinLnBrk="0" hangingPunct="1">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利用的是</a:t>
                      </a:r>
                      <a:r>
                        <a:rPr lang="zh-CN" altLang="zh-CN" sz="2000" b="1" i="0" kern="1200" dirty="0">
                          <a:solidFill>
                            <a:srgbClr val="0000FF"/>
                          </a:solidFill>
                          <a:latin typeface="Times New Roman" panose="02020603050405020304" pitchFamily="18" charset="0"/>
                          <a:ea typeface="+mn-ea"/>
                          <a:cs typeface="Times New Roman" panose="02020603050405020304" pitchFamily="18" charset="0"/>
                        </a:rPr>
                        <a:t>局部信息</a:t>
                      </a:r>
                      <a:r>
                        <a:rPr lang="en-US" altLang="zh-CN" sz="2000" i="0" kern="1200" dirty="0">
                          <a:solidFill>
                            <a:schemeClr val="dk1"/>
                          </a:solidFill>
                          <a:latin typeface="Times New Roman" panose="02020603050405020304" pitchFamily="18" charset="0"/>
                          <a:ea typeface="+mn-ea"/>
                          <a:cs typeface="Times New Roman" panose="02020603050405020304" pitchFamily="18" charset="0"/>
                        </a:rPr>
                        <a:t>     </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a:t>
                      </a: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即</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蚂蚁每</a:t>
                      </a: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走一步都要更新残留</a:t>
                      </a: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信息素的浓度</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a:t>
                      </a:r>
                      <a:endParaRPr lang="zh-CN" alt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3B2C1">
                        <a:tint val="20000"/>
                      </a:srgbClr>
                    </a:solidFill>
                  </a:tcPr>
                </a:tc>
                <a:extLst>
                  <a:ext uri="{0D108BD9-81ED-4DB2-BD59-A6C34878D82A}">
                    <a16:rowId xmlns:a16="http://schemas.microsoft.com/office/drawing/2014/main" val="10002"/>
                  </a:ext>
                </a:extLst>
              </a:tr>
            </a:tbl>
          </a:graphicData>
        </a:graphic>
      </p:graphicFrame>
      <p:sp>
        <p:nvSpPr>
          <p:cNvPr id="223250" name="Rectangle 2"/>
          <p:cNvSpPr>
            <a:spLocks noChangeArrowheads="1"/>
          </p:cNvSpPr>
          <p:nvPr/>
        </p:nvSpPr>
        <p:spPr bwMode="auto">
          <a:xfrm>
            <a:off x="304800" y="923925"/>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buFont typeface="Wingdings" panose="05000000000000000000" pitchFamily="2" charset="2"/>
              <a:buNone/>
            </a:pPr>
            <a:r>
              <a:rPr kumimoji="1" lang="zh-CN" altLang="en-US" sz="2600" b="1">
                <a:solidFill>
                  <a:srgbClr val="0000FF"/>
                </a:solidFill>
                <a:latin typeface="Times New Roman" panose="02020603050405020304" pitchFamily="18" charset="0"/>
                <a:cs typeface="Times New Roman" panose="02020603050405020304" pitchFamily="18" charset="0"/>
              </a:rPr>
              <a:t>三种模型比较</a:t>
            </a:r>
          </a:p>
        </p:txBody>
      </p:sp>
      <mc:AlternateContent xmlns:mc="http://schemas.openxmlformats.org/markup-compatibility/2006" xmlns:a14="http://schemas.microsoft.com/office/drawing/2010/main">
        <mc:Choice Requires="a14">
          <p:sp>
            <p:nvSpPr>
              <p:cNvPr id="223251" name="对象 2"/>
              <p:cNvSpPr txBox="1"/>
              <p:nvPr/>
            </p:nvSpPr>
            <p:spPr bwMode="auto">
              <a:xfrm>
                <a:off x="4668813" y="2557853"/>
                <a:ext cx="777924" cy="430480"/>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𝐿</m:t>
                          </m:r>
                        </m:e>
                        <m:sub>
                          <m:r>
                            <a:rPr lang="zh-CN" altLang="en-US" i="1">
                              <a:solidFill>
                                <a:srgbClr val="000000"/>
                              </a:solidFill>
                              <a:latin typeface="Cambria Math" panose="02040503050406030204" pitchFamily="18" charset="0"/>
                            </a:rPr>
                            <m:t>𝑘</m:t>
                          </m:r>
                        </m:sub>
                      </m:sSub>
                    </m:oMath>
                  </m:oMathPara>
                </a14:m>
                <a:endParaRPr lang="zh-CN" altLang="en-US" dirty="0"/>
              </a:p>
            </p:txBody>
          </p:sp>
        </mc:Choice>
        <mc:Fallback xmlns="">
          <p:sp>
            <p:nvSpPr>
              <p:cNvPr id="223251" name="对象 2"/>
              <p:cNvSpPr txBox="1">
                <a:spLocks noRot="1" noChangeAspect="1" noMove="1" noResize="1" noEditPoints="1" noAdjustHandles="1" noChangeArrowheads="1" noChangeShapeType="1" noTextEdit="1"/>
              </p:cNvSpPr>
              <p:nvPr/>
            </p:nvSpPr>
            <p:spPr bwMode="auto">
              <a:xfrm>
                <a:off x="4668813" y="2557853"/>
                <a:ext cx="777924" cy="430480"/>
              </a:xfrm>
              <a:prstGeom prst="rect">
                <a:avLst/>
              </a:prstGeom>
              <a:blipFill>
                <a:blip r:embed="rId3"/>
                <a:stretch>
                  <a:fillRect l="-2362" b="-10000"/>
                </a:stretch>
              </a:blipFill>
              <a:ln>
                <a:noFill/>
              </a:ln>
            </p:spPr>
            <p:txBody>
              <a:bodyPr/>
              <a:lstStyle/>
              <a:p>
                <a:r>
                  <a:rPr lang="zh-CN" altLang="en-US">
                    <a:noFill/>
                  </a:rPr>
                  <a:t> </a:t>
                </a:r>
              </a:p>
            </p:txBody>
          </p:sp>
        </mc:Fallback>
      </mc:AlternateContent>
      <p:sp>
        <p:nvSpPr>
          <p:cNvPr id="223252" name="Rectangle 26"/>
          <p:cNvSpPr>
            <a:spLocks noChangeArrowheads="1"/>
          </p:cNvSpPr>
          <p:nvPr/>
        </p:nvSpPr>
        <p:spPr bwMode="auto">
          <a:xfrm>
            <a:off x="2987675" y="1517650"/>
            <a:ext cx="5472113" cy="615950"/>
          </a:xfrm>
          <a:prstGeom prst="rect">
            <a:avLst/>
          </a:prstGeom>
          <a:solidFill>
            <a:srgbClr val="FFFFFF"/>
          </a:solidFill>
          <a:ln w="9525">
            <a:solidFill>
              <a:srgbClr val="808080"/>
            </a:solidFill>
            <a:miter lim="800000"/>
          </a:ln>
        </p:spPr>
        <p:txBody>
          <a:bodyPr wrap="none"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r>
              <a:rPr lang="zh-CN" altLang="en-US" sz="2000" b="1">
                <a:solidFill>
                  <a:srgbClr val="FF0000"/>
                </a:solidFill>
                <a:latin typeface="Times New Roman" panose="02020603050405020304" pitchFamily="18" charset="0"/>
                <a:cs typeface="Times New Roman" panose="02020603050405020304" pitchFamily="18" charset="0"/>
              </a:rPr>
              <a:t>效果最好，通常作为蚁群优化算法的基本模型。</a:t>
            </a:r>
          </a:p>
        </p:txBody>
      </p:sp>
      <p:sp>
        <p:nvSpPr>
          <p:cNvPr id="9" name="AutoShape 15"/>
          <p:cNvSpPr>
            <a:spLocks noChangeArrowheads="1"/>
          </p:cNvSpPr>
          <p:nvPr/>
        </p:nvSpPr>
        <p:spPr bwMode="auto">
          <a:xfrm rot="213038">
            <a:off x="2159000" y="1831975"/>
            <a:ext cx="403225" cy="1152525"/>
          </a:xfrm>
          <a:prstGeom prst="curvedRightArrow">
            <a:avLst>
              <a:gd name="adj1" fmla="val 68625"/>
              <a:gd name="adj2" fmla="val 137170"/>
              <a:gd name="adj3" fmla="val 33333"/>
            </a:avLst>
          </a:prstGeom>
          <a:gradFill rotWithShape="0">
            <a:gsLst>
              <a:gs pos="0">
                <a:srgbClr val="A50021"/>
              </a:gs>
              <a:gs pos="100000">
                <a:srgbClr val="FFFFFF"/>
              </a:gs>
            </a:gsLst>
            <a:path path="rect">
              <a:fillToRect l="50000" t="50000" r="50000" b="50000"/>
            </a:path>
          </a:gradFill>
          <a:ln w="9525">
            <a:solidFill>
              <a:srgbClr val="A50021"/>
            </a:solidFill>
            <a:miter lim="800000"/>
          </a:ln>
        </p:spPr>
        <p:txBody>
          <a:bodyPr wrap="none"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endParaRPr lang="zh-CN" altLang="en-US">
              <a:solidFill>
                <a:srgbClr val="FFFFFF"/>
              </a:solidFill>
            </a:endParaRPr>
          </a:p>
        </p:txBody>
      </p:sp>
      <mc:AlternateContent xmlns:mc="http://schemas.openxmlformats.org/markup-compatibility/2006" xmlns:a14="http://schemas.microsoft.com/office/drawing/2010/main">
        <mc:Choice Requires="a14">
          <p:sp>
            <p:nvSpPr>
              <p:cNvPr id="223254" name="对象 5"/>
              <p:cNvSpPr txBox="1"/>
              <p:nvPr/>
            </p:nvSpPr>
            <p:spPr bwMode="auto">
              <a:xfrm>
                <a:off x="4623912" y="3645024"/>
                <a:ext cx="983308" cy="669366"/>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000" i="1" smtClean="0">
                          <a:solidFill>
                            <a:srgbClr val="000000"/>
                          </a:solidFill>
                          <a:latin typeface="Cambria Math" panose="02040503050406030204" pitchFamily="18" charset="0"/>
                        </a:rPr>
                        <m:t>𝑄</m:t>
                      </m:r>
                      <m:r>
                        <a:rPr lang="zh-CN" altLang="en-US" sz="2000" i="1" smtClean="0">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𝑑</m:t>
                          </m:r>
                        </m:e>
                        <m:sub>
                          <m:r>
                            <a:rPr lang="zh-CN" altLang="en-US" sz="2000" i="1">
                              <a:solidFill>
                                <a:srgbClr val="000000"/>
                              </a:solidFill>
                              <a:latin typeface="Cambria Math" panose="02040503050406030204" pitchFamily="18" charset="0"/>
                            </a:rPr>
                            <m:t>𝑥𝑦</m:t>
                          </m:r>
                        </m:sub>
                      </m:sSub>
                    </m:oMath>
                  </m:oMathPara>
                </a14:m>
                <a:endParaRPr lang="zh-CN" altLang="en-US" sz="2000" dirty="0"/>
              </a:p>
            </p:txBody>
          </p:sp>
        </mc:Choice>
        <mc:Fallback xmlns="">
          <p:sp>
            <p:nvSpPr>
              <p:cNvPr id="223254" name="对象 5"/>
              <p:cNvSpPr txBox="1">
                <a:spLocks noRot="1" noChangeAspect="1" noMove="1" noResize="1" noEditPoints="1" noAdjustHandles="1" noChangeArrowheads="1" noChangeShapeType="1" noTextEdit="1"/>
              </p:cNvSpPr>
              <p:nvPr/>
            </p:nvSpPr>
            <p:spPr bwMode="auto">
              <a:xfrm>
                <a:off x="4623912" y="3645024"/>
                <a:ext cx="983308" cy="669366"/>
              </a:xfrm>
              <a:prstGeom prst="rect">
                <a:avLst/>
              </a:prstGeom>
              <a:blipFill>
                <a:blip r:embed="rId4"/>
                <a:stretch>
                  <a:fillRect l="-18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3255" name="对象 7"/>
              <p:cNvSpPr txBox="1"/>
              <p:nvPr/>
            </p:nvSpPr>
            <p:spPr bwMode="auto">
              <a:xfrm>
                <a:off x="4682169" y="4696978"/>
                <a:ext cx="508942" cy="405804"/>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𝑄</m:t>
                      </m:r>
                    </m:oMath>
                  </m:oMathPara>
                </a14:m>
                <a:endParaRPr lang="zh-CN" altLang="en-US" sz="2000" dirty="0"/>
              </a:p>
            </p:txBody>
          </p:sp>
        </mc:Choice>
        <mc:Fallback xmlns="">
          <p:sp>
            <p:nvSpPr>
              <p:cNvPr id="223255" name="对象 7"/>
              <p:cNvSpPr txBox="1">
                <a:spLocks noRot="1" noChangeAspect="1" noMove="1" noResize="1" noEditPoints="1" noAdjustHandles="1" noChangeArrowheads="1" noChangeShapeType="1" noTextEdit="1"/>
              </p:cNvSpPr>
              <p:nvPr/>
            </p:nvSpPr>
            <p:spPr bwMode="auto">
              <a:xfrm>
                <a:off x="4682169" y="4696978"/>
                <a:ext cx="508942" cy="405804"/>
              </a:xfrm>
              <a:prstGeom prst="rect">
                <a:avLst/>
              </a:prstGeom>
              <a:blipFill>
                <a:blip r:embed="rId5"/>
                <a:stretch>
                  <a:fillRect l="-3571" b="-10606"/>
                </a:stretch>
              </a:blipFill>
              <a:ln>
                <a:noFill/>
              </a:ln>
            </p:spPr>
            <p:txBody>
              <a:bodyPr/>
              <a:lstStyle/>
              <a:p>
                <a:r>
                  <a:rPr lang="zh-CN" alt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100000">
                                          <p:val>
                                            <p:strVal val="#ppt_x"/>
                                          </p:val>
                                        </p:tav>
                                      </p:tavLst>
                                    </p:anim>
                                    <p:anim calcmode="lin" valueType="num">
                                      <p:cBhvr>
                                        <p:cTn id="8" dur="500" fill="hold"/>
                                        <p:tgtEl>
                                          <p:spTgt spid="9"/>
                                        </p:tgtEl>
                                        <p:attrNameLst>
                                          <p:attrName>ppt_y</p:attrName>
                                        </p:attrNameLst>
                                      </p:cBhvr>
                                      <p:tavLst>
                                        <p:tav tm="0">
                                          <p:val>
                                            <p:strVal val="#ppt_y-#ppt_h/2"/>
                                          </p:val>
                                        </p:tav>
                                        <p:tav tm="100000">
                                          <p:val>
                                            <p:strVal val="#ppt_y"/>
                                          </p:val>
                                        </p:tav>
                                      </p:tavLst>
                                    </p:anim>
                                    <p:anim calcmode="lin" valueType="num">
                                      <p:cBhvr>
                                        <p:cTn id="9" dur="500" fill="hold"/>
                                        <p:tgtEl>
                                          <p:spTgt spid="9"/>
                                        </p:tgtEl>
                                        <p:attrNameLst>
                                          <p:attrName>ppt_w</p:attrName>
                                        </p:attrNameLst>
                                      </p:cBhvr>
                                      <p:tavLst>
                                        <p:tav tm="0">
                                          <p:val>
                                            <p:strVal val="#ppt_w"/>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4.7.3  </a:t>
            </a:r>
            <a:r>
              <a:rPr lang="zh-CN" altLang="en-US" dirty="0">
                <a:solidFill>
                  <a:srgbClr val="002060"/>
                </a:solidFill>
              </a:rPr>
              <a:t>基本蚁群算法模型</a:t>
            </a:r>
          </a:p>
        </p:txBody>
      </p:sp>
      <p:sp>
        <p:nvSpPr>
          <p:cNvPr id="225283"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99D866A1-5B3E-4543-9F2A-0570983D0DD0}" type="slidenum">
              <a:rPr lang="ja-JP" altLang="en-US" sz="1800">
                <a:solidFill>
                  <a:srgbClr val="002657"/>
                </a:solidFill>
                <a:latin typeface="Arial" panose="020B0604020202020204" pitchFamily="34" charset="0"/>
                <a:ea typeface="MS PGothic" panose="020B0600070205080204" pitchFamily="34" charset="-128"/>
              </a:rPr>
              <a:t>73</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225284" name="Text Box 7"/>
          <p:cNvSpPr txBox="1">
            <a:spLocks noChangeArrowheads="1"/>
          </p:cNvSpPr>
          <p:nvPr/>
        </p:nvSpPr>
        <p:spPr bwMode="auto">
          <a:xfrm>
            <a:off x="250825" y="836613"/>
            <a:ext cx="41148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20000"/>
              </a:lnSpc>
              <a:spcBef>
                <a:spcPct val="80000"/>
              </a:spcBef>
              <a:buClr>
                <a:srgbClr val="000000"/>
              </a:buClr>
            </a:pPr>
            <a:r>
              <a:rPr lang="zh-CN" altLang="en-US" sz="2800" b="1">
                <a:solidFill>
                  <a:srgbClr val="0000FF"/>
                </a:solidFill>
                <a:latin typeface="Times New Roman" panose="02020603050405020304" pitchFamily="18" charset="0"/>
              </a:rPr>
              <a:t>全局信息更新方法</a:t>
            </a:r>
            <a:endParaRPr lang="zh-CN" altLang="en-US">
              <a:solidFill>
                <a:srgbClr val="0000FF"/>
              </a:solidFill>
            </a:endParaRPr>
          </a:p>
        </p:txBody>
      </p:sp>
      <p:sp>
        <p:nvSpPr>
          <p:cNvPr id="6" name="Text Box 10"/>
          <p:cNvSpPr txBox="1">
            <a:spLocks noChangeArrowheads="1"/>
          </p:cNvSpPr>
          <p:nvPr/>
        </p:nvSpPr>
        <p:spPr bwMode="auto">
          <a:xfrm>
            <a:off x="285750" y="1349375"/>
            <a:ext cx="8534400" cy="5032375"/>
          </a:xfrm>
          <a:prstGeom prst="rect">
            <a:avLst/>
          </a:prstGeom>
          <a:solidFill>
            <a:srgbClr val="FFFFFF"/>
          </a:solidFill>
          <a:ln w="9525">
            <a:solidFill>
              <a:srgbClr val="808080"/>
            </a:solidFill>
            <a:miter lim="800000"/>
          </a:ln>
        </p:spPr>
        <p:txBody>
          <a:bodyPr anchor="b">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fontAlgn="auto" hangingPunct="1">
              <a:lnSpc>
                <a:spcPct val="100000"/>
              </a:lnSpc>
              <a:spcBef>
                <a:spcPct val="50000"/>
              </a:spcBef>
              <a:spcAft>
                <a:spcPts val="0"/>
              </a:spcAft>
              <a:buClrTx/>
              <a:buFontTx/>
              <a:buNone/>
              <a:defRPr/>
            </a:pPr>
            <a:r>
              <a:rPr lang="zh-CN" altLang="en-US" sz="2400" b="1" kern="0" dirty="0">
                <a:solidFill>
                  <a:srgbClr val="0000FF"/>
                </a:solidFill>
                <a:latin typeface="宋体" panose="02010600030101010101" pitchFamily="2" charset="-122"/>
              </a:rPr>
              <a:t>优点：</a:t>
            </a:r>
            <a:endParaRPr lang="en-US" altLang="zh-CN" sz="2400" b="1" kern="0" dirty="0">
              <a:solidFill>
                <a:srgbClr val="0000FF"/>
              </a:solidFill>
              <a:latin typeface="宋体" panose="02010600030101010101" pitchFamily="2" charset="-122"/>
            </a:endParaRPr>
          </a:p>
          <a:p>
            <a:pPr marL="342900" indent="-342900" eaLnBrk="1" fontAlgn="auto" hangingPunct="1">
              <a:lnSpc>
                <a:spcPct val="100000"/>
              </a:lnSpc>
              <a:spcBef>
                <a:spcPct val="50000"/>
              </a:spcBef>
              <a:spcAft>
                <a:spcPts val="0"/>
              </a:spcAft>
              <a:buClrTx/>
              <a:buFont typeface="Wingdings" panose="05000000000000000000" pitchFamily="2" charset="2"/>
              <a:buChar char="l"/>
              <a:defRPr/>
            </a:pPr>
            <a:r>
              <a:rPr lang="en-US" altLang="zh-CN" sz="2400" kern="0" dirty="0">
                <a:solidFill>
                  <a:srgbClr val="000000"/>
                </a:solidFill>
              </a:rPr>
              <a:t>  </a:t>
            </a:r>
            <a:r>
              <a:rPr lang="zh-CN" altLang="zh-CN" sz="2400" kern="0" dirty="0">
                <a:solidFill>
                  <a:srgbClr val="000000"/>
                </a:solidFill>
              </a:rPr>
              <a:t>保证了残留信息素</a:t>
            </a:r>
            <a:r>
              <a:rPr lang="zh-CN" altLang="zh-CN" sz="2400" b="1" kern="0" dirty="0">
                <a:solidFill>
                  <a:srgbClr val="0000FF"/>
                </a:solidFill>
              </a:rPr>
              <a:t>不至于无限累积</a:t>
            </a:r>
            <a:r>
              <a:rPr lang="zh-CN" altLang="en-US" sz="2400" kern="0" dirty="0">
                <a:solidFill>
                  <a:srgbClr val="000000"/>
                </a:solidFill>
              </a:rPr>
              <a:t>；</a:t>
            </a:r>
            <a:endParaRPr lang="en-US" altLang="zh-CN" sz="2400" kern="0" dirty="0">
              <a:solidFill>
                <a:srgbClr val="000000"/>
              </a:solidFill>
            </a:endParaRPr>
          </a:p>
          <a:p>
            <a:pPr marL="342900" indent="-342900" eaLnBrk="1" fontAlgn="auto" hangingPunct="1">
              <a:lnSpc>
                <a:spcPct val="100000"/>
              </a:lnSpc>
              <a:spcBef>
                <a:spcPct val="50000"/>
              </a:spcBef>
              <a:spcAft>
                <a:spcPts val="0"/>
              </a:spcAft>
              <a:buClrTx/>
              <a:buFont typeface="Wingdings" panose="05000000000000000000" pitchFamily="2" charset="2"/>
              <a:buChar char="l"/>
              <a:defRPr/>
            </a:pPr>
            <a:r>
              <a:rPr lang="en-US" altLang="zh-CN" sz="2400" kern="0" dirty="0">
                <a:solidFill>
                  <a:srgbClr val="000000"/>
                </a:solidFill>
              </a:rPr>
              <a:t>  </a:t>
            </a:r>
            <a:r>
              <a:rPr lang="zh-CN" altLang="zh-CN" sz="2400" kern="0" dirty="0">
                <a:solidFill>
                  <a:srgbClr val="000000"/>
                </a:solidFill>
              </a:rPr>
              <a:t>如果路径没有被选中，那么上面的残留信息素会随时间的</a:t>
            </a:r>
            <a:endParaRPr lang="en-US" altLang="zh-CN" sz="2400" kern="0" dirty="0">
              <a:solidFill>
                <a:srgbClr val="000000"/>
              </a:solidFill>
            </a:endParaRPr>
          </a:p>
          <a:p>
            <a:pPr eaLnBrk="1" fontAlgn="auto" hangingPunct="1">
              <a:lnSpc>
                <a:spcPct val="100000"/>
              </a:lnSpc>
              <a:spcBef>
                <a:spcPct val="50000"/>
              </a:spcBef>
              <a:spcAft>
                <a:spcPts val="0"/>
              </a:spcAft>
              <a:buClrTx/>
              <a:buFont typeface="Wingdings" panose="05000000000000000000" pitchFamily="2" charset="2"/>
              <a:buNone/>
              <a:defRPr/>
            </a:pPr>
            <a:r>
              <a:rPr lang="en-US" altLang="zh-CN" sz="2400" kern="0" dirty="0">
                <a:solidFill>
                  <a:srgbClr val="000000"/>
                </a:solidFill>
              </a:rPr>
              <a:t>      </a:t>
            </a:r>
            <a:r>
              <a:rPr lang="zh-CN" altLang="zh-CN" sz="2400" kern="0" dirty="0">
                <a:solidFill>
                  <a:srgbClr val="000000"/>
                </a:solidFill>
              </a:rPr>
              <a:t>推移而逐渐减弱，这使算法能</a:t>
            </a:r>
            <a:r>
              <a:rPr lang="en-US" altLang="zh-CN" sz="2400" kern="0" dirty="0">
                <a:solidFill>
                  <a:srgbClr val="000000"/>
                </a:solidFill>
              </a:rPr>
              <a:t>“</a:t>
            </a:r>
            <a:r>
              <a:rPr lang="zh-CN" altLang="zh-CN" sz="2400" kern="0" dirty="0">
                <a:solidFill>
                  <a:srgbClr val="000000"/>
                </a:solidFill>
              </a:rPr>
              <a:t>忘记</a:t>
            </a:r>
            <a:r>
              <a:rPr lang="en-US" altLang="zh-CN" sz="2400" kern="0" dirty="0">
                <a:solidFill>
                  <a:srgbClr val="000000"/>
                </a:solidFill>
              </a:rPr>
              <a:t>”</a:t>
            </a:r>
            <a:r>
              <a:rPr lang="zh-CN" altLang="zh-CN" sz="2400" kern="0" dirty="0">
                <a:solidFill>
                  <a:srgbClr val="000000"/>
                </a:solidFill>
              </a:rPr>
              <a:t>不好的路径</a:t>
            </a:r>
            <a:r>
              <a:rPr lang="zh-CN" altLang="en-US" sz="2400" kern="0" dirty="0">
                <a:solidFill>
                  <a:srgbClr val="000000"/>
                </a:solidFill>
              </a:rPr>
              <a:t>；</a:t>
            </a:r>
            <a:endParaRPr lang="en-US" altLang="zh-CN" sz="2400" kern="0" dirty="0">
              <a:solidFill>
                <a:srgbClr val="000000"/>
              </a:solidFill>
            </a:endParaRPr>
          </a:p>
          <a:p>
            <a:pPr marL="342900" indent="-342900" eaLnBrk="1" fontAlgn="auto" hangingPunct="1">
              <a:lnSpc>
                <a:spcPct val="100000"/>
              </a:lnSpc>
              <a:spcBef>
                <a:spcPct val="50000"/>
              </a:spcBef>
              <a:spcAft>
                <a:spcPts val="0"/>
              </a:spcAft>
              <a:buClrTx/>
              <a:buFont typeface="Wingdings" panose="05000000000000000000" pitchFamily="2" charset="2"/>
              <a:buChar char="l"/>
              <a:defRPr/>
            </a:pPr>
            <a:r>
              <a:rPr lang="en-US" altLang="zh-CN" sz="2400" kern="0" dirty="0">
                <a:solidFill>
                  <a:srgbClr val="000000"/>
                </a:solidFill>
              </a:rPr>
              <a:t>  </a:t>
            </a:r>
            <a:r>
              <a:rPr lang="zh-CN" altLang="zh-CN" sz="2400" kern="0" dirty="0">
                <a:solidFill>
                  <a:srgbClr val="000000"/>
                </a:solidFill>
              </a:rPr>
              <a:t>即使路径经常被访问也不至于因为</a:t>
            </a:r>
            <a:r>
              <a:rPr lang="en-US" altLang="zh-CN" sz="2400" kern="0" dirty="0">
                <a:solidFill>
                  <a:srgbClr val="000000"/>
                </a:solidFill>
              </a:rPr>
              <a:t>          </a:t>
            </a:r>
            <a:r>
              <a:rPr lang="zh-CN" altLang="zh-CN" sz="2400" kern="0" dirty="0">
                <a:solidFill>
                  <a:srgbClr val="000000"/>
                </a:solidFill>
              </a:rPr>
              <a:t>的累积，而产生</a:t>
            </a:r>
            <a:endParaRPr lang="en-US" altLang="zh-CN" sz="2400" kern="0" dirty="0">
              <a:solidFill>
                <a:srgbClr val="000000"/>
              </a:solidFill>
            </a:endParaRPr>
          </a:p>
          <a:p>
            <a:pPr eaLnBrk="1" fontAlgn="auto" hangingPunct="1">
              <a:lnSpc>
                <a:spcPct val="100000"/>
              </a:lnSpc>
              <a:spcBef>
                <a:spcPct val="50000"/>
              </a:spcBef>
              <a:spcAft>
                <a:spcPts val="0"/>
              </a:spcAft>
              <a:buClrTx/>
              <a:buFont typeface="Wingdings" panose="05000000000000000000" pitchFamily="2" charset="2"/>
              <a:buNone/>
              <a:defRPr/>
            </a:pPr>
            <a:r>
              <a:rPr lang="en-US" altLang="zh-CN" sz="2400" kern="0" dirty="0">
                <a:solidFill>
                  <a:srgbClr val="000000"/>
                </a:solidFill>
              </a:rPr>
              <a:t>                          </a:t>
            </a:r>
            <a:r>
              <a:rPr lang="zh-CN" altLang="zh-CN" sz="2400" kern="0" dirty="0">
                <a:solidFill>
                  <a:srgbClr val="000000"/>
                </a:solidFill>
              </a:rPr>
              <a:t>使期望值的作用无法体现</a:t>
            </a:r>
            <a:r>
              <a:rPr lang="zh-CN" altLang="en-US" sz="2400" kern="0" dirty="0">
                <a:solidFill>
                  <a:srgbClr val="000000"/>
                </a:solidFill>
              </a:rPr>
              <a:t>；</a:t>
            </a:r>
            <a:endParaRPr lang="en-US" altLang="zh-CN" sz="2400" kern="0" dirty="0">
              <a:solidFill>
                <a:srgbClr val="000000"/>
              </a:solidFill>
            </a:endParaRPr>
          </a:p>
          <a:p>
            <a:pPr marL="342900" indent="-342900" eaLnBrk="1" fontAlgn="auto" hangingPunct="1">
              <a:lnSpc>
                <a:spcPct val="100000"/>
              </a:lnSpc>
              <a:spcBef>
                <a:spcPct val="50000"/>
              </a:spcBef>
              <a:spcAft>
                <a:spcPts val="0"/>
              </a:spcAft>
              <a:buClrTx/>
              <a:buFont typeface="Wingdings" panose="05000000000000000000" pitchFamily="2" charset="2"/>
              <a:buChar char="l"/>
              <a:defRPr/>
            </a:pPr>
            <a:r>
              <a:rPr lang="en-US" altLang="zh-CN" sz="2400" kern="0" dirty="0">
                <a:solidFill>
                  <a:srgbClr val="000000"/>
                </a:solidFill>
              </a:rPr>
              <a:t>  </a:t>
            </a:r>
            <a:r>
              <a:rPr lang="zh-CN" altLang="zh-CN" sz="2400" kern="0" dirty="0">
                <a:solidFill>
                  <a:srgbClr val="000000"/>
                </a:solidFill>
              </a:rPr>
              <a:t>充分体现了算法中全局范围内较短路径</a:t>
            </a:r>
            <a:r>
              <a:rPr lang="en-US" altLang="zh-CN" sz="2400" kern="0" dirty="0">
                <a:solidFill>
                  <a:srgbClr val="000000"/>
                </a:solidFill>
              </a:rPr>
              <a:t>(</a:t>
            </a:r>
            <a:r>
              <a:rPr lang="zh-CN" altLang="zh-CN" sz="2400" kern="0" dirty="0">
                <a:solidFill>
                  <a:srgbClr val="000000"/>
                </a:solidFill>
              </a:rPr>
              <a:t>较好解</a:t>
            </a:r>
            <a:r>
              <a:rPr lang="en-US" altLang="zh-CN" sz="2400" kern="0" dirty="0">
                <a:solidFill>
                  <a:srgbClr val="000000"/>
                </a:solidFill>
              </a:rPr>
              <a:t>)</a:t>
            </a:r>
            <a:r>
              <a:rPr lang="zh-CN" altLang="zh-CN" sz="2400" kern="0" dirty="0">
                <a:solidFill>
                  <a:srgbClr val="000000"/>
                </a:solidFill>
              </a:rPr>
              <a:t>的生存能力</a:t>
            </a:r>
            <a:r>
              <a:rPr lang="zh-CN" altLang="en-US" sz="2400" kern="0" dirty="0">
                <a:solidFill>
                  <a:srgbClr val="000000"/>
                </a:solidFill>
              </a:rPr>
              <a:t>；</a:t>
            </a:r>
            <a:endParaRPr lang="en-US" altLang="zh-CN" sz="2400" kern="0" dirty="0">
              <a:solidFill>
                <a:srgbClr val="000000"/>
              </a:solidFill>
            </a:endParaRPr>
          </a:p>
          <a:p>
            <a:pPr marL="342900" indent="-342900" eaLnBrk="1" fontAlgn="auto" hangingPunct="1">
              <a:lnSpc>
                <a:spcPct val="100000"/>
              </a:lnSpc>
              <a:spcBef>
                <a:spcPct val="50000"/>
              </a:spcBef>
              <a:spcAft>
                <a:spcPts val="0"/>
              </a:spcAft>
              <a:buClrTx/>
              <a:buFont typeface="Wingdings" panose="05000000000000000000" pitchFamily="2" charset="2"/>
              <a:buChar char="l"/>
              <a:defRPr/>
            </a:pPr>
            <a:r>
              <a:rPr lang="en-US" altLang="zh-CN" sz="2400" kern="0" dirty="0">
                <a:solidFill>
                  <a:srgbClr val="000000"/>
                </a:solidFill>
              </a:rPr>
              <a:t>  </a:t>
            </a:r>
            <a:r>
              <a:rPr lang="zh-CN" altLang="zh-CN" sz="2400" kern="0" dirty="0">
                <a:solidFill>
                  <a:srgbClr val="000000"/>
                </a:solidFill>
              </a:rPr>
              <a:t>加强了信息正反馈性能</a:t>
            </a:r>
            <a:r>
              <a:rPr lang="zh-CN" altLang="en-US" sz="2400" kern="0" dirty="0">
                <a:solidFill>
                  <a:srgbClr val="000000"/>
                </a:solidFill>
              </a:rPr>
              <a:t>；</a:t>
            </a:r>
            <a:endParaRPr lang="en-US" altLang="zh-CN" sz="2400" kern="0" dirty="0">
              <a:solidFill>
                <a:srgbClr val="000000"/>
              </a:solidFill>
            </a:endParaRPr>
          </a:p>
          <a:p>
            <a:pPr marL="342900" indent="-342900" eaLnBrk="1" fontAlgn="auto" hangingPunct="1">
              <a:lnSpc>
                <a:spcPct val="100000"/>
              </a:lnSpc>
              <a:spcBef>
                <a:spcPct val="50000"/>
              </a:spcBef>
              <a:spcAft>
                <a:spcPts val="0"/>
              </a:spcAft>
              <a:buClrTx/>
              <a:buFont typeface="Wingdings" panose="05000000000000000000" pitchFamily="2" charset="2"/>
              <a:buChar char="l"/>
              <a:defRPr/>
            </a:pPr>
            <a:r>
              <a:rPr lang="en-US" altLang="zh-CN" sz="2400" kern="0" dirty="0">
                <a:solidFill>
                  <a:srgbClr val="000000"/>
                </a:solidFill>
              </a:rPr>
              <a:t>  </a:t>
            </a:r>
            <a:r>
              <a:rPr lang="zh-CN" altLang="zh-CN" sz="2400" kern="0" dirty="0">
                <a:solidFill>
                  <a:srgbClr val="000000"/>
                </a:solidFill>
              </a:rPr>
              <a:t>提高了系统搜索收敛的速度</a:t>
            </a:r>
            <a:r>
              <a:rPr lang="zh-CN" altLang="en-US" sz="2400" kern="0" dirty="0">
                <a:solidFill>
                  <a:srgbClr val="000000"/>
                </a:solidFill>
              </a:rPr>
              <a:t>。</a:t>
            </a:r>
            <a:endParaRPr lang="zh-CN" altLang="en-US" sz="2400" kern="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对象 2"/>
              <p:cNvSpPr txBox="1"/>
              <p:nvPr/>
            </p:nvSpPr>
            <p:spPr bwMode="auto">
              <a:xfrm>
                <a:off x="5394232" y="3744931"/>
                <a:ext cx="923900" cy="549275"/>
              </a:xfrm>
              <a:prstGeom prst="rect">
                <a:avLst/>
              </a:prstGeom>
              <a:noFill/>
              <a:ln>
                <a:noFill/>
              </a:ln>
            </p:spPr>
            <p:txBody>
              <a:bodyPr>
                <a:normAutofit fontScale="77500" lnSpcReduction="20000"/>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𝜏</m:t>
                          </m:r>
                        </m:e>
                        <m:sub>
                          <m:r>
                            <a:rPr lang="zh-CN" altLang="en-US" i="1">
                              <a:solidFill>
                                <a:srgbClr val="000000"/>
                              </a:solidFill>
                              <a:latin typeface="Cambria Math" panose="02040503050406030204" pitchFamily="18" charset="0"/>
                            </a:rPr>
                            <m:t>𝑥𝑦</m:t>
                          </m:r>
                        </m:sub>
                        <m:sup>
                          <m:r>
                            <a:rPr lang="zh-CN" altLang="en-US" i="1">
                              <a:solidFill>
                                <a:srgbClr val="000000"/>
                              </a:solidFill>
                              <a:latin typeface="Cambria Math" panose="02040503050406030204" pitchFamily="18" charset="0"/>
                            </a:rPr>
                            <m:t>𝑘</m:t>
                          </m:r>
                        </m:sup>
                      </m:sSub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7" name="对象 2"/>
              <p:cNvSpPr txBox="1">
                <a:spLocks noRot="1" noChangeAspect="1" noMove="1" noResize="1" noEditPoints="1" noAdjustHandles="1" noChangeArrowheads="1" noChangeShapeType="1" noTextEdit="1"/>
              </p:cNvSpPr>
              <p:nvPr/>
            </p:nvSpPr>
            <p:spPr bwMode="auto">
              <a:xfrm>
                <a:off x="5394232" y="3744931"/>
                <a:ext cx="923900" cy="549275"/>
              </a:xfrm>
              <a:prstGeom prst="rect">
                <a:avLst/>
              </a:prstGeom>
              <a:blipFill>
                <a:blip r:embed="rId3"/>
                <a:stretch>
                  <a:fillRect r="-860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对象 4"/>
              <p:cNvSpPr txBox="1"/>
              <p:nvPr/>
            </p:nvSpPr>
            <p:spPr bwMode="auto">
              <a:xfrm>
                <a:off x="391024" y="4294206"/>
                <a:ext cx="2448967" cy="859426"/>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sz="2000" i="1">
                          <a:solidFill>
                            <a:srgbClr val="000000"/>
                          </a:solidFill>
                          <a:latin typeface="Cambria Math" panose="02040503050406030204" pitchFamily="18" charset="0"/>
                        </a:rPr>
                        <m:t>Δ</m:t>
                      </m:r>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𝜏</m:t>
                          </m:r>
                        </m:e>
                        <m:sub>
                          <m:r>
                            <a:rPr lang="zh-CN" altLang="en-US" sz="2000" i="1">
                              <a:solidFill>
                                <a:srgbClr val="000000"/>
                              </a:solidFill>
                              <a:latin typeface="Cambria Math" panose="02040503050406030204" pitchFamily="18" charset="0"/>
                            </a:rPr>
                            <m:t>𝑥𝑦</m:t>
                          </m:r>
                        </m:sub>
                        <m:sup>
                          <m:r>
                            <a:rPr lang="zh-CN" altLang="en-US" sz="2000" i="1">
                              <a:solidFill>
                                <a:srgbClr val="000000"/>
                              </a:solidFill>
                              <a:latin typeface="Cambria Math" panose="02040503050406030204" pitchFamily="18" charset="0"/>
                            </a:rPr>
                            <m:t>𝑘</m:t>
                          </m:r>
                        </m:sup>
                      </m:sSub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𝑡</m:t>
                      </m:r>
                      <m:r>
                        <a:rPr lang="zh-CN" altLang="en-US" sz="2000" i="1">
                          <a:solidFill>
                            <a:srgbClr val="000000"/>
                          </a:solidFill>
                          <a:latin typeface="Cambria Math" panose="02040503050406030204" pitchFamily="18" charset="0"/>
                        </a:rPr>
                        <m:t>)&gt;&gt;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𝜂</m:t>
                          </m:r>
                        </m:e>
                        <m:sub>
                          <m:r>
                            <a:rPr lang="zh-CN" altLang="en-US" sz="2000" i="1">
                              <a:solidFill>
                                <a:srgbClr val="000000"/>
                              </a:solidFill>
                              <a:latin typeface="Cambria Math" panose="02040503050406030204" pitchFamily="18" charset="0"/>
                            </a:rPr>
                            <m:t>𝑥𝑦</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𝑡</m:t>
                      </m:r>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8" name="对象 4"/>
              <p:cNvSpPr txBox="1">
                <a:spLocks noRot="1" noChangeAspect="1" noMove="1" noResize="1" noEditPoints="1" noAdjustHandles="1" noChangeArrowheads="1" noChangeShapeType="1" noTextEdit="1"/>
              </p:cNvSpPr>
              <p:nvPr/>
            </p:nvSpPr>
            <p:spPr bwMode="auto">
              <a:xfrm>
                <a:off x="391024" y="4294206"/>
                <a:ext cx="2448967" cy="859426"/>
              </a:xfrm>
              <a:prstGeom prst="rect">
                <a:avLst/>
              </a:prstGeom>
              <a:blipFill>
                <a:blip r:embed="rId4"/>
                <a:stretch>
                  <a:fillRect/>
                </a:stretch>
              </a:blipFill>
              <a:ln>
                <a:noFill/>
              </a:ln>
            </p:spPr>
            <p:txBody>
              <a:bodyPr/>
              <a:lstStyle/>
              <a:p>
                <a:r>
                  <a:rPr lang="zh-CN" alt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Lst>
        </p:spPr>
        <p:txBody>
          <a:bodyPr anchor="t"/>
          <a:lstStyle/>
          <a:p>
            <a:r>
              <a:rPr lang="en-US" altLang="zh-CN">
                <a:solidFill>
                  <a:srgbClr val="002060"/>
                </a:solidFill>
              </a:rPr>
              <a:t>4. </a:t>
            </a:r>
            <a:r>
              <a:rPr lang="zh-CN" altLang="en-US">
                <a:solidFill>
                  <a:srgbClr val="002060"/>
                </a:solidFill>
              </a:rPr>
              <a:t>演化计算及模糊系统</a:t>
            </a:r>
            <a:br>
              <a:rPr lang="zh-CN" altLang="en-US">
                <a:solidFill>
                  <a:srgbClr val="002060"/>
                </a:solidFill>
              </a:rPr>
            </a:br>
            <a:endParaRPr lang="zh-CN" altLang="en-US">
              <a:solidFill>
                <a:srgbClr val="002060"/>
              </a:solidFill>
            </a:endParaRPr>
          </a:p>
        </p:txBody>
      </p:sp>
      <p:sp>
        <p:nvSpPr>
          <p:cNvPr id="24586"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22BF340-D0E6-48F2-9BC1-855FA187E7E6}" type="slidenum">
              <a:rPr lang="ja-JP" altLang="en-US" sz="1800">
                <a:solidFill>
                  <a:srgbClr val="002657"/>
                </a:solidFill>
                <a:ea typeface="MS PGothic" panose="020B0600070205080204" pitchFamily="34" charset="-128"/>
              </a:rPr>
              <a:t>74</a:t>
            </a:fld>
            <a:endParaRPr lang="en-US" altLang="ja-JP" sz="1800">
              <a:solidFill>
                <a:srgbClr val="002657"/>
              </a:solidFill>
              <a:ea typeface="MS PGothic" panose="020B0600070205080204" pitchFamily="34" charset="-128"/>
            </a:endParaRPr>
          </a:p>
        </p:txBody>
      </p:sp>
      <p:sp>
        <p:nvSpPr>
          <p:cNvPr id="42" name="MH_Others_1">
            <a:extLst>
              <a:ext uri="{FF2B5EF4-FFF2-40B4-BE49-F238E27FC236}">
                <a16:creationId xmlns:a16="http://schemas.microsoft.com/office/drawing/2014/main" id="{C1418EBE-6399-4723-8E62-E67296E2F693}"/>
              </a:ext>
            </a:extLst>
          </p:cNvPr>
          <p:cNvSpPr/>
          <p:nvPr>
            <p:custDataLst>
              <p:tags r:id="rId1"/>
            </p:custDataLst>
          </p:nvPr>
        </p:nvSpPr>
        <p:spPr bwMode="auto">
          <a:xfrm>
            <a:off x="1524000" y="113302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47" name="MH_Entry_1">
            <a:extLst>
              <a:ext uri="{FF2B5EF4-FFF2-40B4-BE49-F238E27FC236}">
                <a16:creationId xmlns:a16="http://schemas.microsoft.com/office/drawing/2014/main" id="{CC056883-704E-4210-BAF2-5210CA16D782}"/>
              </a:ext>
            </a:extLst>
          </p:cNvPr>
          <p:cNvSpPr/>
          <p:nvPr>
            <p:custDataLst>
              <p:tags r:id="rId2"/>
            </p:custDataLst>
          </p:nvPr>
        </p:nvSpPr>
        <p:spPr bwMode="auto">
          <a:xfrm>
            <a:off x="1612900" y="108064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进化算法的产生与发展 </a:t>
            </a:r>
          </a:p>
        </p:txBody>
      </p:sp>
      <p:sp>
        <p:nvSpPr>
          <p:cNvPr id="50" name="MH_Number_1">
            <a:extLst>
              <a:ext uri="{FF2B5EF4-FFF2-40B4-BE49-F238E27FC236}">
                <a16:creationId xmlns:a16="http://schemas.microsoft.com/office/drawing/2014/main" id="{59EB4C53-6811-4CD2-B3C7-046386D23233}"/>
              </a:ext>
            </a:extLst>
          </p:cNvPr>
          <p:cNvSpPr/>
          <p:nvPr>
            <p:custDataLst>
              <p:tags r:id="rId3"/>
            </p:custDataLst>
          </p:nvPr>
        </p:nvSpPr>
        <p:spPr bwMode="auto">
          <a:xfrm>
            <a:off x="1816100" y="1080641"/>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rPr>
              <a:t>4.1</a:t>
            </a:r>
            <a:endParaRPr lang="zh-CN" altLang="en-US" sz="2800" dirty="0">
              <a:solidFill>
                <a:srgbClr val="00206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5" name="MH_Others_1">
            <a:extLst>
              <a:ext uri="{FF2B5EF4-FFF2-40B4-BE49-F238E27FC236}">
                <a16:creationId xmlns:a16="http://schemas.microsoft.com/office/drawing/2014/main" id="{CFEBD724-F311-47CF-B99A-519B96F69C52}"/>
              </a:ext>
            </a:extLst>
          </p:cNvPr>
          <p:cNvSpPr/>
          <p:nvPr>
            <p:custDataLst>
              <p:tags r:id="rId4"/>
            </p:custDataLst>
          </p:nvPr>
        </p:nvSpPr>
        <p:spPr bwMode="auto">
          <a:xfrm>
            <a:off x="1512888" y="2905324"/>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0" name="MH_Entry_1">
            <a:extLst>
              <a:ext uri="{FF2B5EF4-FFF2-40B4-BE49-F238E27FC236}">
                <a16:creationId xmlns:a16="http://schemas.microsoft.com/office/drawing/2014/main" id="{5234BC5A-C3F0-4CE3-B8CE-6B43CB7DE098}"/>
              </a:ext>
            </a:extLst>
          </p:cNvPr>
          <p:cNvSpPr/>
          <p:nvPr>
            <p:custDataLst>
              <p:tags r:id="rId5"/>
            </p:custDataLst>
          </p:nvPr>
        </p:nvSpPr>
        <p:spPr bwMode="auto">
          <a:xfrm>
            <a:off x="1601788" y="285293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群智能算法产生的背景</a:t>
            </a:r>
          </a:p>
        </p:txBody>
      </p:sp>
      <p:sp>
        <p:nvSpPr>
          <p:cNvPr id="61" name="MH_Number_1">
            <a:extLst>
              <a:ext uri="{FF2B5EF4-FFF2-40B4-BE49-F238E27FC236}">
                <a16:creationId xmlns:a16="http://schemas.microsoft.com/office/drawing/2014/main" id="{641D44FF-C37A-4450-8B88-72D5197F45A6}"/>
              </a:ext>
            </a:extLst>
          </p:cNvPr>
          <p:cNvSpPr/>
          <p:nvPr>
            <p:custDataLst>
              <p:tags r:id="rId6"/>
            </p:custDataLst>
          </p:nvPr>
        </p:nvSpPr>
        <p:spPr bwMode="auto">
          <a:xfrm>
            <a:off x="1763713" y="2852936"/>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4.3</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3" name="MH_Others_1">
            <a:extLst>
              <a:ext uri="{FF2B5EF4-FFF2-40B4-BE49-F238E27FC236}">
                <a16:creationId xmlns:a16="http://schemas.microsoft.com/office/drawing/2014/main" id="{7082981B-F0F3-4EC4-9CCF-FAAD9561F348}"/>
              </a:ext>
            </a:extLst>
          </p:cNvPr>
          <p:cNvSpPr/>
          <p:nvPr>
            <p:custDataLst>
              <p:tags r:id="rId7"/>
            </p:custDataLst>
          </p:nvPr>
        </p:nvSpPr>
        <p:spPr bwMode="auto">
          <a:xfrm>
            <a:off x="1512888" y="378479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65" name="MH_Entry_1">
            <a:extLst>
              <a:ext uri="{FF2B5EF4-FFF2-40B4-BE49-F238E27FC236}">
                <a16:creationId xmlns:a16="http://schemas.microsoft.com/office/drawing/2014/main" id="{1933D96A-6BC9-4AEE-9D6F-AED0D9F9CF92}"/>
              </a:ext>
            </a:extLst>
          </p:cNvPr>
          <p:cNvSpPr/>
          <p:nvPr>
            <p:custDataLst>
              <p:tags r:id="rId8"/>
            </p:custDataLst>
          </p:nvPr>
        </p:nvSpPr>
        <p:spPr bwMode="auto">
          <a:xfrm>
            <a:off x="1601788" y="373241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粒子群算法</a:t>
            </a:r>
          </a:p>
        </p:txBody>
      </p:sp>
      <p:sp>
        <p:nvSpPr>
          <p:cNvPr id="66" name="MH_Number_1">
            <a:extLst>
              <a:ext uri="{FF2B5EF4-FFF2-40B4-BE49-F238E27FC236}">
                <a16:creationId xmlns:a16="http://schemas.microsoft.com/office/drawing/2014/main" id="{A8A4DECC-F94A-4779-85D4-2399B7F49DBF}"/>
              </a:ext>
            </a:extLst>
          </p:cNvPr>
          <p:cNvSpPr/>
          <p:nvPr>
            <p:custDataLst>
              <p:tags r:id="rId9"/>
            </p:custDataLst>
          </p:nvPr>
        </p:nvSpPr>
        <p:spPr bwMode="auto">
          <a:xfrm>
            <a:off x="1763713" y="3732411"/>
            <a:ext cx="595312"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4.4</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8" name="MH_Others_1">
            <a:extLst>
              <a:ext uri="{FF2B5EF4-FFF2-40B4-BE49-F238E27FC236}">
                <a16:creationId xmlns:a16="http://schemas.microsoft.com/office/drawing/2014/main" id="{288C09CB-F2F0-4F79-A329-332B59E8FEED}"/>
              </a:ext>
            </a:extLst>
          </p:cNvPr>
          <p:cNvSpPr/>
          <p:nvPr>
            <p:custDataLst>
              <p:tags r:id="rId10"/>
            </p:custDataLst>
          </p:nvPr>
        </p:nvSpPr>
        <p:spPr bwMode="auto">
          <a:xfrm>
            <a:off x="1512888" y="4605536"/>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0" name="MH_Entry_1">
            <a:extLst>
              <a:ext uri="{FF2B5EF4-FFF2-40B4-BE49-F238E27FC236}">
                <a16:creationId xmlns:a16="http://schemas.microsoft.com/office/drawing/2014/main" id="{2104A9AC-7FB7-4F3A-B3F4-57D30E69F228}"/>
              </a:ext>
            </a:extLst>
          </p:cNvPr>
          <p:cNvSpPr/>
          <p:nvPr>
            <p:custDataLst>
              <p:tags r:id="rId11"/>
            </p:custDataLst>
          </p:nvPr>
        </p:nvSpPr>
        <p:spPr bwMode="auto">
          <a:xfrm>
            <a:off x="1601788" y="4553149"/>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蚁群算法</a:t>
            </a:r>
          </a:p>
        </p:txBody>
      </p:sp>
      <p:sp>
        <p:nvSpPr>
          <p:cNvPr id="71" name="MH_Number_1">
            <a:extLst>
              <a:ext uri="{FF2B5EF4-FFF2-40B4-BE49-F238E27FC236}">
                <a16:creationId xmlns:a16="http://schemas.microsoft.com/office/drawing/2014/main" id="{4235B457-1215-4A58-92C3-786A6BFE2BD0}"/>
              </a:ext>
            </a:extLst>
          </p:cNvPr>
          <p:cNvSpPr/>
          <p:nvPr>
            <p:custDataLst>
              <p:tags r:id="rId12"/>
            </p:custDataLst>
          </p:nvPr>
        </p:nvSpPr>
        <p:spPr bwMode="auto">
          <a:xfrm>
            <a:off x="1763713" y="4553149"/>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4.5</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3" name="MH_Others_1">
            <a:extLst>
              <a:ext uri="{FF2B5EF4-FFF2-40B4-BE49-F238E27FC236}">
                <a16:creationId xmlns:a16="http://schemas.microsoft.com/office/drawing/2014/main" id="{B498F659-AC59-4B02-B466-B84F8F257322}"/>
              </a:ext>
            </a:extLst>
          </p:cNvPr>
          <p:cNvSpPr/>
          <p:nvPr>
            <p:custDataLst>
              <p:tags r:id="rId13"/>
            </p:custDataLst>
          </p:nvPr>
        </p:nvSpPr>
        <p:spPr bwMode="auto">
          <a:xfrm>
            <a:off x="1524000" y="2009329"/>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75" name="MH_Entry_1">
            <a:extLst>
              <a:ext uri="{FF2B5EF4-FFF2-40B4-BE49-F238E27FC236}">
                <a16:creationId xmlns:a16="http://schemas.microsoft.com/office/drawing/2014/main" id="{CD9CD3BE-9F32-406E-BDC7-37E7BF22755D}"/>
              </a:ext>
            </a:extLst>
          </p:cNvPr>
          <p:cNvSpPr/>
          <p:nvPr>
            <p:custDataLst>
              <p:tags r:id="rId14"/>
            </p:custDataLst>
          </p:nvPr>
        </p:nvSpPr>
        <p:spPr bwMode="auto">
          <a:xfrm>
            <a:off x="1612900" y="1956941"/>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zh-CN" altLang="en-US" sz="2800" b="1" dirty="0">
                <a:solidFill>
                  <a:prstClr val="white"/>
                </a:solidFill>
                <a:latin typeface="黑体" panose="02010609060101010101" pitchFamily="2" charset="-122"/>
                <a:ea typeface="黑体" panose="02010609060101010101" pitchFamily="2" charset="-122"/>
              </a:rPr>
              <a:t>遗传算法 </a:t>
            </a:r>
          </a:p>
        </p:txBody>
      </p:sp>
      <p:sp>
        <p:nvSpPr>
          <p:cNvPr id="76" name="MH_Number_1">
            <a:extLst>
              <a:ext uri="{FF2B5EF4-FFF2-40B4-BE49-F238E27FC236}">
                <a16:creationId xmlns:a16="http://schemas.microsoft.com/office/drawing/2014/main" id="{DF2C10D7-99D9-47C5-BBD8-A31577F377BF}"/>
              </a:ext>
            </a:extLst>
          </p:cNvPr>
          <p:cNvSpPr/>
          <p:nvPr>
            <p:custDataLst>
              <p:tags r:id="rId15"/>
            </p:custDataLst>
          </p:nvPr>
        </p:nvSpPr>
        <p:spPr bwMode="auto">
          <a:xfrm>
            <a:off x="1816100" y="1956941"/>
            <a:ext cx="595313" cy="544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4.2</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78" name="MH_Others_1">
            <a:extLst>
              <a:ext uri="{FF2B5EF4-FFF2-40B4-BE49-F238E27FC236}">
                <a16:creationId xmlns:a16="http://schemas.microsoft.com/office/drawing/2014/main" id="{8DCE56DC-9A76-4AFF-B55F-81AF9511F378}"/>
              </a:ext>
            </a:extLst>
          </p:cNvPr>
          <p:cNvSpPr/>
          <p:nvPr>
            <p:custDataLst>
              <p:tags r:id="rId16"/>
            </p:custDataLst>
          </p:nvPr>
        </p:nvSpPr>
        <p:spPr bwMode="auto">
          <a:xfrm>
            <a:off x="1500336" y="5497983"/>
            <a:ext cx="311150" cy="492125"/>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endParaRPr lang="zh-CN" altLang="en-US" sz="1400">
              <a:solidFill>
                <a:prstClr val="white"/>
              </a:solidFill>
              <a:latin typeface="华文细黑" panose="02010600040101010101" pitchFamily="2" charset="-122"/>
              <a:ea typeface="华文细黑" panose="02010600040101010101" pitchFamily="2" charset="-122"/>
            </a:endParaRPr>
          </a:p>
        </p:txBody>
      </p:sp>
      <p:sp>
        <p:nvSpPr>
          <p:cNvPr id="80" name="MH_Entry_1">
            <a:extLst>
              <a:ext uri="{FF2B5EF4-FFF2-40B4-BE49-F238E27FC236}">
                <a16:creationId xmlns:a16="http://schemas.microsoft.com/office/drawing/2014/main" id="{B391E927-DDA2-4673-9E2E-CD76700DE281}"/>
              </a:ext>
            </a:extLst>
          </p:cNvPr>
          <p:cNvSpPr/>
          <p:nvPr>
            <p:custDataLst>
              <p:tags r:id="rId17"/>
            </p:custDataLst>
          </p:nvPr>
        </p:nvSpPr>
        <p:spPr bwMode="auto">
          <a:xfrm>
            <a:off x="1589236" y="5445596"/>
            <a:ext cx="6007100" cy="647700"/>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002657"/>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tIns="0" rIns="0" bIns="0"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ct val="30000"/>
              </a:spcAft>
              <a:buClr>
                <a:srgbClr val="99CC00"/>
              </a:buClr>
              <a:buSzPct val="70000"/>
              <a:defRPr/>
            </a:pPr>
            <a:r>
              <a:rPr lang="zh-CN" altLang="en-US" sz="2800" b="1" dirty="0">
                <a:solidFill>
                  <a:prstClr val="white"/>
                </a:solidFill>
                <a:latin typeface="黑体" panose="02010609060101010101" pitchFamily="2" charset="-122"/>
                <a:ea typeface="黑体" panose="02010609060101010101" pitchFamily="2" charset="-122"/>
              </a:rPr>
              <a:t>模糊系统</a:t>
            </a:r>
          </a:p>
        </p:txBody>
      </p:sp>
      <p:sp>
        <p:nvSpPr>
          <p:cNvPr id="81" name="MH_Number_1">
            <a:extLst>
              <a:ext uri="{FF2B5EF4-FFF2-40B4-BE49-F238E27FC236}">
                <a16:creationId xmlns:a16="http://schemas.microsoft.com/office/drawing/2014/main" id="{9290D6F5-6B58-47CA-A1DA-24E914958206}"/>
              </a:ext>
            </a:extLst>
          </p:cNvPr>
          <p:cNvSpPr/>
          <p:nvPr>
            <p:custDataLst>
              <p:tags r:id="rId18"/>
            </p:custDataLst>
          </p:nvPr>
        </p:nvSpPr>
        <p:spPr bwMode="auto">
          <a:xfrm>
            <a:off x="1751161" y="5445596"/>
            <a:ext cx="595312" cy="54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lnSpc>
                <a:spcPct val="120000"/>
              </a:lnSpc>
              <a:spcBef>
                <a:spcPts val="0"/>
              </a:spcBef>
              <a:spcAft>
                <a:spcPct val="30000"/>
              </a:spcAft>
              <a:buClr>
                <a:srgbClr val="99CC00"/>
              </a:buClr>
              <a:buSzPct val="70000"/>
              <a:buFont typeface="Wingdings" panose="05000000000000000000" pitchFamily="2" charset="2"/>
              <a:buNone/>
              <a:defRPr/>
            </a:pPr>
            <a:r>
              <a:rPr lang="en-US" altLang="zh-CN"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rPr>
              <a:t>4.6</a:t>
            </a:r>
            <a:endParaRPr lang="zh-CN" altLang="en-US" sz="2800" dirty="0">
              <a:solidFill>
                <a:srgbClr val="002657"/>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47751906"/>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8918" y="814387"/>
            <a:ext cx="8782681" cy="2462213"/>
          </a:xfrm>
          <a:prstGeom prst="rect">
            <a:avLst/>
          </a:prstGeom>
        </p:spPr>
        <p:txBody>
          <a:bodyPr wrap="square">
            <a:spAutoFit/>
          </a:bodyPr>
          <a:lstStyle/>
          <a:p>
            <a:pPr marL="342900" indent="-342900">
              <a:spcBef>
                <a:spcPts val="1200"/>
              </a:spcBef>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经典逻辑坚持所有事物（陈述）都可以用</a:t>
            </a:r>
            <a:r>
              <a:rPr lang="zh-CN" altLang="en-US" b="1" dirty="0">
                <a:solidFill>
                  <a:srgbClr val="0000FF"/>
                </a:solidFill>
                <a:latin typeface="微软雅黑" panose="020B0503020204020204" pitchFamily="34" charset="-122"/>
                <a:ea typeface="微软雅黑" panose="020B0503020204020204" pitchFamily="34" charset="-122"/>
              </a:rPr>
              <a:t>二元项</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0</a:t>
            </a:r>
            <a:r>
              <a:rPr lang="zh-CN" altLang="en-US" dirty="0">
                <a:solidFill>
                  <a:schemeClr val="tx1"/>
                </a:solidFill>
                <a:latin typeface="微软雅黑" panose="020B0503020204020204" pitchFamily="34" charset="-122"/>
                <a:ea typeface="微软雅黑" panose="020B0503020204020204" pitchFamily="34" charset="-122"/>
              </a:rPr>
              <a:t>或</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，黑或白，是或否）来表达</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spcBef>
                <a:spcPts val="1200"/>
              </a:spcBef>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模糊逻辑</a:t>
            </a:r>
            <a:r>
              <a:rPr lang="zh-CN" altLang="en-US" b="1" dirty="0">
                <a:solidFill>
                  <a:srgbClr val="0000FF"/>
                </a:solidFill>
                <a:latin typeface="微软雅黑" panose="020B0503020204020204" pitchFamily="34" charset="-122"/>
                <a:ea typeface="微软雅黑" panose="020B0503020204020204" pitchFamily="34" charset="-122"/>
              </a:rPr>
              <a:t>用真实度替代了布尔真值</a:t>
            </a:r>
            <a:r>
              <a:rPr lang="zh-CN" altLang="en-US" dirty="0">
                <a:solidFill>
                  <a:schemeClr val="tx1"/>
                </a:solidFill>
                <a:latin typeface="微软雅黑" panose="020B0503020204020204" pitchFamily="34" charset="-122"/>
                <a:ea typeface="微软雅黑" panose="020B0503020204020204" pitchFamily="34" charset="-122"/>
              </a:rPr>
              <a:t>。这些陈述表示实际上接近于日常人们的问题和语意陈述，因为“真实”和结果在多数时候是</a:t>
            </a:r>
            <a:r>
              <a:rPr lang="zh-CN" altLang="en-US" b="1" dirty="0">
                <a:solidFill>
                  <a:srgbClr val="FF0000"/>
                </a:solidFill>
                <a:latin typeface="微软雅黑" panose="020B0503020204020204" pitchFamily="34" charset="-122"/>
                <a:ea typeface="微软雅黑" panose="020B0503020204020204" pitchFamily="34" charset="-122"/>
              </a:rPr>
              <a:t>部分（非二元）</a:t>
            </a:r>
            <a:r>
              <a:rPr lang="zh-CN" altLang="en-US" dirty="0">
                <a:solidFill>
                  <a:schemeClr val="tx1"/>
                </a:solidFill>
                <a:latin typeface="微软雅黑" panose="020B0503020204020204" pitchFamily="34" charset="-122"/>
                <a:ea typeface="微软雅黑" panose="020B0503020204020204" pitchFamily="34" charset="-122"/>
              </a:rPr>
              <a:t>的、</a:t>
            </a:r>
            <a:r>
              <a:rPr lang="zh-CN" altLang="en-US" b="1" dirty="0">
                <a:solidFill>
                  <a:srgbClr val="FF0000"/>
                </a:solidFill>
                <a:latin typeface="微软雅黑" panose="020B0503020204020204" pitchFamily="34" charset="-122"/>
                <a:ea typeface="微软雅黑" panose="020B0503020204020204" pitchFamily="34" charset="-122"/>
              </a:rPr>
              <a:t>不精确的（不准确的，不清晰的，模糊的）</a:t>
            </a:r>
            <a:endParaRPr lang="en-US" b="1" dirty="0">
              <a:solidFill>
                <a:srgbClr val="FF0000"/>
              </a:solidFill>
              <a:latin typeface="微软雅黑" panose="020B0503020204020204" pitchFamily="34" charset="-122"/>
              <a:ea typeface="微软雅黑" panose="020B0503020204020204" pitchFamily="34" charset="-122"/>
            </a:endParaRPr>
          </a:p>
        </p:txBody>
      </p:sp>
      <p:sp>
        <p:nvSpPr>
          <p:cNvPr id="13" name="标题 1">
            <a:extLst>
              <a:ext uri="{FF2B5EF4-FFF2-40B4-BE49-F238E27FC236}">
                <a16:creationId xmlns:a16="http://schemas.microsoft.com/office/drawing/2014/main" id="{35FC5069-6518-4825-A228-0D40975B6B92}"/>
              </a:ext>
            </a:extLst>
          </p:cNvPr>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dirty="0">
                <a:solidFill>
                  <a:srgbClr val="002060"/>
                </a:solidFill>
                <a:latin typeface="微软雅黑" panose="020B0503020204020204" pitchFamily="34" charset="-122"/>
                <a:ea typeface="微软雅黑" panose="020B0503020204020204" pitchFamily="34" charset="-122"/>
              </a:rPr>
              <a:t>4.6.1  </a:t>
            </a:r>
            <a:r>
              <a:rPr lang="zh-CN" altLang="en-US" dirty="0">
                <a:solidFill>
                  <a:srgbClr val="002060"/>
                </a:solidFill>
                <a:latin typeface="微软雅黑" panose="020B0503020204020204" pitchFamily="34" charset="-122"/>
                <a:ea typeface="微软雅黑" panose="020B0503020204020204" pitchFamily="34" charset="-122"/>
              </a:rPr>
              <a:t>模糊集</a:t>
            </a:r>
          </a:p>
        </p:txBody>
      </p:sp>
      <p:cxnSp>
        <p:nvCxnSpPr>
          <p:cNvPr id="14" name="Elbow Connector 2">
            <a:extLst>
              <a:ext uri="{FF2B5EF4-FFF2-40B4-BE49-F238E27FC236}">
                <a16:creationId xmlns:a16="http://schemas.microsoft.com/office/drawing/2014/main" id="{83F25D54-0EE3-4AAC-B192-D4148F25BF37}"/>
              </a:ext>
            </a:extLst>
          </p:cNvPr>
          <p:cNvCxnSpPr/>
          <p:nvPr/>
        </p:nvCxnSpPr>
        <p:spPr>
          <a:xfrm>
            <a:off x="4956914" y="3354758"/>
            <a:ext cx="4114800" cy="2603500"/>
          </a:xfrm>
          <a:prstGeom prst="bentConnector3">
            <a:avLst>
              <a:gd name="adj1" fmla="val 0"/>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FDBB1C-11E3-4AAA-94FA-FF2D6C28BC4D}"/>
              </a:ext>
            </a:extLst>
          </p:cNvPr>
          <p:cNvCxnSpPr>
            <a:cxnSpLocks/>
          </p:cNvCxnSpPr>
          <p:nvPr/>
        </p:nvCxnSpPr>
        <p:spPr>
          <a:xfrm flipV="1">
            <a:off x="5548665" y="4235466"/>
            <a:ext cx="972465" cy="17265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320CA6F-E7BD-4D85-B4A2-6CC41D181736}"/>
              </a:ext>
            </a:extLst>
          </p:cNvPr>
          <p:cNvCxnSpPr/>
          <p:nvPr/>
        </p:nvCxnSpPr>
        <p:spPr>
          <a:xfrm flipH="1">
            <a:off x="4956914" y="4235464"/>
            <a:ext cx="156421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9712869-A2FE-4488-A47A-F9FBEB800CC1}"/>
              </a:ext>
            </a:extLst>
          </p:cNvPr>
          <p:cNvSpPr txBox="1"/>
          <p:nvPr/>
        </p:nvSpPr>
        <p:spPr>
          <a:xfrm>
            <a:off x="4644008" y="4035409"/>
            <a:ext cx="287258" cy="338554"/>
          </a:xfrm>
          <a:prstGeom prst="rect">
            <a:avLst/>
          </a:prstGeom>
          <a:noFill/>
        </p:spPr>
        <p:txBody>
          <a:bodyPr wrap="none" rtlCol="0">
            <a:spAutoFit/>
          </a:bodyPr>
          <a:lstStyle/>
          <a:p>
            <a:r>
              <a:rPr lang="en-US" sz="1600" dirty="0">
                <a:solidFill>
                  <a:schemeClr val="tx1"/>
                </a:solidFill>
                <a:latin typeface="Times New Roman" panose="02020603050405020304" pitchFamily="18" charset="0"/>
                <a:cs typeface="Times New Roman" panose="02020603050405020304" pitchFamily="18" charset="0"/>
              </a:rPr>
              <a:t>1</a:t>
            </a:r>
          </a:p>
        </p:txBody>
      </p:sp>
      <p:cxnSp>
        <p:nvCxnSpPr>
          <p:cNvPr id="19" name="Elbow Connector 2">
            <a:extLst>
              <a:ext uri="{FF2B5EF4-FFF2-40B4-BE49-F238E27FC236}">
                <a16:creationId xmlns:a16="http://schemas.microsoft.com/office/drawing/2014/main" id="{4DFEFC80-66A5-4B6C-A10E-FAF3E14DB2F4}"/>
              </a:ext>
            </a:extLst>
          </p:cNvPr>
          <p:cNvCxnSpPr/>
          <p:nvPr/>
        </p:nvCxnSpPr>
        <p:spPr>
          <a:xfrm>
            <a:off x="385192" y="3284984"/>
            <a:ext cx="4114800" cy="2603500"/>
          </a:xfrm>
          <a:prstGeom prst="bentConnector3">
            <a:avLst>
              <a:gd name="adj1" fmla="val 0"/>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C56818-1E72-4F93-9913-1A09F5079ACA}"/>
              </a:ext>
            </a:extLst>
          </p:cNvPr>
          <p:cNvCxnSpPr>
            <a:cxnSpLocks/>
          </p:cNvCxnSpPr>
          <p:nvPr/>
        </p:nvCxnSpPr>
        <p:spPr>
          <a:xfrm flipV="1">
            <a:off x="1937767" y="4165692"/>
            <a:ext cx="0" cy="1722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Object 15">
                <a:extLst>
                  <a:ext uri="{FF2B5EF4-FFF2-40B4-BE49-F238E27FC236}">
                    <a16:creationId xmlns:a16="http://schemas.microsoft.com/office/drawing/2014/main" id="{6EACA8CF-E444-4AF9-9CF0-AA8038CF9F76}"/>
                  </a:ext>
                </a:extLst>
              </p:cNvPr>
              <p:cNvSpPr txBox="1"/>
              <p:nvPr/>
            </p:nvSpPr>
            <p:spPr>
              <a:xfrm>
                <a:off x="3404156" y="5949072"/>
                <a:ext cx="1084438" cy="344594"/>
              </a:xfrm>
              <a:prstGeom prst="rect">
                <a:avLst/>
              </a:prstGeom>
            </p:spPr>
            <p:txBody>
              <a:bodyPr>
                <a:noAutofit/>
              </a:bodyPr>
              <a:lstStyle/>
              <a:p>
                <a14:m>
                  <m:oMath xmlns:m="http://schemas.openxmlformats.org/officeDocument/2006/math">
                    <m:r>
                      <a:rPr lang="zh-CN" altLang="en-US" sz="1600" i="1" smtClean="0">
                        <a:solidFill>
                          <a:schemeClr val="tx1"/>
                        </a:solidFill>
                        <a:latin typeface="Cambria Math" panose="02040503050406030204" pitchFamily="18" charset="0"/>
                      </a:rPr>
                      <m:t>气</m:t>
                    </m:r>
                    <m:r>
                      <a:rPr lang="zh-CN" altLang="en-US" sz="1600" i="1">
                        <a:solidFill>
                          <a:schemeClr val="tx1"/>
                        </a:solidFill>
                        <a:latin typeface="Cambria Math" panose="02040503050406030204" pitchFamily="18" charset="0"/>
                      </a:rPr>
                      <m:t>温</m:t>
                    </m:r>
                    <m:r>
                      <a:rPr lang="en-US" altLang="zh-CN" sz="1600" b="0" i="1" smtClean="0">
                        <a:solidFill>
                          <a:schemeClr val="tx1"/>
                        </a:solidFill>
                        <a:latin typeface="Cambria Math" panose="02040503050406030204" pitchFamily="18" charset="0"/>
                      </a:rPr>
                      <m:t> </m:t>
                    </m:r>
                  </m:oMath>
                </a14:m>
                <a:r>
                  <a:rPr lang="en-US" altLang="zh-CN" sz="1600" dirty="0">
                    <a:solidFill>
                      <a:schemeClr val="tx1"/>
                    </a:solidFill>
                  </a:rPr>
                  <a:t>(</a:t>
                </a:r>
                <a:r>
                  <a:rPr lang="zh-CN" altLang="en-US" sz="1600" dirty="0">
                    <a:solidFill>
                      <a:schemeClr val="tx1"/>
                    </a:solidFill>
                  </a:rPr>
                  <a:t>度</a:t>
                </a:r>
                <a:r>
                  <a:rPr lang="en-US" altLang="zh-CN" sz="1600" dirty="0">
                    <a:solidFill>
                      <a:schemeClr val="tx1"/>
                    </a:solidFill>
                  </a:rPr>
                  <a:t>)</a:t>
                </a:r>
                <a:endParaRPr lang="en-US" sz="1600" dirty="0">
                  <a:solidFill>
                    <a:schemeClr val="tx1"/>
                  </a:solidFill>
                </a:endParaRPr>
              </a:p>
            </p:txBody>
          </p:sp>
        </mc:Choice>
        <mc:Fallback xmlns="">
          <p:sp>
            <p:nvSpPr>
              <p:cNvPr id="21" name="Object 15">
                <a:extLst>
                  <a:ext uri="{FF2B5EF4-FFF2-40B4-BE49-F238E27FC236}">
                    <a16:creationId xmlns:a16="http://schemas.microsoft.com/office/drawing/2014/main" id="{6EACA8CF-E444-4AF9-9CF0-AA8038CF9F76}"/>
                  </a:ext>
                </a:extLst>
              </p:cNvPr>
              <p:cNvSpPr txBox="1">
                <a:spLocks noRot="1" noChangeAspect="1" noMove="1" noResize="1" noEditPoints="1" noAdjustHandles="1" noChangeArrowheads="1" noChangeShapeType="1" noTextEdit="1"/>
              </p:cNvSpPr>
              <p:nvPr/>
            </p:nvSpPr>
            <p:spPr>
              <a:xfrm>
                <a:off x="3404156" y="5949072"/>
                <a:ext cx="1084438" cy="344594"/>
              </a:xfrm>
              <a:prstGeom prst="rect">
                <a:avLst/>
              </a:prstGeom>
              <a:blipFill>
                <a:blip r:embed="rId3"/>
                <a:stretch>
                  <a:fillRect t="-7143" b="-19643"/>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B305D7BD-FDA9-43C3-BB2F-EDDBFFAD6483}"/>
              </a:ext>
            </a:extLst>
          </p:cNvPr>
          <p:cNvCxnSpPr>
            <a:cxnSpLocks/>
          </p:cNvCxnSpPr>
          <p:nvPr/>
        </p:nvCxnSpPr>
        <p:spPr>
          <a:xfrm>
            <a:off x="1938525" y="4165693"/>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E0613D-4D42-4E73-8CCE-B92C49C754AB}"/>
              </a:ext>
            </a:extLst>
          </p:cNvPr>
          <p:cNvCxnSpPr/>
          <p:nvPr/>
        </p:nvCxnSpPr>
        <p:spPr>
          <a:xfrm flipH="1">
            <a:off x="385192" y="4165690"/>
            <a:ext cx="156421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7D0AE8-526C-4AC8-9EB0-00E2ED2BBF81}"/>
              </a:ext>
            </a:extLst>
          </p:cNvPr>
          <p:cNvSpPr txBox="1"/>
          <p:nvPr/>
        </p:nvSpPr>
        <p:spPr>
          <a:xfrm>
            <a:off x="42686" y="3965635"/>
            <a:ext cx="287258" cy="338554"/>
          </a:xfrm>
          <a:prstGeom prst="rect">
            <a:avLst/>
          </a:prstGeom>
          <a:noFill/>
        </p:spPr>
        <p:txBody>
          <a:bodyPr wrap="none" rtlCol="0">
            <a:spAutoFit/>
          </a:bodyPr>
          <a:lstStyle/>
          <a:p>
            <a:r>
              <a:rPr lang="en-US" sz="1600" dirty="0">
                <a:solidFill>
                  <a:schemeClr val="tx1"/>
                </a:solidFill>
                <a:latin typeface="Times New Roman" panose="02020603050405020304" pitchFamily="18" charset="0"/>
                <a:cs typeface="Times New Roman" panose="02020603050405020304" pitchFamily="18" charset="0"/>
              </a:rPr>
              <a:t>1</a:t>
            </a:r>
          </a:p>
        </p:txBody>
      </p:sp>
      <p:sp>
        <p:nvSpPr>
          <p:cNvPr id="25" name="TextBox 24">
            <a:extLst>
              <a:ext uri="{FF2B5EF4-FFF2-40B4-BE49-F238E27FC236}">
                <a16:creationId xmlns:a16="http://schemas.microsoft.com/office/drawing/2014/main" id="{971BCF7F-429B-4D25-B02F-8C99F91EA201}"/>
              </a:ext>
            </a:extLst>
          </p:cNvPr>
          <p:cNvSpPr txBox="1"/>
          <p:nvPr/>
        </p:nvSpPr>
        <p:spPr>
          <a:xfrm>
            <a:off x="42686" y="5673895"/>
            <a:ext cx="287258" cy="338554"/>
          </a:xfrm>
          <a:prstGeom prst="rect">
            <a:avLst/>
          </a:prstGeom>
          <a:noFill/>
        </p:spPr>
        <p:txBody>
          <a:bodyPr wrap="none" rtlCol="0">
            <a:spAutoFit/>
          </a:bodyPr>
          <a:lstStyle/>
          <a:p>
            <a:r>
              <a:rPr lang="en-US" sz="1600" dirty="0">
                <a:solidFill>
                  <a:schemeClr val="tx1"/>
                </a:solidFill>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5C95136B-4FFC-430B-AD45-B3E04D8A2A64}"/>
              </a:ext>
            </a:extLst>
          </p:cNvPr>
          <p:cNvSpPr txBox="1"/>
          <p:nvPr/>
        </p:nvSpPr>
        <p:spPr>
          <a:xfrm>
            <a:off x="4644008" y="5772861"/>
            <a:ext cx="287258" cy="338554"/>
          </a:xfrm>
          <a:prstGeom prst="rect">
            <a:avLst/>
          </a:prstGeom>
          <a:noFill/>
        </p:spPr>
        <p:txBody>
          <a:bodyPr wrap="none" rtlCol="0">
            <a:spAutoFit/>
          </a:bodyPr>
          <a:lstStyle/>
          <a:p>
            <a:r>
              <a:rPr lang="en-US" sz="1600" dirty="0">
                <a:solidFill>
                  <a:schemeClr val="tx1"/>
                </a:solidFill>
                <a:latin typeface="Times New Roman" panose="02020603050405020304" pitchFamily="18" charset="0"/>
                <a:cs typeface="Times New Roman" panose="02020603050405020304" pitchFamily="18" charset="0"/>
              </a:rPr>
              <a:t>0</a:t>
            </a:r>
          </a:p>
        </p:txBody>
      </p:sp>
      <p:cxnSp>
        <p:nvCxnSpPr>
          <p:cNvPr id="27" name="Straight Connector 26">
            <a:extLst>
              <a:ext uri="{FF2B5EF4-FFF2-40B4-BE49-F238E27FC236}">
                <a16:creationId xmlns:a16="http://schemas.microsoft.com/office/drawing/2014/main" id="{B0C4D29E-6A3A-4A2F-B95D-0983BF263A5B}"/>
              </a:ext>
            </a:extLst>
          </p:cNvPr>
          <p:cNvCxnSpPr>
            <a:cxnSpLocks/>
          </p:cNvCxnSpPr>
          <p:nvPr/>
        </p:nvCxnSpPr>
        <p:spPr>
          <a:xfrm>
            <a:off x="6510247" y="4231742"/>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7878855-3A7C-452D-A1AF-F1DC2736BC5F}"/>
              </a:ext>
            </a:extLst>
          </p:cNvPr>
          <p:cNvSpPr txBox="1"/>
          <p:nvPr/>
        </p:nvSpPr>
        <p:spPr>
          <a:xfrm>
            <a:off x="1728092" y="5936703"/>
            <a:ext cx="389850" cy="338554"/>
          </a:xfrm>
          <a:prstGeom prst="rect">
            <a:avLst/>
          </a:prstGeom>
          <a:noFill/>
        </p:spPr>
        <p:txBody>
          <a:bodyPr wrap="none" rtlCol="0">
            <a:spAutoFit/>
          </a:bodyPr>
          <a:lstStyle/>
          <a:p>
            <a:r>
              <a:rPr lang="en-US" sz="1600" dirty="0">
                <a:solidFill>
                  <a:schemeClr val="tx1"/>
                </a:solidFill>
                <a:latin typeface="Times New Roman" panose="02020603050405020304" pitchFamily="18" charset="0"/>
                <a:cs typeface="Times New Roman" panose="02020603050405020304" pitchFamily="18" charset="0"/>
              </a:rPr>
              <a:t>35</a:t>
            </a:r>
          </a:p>
        </p:txBody>
      </p:sp>
      <p:sp>
        <p:nvSpPr>
          <p:cNvPr id="29" name="TextBox 28">
            <a:extLst>
              <a:ext uri="{FF2B5EF4-FFF2-40B4-BE49-F238E27FC236}">
                <a16:creationId xmlns:a16="http://schemas.microsoft.com/office/drawing/2014/main" id="{35A0EDF2-5B80-4294-8A67-9C01CBFE4439}"/>
              </a:ext>
            </a:extLst>
          </p:cNvPr>
          <p:cNvSpPr txBox="1"/>
          <p:nvPr/>
        </p:nvSpPr>
        <p:spPr>
          <a:xfrm>
            <a:off x="2332568" y="3778858"/>
            <a:ext cx="413575" cy="246221"/>
          </a:xfrm>
          <a:prstGeom prst="rect">
            <a:avLst/>
          </a:prstGeom>
          <a:noFill/>
        </p:spPr>
        <p:txBody>
          <a:bodyPr wrap="none" lIns="0" tIns="0" rIns="0" bIns="0" rtlCol="0">
            <a:spAutoFit/>
          </a:bodyPr>
          <a:lstStyle/>
          <a:p>
            <a:r>
              <a:rPr lang="zh-CN" altLang="en-US" sz="1600" b="1" dirty="0">
                <a:solidFill>
                  <a:srgbClr val="FF0000"/>
                </a:solidFill>
              </a:rPr>
              <a:t>高温</a:t>
            </a:r>
            <a:endParaRPr lang="en-US" sz="1600" b="1" dirty="0">
              <a:solidFill>
                <a:srgbClr val="FF0000"/>
              </a:solidFill>
            </a:endParaRPr>
          </a:p>
        </p:txBody>
      </p:sp>
      <mc:AlternateContent xmlns:mc="http://schemas.openxmlformats.org/markup-compatibility/2006" xmlns:a14="http://schemas.microsoft.com/office/drawing/2010/main">
        <mc:Choice Requires="a14">
          <p:sp>
            <p:nvSpPr>
              <p:cNvPr id="30" name="Object 15">
                <a:extLst>
                  <a:ext uri="{FF2B5EF4-FFF2-40B4-BE49-F238E27FC236}">
                    <a16:creationId xmlns:a16="http://schemas.microsoft.com/office/drawing/2014/main" id="{D397E22B-0F8A-4CE3-A6F0-119FB81077DB}"/>
                  </a:ext>
                </a:extLst>
              </p:cNvPr>
              <p:cNvSpPr txBox="1"/>
              <p:nvPr/>
            </p:nvSpPr>
            <p:spPr>
              <a:xfrm>
                <a:off x="8052236" y="5988386"/>
                <a:ext cx="1084438" cy="344594"/>
              </a:xfrm>
              <a:prstGeom prst="rect">
                <a:avLst/>
              </a:prstGeom>
            </p:spPr>
            <p:txBody>
              <a:bodyPr>
                <a:noAutofit/>
              </a:bodyPr>
              <a:lstStyle/>
              <a:p>
                <a14:m>
                  <m:oMath xmlns:m="http://schemas.openxmlformats.org/officeDocument/2006/math">
                    <m:r>
                      <a:rPr lang="zh-CN" altLang="en-US" sz="1600" i="1" smtClean="0">
                        <a:solidFill>
                          <a:schemeClr val="tx1"/>
                        </a:solidFill>
                        <a:latin typeface="Cambria Math" panose="02040503050406030204" pitchFamily="18" charset="0"/>
                      </a:rPr>
                      <m:t>气</m:t>
                    </m:r>
                    <m:r>
                      <a:rPr lang="zh-CN" altLang="en-US" sz="1600" i="1">
                        <a:solidFill>
                          <a:schemeClr val="tx1"/>
                        </a:solidFill>
                        <a:latin typeface="Cambria Math" panose="02040503050406030204" pitchFamily="18" charset="0"/>
                      </a:rPr>
                      <m:t>温</m:t>
                    </m:r>
                    <m:r>
                      <a:rPr lang="en-US" altLang="zh-CN" sz="1600" b="0" i="1" smtClean="0">
                        <a:solidFill>
                          <a:schemeClr val="tx1"/>
                        </a:solidFill>
                        <a:latin typeface="Cambria Math" panose="02040503050406030204" pitchFamily="18" charset="0"/>
                      </a:rPr>
                      <m:t> </m:t>
                    </m:r>
                  </m:oMath>
                </a14:m>
                <a:r>
                  <a:rPr lang="en-US" altLang="zh-CN" sz="1600" dirty="0">
                    <a:solidFill>
                      <a:schemeClr val="tx1"/>
                    </a:solidFill>
                  </a:rPr>
                  <a:t>(</a:t>
                </a:r>
                <a:r>
                  <a:rPr lang="zh-CN" altLang="en-US" sz="1600" dirty="0">
                    <a:solidFill>
                      <a:schemeClr val="tx1"/>
                    </a:solidFill>
                  </a:rPr>
                  <a:t>度</a:t>
                </a:r>
                <a:r>
                  <a:rPr lang="en-US" altLang="zh-CN" sz="1600" dirty="0">
                    <a:solidFill>
                      <a:schemeClr val="tx1"/>
                    </a:solidFill>
                  </a:rPr>
                  <a:t>)</a:t>
                </a:r>
                <a:endParaRPr lang="en-US" sz="1600" dirty="0">
                  <a:solidFill>
                    <a:schemeClr val="tx1"/>
                  </a:solidFill>
                </a:endParaRPr>
              </a:p>
            </p:txBody>
          </p:sp>
        </mc:Choice>
        <mc:Fallback xmlns="">
          <p:sp>
            <p:nvSpPr>
              <p:cNvPr id="30" name="Object 15">
                <a:extLst>
                  <a:ext uri="{FF2B5EF4-FFF2-40B4-BE49-F238E27FC236}">
                    <a16:creationId xmlns:a16="http://schemas.microsoft.com/office/drawing/2014/main" id="{D397E22B-0F8A-4CE3-A6F0-119FB81077DB}"/>
                  </a:ext>
                </a:extLst>
              </p:cNvPr>
              <p:cNvSpPr txBox="1">
                <a:spLocks noRot="1" noChangeAspect="1" noMove="1" noResize="1" noEditPoints="1" noAdjustHandles="1" noChangeArrowheads="1" noChangeShapeType="1" noTextEdit="1"/>
              </p:cNvSpPr>
              <p:nvPr/>
            </p:nvSpPr>
            <p:spPr>
              <a:xfrm>
                <a:off x="8052236" y="5988386"/>
                <a:ext cx="1084438" cy="344594"/>
              </a:xfrm>
              <a:prstGeom prst="rect">
                <a:avLst/>
              </a:prstGeom>
              <a:blipFill>
                <a:blip r:embed="rId4"/>
                <a:stretch>
                  <a:fillRect l="-562" t="-7018" b="-17544"/>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F2C60B87-BC69-4D6C-980C-C18EC083572E}"/>
              </a:ext>
            </a:extLst>
          </p:cNvPr>
          <p:cNvSpPr txBox="1"/>
          <p:nvPr/>
        </p:nvSpPr>
        <p:spPr>
          <a:xfrm>
            <a:off x="6340963" y="5976017"/>
            <a:ext cx="389850" cy="338554"/>
          </a:xfrm>
          <a:prstGeom prst="rect">
            <a:avLst/>
          </a:prstGeom>
          <a:noFill/>
        </p:spPr>
        <p:txBody>
          <a:bodyPr wrap="none" rtlCol="0">
            <a:spAutoFit/>
          </a:bodyPr>
          <a:lstStyle/>
          <a:p>
            <a:r>
              <a:rPr lang="en-US" sz="1600" dirty="0">
                <a:solidFill>
                  <a:schemeClr val="tx1"/>
                </a:solidFill>
                <a:latin typeface="Times New Roman" panose="02020603050405020304" pitchFamily="18" charset="0"/>
                <a:cs typeface="Times New Roman" panose="02020603050405020304" pitchFamily="18" charset="0"/>
              </a:rPr>
              <a:t>35</a:t>
            </a:r>
          </a:p>
        </p:txBody>
      </p:sp>
      <p:sp>
        <p:nvSpPr>
          <p:cNvPr id="32" name="TextBox 31">
            <a:extLst>
              <a:ext uri="{FF2B5EF4-FFF2-40B4-BE49-F238E27FC236}">
                <a16:creationId xmlns:a16="http://schemas.microsoft.com/office/drawing/2014/main" id="{6FE09AC5-EF68-46B6-BAA4-A500EB9693DA}"/>
              </a:ext>
            </a:extLst>
          </p:cNvPr>
          <p:cNvSpPr txBox="1"/>
          <p:nvPr/>
        </p:nvSpPr>
        <p:spPr>
          <a:xfrm>
            <a:off x="5392285" y="5976017"/>
            <a:ext cx="389850" cy="338554"/>
          </a:xfrm>
          <a:prstGeom prst="rect">
            <a:avLst/>
          </a:prstGeom>
          <a:noFill/>
        </p:spPr>
        <p:txBody>
          <a:bodyPr wrap="none" rtlCol="0">
            <a:spAutoFit/>
          </a:bodyPr>
          <a:lstStyle/>
          <a:p>
            <a:r>
              <a:rPr lang="en-US" sz="1600" dirty="0">
                <a:solidFill>
                  <a:schemeClr val="tx1"/>
                </a:solidFill>
                <a:latin typeface="Times New Roman" panose="02020603050405020304" pitchFamily="18" charset="0"/>
                <a:cs typeface="Times New Roman" panose="02020603050405020304" pitchFamily="18" charset="0"/>
              </a:rPr>
              <a:t>30</a:t>
            </a:r>
          </a:p>
        </p:txBody>
      </p:sp>
      <mc:AlternateContent xmlns:mc="http://schemas.openxmlformats.org/markup-compatibility/2006" xmlns:a14="http://schemas.microsoft.com/office/drawing/2010/main">
        <mc:Choice Requires="a14">
          <p:sp>
            <p:nvSpPr>
              <p:cNvPr id="33" name="Object 15">
                <a:extLst>
                  <a:ext uri="{FF2B5EF4-FFF2-40B4-BE49-F238E27FC236}">
                    <a16:creationId xmlns:a16="http://schemas.microsoft.com/office/drawing/2014/main" id="{1EB0D5B8-00D5-4D8E-80E0-9F3E8374C8EE}"/>
                  </a:ext>
                </a:extLst>
              </p:cNvPr>
              <p:cNvSpPr txBox="1"/>
              <p:nvPr/>
            </p:nvSpPr>
            <p:spPr>
              <a:xfrm>
                <a:off x="408933" y="3380743"/>
                <a:ext cx="1084438" cy="344594"/>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1600" i="1" smtClean="0">
                          <a:solidFill>
                            <a:schemeClr val="tx1"/>
                          </a:solidFill>
                          <a:latin typeface="Cambria Math" panose="02040503050406030204" pitchFamily="18" charset="0"/>
                        </a:rPr>
                        <m:t>隶属度</m:t>
                      </m:r>
                    </m:oMath>
                  </m:oMathPara>
                </a14:m>
                <a:endParaRPr lang="en-US" sz="1600" dirty="0">
                  <a:solidFill>
                    <a:schemeClr val="tx1"/>
                  </a:solidFill>
                </a:endParaRPr>
              </a:p>
            </p:txBody>
          </p:sp>
        </mc:Choice>
        <mc:Fallback xmlns="">
          <p:sp>
            <p:nvSpPr>
              <p:cNvPr id="33" name="Object 15">
                <a:extLst>
                  <a:ext uri="{FF2B5EF4-FFF2-40B4-BE49-F238E27FC236}">
                    <a16:creationId xmlns:a16="http://schemas.microsoft.com/office/drawing/2014/main" id="{1EB0D5B8-00D5-4D8E-80E0-9F3E8374C8EE}"/>
                  </a:ext>
                </a:extLst>
              </p:cNvPr>
              <p:cNvSpPr txBox="1">
                <a:spLocks noRot="1" noChangeAspect="1" noMove="1" noResize="1" noEditPoints="1" noAdjustHandles="1" noChangeArrowheads="1" noChangeShapeType="1" noTextEdit="1"/>
              </p:cNvSpPr>
              <p:nvPr/>
            </p:nvSpPr>
            <p:spPr>
              <a:xfrm>
                <a:off x="408933" y="3380743"/>
                <a:ext cx="1084438" cy="344594"/>
              </a:xfrm>
              <a:prstGeom prst="rect">
                <a:avLst/>
              </a:prstGeom>
              <a:blipFill>
                <a:blip r:embed="rId5"/>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15">
                <a:extLst>
                  <a:ext uri="{FF2B5EF4-FFF2-40B4-BE49-F238E27FC236}">
                    <a16:creationId xmlns:a16="http://schemas.microsoft.com/office/drawing/2014/main" id="{BA10FAC6-1845-4631-95D3-4F1692A5F93B}"/>
                  </a:ext>
                </a:extLst>
              </p:cNvPr>
              <p:cNvSpPr txBox="1"/>
              <p:nvPr/>
            </p:nvSpPr>
            <p:spPr>
              <a:xfrm>
                <a:off x="4944090" y="3419754"/>
                <a:ext cx="1084438" cy="344594"/>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1600" i="1" smtClean="0">
                          <a:solidFill>
                            <a:schemeClr val="tx1"/>
                          </a:solidFill>
                          <a:latin typeface="Cambria Math" panose="02040503050406030204" pitchFamily="18" charset="0"/>
                        </a:rPr>
                        <m:t>隶属度</m:t>
                      </m:r>
                    </m:oMath>
                  </m:oMathPara>
                </a14:m>
                <a:endParaRPr lang="en-US" sz="1600" dirty="0">
                  <a:solidFill>
                    <a:schemeClr val="tx1"/>
                  </a:solidFill>
                </a:endParaRPr>
              </a:p>
            </p:txBody>
          </p:sp>
        </mc:Choice>
        <mc:Fallback xmlns="">
          <p:sp>
            <p:nvSpPr>
              <p:cNvPr id="34" name="Object 15">
                <a:extLst>
                  <a:ext uri="{FF2B5EF4-FFF2-40B4-BE49-F238E27FC236}">
                    <a16:creationId xmlns:a16="http://schemas.microsoft.com/office/drawing/2014/main" id="{BA10FAC6-1845-4631-95D3-4F1692A5F93B}"/>
                  </a:ext>
                </a:extLst>
              </p:cNvPr>
              <p:cNvSpPr txBox="1">
                <a:spLocks noRot="1" noChangeAspect="1" noMove="1" noResize="1" noEditPoints="1" noAdjustHandles="1" noChangeArrowheads="1" noChangeShapeType="1" noTextEdit="1"/>
              </p:cNvSpPr>
              <p:nvPr/>
            </p:nvSpPr>
            <p:spPr>
              <a:xfrm>
                <a:off x="4944090" y="3419754"/>
                <a:ext cx="1084438" cy="344594"/>
              </a:xfrm>
              <a:prstGeom prst="rect">
                <a:avLst/>
              </a:prstGeom>
              <a:blipFill>
                <a:blip r:embed="rId6"/>
                <a:stretch>
                  <a:fillRect b="-3509"/>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6B7666A0-EA3B-4DDC-93E8-F26187554892}"/>
              </a:ext>
            </a:extLst>
          </p:cNvPr>
          <p:cNvSpPr txBox="1"/>
          <p:nvPr/>
        </p:nvSpPr>
        <p:spPr>
          <a:xfrm>
            <a:off x="6682582" y="3819939"/>
            <a:ext cx="413575" cy="246221"/>
          </a:xfrm>
          <a:prstGeom prst="rect">
            <a:avLst/>
          </a:prstGeom>
          <a:noFill/>
        </p:spPr>
        <p:txBody>
          <a:bodyPr wrap="none" lIns="0" tIns="0" rIns="0" bIns="0" rtlCol="0">
            <a:spAutoFit/>
          </a:bodyPr>
          <a:lstStyle/>
          <a:p>
            <a:r>
              <a:rPr lang="zh-CN" altLang="en-US" sz="1600" b="1" dirty="0">
                <a:solidFill>
                  <a:srgbClr val="FF0000"/>
                </a:solidFill>
              </a:rPr>
              <a:t>高温</a:t>
            </a:r>
            <a:endParaRPr lang="en-US" sz="1600" b="1" dirty="0">
              <a:solidFill>
                <a:srgbClr val="FF0000"/>
              </a:solidFill>
            </a:endParaRPr>
          </a:p>
        </p:txBody>
      </p:sp>
      <p:cxnSp>
        <p:nvCxnSpPr>
          <p:cNvPr id="36" name="Straight Connector 35">
            <a:extLst>
              <a:ext uri="{FF2B5EF4-FFF2-40B4-BE49-F238E27FC236}">
                <a16:creationId xmlns:a16="http://schemas.microsoft.com/office/drawing/2014/main" id="{AAB5937E-BD8D-45AC-9F98-001ED733A149}"/>
              </a:ext>
            </a:extLst>
          </p:cNvPr>
          <p:cNvCxnSpPr>
            <a:cxnSpLocks/>
          </p:cNvCxnSpPr>
          <p:nvPr/>
        </p:nvCxnSpPr>
        <p:spPr>
          <a:xfrm>
            <a:off x="6520187" y="4221803"/>
            <a:ext cx="0" cy="17442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081772C-2AB9-42CA-B165-2DF91A310822}"/>
              </a:ext>
            </a:extLst>
          </p:cNvPr>
          <p:cNvSpPr txBox="1"/>
          <p:nvPr/>
        </p:nvSpPr>
        <p:spPr bwMode="auto">
          <a:xfrm>
            <a:off x="1437153" y="6358478"/>
            <a:ext cx="1415772" cy="461665"/>
          </a:xfrm>
          <a:prstGeom prst="rect">
            <a:avLst/>
          </a:prstGeom>
          <a:noFill/>
          <a:ln w="9525">
            <a:noFill/>
            <a:prstDash val="dash"/>
            <a:miter lim="800000"/>
          </a:ln>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经典集合</a:t>
            </a:r>
            <a:endParaRPr lang="en-US" dirty="0">
              <a:solidFill>
                <a:srgbClr val="FF0000"/>
              </a:solidFill>
              <a:latin typeface="微软雅黑" panose="020B0503020204020204" pitchFamily="34" charset="-122"/>
              <a:ea typeface="微软雅黑" panose="020B0503020204020204" pitchFamily="34" charset="-122"/>
            </a:endParaRPr>
          </a:p>
        </p:txBody>
      </p:sp>
      <p:sp>
        <p:nvSpPr>
          <p:cNvPr id="38" name="TextBox 37">
            <a:extLst>
              <a:ext uri="{FF2B5EF4-FFF2-40B4-BE49-F238E27FC236}">
                <a16:creationId xmlns:a16="http://schemas.microsoft.com/office/drawing/2014/main" id="{DECEBC61-E198-4473-82A7-B4482F09AB62}"/>
              </a:ext>
            </a:extLst>
          </p:cNvPr>
          <p:cNvSpPr txBox="1"/>
          <p:nvPr/>
        </p:nvSpPr>
        <p:spPr bwMode="auto">
          <a:xfrm>
            <a:off x="6181483" y="6358478"/>
            <a:ext cx="1107996" cy="461665"/>
          </a:xfrm>
          <a:prstGeom prst="rect">
            <a:avLst/>
          </a:prstGeom>
          <a:noFill/>
          <a:ln w="9525">
            <a:noFill/>
            <a:prstDash val="dash"/>
            <a:miter lim="800000"/>
          </a:ln>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模糊集</a:t>
            </a:r>
            <a:endParaRPr 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8373171"/>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246" y="4014955"/>
            <a:ext cx="3809425" cy="2525362"/>
          </a:xfrm>
        </p:spPr>
        <p:txBody>
          <a:bodyPr/>
          <a:lstStyle/>
          <a:p>
            <a:pPr>
              <a:spcBef>
                <a:spcPts val="1350"/>
              </a:spcBef>
            </a:pPr>
            <a:r>
              <a:rPr lang="zh-CN" altLang="en-US" sz="2400" dirty="0">
                <a:latin typeface="Times New Roman" panose="02020603050405020304" pitchFamily="18" charset="0"/>
                <a:cs typeface="Times New Roman" panose="02020603050405020304" pitchFamily="18" charset="0"/>
              </a:rPr>
              <a:t>加州大学伯克利分校 </a:t>
            </a:r>
            <a:r>
              <a:rPr lang="en-US" altLang="zh-CN" sz="2400" dirty="0">
                <a:latin typeface="Times New Roman" panose="02020603050405020304" pitchFamily="18" charset="0"/>
                <a:cs typeface="Times New Roman" panose="02020603050405020304" pitchFamily="18" charset="0"/>
              </a:rPr>
              <a:t>Zadeh </a:t>
            </a:r>
            <a:r>
              <a:rPr lang="zh-CN" altLang="en-US" sz="2400" dirty="0">
                <a:latin typeface="Times New Roman" panose="02020603050405020304" pitchFamily="18" charset="0"/>
                <a:cs typeface="Times New Roman" panose="02020603050405020304" pitchFamily="18" charset="0"/>
              </a:rPr>
              <a:t>教授</a:t>
            </a:r>
            <a:r>
              <a:rPr lang="en-US" altLang="zh-CN" sz="2400" dirty="0">
                <a:latin typeface="Times New Roman" panose="02020603050405020304" pitchFamily="18" charset="0"/>
                <a:cs typeface="Times New Roman" panose="02020603050405020304" pitchFamily="18" charset="0"/>
              </a:rPr>
              <a:t>1965</a:t>
            </a:r>
            <a:r>
              <a:rPr lang="zh-CN" altLang="en-US" sz="2400" dirty="0">
                <a:latin typeface="Times New Roman" panose="02020603050405020304" pitchFamily="18" charset="0"/>
                <a:cs typeface="Times New Roman" panose="02020603050405020304" pitchFamily="18" charset="0"/>
              </a:rPr>
              <a:t>年提出</a:t>
            </a:r>
            <a:endParaRPr lang="en-US" sz="2400" dirty="0">
              <a:latin typeface="Times New Roman" panose="02020603050405020304" pitchFamily="18" charset="0"/>
              <a:cs typeface="Times New Roman" panose="02020603050405020304" pitchFamily="18" charset="0"/>
            </a:endParaRPr>
          </a:p>
          <a:p>
            <a:pPr>
              <a:spcBef>
                <a:spcPts val="1350"/>
              </a:spcBef>
            </a:pPr>
            <a:r>
              <a:rPr lang="zh-CN" altLang="en-US" sz="2400" dirty="0">
                <a:latin typeface="Times New Roman" panose="02020603050405020304" pitchFamily="18" charset="0"/>
                <a:cs typeface="Times New Roman" panose="02020603050405020304" pitchFamily="18" charset="0"/>
              </a:rPr>
              <a:t>两种最常见的模糊集：</a:t>
            </a:r>
            <a:endParaRPr lang="en-US" altLang="zh-CN" sz="2400" dirty="0">
              <a:latin typeface="Times New Roman" panose="02020603050405020304" pitchFamily="18" charset="0"/>
              <a:cs typeface="Times New Roman" panose="02020603050405020304" pitchFamily="18" charset="0"/>
            </a:endParaRPr>
          </a:p>
          <a:p>
            <a:pPr lvl="1">
              <a:spcBef>
                <a:spcPts val="135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梯形（三角形）</a:t>
            </a:r>
            <a:endParaRPr lang="en-US" altLang="zh-CN" sz="2400" dirty="0">
              <a:latin typeface="Times New Roman" panose="02020603050405020304" pitchFamily="18" charset="0"/>
              <a:cs typeface="Times New Roman" panose="02020603050405020304" pitchFamily="18" charset="0"/>
            </a:endParaRPr>
          </a:p>
          <a:p>
            <a:pPr lvl="1">
              <a:spcBef>
                <a:spcPts val="135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高斯型</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
          </p:nvPr>
        </p:nvSpPr>
        <p:spPr/>
        <p:txBody>
          <a:bodyPr/>
          <a:lstStyle/>
          <a:p>
            <a:fld id="{D252886C-EB3D-4E13-8902-A042CC025268}" type="slidenum">
              <a:rPr lang="en-US" smtClean="0"/>
              <a:t>76</a:t>
            </a:fld>
            <a:endParaRPr lang="en-US"/>
          </a:p>
        </p:txBody>
      </p:sp>
      <p:pic>
        <p:nvPicPr>
          <p:cNvPr id="5" name="Picture 4"/>
          <p:cNvPicPr>
            <a:picLocks noChangeAspect="1"/>
          </p:cNvPicPr>
          <p:nvPr/>
        </p:nvPicPr>
        <p:blipFill rotWithShape="1">
          <a:blip r:embed="rId3"/>
          <a:srcRect b="25274"/>
          <a:stretch/>
        </p:blipFill>
        <p:spPr>
          <a:xfrm>
            <a:off x="755576" y="1032261"/>
            <a:ext cx="2624443" cy="2614867"/>
          </a:xfrm>
          <a:prstGeom prst="rect">
            <a:avLst/>
          </a:prstGeom>
        </p:spPr>
      </p:pic>
      <p:pic>
        <p:nvPicPr>
          <p:cNvPr id="6" name="Picture 5"/>
          <p:cNvPicPr>
            <a:picLocks noChangeAspect="1"/>
          </p:cNvPicPr>
          <p:nvPr/>
        </p:nvPicPr>
        <p:blipFill rotWithShape="1">
          <a:blip r:embed="rId4"/>
          <a:srcRect l="11139" t="6825" r="11450" b="13603"/>
          <a:stretch/>
        </p:blipFill>
        <p:spPr>
          <a:xfrm>
            <a:off x="4191355" y="872681"/>
            <a:ext cx="4757892" cy="5847206"/>
          </a:xfrm>
          <a:prstGeom prst="rect">
            <a:avLst/>
          </a:prstGeom>
        </p:spPr>
      </p:pic>
      <p:sp>
        <p:nvSpPr>
          <p:cNvPr id="7" name="TextBox 6">
            <a:extLst>
              <a:ext uri="{FF2B5EF4-FFF2-40B4-BE49-F238E27FC236}">
                <a16:creationId xmlns:a16="http://schemas.microsoft.com/office/drawing/2014/main" id="{F5688340-7360-4BEA-B8C0-3BB28D44A05A}"/>
              </a:ext>
            </a:extLst>
          </p:cNvPr>
          <p:cNvSpPr txBox="1"/>
          <p:nvPr/>
        </p:nvSpPr>
        <p:spPr bwMode="auto">
          <a:xfrm>
            <a:off x="4572000" y="1166321"/>
            <a:ext cx="3714607" cy="400110"/>
          </a:xfrm>
          <a:prstGeom prst="rect">
            <a:avLst/>
          </a:prstGeom>
          <a:noFill/>
          <a:ln w="9525">
            <a:noFill/>
            <a:prstDash val="dash"/>
            <a:miter lim="800000"/>
            <a:headEnd/>
            <a:tailEnd/>
          </a:ln>
        </p:spPr>
        <p:txBody>
          <a:bodyPr wrap="non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113,</a:t>
            </a:r>
            <a:r>
              <a:rPr lang="en-US" altLang="zh-CN" sz="2000" dirty="0">
                <a:solidFill>
                  <a:srgbClr val="FF0000"/>
                </a:solidFill>
                <a:latin typeface="Times New Roman" panose="02020603050405020304" pitchFamily="18" charset="0"/>
                <a:cs typeface="Times New Roman" panose="02020603050405020304" pitchFamily="18" charset="0"/>
              </a:rPr>
              <a:t>947</a:t>
            </a:r>
            <a:r>
              <a:rPr lang="en-US" sz="2000" dirty="0">
                <a:solidFill>
                  <a:srgbClr val="FF0000"/>
                </a:solidFill>
                <a:latin typeface="Times New Roman" panose="02020603050405020304" pitchFamily="18" charset="0"/>
                <a:cs typeface="Times New Roman" panose="02020603050405020304" pitchFamily="18" charset="0"/>
              </a:rPr>
              <a:t> </a:t>
            </a:r>
            <a:r>
              <a:rPr lang="zh-CN" altLang="en-US" sz="2000" dirty="0">
                <a:solidFill>
                  <a:srgbClr val="FF0000"/>
                </a:solidFill>
                <a:latin typeface="Times New Roman" panose="02020603050405020304" pitchFamily="18" charset="0"/>
                <a:cs typeface="Times New Roman" panose="02020603050405020304" pitchFamily="18" charset="0"/>
              </a:rPr>
              <a:t>谷歌学术引用</a:t>
            </a:r>
            <a:r>
              <a:rPr lang="en-US" sz="2000" dirty="0">
                <a:solidFill>
                  <a:srgbClr val="FF0000"/>
                </a:solidFill>
                <a:latin typeface="Times New Roman" panose="02020603050405020304" pitchFamily="18" charset="0"/>
                <a:cs typeface="Times New Roman" panose="02020603050405020304" pitchFamily="18" charset="0"/>
              </a:rPr>
              <a:t>, 9/5/2020 </a:t>
            </a:r>
          </a:p>
        </p:txBody>
      </p:sp>
      <p:sp>
        <p:nvSpPr>
          <p:cNvPr id="11" name="标题 1">
            <a:extLst>
              <a:ext uri="{FF2B5EF4-FFF2-40B4-BE49-F238E27FC236}">
                <a16:creationId xmlns:a16="http://schemas.microsoft.com/office/drawing/2014/main" id="{4B6B60BD-AD90-4023-90A8-808B843BE027}"/>
              </a:ext>
            </a:extLst>
          </p:cNvPr>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dirty="0">
                <a:solidFill>
                  <a:srgbClr val="002060"/>
                </a:solidFill>
                <a:latin typeface="微软雅黑" panose="020B0503020204020204" pitchFamily="34" charset="-122"/>
                <a:ea typeface="微软雅黑" panose="020B0503020204020204" pitchFamily="34" charset="-122"/>
              </a:rPr>
              <a:t>4.6.1  </a:t>
            </a:r>
            <a:r>
              <a:rPr lang="zh-CN" altLang="en-US" dirty="0">
                <a:solidFill>
                  <a:srgbClr val="002060"/>
                </a:solidFill>
                <a:latin typeface="微软雅黑" panose="020B0503020204020204" pitchFamily="34" charset="-122"/>
                <a:ea typeface="微软雅黑" panose="020B0503020204020204" pitchFamily="34" charset="-122"/>
              </a:rPr>
              <a:t>模糊集的诞生</a:t>
            </a:r>
          </a:p>
        </p:txBody>
      </p:sp>
    </p:spTree>
    <p:extLst>
      <p:ext uri="{BB962C8B-B14F-4D97-AF65-F5344CB8AC3E}">
        <p14:creationId xmlns:p14="http://schemas.microsoft.com/office/powerpoint/2010/main" val="201406880"/>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252886C-EB3D-4E13-8902-A042CC025268}" type="slidenum">
              <a:rPr lang="en-US" smtClean="0"/>
              <a:t>77</a:t>
            </a:fld>
            <a:endParaRPr lang="en-US"/>
          </a:p>
        </p:txBody>
      </p:sp>
      <p:grpSp>
        <p:nvGrpSpPr>
          <p:cNvPr id="5" name="Group 28"/>
          <p:cNvGrpSpPr>
            <a:grpSpLocks/>
          </p:cNvGrpSpPr>
          <p:nvPr/>
        </p:nvGrpSpPr>
        <p:grpSpPr bwMode="auto">
          <a:xfrm>
            <a:off x="2339838" y="2564557"/>
            <a:ext cx="2243138" cy="1203722"/>
            <a:chOff x="196" y="2563"/>
            <a:chExt cx="1884" cy="1011"/>
          </a:xfrm>
        </p:grpSpPr>
        <p:sp>
          <p:nvSpPr>
            <p:cNvPr id="6" name="Line 16"/>
            <p:cNvSpPr>
              <a:spLocks noChangeShapeType="1"/>
            </p:cNvSpPr>
            <p:nvPr/>
          </p:nvSpPr>
          <p:spPr bwMode="auto">
            <a:xfrm flipH="1">
              <a:off x="576" y="2736"/>
              <a:ext cx="1248" cy="0"/>
            </a:xfrm>
            <a:prstGeom prst="line">
              <a:avLst/>
            </a:prstGeom>
            <a:noFill/>
            <a:ln w="19050">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7" name="Line 17"/>
            <p:cNvSpPr>
              <a:spLocks noChangeShapeType="1"/>
            </p:cNvSpPr>
            <p:nvPr/>
          </p:nvSpPr>
          <p:spPr bwMode="auto">
            <a:xfrm>
              <a:off x="1872" y="2784"/>
              <a:ext cx="0" cy="480"/>
            </a:xfrm>
            <a:prstGeom prst="line">
              <a:avLst/>
            </a:prstGeom>
            <a:noFill/>
            <a:ln w="19050">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8" name="Text Box 18"/>
            <p:cNvSpPr txBox="1">
              <a:spLocks noChangeArrowheads="1"/>
            </p:cNvSpPr>
            <p:nvPr/>
          </p:nvSpPr>
          <p:spPr bwMode="auto">
            <a:xfrm>
              <a:off x="1728" y="3264"/>
              <a:ext cx="35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latin typeface="Calibri" panose="020F0502020204030204" pitchFamily="34" charset="0"/>
                  <a:ea typeface="SimSun" panose="02010600030101010101" pitchFamily="2" charset="-122"/>
                  <a:cs typeface="Calibri" panose="020F0502020204030204" pitchFamily="34" charset="0"/>
                </a:rPr>
                <a:t>60</a:t>
              </a:r>
            </a:p>
          </p:txBody>
        </p:sp>
        <p:sp>
          <p:nvSpPr>
            <p:cNvPr id="9" name="Text Box 19"/>
            <p:cNvSpPr txBox="1">
              <a:spLocks noChangeArrowheads="1"/>
            </p:cNvSpPr>
            <p:nvPr/>
          </p:nvSpPr>
          <p:spPr bwMode="auto">
            <a:xfrm>
              <a:off x="196" y="2563"/>
              <a:ext cx="40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latin typeface="Calibri" panose="020F0502020204030204" pitchFamily="34" charset="0"/>
                  <a:ea typeface="SimSun" panose="02010600030101010101" pitchFamily="2" charset="-122"/>
                  <a:cs typeface="Calibri" panose="020F0502020204030204" pitchFamily="34" charset="0"/>
                </a:rPr>
                <a:t>0.5</a:t>
              </a:r>
            </a:p>
          </p:txBody>
        </p:sp>
      </p:grpSp>
      <p:grpSp>
        <p:nvGrpSpPr>
          <p:cNvPr id="10" name="Group 30"/>
          <p:cNvGrpSpPr>
            <a:grpSpLocks/>
          </p:cNvGrpSpPr>
          <p:nvPr/>
        </p:nvGrpSpPr>
        <p:grpSpPr bwMode="auto">
          <a:xfrm>
            <a:off x="540199" y="4428479"/>
            <a:ext cx="6887558" cy="1009650"/>
            <a:chOff x="399" y="2842"/>
            <a:chExt cx="5303" cy="848"/>
          </a:xfrm>
        </p:grpSpPr>
        <mc:AlternateContent xmlns:mc="http://schemas.openxmlformats.org/markup-compatibility/2006" xmlns:a14="http://schemas.microsoft.com/office/drawing/2010/main">
          <mc:Choice Requires="a14">
            <p:sp>
              <p:nvSpPr>
                <p:cNvPr id="11" name="Object 22"/>
                <p:cNvSpPr txBox="1"/>
                <p:nvPr/>
              </p:nvSpPr>
              <p:spPr bwMode="auto">
                <a:xfrm>
                  <a:off x="2304" y="2842"/>
                  <a:ext cx="3398" cy="84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1800" i="1" smtClean="0">
                            <a:solidFill>
                              <a:schemeClr val="tx1"/>
                            </a:solidFill>
                            <a:latin typeface="Cambria Math" panose="02040503050406030204" pitchFamily="18" charset="0"/>
                          </a:rPr>
                          <m:t>𝜇</m:t>
                        </m:r>
                        <m:r>
                          <a:rPr lang="en-US" sz="1800" i="1" smtClean="0">
                            <a:solidFill>
                              <a:schemeClr val="tx1"/>
                            </a:solidFill>
                            <a:latin typeface="Cambria Math" panose="02040503050406030204" pitchFamily="18" charset="0"/>
                          </a:rPr>
                          <m:t>(</m:t>
                        </m:r>
                        <m:r>
                          <a:rPr lang="en-US" sz="1800" i="1" smtClean="0">
                            <a:solidFill>
                              <a:schemeClr val="tx1"/>
                            </a:solidFill>
                            <a:latin typeface="Cambria Math" panose="02040503050406030204" pitchFamily="18" charset="0"/>
                          </a:rPr>
                          <m:t>𝑥</m:t>
                        </m:r>
                        <m:r>
                          <a:rPr lang="en-US" sz="1800" i="1" smtClean="0">
                            <a:solidFill>
                              <a:schemeClr val="tx1"/>
                            </a:solidFill>
                            <a:latin typeface="Cambria Math" panose="02040503050406030204" pitchFamily="18" charset="0"/>
                          </a:rPr>
                          <m:t>)=</m:t>
                        </m:r>
                        <m:d>
                          <m:dPr>
                            <m:begChr m:val="{"/>
                            <m:endChr m:val=""/>
                            <m:ctrlPr>
                              <a:rPr lang="en-US" sz="1800" i="1">
                                <a:solidFill>
                                  <a:schemeClr val="tx1"/>
                                </a:solidFill>
                                <a:latin typeface="Cambria Math" panose="02040503050406030204" pitchFamily="18" charset="0"/>
                              </a:rPr>
                            </m:ctrlPr>
                          </m:dPr>
                          <m:e>
                            <m:eqArr>
                              <m:eqArrPr>
                                <m:ctrlPr>
                                  <a:rPr lang="en-US" sz="1800" i="1">
                                    <a:solidFill>
                                      <a:schemeClr val="tx1"/>
                                    </a:solidFill>
                                    <a:latin typeface="Cambria Math" panose="02040503050406030204" pitchFamily="18" charset="0"/>
                                  </a:rPr>
                                </m:ctrlPr>
                              </m:eqArrPr>
                              <m:e>
                                <m:r>
                                  <a:rPr lang="en-US" sz="1800" i="1">
                                    <a:solidFill>
                                      <a:schemeClr val="tx1"/>
                                    </a:solidFill>
                                    <a:latin typeface="Cambria Math" panose="02040503050406030204" pitchFamily="18" charset="0"/>
                                  </a:rPr>
                                  <m:t>&amp;0,</m:t>
                                </m:r>
                                <m:r>
                                  <m:rPr>
                                    <m:nor/>
                                  </m:rPr>
                                  <a:rPr lang="en-US" sz="1800">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𝑥</m:t>
                                </m:r>
                                <m:r>
                                  <a:rPr lang="en-US" sz="1800" i="1">
                                    <a:solidFill>
                                      <a:schemeClr val="tx1"/>
                                    </a:solidFill>
                                    <a:latin typeface="Cambria Math" panose="02040503050406030204" pitchFamily="18" charset="0"/>
                                  </a:rPr>
                                  <m:t>≤40</m:t>
                                </m:r>
                                <m:r>
                                  <m:rPr>
                                    <m:nor/>
                                  </m:rPr>
                                  <a:rPr lang="en-US" sz="1800">
                                    <a:solidFill>
                                      <a:schemeClr val="tx1"/>
                                    </a:solidFill>
                                    <a:latin typeface="Cambria Math" panose="02040503050406030204" pitchFamily="18" charset="0"/>
                                  </a:rPr>
                                  <m:t> </m:t>
                                </m:r>
                                <m:r>
                                  <m:rPr>
                                    <m:nor/>
                                  </m:rPr>
                                  <a:rPr lang="en-US" sz="1800">
                                    <a:solidFill>
                                      <a:schemeClr val="tx1"/>
                                    </a:solidFill>
                                    <a:latin typeface="Cambria Math" panose="02040503050406030204" pitchFamily="18" charset="0"/>
                                  </a:rPr>
                                  <m:t>or</m:t>
                                </m:r>
                                <m:r>
                                  <m:rPr>
                                    <m:nor/>
                                  </m:rPr>
                                  <a:rPr lang="en-US" sz="1800">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𝑥</m:t>
                                </m:r>
                                <m:r>
                                  <a:rPr lang="en-US" sz="1800" i="1">
                                    <a:solidFill>
                                      <a:schemeClr val="tx1"/>
                                    </a:solidFill>
                                    <a:latin typeface="Cambria Math" panose="02040503050406030204" pitchFamily="18" charset="0"/>
                                  </a:rPr>
                                  <m:t>≥120</m:t>
                                </m:r>
                              </m:e>
                              <m:e>
                                <m:r>
                                  <a:rPr lang="en-US" sz="1800" i="1">
                                    <a:solidFill>
                                      <a:schemeClr val="tx1"/>
                                    </a:solidFill>
                                    <a:latin typeface="Cambria Math" panose="02040503050406030204" pitchFamily="18" charset="0"/>
                                  </a:rPr>
                                  <m:t>&amp;</m:t>
                                </m:r>
                                <m:r>
                                  <a:rPr lang="en-US" sz="1800" i="1">
                                    <a:solidFill>
                                      <a:schemeClr val="tx1"/>
                                    </a:solidFill>
                                    <a:latin typeface="Cambria Math" panose="02040503050406030204" pitchFamily="18" charset="0"/>
                                  </a:rPr>
                                  <m:t>𝑥</m:t>
                                </m:r>
                                <m:r>
                                  <a:rPr lang="en-US" sz="1800" i="1">
                                    <a:solidFill>
                                      <a:schemeClr val="tx1"/>
                                    </a:solidFill>
                                    <a:latin typeface="Cambria Math" panose="02040503050406030204" pitchFamily="18" charset="0"/>
                                  </a:rPr>
                                  <m:t>/40−1,</m:t>
                                </m:r>
                                <m:r>
                                  <a:rPr lang="en-US" sz="1800">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40&lt;</m:t>
                                </m:r>
                                <m:r>
                                  <a:rPr lang="en-US" sz="1800" i="1">
                                    <a:solidFill>
                                      <a:schemeClr val="tx1"/>
                                    </a:solidFill>
                                    <a:latin typeface="Cambria Math" panose="02040503050406030204" pitchFamily="18" charset="0"/>
                                  </a:rPr>
                                  <m:t>𝑥</m:t>
                                </m:r>
                                <m:r>
                                  <a:rPr lang="en-US" sz="1800" i="1">
                                    <a:solidFill>
                                      <a:schemeClr val="tx1"/>
                                    </a:solidFill>
                                    <a:latin typeface="Cambria Math" panose="02040503050406030204" pitchFamily="18" charset="0"/>
                                  </a:rPr>
                                  <m:t>≤80</m:t>
                                </m:r>
                              </m:e>
                              <m:e>
                                <m:r>
                                  <a:rPr lang="en-US" sz="1800" i="1">
                                    <a:solidFill>
                                      <a:schemeClr val="tx1"/>
                                    </a:solidFill>
                                    <a:latin typeface="Cambria Math" panose="02040503050406030204" pitchFamily="18" charset="0"/>
                                  </a:rPr>
                                  <m:t>&amp;3−</m:t>
                                </m:r>
                                <m:r>
                                  <a:rPr lang="en-US" sz="1800" i="1">
                                    <a:solidFill>
                                      <a:schemeClr val="tx1"/>
                                    </a:solidFill>
                                    <a:latin typeface="Cambria Math" panose="02040503050406030204" pitchFamily="18" charset="0"/>
                                  </a:rPr>
                                  <m:t>𝑥</m:t>
                                </m:r>
                                <m:r>
                                  <a:rPr lang="en-US" sz="1800" i="1">
                                    <a:solidFill>
                                      <a:schemeClr val="tx1"/>
                                    </a:solidFill>
                                    <a:latin typeface="Cambria Math" panose="02040503050406030204" pitchFamily="18" charset="0"/>
                                  </a:rPr>
                                  <m:t>/40,</m:t>
                                </m:r>
                                <m:r>
                                  <a:rPr lang="en-US" sz="1800">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 80&lt;</m:t>
                                </m:r>
                                <m:r>
                                  <a:rPr lang="en-US" sz="1800" i="1">
                                    <a:solidFill>
                                      <a:schemeClr val="tx1"/>
                                    </a:solidFill>
                                    <a:latin typeface="Cambria Math" panose="02040503050406030204" pitchFamily="18" charset="0"/>
                                  </a:rPr>
                                  <m:t>𝑥</m:t>
                                </m:r>
                                <m:r>
                                  <a:rPr lang="en-US" sz="1800" i="1">
                                    <a:solidFill>
                                      <a:schemeClr val="tx1"/>
                                    </a:solidFill>
                                    <a:latin typeface="Cambria Math" panose="02040503050406030204" pitchFamily="18" charset="0"/>
                                  </a:rPr>
                                  <m:t>≤120</m:t>
                                </m:r>
                              </m:e>
                            </m:eqArr>
                          </m:e>
                        </m:d>
                      </m:oMath>
                    </m:oMathPara>
                  </a14:m>
                  <a:endParaRPr lang="en-US" sz="1500" dirty="0">
                    <a:solidFill>
                      <a:schemeClr val="tx1"/>
                    </a:solidFill>
                  </a:endParaRPr>
                </a:p>
              </p:txBody>
            </p:sp>
          </mc:Choice>
          <mc:Fallback xmlns="">
            <p:sp>
              <p:nvSpPr>
                <p:cNvPr id="11" name="Object 22"/>
                <p:cNvSpPr txBox="1">
                  <a:spLocks noRot="1" noChangeAspect="1" noMove="1" noResize="1" noEditPoints="1" noAdjustHandles="1" noChangeArrowheads="1" noChangeShapeType="1" noTextEdit="1"/>
                </p:cNvSpPr>
                <p:nvPr/>
              </p:nvSpPr>
              <p:spPr bwMode="auto">
                <a:xfrm>
                  <a:off x="2304" y="2842"/>
                  <a:ext cx="3398" cy="848"/>
                </a:xfrm>
                <a:prstGeom prst="rect">
                  <a:avLst/>
                </a:prstGeom>
                <a:blipFill>
                  <a:blip r:embed="rId3"/>
                  <a:stretch>
                    <a:fillRect/>
                  </a:stretch>
                </a:blipFill>
                <a:ln>
                  <a:noFill/>
                </a:ln>
                <a:effectLst/>
              </p:spPr>
              <p:txBody>
                <a:bodyPr/>
                <a:lstStyle/>
                <a:p>
                  <a:r>
                    <a:rPr lang="en-US">
                      <a:noFill/>
                    </a:rPr>
                    <a:t> </a:t>
                  </a:r>
                </a:p>
              </p:txBody>
            </p:sp>
          </mc:Fallback>
        </mc:AlternateContent>
        <p:sp>
          <p:nvSpPr>
            <p:cNvPr id="12" name="Text Box 23"/>
            <p:cNvSpPr txBox="1">
              <a:spLocks noChangeArrowheads="1"/>
            </p:cNvSpPr>
            <p:nvPr/>
          </p:nvSpPr>
          <p:spPr bwMode="auto">
            <a:xfrm>
              <a:off x="399" y="3031"/>
              <a:ext cx="1866"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tx1"/>
                  </a:solidFill>
                  <a:latin typeface="Times New Roman" panose="02020603050405020304" pitchFamily="18" charset="0"/>
                  <a:ea typeface="SimSun" panose="02010600030101010101" pitchFamily="2" charset="-122"/>
                </a:rPr>
                <a:t>隶属度函数计算</a:t>
              </a:r>
              <a:r>
                <a:rPr lang="en-US" altLang="zh-CN" dirty="0">
                  <a:solidFill>
                    <a:schemeClr val="tx1"/>
                  </a:solidFill>
                  <a:latin typeface="Times New Roman" panose="02020603050405020304" pitchFamily="18" charset="0"/>
                  <a:ea typeface="SimSun" panose="02010600030101010101" pitchFamily="2" charset="-122"/>
                </a:rPr>
                <a:t>:</a:t>
              </a:r>
            </a:p>
          </p:txBody>
        </p:sp>
      </p:grpSp>
      <p:grpSp>
        <p:nvGrpSpPr>
          <p:cNvPr id="13" name="Group 27"/>
          <p:cNvGrpSpPr>
            <a:grpSpLocks/>
          </p:cNvGrpSpPr>
          <p:nvPr/>
        </p:nvGrpSpPr>
        <p:grpSpPr bwMode="auto">
          <a:xfrm>
            <a:off x="2052898" y="1741835"/>
            <a:ext cx="4892277" cy="2256234"/>
            <a:chOff x="783" y="1008"/>
            <a:chExt cx="4109" cy="1895"/>
          </a:xfrm>
        </p:grpSpPr>
        <p:sp>
          <p:nvSpPr>
            <p:cNvPr id="14" name="Line 4"/>
            <p:cNvSpPr>
              <a:spLocks noChangeShapeType="1"/>
            </p:cNvSpPr>
            <p:nvPr/>
          </p:nvSpPr>
          <p:spPr bwMode="auto">
            <a:xfrm>
              <a:off x="1396" y="2400"/>
              <a:ext cx="321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15" name="Line 5"/>
            <p:cNvSpPr>
              <a:spLocks noChangeShapeType="1"/>
            </p:cNvSpPr>
            <p:nvPr/>
          </p:nvSpPr>
          <p:spPr bwMode="auto">
            <a:xfrm flipV="1">
              <a:off x="1396" y="1008"/>
              <a:ext cx="0" cy="13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16" name="Line 6"/>
            <p:cNvSpPr>
              <a:spLocks noChangeShapeType="1"/>
            </p:cNvSpPr>
            <p:nvPr/>
          </p:nvSpPr>
          <p:spPr bwMode="auto">
            <a:xfrm>
              <a:off x="3120" y="1344"/>
              <a:ext cx="816" cy="105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17" name="Line 7"/>
            <p:cNvSpPr>
              <a:spLocks noChangeShapeType="1"/>
            </p:cNvSpPr>
            <p:nvPr/>
          </p:nvSpPr>
          <p:spPr bwMode="auto">
            <a:xfrm flipH="1">
              <a:off x="2256" y="1344"/>
              <a:ext cx="864" cy="105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18" name="Text Box 8"/>
            <p:cNvSpPr txBox="1">
              <a:spLocks noChangeArrowheads="1"/>
            </p:cNvSpPr>
            <p:nvPr/>
          </p:nvSpPr>
          <p:spPr bwMode="auto">
            <a:xfrm>
              <a:off x="4132" y="2593"/>
              <a:ext cx="76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dirty="0">
                  <a:solidFill>
                    <a:schemeClr val="tx1"/>
                  </a:solidFill>
                  <a:latin typeface="Calibri" panose="020F0502020204030204" pitchFamily="34" charset="0"/>
                  <a:ea typeface="SimSun" panose="02010600030101010101" pitchFamily="2" charset="-122"/>
                  <a:cs typeface="Calibri" panose="020F0502020204030204" pitchFamily="34" charset="0"/>
                </a:rPr>
                <a:t>油价</a:t>
              </a:r>
              <a:r>
                <a:rPr lang="en-US" altLang="zh-CN" sz="1800" dirty="0">
                  <a:solidFill>
                    <a:schemeClr val="tx1"/>
                  </a:solidFill>
                  <a:latin typeface="Calibri" panose="020F0502020204030204" pitchFamily="34" charset="0"/>
                  <a:ea typeface="SimSun" panose="02010600030101010101" pitchFamily="2" charset="-122"/>
                  <a:cs typeface="Calibri" panose="020F0502020204030204" pitchFamily="34" charset="0"/>
                </a:rPr>
                <a:t>($)</a:t>
              </a:r>
            </a:p>
          </p:txBody>
        </p:sp>
        <p:sp>
          <p:nvSpPr>
            <p:cNvPr id="19" name="Text Box 9"/>
            <p:cNvSpPr txBox="1">
              <a:spLocks noChangeArrowheads="1"/>
            </p:cNvSpPr>
            <p:nvPr/>
          </p:nvSpPr>
          <p:spPr bwMode="auto">
            <a:xfrm>
              <a:off x="2116" y="2400"/>
              <a:ext cx="35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latin typeface="Calibri" panose="020F0502020204030204" pitchFamily="34" charset="0"/>
                  <a:ea typeface="SimSun" panose="02010600030101010101" pitchFamily="2" charset="-122"/>
                  <a:cs typeface="Calibri" panose="020F0502020204030204" pitchFamily="34" charset="0"/>
                </a:rPr>
                <a:t>40</a:t>
              </a:r>
            </a:p>
          </p:txBody>
        </p:sp>
        <p:sp>
          <p:nvSpPr>
            <p:cNvPr id="20" name="Text Box 10"/>
            <p:cNvSpPr txBox="1">
              <a:spLocks noChangeArrowheads="1"/>
            </p:cNvSpPr>
            <p:nvPr/>
          </p:nvSpPr>
          <p:spPr bwMode="auto">
            <a:xfrm>
              <a:off x="2970" y="2409"/>
              <a:ext cx="35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latin typeface="Calibri" panose="020F0502020204030204" pitchFamily="34" charset="0"/>
                  <a:ea typeface="SimSun" panose="02010600030101010101" pitchFamily="2" charset="-122"/>
                  <a:cs typeface="Calibri" panose="020F0502020204030204" pitchFamily="34" charset="0"/>
                </a:rPr>
                <a:t>80</a:t>
              </a:r>
            </a:p>
          </p:txBody>
        </p:sp>
        <p:sp>
          <p:nvSpPr>
            <p:cNvPr id="21" name="Text Box 11"/>
            <p:cNvSpPr txBox="1">
              <a:spLocks noChangeArrowheads="1"/>
            </p:cNvSpPr>
            <p:nvPr/>
          </p:nvSpPr>
          <p:spPr bwMode="auto">
            <a:xfrm>
              <a:off x="2784" y="1056"/>
              <a:ext cx="54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chemeClr val="tx1"/>
                  </a:solidFill>
                  <a:latin typeface="Calibri" panose="020F0502020204030204" pitchFamily="34" charset="0"/>
                  <a:ea typeface="SimSun" panose="02010600030101010101" pitchFamily="2" charset="-122"/>
                  <a:cs typeface="Calibri" panose="020F0502020204030204" pitchFamily="34" charset="0"/>
                </a:rPr>
                <a:t>适中</a:t>
              </a:r>
              <a:endParaRPr lang="en-US" altLang="zh-CN" sz="1800" b="1" dirty="0">
                <a:solidFill>
                  <a:schemeClr val="tx1"/>
                </a:solidFill>
                <a:latin typeface="Calibri" panose="020F0502020204030204" pitchFamily="34" charset="0"/>
                <a:ea typeface="SimSun" panose="02010600030101010101" pitchFamily="2" charset="-122"/>
                <a:cs typeface="Calibri" panose="020F0502020204030204" pitchFamily="34" charset="0"/>
              </a:endParaRPr>
            </a:p>
          </p:txBody>
        </p:sp>
        <mc:AlternateContent xmlns:mc="http://schemas.openxmlformats.org/markup-compatibility/2006" xmlns:a14="http://schemas.microsoft.com/office/drawing/2010/main">
          <mc:Choice Requires="a14">
            <p:sp>
              <p:nvSpPr>
                <p:cNvPr id="22" name="Object 12"/>
                <p:cNvSpPr txBox="1"/>
                <p:nvPr/>
              </p:nvSpPr>
              <p:spPr bwMode="auto">
                <a:xfrm>
                  <a:off x="1440" y="1008"/>
                  <a:ext cx="392" cy="216"/>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en-US" sz="1800" i="1" smtClean="0">
                            <a:solidFill>
                              <a:schemeClr val="tx1"/>
                            </a:solidFill>
                            <a:latin typeface="Cambria Math" panose="02040503050406030204" pitchFamily="18" charset="0"/>
                          </a:rPr>
                          <m:t>𝜇</m:t>
                        </m:r>
                        <m:r>
                          <a:rPr lang="en-US" sz="1800" i="1" smtClean="0">
                            <a:solidFill>
                              <a:schemeClr val="tx1"/>
                            </a:solidFill>
                            <a:latin typeface="Cambria Math" panose="02040503050406030204" pitchFamily="18" charset="0"/>
                          </a:rPr>
                          <m:t>(</m:t>
                        </m:r>
                        <m:r>
                          <a:rPr lang="en-US" sz="1800" i="1" smtClean="0">
                            <a:solidFill>
                              <a:schemeClr val="tx1"/>
                            </a:solidFill>
                            <a:latin typeface="Cambria Math" panose="02040503050406030204" pitchFamily="18" charset="0"/>
                          </a:rPr>
                          <m:t>𝑥</m:t>
                        </m:r>
                        <m:r>
                          <a:rPr lang="en-US" sz="1800" i="1" smtClean="0">
                            <a:solidFill>
                              <a:schemeClr val="tx1"/>
                            </a:solidFill>
                            <a:latin typeface="Cambria Math" panose="02040503050406030204" pitchFamily="18" charset="0"/>
                          </a:rPr>
                          <m:t>)</m:t>
                        </m:r>
                      </m:oMath>
                    </m:oMathPara>
                  </a14:m>
                  <a:endParaRPr lang="en-US" sz="1800">
                    <a:solidFill>
                      <a:schemeClr val="tx1"/>
                    </a:solidFill>
                  </a:endParaRPr>
                </a:p>
              </p:txBody>
            </p:sp>
          </mc:Choice>
          <mc:Fallback xmlns="">
            <p:sp>
              <p:nvSpPr>
                <p:cNvPr id="22" name="Object 12"/>
                <p:cNvSpPr txBox="1">
                  <a:spLocks noRot="1" noChangeAspect="1" noMove="1" noResize="1" noEditPoints="1" noAdjustHandles="1" noChangeArrowheads="1" noChangeShapeType="1" noTextEdit="1"/>
                </p:cNvSpPr>
                <p:nvPr/>
              </p:nvSpPr>
              <p:spPr bwMode="auto">
                <a:xfrm>
                  <a:off x="1440" y="1008"/>
                  <a:ext cx="392" cy="216"/>
                </a:xfrm>
                <a:prstGeom prst="rect">
                  <a:avLst/>
                </a:prstGeom>
                <a:blipFill>
                  <a:blip r:embed="rId4"/>
                  <a:stretch>
                    <a:fillRect b="-4762"/>
                  </a:stretch>
                </a:blipFill>
                <a:ln>
                  <a:noFill/>
                </a:ln>
                <a:effectLst/>
              </p:spPr>
              <p:txBody>
                <a:bodyPr/>
                <a:lstStyle/>
                <a:p>
                  <a:r>
                    <a:rPr lang="en-US">
                      <a:noFill/>
                    </a:rPr>
                    <a:t> </a:t>
                  </a:r>
                </a:p>
              </p:txBody>
            </p:sp>
          </mc:Fallback>
        </mc:AlternateContent>
        <p:sp>
          <p:nvSpPr>
            <p:cNvPr id="23" name="Text Box 13"/>
            <p:cNvSpPr txBox="1">
              <a:spLocks noChangeArrowheads="1"/>
            </p:cNvSpPr>
            <p:nvPr/>
          </p:nvSpPr>
          <p:spPr bwMode="auto">
            <a:xfrm>
              <a:off x="1156" y="1248"/>
              <a:ext cx="253"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latin typeface="Calibri" panose="020F0502020204030204" pitchFamily="34" charset="0"/>
                  <a:ea typeface="SimSun" panose="02010600030101010101" pitchFamily="2" charset="-122"/>
                  <a:cs typeface="Calibri" panose="020F0502020204030204" pitchFamily="34" charset="0"/>
                </a:rPr>
                <a:t>1</a:t>
              </a:r>
            </a:p>
          </p:txBody>
        </p:sp>
        <p:sp>
          <p:nvSpPr>
            <p:cNvPr id="24" name="Text Box 14"/>
            <p:cNvSpPr txBox="1">
              <a:spLocks noChangeArrowheads="1"/>
            </p:cNvSpPr>
            <p:nvPr/>
          </p:nvSpPr>
          <p:spPr bwMode="auto">
            <a:xfrm>
              <a:off x="1290" y="2377"/>
              <a:ext cx="253"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a:solidFill>
                    <a:schemeClr val="tx1"/>
                  </a:solidFill>
                  <a:latin typeface="Calibri" panose="020F0502020204030204" pitchFamily="34" charset="0"/>
                  <a:ea typeface="SimSun" panose="02010600030101010101" pitchFamily="2" charset="-122"/>
                  <a:cs typeface="Calibri" panose="020F0502020204030204" pitchFamily="34" charset="0"/>
                </a:rPr>
                <a:t>0</a:t>
              </a:r>
            </a:p>
          </p:txBody>
        </p:sp>
        <p:sp>
          <p:nvSpPr>
            <p:cNvPr id="25" name="Line 15"/>
            <p:cNvSpPr>
              <a:spLocks noChangeShapeType="1"/>
            </p:cNvSpPr>
            <p:nvPr/>
          </p:nvSpPr>
          <p:spPr bwMode="auto">
            <a:xfrm>
              <a:off x="3120" y="1344"/>
              <a:ext cx="0" cy="10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26" name="Text Box 20"/>
            <p:cNvSpPr txBox="1">
              <a:spLocks noChangeArrowheads="1"/>
            </p:cNvSpPr>
            <p:nvPr/>
          </p:nvSpPr>
          <p:spPr bwMode="auto">
            <a:xfrm>
              <a:off x="4420" y="2400"/>
              <a:ext cx="23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solidFill>
                    <a:schemeClr val="tx1"/>
                  </a:solidFill>
                  <a:latin typeface="Calibri" panose="020F0502020204030204" pitchFamily="34" charset="0"/>
                  <a:ea typeface="SimSun" panose="02010600030101010101" pitchFamily="2" charset="-122"/>
                  <a:cs typeface="Calibri" panose="020F0502020204030204" pitchFamily="34" charset="0"/>
                </a:rPr>
                <a:t>x</a:t>
              </a:r>
            </a:p>
          </p:txBody>
        </p:sp>
        <p:sp>
          <p:nvSpPr>
            <p:cNvPr id="27" name="Text Box 21"/>
            <p:cNvSpPr txBox="1">
              <a:spLocks noChangeArrowheads="1"/>
            </p:cNvSpPr>
            <p:nvPr/>
          </p:nvSpPr>
          <p:spPr bwMode="auto">
            <a:xfrm rot="16200000">
              <a:off x="569" y="1692"/>
              <a:ext cx="73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dirty="0">
                  <a:solidFill>
                    <a:schemeClr val="tx1"/>
                  </a:solidFill>
                  <a:latin typeface="Calibri" panose="020F0502020204030204" pitchFamily="34" charset="0"/>
                  <a:ea typeface="SimSun" panose="02010600030101010101" pitchFamily="2" charset="-122"/>
                  <a:cs typeface="Calibri" panose="020F0502020204030204" pitchFamily="34" charset="0"/>
                </a:rPr>
                <a:t>隶属度</a:t>
              </a:r>
              <a:endParaRPr lang="en-US" altLang="zh-CN" sz="1800" dirty="0">
                <a:solidFill>
                  <a:schemeClr val="tx1"/>
                </a:solidFill>
                <a:latin typeface="Calibri" panose="020F0502020204030204" pitchFamily="34" charset="0"/>
                <a:ea typeface="SimSun" panose="02010600030101010101" pitchFamily="2" charset="-122"/>
                <a:cs typeface="Calibri" panose="020F0502020204030204" pitchFamily="34" charset="0"/>
              </a:endParaRPr>
            </a:p>
          </p:txBody>
        </p:sp>
        <p:sp>
          <p:nvSpPr>
            <p:cNvPr id="28" name="Text Box 24"/>
            <p:cNvSpPr txBox="1">
              <a:spLocks noChangeArrowheads="1"/>
            </p:cNvSpPr>
            <p:nvPr/>
          </p:nvSpPr>
          <p:spPr bwMode="auto">
            <a:xfrm>
              <a:off x="3792" y="2400"/>
              <a:ext cx="45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latin typeface="Calibri" panose="020F0502020204030204" pitchFamily="34" charset="0"/>
                  <a:ea typeface="SimSun" panose="02010600030101010101" pitchFamily="2" charset="-122"/>
                  <a:cs typeface="Calibri" panose="020F0502020204030204" pitchFamily="34" charset="0"/>
                </a:rPr>
                <a:t>120</a:t>
              </a:r>
            </a:p>
          </p:txBody>
        </p:sp>
      </p:grpSp>
      <p:sp>
        <p:nvSpPr>
          <p:cNvPr id="30" name="Line 31"/>
          <p:cNvSpPr>
            <a:spLocks noChangeShapeType="1"/>
          </p:cNvSpPr>
          <p:nvPr/>
        </p:nvSpPr>
        <p:spPr bwMode="auto">
          <a:xfrm flipH="1">
            <a:off x="2777987" y="2141885"/>
            <a:ext cx="20574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32" name="标题 1">
            <a:extLst>
              <a:ext uri="{FF2B5EF4-FFF2-40B4-BE49-F238E27FC236}">
                <a16:creationId xmlns:a16="http://schemas.microsoft.com/office/drawing/2014/main" id="{AEE7C412-8141-44F0-A45D-DC00A06EB8FA}"/>
              </a:ext>
            </a:extLst>
          </p:cNvPr>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dirty="0">
                <a:solidFill>
                  <a:srgbClr val="002060"/>
                </a:solidFill>
                <a:latin typeface="微软雅黑" panose="020B0503020204020204" pitchFamily="34" charset="-122"/>
                <a:ea typeface="微软雅黑" panose="020B0503020204020204" pitchFamily="34" charset="-122"/>
              </a:rPr>
              <a:t>4.6.1  </a:t>
            </a:r>
            <a:r>
              <a:rPr lang="zh-CN" altLang="en-US" dirty="0">
                <a:solidFill>
                  <a:srgbClr val="002060"/>
                </a:solidFill>
                <a:latin typeface="微软雅黑" panose="020B0503020204020204" pitchFamily="34" charset="-122"/>
                <a:ea typeface="微软雅黑" panose="020B0503020204020204" pitchFamily="34" charset="-122"/>
              </a:rPr>
              <a:t>三角形模糊集</a:t>
            </a:r>
          </a:p>
        </p:txBody>
      </p:sp>
    </p:spTree>
    <p:extLst>
      <p:ext uri="{BB962C8B-B14F-4D97-AF65-F5344CB8AC3E}">
        <p14:creationId xmlns:p14="http://schemas.microsoft.com/office/powerpoint/2010/main" val="2023847738"/>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252886C-EB3D-4E13-8902-A042CC025268}" type="slidenum">
              <a:rPr lang="en-US" smtClean="0"/>
              <a:t>78</a:t>
            </a:fld>
            <a:endParaRPr lang="en-US"/>
          </a:p>
        </p:txBody>
      </p:sp>
      <p:sp>
        <p:nvSpPr>
          <p:cNvPr id="31" name="Line 3"/>
          <p:cNvSpPr>
            <a:spLocks noChangeShapeType="1"/>
          </p:cNvSpPr>
          <p:nvPr/>
        </p:nvSpPr>
        <p:spPr bwMode="auto">
          <a:xfrm>
            <a:off x="2805113" y="3543300"/>
            <a:ext cx="382905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32" name="Line 4"/>
          <p:cNvSpPr>
            <a:spLocks noChangeShapeType="1"/>
          </p:cNvSpPr>
          <p:nvPr/>
        </p:nvSpPr>
        <p:spPr bwMode="auto">
          <a:xfrm flipV="1">
            <a:off x="2805113" y="1885950"/>
            <a:ext cx="0" cy="16573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33" name="Text Box 7"/>
          <p:cNvSpPr txBox="1">
            <a:spLocks noChangeArrowheads="1"/>
          </p:cNvSpPr>
          <p:nvPr/>
        </p:nvSpPr>
        <p:spPr bwMode="auto">
          <a:xfrm>
            <a:off x="6062662" y="3773091"/>
            <a:ext cx="9044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dirty="0">
                <a:solidFill>
                  <a:schemeClr val="tx1"/>
                </a:solidFill>
                <a:latin typeface="Calibri" panose="020F0502020204030204" pitchFamily="34" charset="0"/>
                <a:ea typeface="SimSun" panose="02010600030101010101" pitchFamily="2" charset="-122"/>
                <a:cs typeface="Calibri" panose="020F0502020204030204" pitchFamily="34" charset="0"/>
              </a:rPr>
              <a:t>油价</a:t>
            </a:r>
            <a:r>
              <a:rPr lang="en-US" altLang="zh-CN" sz="1800" dirty="0">
                <a:solidFill>
                  <a:schemeClr val="tx1"/>
                </a:solidFill>
                <a:latin typeface="Calibri" panose="020F0502020204030204" pitchFamily="34" charset="0"/>
                <a:ea typeface="SimSun" panose="02010600030101010101" pitchFamily="2" charset="-122"/>
                <a:cs typeface="Calibri" panose="020F0502020204030204" pitchFamily="34" charset="0"/>
              </a:rPr>
              <a:t>($)</a:t>
            </a:r>
          </a:p>
        </p:txBody>
      </p:sp>
      <p:sp>
        <p:nvSpPr>
          <p:cNvPr id="34" name="Text Box 8"/>
          <p:cNvSpPr txBox="1">
            <a:spLocks noChangeArrowheads="1"/>
          </p:cNvSpPr>
          <p:nvPr/>
        </p:nvSpPr>
        <p:spPr bwMode="auto">
          <a:xfrm>
            <a:off x="3662363" y="3543300"/>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latin typeface="Calibri" panose="020F0502020204030204" pitchFamily="34" charset="0"/>
                <a:ea typeface="SimSun" panose="02010600030101010101" pitchFamily="2" charset="-122"/>
                <a:cs typeface="Calibri" panose="020F0502020204030204" pitchFamily="34" charset="0"/>
              </a:rPr>
              <a:t>40</a:t>
            </a:r>
          </a:p>
        </p:txBody>
      </p:sp>
      <p:sp>
        <p:nvSpPr>
          <p:cNvPr id="35" name="Text Box 9"/>
          <p:cNvSpPr txBox="1">
            <a:spLocks noChangeArrowheads="1"/>
          </p:cNvSpPr>
          <p:nvPr/>
        </p:nvSpPr>
        <p:spPr bwMode="auto">
          <a:xfrm>
            <a:off x="4679156" y="3554016"/>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latin typeface="Calibri" panose="020F0502020204030204" pitchFamily="34" charset="0"/>
                <a:ea typeface="SimSun" panose="02010600030101010101" pitchFamily="2" charset="-122"/>
                <a:cs typeface="Calibri" panose="020F0502020204030204" pitchFamily="34" charset="0"/>
              </a:rPr>
              <a:t>80</a:t>
            </a:r>
          </a:p>
        </p:txBody>
      </p:sp>
      <p:sp>
        <p:nvSpPr>
          <p:cNvPr id="36" name="Text Box 10"/>
          <p:cNvSpPr txBox="1">
            <a:spLocks noChangeArrowheads="1"/>
          </p:cNvSpPr>
          <p:nvPr/>
        </p:nvSpPr>
        <p:spPr bwMode="auto">
          <a:xfrm>
            <a:off x="4457700" y="1943101"/>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chemeClr val="tx1"/>
                </a:solidFill>
                <a:latin typeface="Calibri" panose="020F0502020204030204" pitchFamily="34" charset="0"/>
                <a:ea typeface="SimSun" panose="02010600030101010101" pitchFamily="2" charset="-122"/>
                <a:cs typeface="Calibri" panose="020F0502020204030204" pitchFamily="34" charset="0"/>
              </a:rPr>
              <a:t>适中</a:t>
            </a:r>
            <a:endParaRPr lang="en-US" altLang="zh-CN" sz="1800" b="1" dirty="0">
              <a:solidFill>
                <a:schemeClr val="tx1"/>
              </a:solidFill>
              <a:latin typeface="Calibri" panose="020F0502020204030204" pitchFamily="34" charset="0"/>
              <a:ea typeface="SimSun" panose="02010600030101010101" pitchFamily="2" charset="-122"/>
              <a:cs typeface="Calibri" panose="020F0502020204030204" pitchFamily="34" charset="0"/>
            </a:endParaRPr>
          </a:p>
        </p:txBody>
      </p:sp>
      <mc:AlternateContent xmlns:mc="http://schemas.openxmlformats.org/markup-compatibility/2006" xmlns:a14="http://schemas.microsoft.com/office/drawing/2010/main">
        <mc:Choice Requires="a14">
          <p:sp>
            <p:nvSpPr>
              <p:cNvPr id="37" name="Object 11"/>
              <p:cNvSpPr txBox="1"/>
              <p:nvPr/>
            </p:nvSpPr>
            <p:spPr bwMode="auto">
              <a:xfrm>
                <a:off x="2800350" y="1943100"/>
                <a:ext cx="466725" cy="257175"/>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en-US" sz="1800" i="1" smtClean="0">
                          <a:solidFill>
                            <a:schemeClr val="tx1"/>
                          </a:solidFill>
                          <a:latin typeface="Cambria Math" panose="02040503050406030204" pitchFamily="18" charset="0"/>
                        </a:rPr>
                        <m:t>𝜇</m:t>
                      </m:r>
                      <m:r>
                        <a:rPr lang="en-US" sz="1800" i="1" smtClean="0">
                          <a:solidFill>
                            <a:schemeClr val="tx1"/>
                          </a:solidFill>
                          <a:latin typeface="Cambria Math" panose="02040503050406030204" pitchFamily="18" charset="0"/>
                        </a:rPr>
                        <m:t>(</m:t>
                      </m:r>
                      <m:r>
                        <a:rPr lang="en-US" sz="1800" i="1" smtClean="0">
                          <a:solidFill>
                            <a:schemeClr val="tx1"/>
                          </a:solidFill>
                          <a:latin typeface="Cambria Math" panose="02040503050406030204" pitchFamily="18" charset="0"/>
                        </a:rPr>
                        <m:t>𝑥</m:t>
                      </m:r>
                      <m:r>
                        <a:rPr lang="en-US" sz="1800" i="1" smtClean="0">
                          <a:solidFill>
                            <a:schemeClr val="tx1"/>
                          </a:solidFill>
                          <a:latin typeface="Cambria Math" panose="02040503050406030204" pitchFamily="18" charset="0"/>
                        </a:rPr>
                        <m:t>)</m:t>
                      </m:r>
                    </m:oMath>
                  </m:oMathPara>
                </a14:m>
                <a:endParaRPr lang="en-US" sz="1800">
                  <a:solidFill>
                    <a:schemeClr val="tx1"/>
                  </a:solidFill>
                </a:endParaRPr>
              </a:p>
            </p:txBody>
          </p:sp>
        </mc:Choice>
        <mc:Fallback xmlns="">
          <p:sp>
            <p:nvSpPr>
              <p:cNvPr id="37" name="Object 11"/>
              <p:cNvSpPr txBox="1">
                <a:spLocks noRot="1" noChangeAspect="1" noMove="1" noResize="1" noEditPoints="1" noAdjustHandles="1" noChangeArrowheads="1" noChangeShapeType="1" noTextEdit="1"/>
              </p:cNvSpPr>
              <p:nvPr/>
            </p:nvSpPr>
            <p:spPr bwMode="auto">
              <a:xfrm>
                <a:off x="2800350" y="1943100"/>
                <a:ext cx="466725" cy="257175"/>
              </a:xfrm>
              <a:prstGeom prst="rect">
                <a:avLst/>
              </a:prstGeom>
              <a:blipFill>
                <a:blip r:embed="rId3"/>
                <a:stretch>
                  <a:fillRect b="-4762"/>
                </a:stretch>
              </a:blipFill>
              <a:ln>
                <a:noFill/>
              </a:ln>
              <a:effectLst/>
            </p:spPr>
            <p:txBody>
              <a:bodyPr/>
              <a:lstStyle/>
              <a:p>
                <a:r>
                  <a:rPr lang="en-US">
                    <a:noFill/>
                  </a:rPr>
                  <a:t> </a:t>
                </a:r>
              </a:p>
            </p:txBody>
          </p:sp>
        </mc:Fallback>
      </mc:AlternateContent>
      <p:sp>
        <p:nvSpPr>
          <p:cNvPr id="38" name="Text Box 12"/>
          <p:cNvSpPr txBox="1">
            <a:spLocks noChangeArrowheads="1"/>
          </p:cNvSpPr>
          <p:nvPr/>
        </p:nvSpPr>
        <p:spPr bwMode="auto">
          <a:xfrm>
            <a:off x="2519362" y="2171701"/>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latin typeface="Calibri" panose="020F0502020204030204" pitchFamily="34" charset="0"/>
                <a:ea typeface="SimSun" panose="02010600030101010101" pitchFamily="2" charset="-122"/>
                <a:cs typeface="Calibri" panose="020F0502020204030204" pitchFamily="34" charset="0"/>
              </a:rPr>
              <a:t>1</a:t>
            </a:r>
          </a:p>
        </p:txBody>
      </p:sp>
      <p:sp>
        <p:nvSpPr>
          <p:cNvPr id="39" name="Text Box 13"/>
          <p:cNvSpPr txBox="1">
            <a:spLocks noChangeArrowheads="1"/>
          </p:cNvSpPr>
          <p:nvPr/>
        </p:nvSpPr>
        <p:spPr bwMode="auto">
          <a:xfrm>
            <a:off x="2678906" y="357068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latin typeface="Calibri" panose="020F0502020204030204" pitchFamily="34" charset="0"/>
                <a:ea typeface="SimSun" panose="02010600030101010101" pitchFamily="2" charset="-122"/>
                <a:cs typeface="Calibri" panose="020F0502020204030204" pitchFamily="34" charset="0"/>
              </a:rPr>
              <a:t>0</a:t>
            </a:r>
          </a:p>
        </p:txBody>
      </p:sp>
      <p:sp>
        <p:nvSpPr>
          <p:cNvPr id="40" name="Line 14"/>
          <p:cNvSpPr>
            <a:spLocks noChangeShapeType="1"/>
          </p:cNvSpPr>
          <p:nvPr/>
        </p:nvSpPr>
        <p:spPr bwMode="auto">
          <a:xfrm>
            <a:off x="4857750" y="2286000"/>
            <a:ext cx="0" cy="12573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41" name="Text Box 19"/>
          <p:cNvSpPr txBox="1">
            <a:spLocks noChangeArrowheads="1"/>
          </p:cNvSpPr>
          <p:nvPr/>
        </p:nvSpPr>
        <p:spPr bwMode="auto">
          <a:xfrm>
            <a:off x="6405562" y="3543301"/>
            <a:ext cx="284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solidFill>
                  <a:schemeClr val="tx1"/>
                </a:solidFill>
                <a:latin typeface="Calibri" panose="020F0502020204030204" pitchFamily="34" charset="0"/>
                <a:ea typeface="SimSun" panose="02010600030101010101" pitchFamily="2" charset="-122"/>
                <a:cs typeface="Calibri" panose="020F0502020204030204" pitchFamily="34" charset="0"/>
              </a:rPr>
              <a:t>x</a:t>
            </a:r>
          </a:p>
        </p:txBody>
      </p:sp>
      <p:sp>
        <p:nvSpPr>
          <p:cNvPr id="42" name="Text Box 20"/>
          <p:cNvSpPr txBox="1">
            <a:spLocks noChangeArrowheads="1"/>
          </p:cNvSpPr>
          <p:nvPr/>
        </p:nvSpPr>
        <p:spPr bwMode="auto">
          <a:xfrm rot="16200000">
            <a:off x="1938502" y="2644260"/>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dirty="0">
                <a:solidFill>
                  <a:schemeClr val="tx1"/>
                </a:solidFill>
                <a:latin typeface="Calibri" panose="020F0502020204030204" pitchFamily="34" charset="0"/>
                <a:ea typeface="SimSun" panose="02010600030101010101" pitchFamily="2" charset="-122"/>
                <a:cs typeface="Calibri" panose="020F0502020204030204" pitchFamily="34" charset="0"/>
              </a:rPr>
              <a:t>隶属度</a:t>
            </a:r>
            <a:endParaRPr lang="en-US" altLang="zh-CN" sz="1800" dirty="0">
              <a:solidFill>
                <a:schemeClr val="tx1"/>
              </a:solidFill>
              <a:latin typeface="Calibri" panose="020F0502020204030204" pitchFamily="34" charset="0"/>
              <a:ea typeface="SimSun" panose="02010600030101010101" pitchFamily="2" charset="-122"/>
              <a:cs typeface="Calibri" panose="020F0502020204030204" pitchFamily="34" charset="0"/>
            </a:endParaRPr>
          </a:p>
        </p:txBody>
      </p:sp>
      <mc:AlternateContent xmlns:mc="http://schemas.openxmlformats.org/markup-compatibility/2006" xmlns:a14="http://schemas.microsoft.com/office/drawing/2010/main">
        <mc:Choice Requires="a14">
          <p:sp>
            <p:nvSpPr>
              <p:cNvPr id="43" name="Object 21"/>
              <p:cNvSpPr txBox="1"/>
              <p:nvPr/>
            </p:nvSpPr>
            <p:spPr bwMode="auto">
              <a:xfrm>
                <a:off x="4514850" y="4562450"/>
                <a:ext cx="2917136" cy="6667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1800" i="1" smtClean="0">
                          <a:solidFill>
                            <a:schemeClr val="tx1"/>
                          </a:solidFill>
                          <a:latin typeface="Cambria Math" panose="02040503050406030204" pitchFamily="18" charset="0"/>
                        </a:rPr>
                        <m:t>𝜇</m:t>
                      </m:r>
                      <m:r>
                        <a:rPr lang="en-US" sz="1800" i="1" smtClean="0">
                          <a:solidFill>
                            <a:schemeClr val="tx1"/>
                          </a:solidFill>
                          <a:latin typeface="Cambria Math" panose="02040503050406030204" pitchFamily="18" charset="0"/>
                        </a:rPr>
                        <m:t>(</m:t>
                      </m:r>
                      <m:r>
                        <a:rPr lang="en-US" sz="1800" i="1" smtClean="0">
                          <a:solidFill>
                            <a:schemeClr val="tx1"/>
                          </a:solidFill>
                          <a:latin typeface="Cambria Math" panose="02040503050406030204" pitchFamily="18" charset="0"/>
                        </a:rPr>
                        <m:t>𝑥</m:t>
                      </m:r>
                      <m:r>
                        <a:rPr lang="en-US" sz="1800" i="1" smtClean="0">
                          <a:solidFill>
                            <a:schemeClr val="tx1"/>
                          </a:solidFill>
                          <a:latin typeface="Cambria Math" panose="02040503050406030204" pitchFamily="18" charset="0"/>
                        </a:rPr>
                        <m:t>)=</m:t>
                      </m:r>
                      <m:func>
                        <m:funcPr>
                          <m:ctrlPr>
                            <a:rPr lang="en-US" sz="1800" i="1">
                              <a:solidFill>
                                <a:schemeClr val="tx1"/>
                              </a:solidFill>
                              <a:latin typeface="Cambria Math" panose="02040503050406030204" pitchFamily="18" charset="0"/>
                            </a:rPr>
                          </m:ctrlPr>
                        </m:funcPr>
                        <m:fName>
                          <m:r>
                            <m:rPr>
                              <m:sty m:val="p"/>
                            </m:rPr>
                            <a:rPr lang="en-US" sz="1800">
                              <a:solidFill>
                                <a:schemeClr val="tx1"/>
                              </a:solidFill>
                              <a:latin typeface="Cambria Math" panose="02040503050406030204" pitchFamily="18" charset="0"/>
                            </a:rPr>
                            <m:t>exp</m:t>
                          </m:r>
                        </m:fName>
                        <m:e>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m:t>
                              </m:r>
                              <m:f>
                                <m:fPr>
                                  <m:ctrlPr>
                                    <a:rPr lang="en-US"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𝑥</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𝑚</m:t>
                                  </m:r>
                                  <m:sSup>
                                    <m:sSupPr>
                                      <m:ctrlPr>
                                        <a:rPr lang="en-US" sz="1800" i="1">
                                          <a:solidFill>
                                            <a:schemeClr val="tx1"/>
                                          </a:solidFill>
                                          <a:latin typeface="Cambria Math" panose="02040503050406030204" pitchFamily="18" charset="0"/>
                                        </a:rPr>
                                      </m:ctrlPr>
                                    </m:sSupPr>
                                    <m:e>
                                      <m:r>
                                        <a:rPr lang="en-US" sz="1800" i="1">
                                          <a:solidFill>
                                            <a:schemeClr val="tx1"/>
                                          </a:solidFill>
                                          <a:latin typeface="Cambria Math" panose="02040503050406030204" pitchFamily="18" charset="0"/>
                                        </a:rPr>
                                        <m:t>)</m:t>
                                      </m:r>
                                    </m:e>
                                    <m:sup>
                                      <m:r>
                                        <a:rPr lang="en-US" sz="1800" i="1">
                                          <a:solidFill>
                                            <a:schemeClr val="tx1"/>
                                          </a:solidFill>
                                          <a:latin typeface="Cambria Math" panose="02040503050406030204" pitchFamily="18" charset="0"/>
                                        </a:rPr>
                                        <m:t>2</m:t>
                                      </m:r>
                                    </m:sup>
                                  </m:sSup>
                                </m:num>
                                <m:den>
                                  <m:r>
                                    <a:rPr lang="en-US" sz="1800" i="1">
                                      <a:solidFill>
                                        <a:schemeClr val="tx1"/>
                                      </a:solidFill>
                                      <a:latin typeface="Cambria Math" panose="02040503050406030204" pitchFamily="18" charset="0"/>
                                    </a:rPr>
                                    <m:t>2</m:t>
                                  </m:r>
                                  <m:sSup>
                                    <m:sSupPr>
                                      <m:ctrlPr>
                                        <a:rPr lang="en-US" sz="1800" i="1">
                                          <a:solidFill>
                                            <a:schemeClr val="tx1"/>
                                          </a:solidFill>
                                          <a:latin typeface="Cambria Math" panose="02040503050406030204" pitchFamily="18" charset="0"/>
                                        </a:rPr>
                                      </m:ctrlPr>
                                    </m:sSupPr>
                                    <m:e>
                                      <m:r>
                                        <a:rPr lang="en-US" sz="1800" i="1">
                                          <a:solidFill>
                                            <a:schemeClr val="tx1"/>
                                          </a:solidFill>
                                          <a:latin typeface="Cambria Math" panose="02040503050406030204" pitchFamily="18" charset="0"/>
                                        </a:rPr>
                                        <m:t>𝜎</m:t>
                                      </m:r>
                                    </m:e>
                                    <m:sup>
                                      <m:r>
                                        <a:rPr lang="en-US" sz="1800" i="1">
                                          <a:solidFill>
                                            <a:schemeClr val="tx1"/>
                                          </a:solidFill>
                                          <a:latin typeface="Cambria Math" panose="02040503050406030204" pitchFamily="18" charset="0"/>
                                        </a:rPr>
                                        <m:t>2</m:t>
                                      </m:r>
                                    </m:sup>
                                  </m:sSup>
                                </m:den>
                              </m:f>
                            </m:e>
                          </m:d>
                        </m:e>
                      </m:func>
                    </m:oMath>
                  </m:oMathPara>
                </a14:m>
                <a:endParaRPr lang="en-US" sz="1800" dirty="0">
                  <a:solidFill>
                    <a:schemeClr val="tx1"/>
                  </a:solidFill>
                </a:endParaRPr>
              </a:p>
            </p:txBody>
          </p:sp>
        </mc:Choice>
        <mc:Fallback xmlns="">
          <p:sp>
            <p:nvSpPr>
              <p:cNvPr id="43" name="Object 21"/>
              <p:cNvSpPr txBox="1">
                <a:spLocks noRot="1" noChangeAspect="1" noMove="1" noResize="1" noEditPoints="1" noAdjustHandles="1" noChangeArrowheads="1" noChangeShapeType="1" noTextEdit="1"/>
              </p:cNvSpPr>
              <p:nvPr/>
            </p:nvSpPr>
            <p:spPr bwMode="auto">
              <a:xfrm>
                <a:off x="4514850" y="4562450"/>
                <a:ext cx="2917136" cy="666750"/>
              </a:xfrm>
              <a:prstGeom prst="rect">
                <a:avLst/>
              </a:prstGeom>
              <a:blipFill>
                <a:blip r:embed="rId4"/>
                <a:stretch>
                  <a:fillRect b="-909"/>
                </a:stretch>
              </a:blipFill>
              <a:ln>
                <a:noFill/>
              </a:ln>
              <a:effectLst/>
            </p:spPr>
            <p:txBody>
              <a:bodyPr/>
              <a:lstStyle/>
              <a:p>
                <a:r>
                  <a:rPr lang="en-US">
                    <a:noFill/>
                  </a:rPr>
                  <a:t> </a:t>
                </a:r>
              </a:p>
            </p:txBody>
          </p:sp>
        </mc:Fallback>
      </mc:AlternateContent>
      <p:sp>
        <p:nvSpPr>
          <p:cNvPr id="44" name="Text Box 22"/>
          <p:cNvSpPr txBox="1">
            <a:spLocks noChangeArrowheads="1"/>
          </p:cNvSpPr>
          <p:nvPr/>
        </p:nvSpPr>
        <p:spPr bwMode="auto">
          <a:xfrm>
            <a:off x="1714501" y="4733900"/>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tx1"/>
                </a:solidFill>
                <a:latin typeface="Times New Roman" panose="02020603050405020304" pitchFamily="18" charset="0"/>
                <a:ea typeface="SimSun" panose="02010600030101010101" pitchFamily="2" charset="-122"/>
              </a:rPr>
              <a:t>隶属度函数计算：</a:t>
            </a:r>
            <a:endParaRPr lang="en-US" altLang="zh-CN" dirty="0">
              <a:solidFill>
                <a:schemeClr val="tx1"/>
              </a:solidFill>
              <a:latin typeface="Times New Roman" panose="02020603050405020304" pitchFamily="18" charset="0"/>
              <a:ea typeface="SimSun" panose="02010600030101010101" pitchFamily="2" charset="-122"/>
            </a:endParaRPr>
          </a:p>
        </p:txBody>
      </p:sp>
      <p:sp>
        <p:nvSpPr>
          <p:cNvPr id="45" name="Text Box 23"/>
          <p:cNvSpPr txBox="1">
            <a:spLocks noChangeArrowheads="1"/>
          </p:cNvSpPr>
          <p:nvPr/>
        </p:nvSpPr>
        <p:spPr bwMode="auto">
          <a:xfrm>
            <a:off x="5657850" y="3543300"/>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solidFill>
                  <a:schemeClr val="tx1"/>
                </a:solidFill>
                <a:latin typeface="Calibri" panose="020F0502020204030204" pitchFamily="34" charset="0"/>
                <a:ea typeface="SimSun" panose="02010600030101010101" pitchFamily="2" charset="-122"/>
                <a:cs typeface="Calibri" panose="020F0502020204030204" pitchFamily="34" charset="0"/>
              </a:rPr>
              <a:t>120</a:t>
            </a:r>
          </a:p>
        </p:txBody>
      </p:sp>
      <p:sp>
        <p:nvSpPr>
          <p:cNvPr id="46" name="Freeform 33"/>
          <p:cNvSpPr>
            <a:spLocks/>
          </p:cNvSpPr>
          <p:nvPr/>
        </p:nvSpPr>
        <p:spPr bwMode="auto">
          <a:xfrm>
            <a:off x="3563890" y="2285999"/>
            <a:ext cx="1298624" cy="1229913"/>
          </a:xfrm>
          <a:custGeom>
            <a:avLst/>
            <a:gdLst>
              <a:gd name="T0" fmla="*/ 528 w 528"/>
              <a:gd name="T1" fmla="*/ 0 h 1008"/>
              <a:gd name="T2" fmla="*/ 336 w 528"/>
              <a:gd name="T3" fmla="*/ 192 h 1008"/>
              <a:gd name="T4" fmla="*/ 192 w 528"/>
              <a:gd name="T5" fmla="*/ 816 h 1008"/>
              <a:gd name="T6" fmla="*/ 0 w 528"/>
              <a:gd name="T7" fmla="*/ 1008 h 1008"/>
            </a:gdLst>
            <a:ahLst/>
            <a:cxnLst>
              <a:cxn ang="0">
                <a:pos x="T0" y="T1"/>
              </a:cxn>
              <a:cxn ang="0">
                <a:pos x="T2" y="T3"/>
              </a:cxn>
              <a:cxn ang="0">
                <a:pos x="T4" y="T5"/>
              </a:cxn>
              <a:cxn ang="0">
                <a:pos x="T6" y="T7"/>
              </a:cxn>
            </a:cxnLst>
            <a:rect l="0" t="0" r="r" b="b"/>
            <a:pathLst>
              <a:path w="528" h="1008">
                <a:moveTo>
                  <a:pt x="528" y="0"/>
                </a:moveTo>
                <a:cubicBezTo>
                  <a:pt x="460" y="28"/>
                  <a:pt x="392" y="56"/>
                  <a:pt x="336" y="192"/>
                </a:cubicBezTo>
                <a:cubicBezTo>
                  <a:pt x="280" y="328"/>
                  <a:pt x="248" y="680"/>
                  <a:pt x="192" y="816"/>
                </a:cubicBezTo>
                <a:cubicBezTo>
                  <a:pt x="136" y="952"/>
                  <a:pt x="68" y="980"/>
                  <a:pt x="0" y="1008"/>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47" name="Freeform 34"/>
          <p:cNvSpPr>
            <a:spLocks/>
          </p:cNvSpPr>
          <p:nvPr/>
        </p:nvSpPr>
        <p:spPr bwMode="auto">
          <a:xfrm flipH="1">
            <a:off x="4857749" y="2285999"/>
            <a:ext cx="1143658" cy="1234967"/>
          </a:xfrm>
          <a:custGeom>
            <a:avLst/>
            <a:gdLst>
              <a:gd name="T0" fmla="*/ 528 w 528"/>
              <a:gd name="T1" fmla="*/ 0 h 1008"/>
              <a:gd name="T2" fmla="*/ 336 w 528"/>
              <a:gd name="T3" fmla="*/ 192 h 1008"/>
              <a:gd name="T4" fmla="*/ 192 w 528"/>
              <a:gd name="T5" fmla="*/ 816 h 1008"/>
              <a:gd name="T6" fmla="*/ 0 w 528"/>
              <a:gd name="T7" fmla="*/ 1008 h 1008"/>
            </a:gdLst>
            <a:ahLst/>
            <a:cxnLst>
              <a:cxn ang="0">
                <a:pos x="T0" y="T1"/>
              </a:cxn>
              <a:cxn ang="0">
                <a:pos x="T2" y="T3"/>
              </a:cxn>
              <a:cxn ang="0">
                <a:pos x="T4" y="T5"/>
              </a:cxn>
              <a:cxn ang="0">
                <a:pos x="T6" y="T7"/>
              </a:cxn>
            </a:cxnLst>
            <a:rect l="0" t="0" r="r" b="b"/>
            <a:pathLst>
              <a:path w="528" h="1008">
                <a:moveTo>
                  <a:pt x="528" y="0"/>
                </a:moveTo>
                <a:cubicBezTo>
                  <a:pt x="460" y="28"/>
                  <a:pt x="392" y="56"/>
                  <a:pt x="336" y="192"/>
                </a:cubicBezTo>
                <a:cubicBezTo>
                  <a:pt x="280" y="328"/>
                  <a:pt x="248" y="680"/>
                  <a:pt x="192" y="816"/>
                </a:cubicBezTo>
                <a:cubicBezTo>
                  <a:pt x="136" y="952"/>
                  <a:pt x="68" y="980"/>
                  <a:pt x="0" y="1008"/>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48" name="Line 35"/>
          <p:cNvSpPr>
            <a:spLocks noChangeShapeType="1"/>
          </p:cNvSpPr>
          <p:nvPr/>
        </p:nvSpPr>
        <p:spPr bwMode="auto">
          <a:xfrm flipH="1">
            <a:off x="2800350" y="2286000"/>
            <a:ext cx="20574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Calibri" panose="020F0502020204030204" pitchFamily="34" charset="0"/>
              <a:cs typeface="Calibri" panose="020F0502020204030204" pitchFamily="34" charset="0"/>
            </a:endParaRPr>
          </a:p>
        </p:txBody>
      </p:sp>
      <p:sp>
        <p:nvSpPr>
          <p:cNvPr id="25" name="标题 1">
            <a:extLst>
              <a:ext uri="{FF2B5EF4-FFF2-40B4-BE49-F238E27FC236}">
                <a16:creationId xmlns:a16="http://schemas.microsoft.com/office/drawing/2014/main" id="{61272CF2-9408-4100-901D-65F734A3E92F}"/>
              </a:ext>
            </a:extLst>
          </p:cNvPr>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dirty="0">
                <a:solidFill>
                  <a:srgbClr val="002060"/>
                </a:solidFill>
                <a:latin typeface="微软雅黑" panose="020B0503020204020204" pitchFamily="34" charset="-122"/>
                <a:ea typeface="微软雅黑" panose="020B0503020204020204" pitchFamily="34" charset="-122"/>
              </a:rPr>
              <a:t>4.6.1  </a:t>
            </a:r>
            <a:r>
              <a:rPr lang="zh-CN" altLang="en-US" dirty="0">
                <a:solidFill>
                  <a:srgbClr val="002060"/>
                </a:solidFill>
              </a:rPr>
              <a:t>高斯</a:t>
            </a:r>
            <a:r>
              <a:rPr lang="zh-CN" altLang="en-US" dirty="0">
                <a:solidFill>
                  <a:srgbClr val="002060"/>
                </a:solidFill>
                <a:latin typeface="微软雅黑" panose="020B0503020204020204" pitchFamily="34" charset="-122"/>
                <a:ea typeface="微软雅黑" panose="020B0503020204020204" pitchFamily="34" charset="-122"/>
              </a:rPr>
              <a:t>形模糊集</a:t>
            </a:r>
          </a:p>
        </p:txBody>
      </p:sp>
    </p:spTree>
    <p:extLst>
      <p:ext uri="{BB962C8B-B14F-4D97-AF65-F5344CB8AC3E}">
        <p14:creationId xmlns:p14="http://schemas.microsoft.com/office/powerpoint/2010/main" val="4030391106"/>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252886C-EB3D-4E13-8902-A042CC025268}" type="slidenum">
              <a:rPr lang="en-US" smtClean="0"/>
              <a:t>79</a:t>
            </a:fld>
            <a:endParaRPr lang="en-US"/>
          </a:p>
        </p:txBody>
      </p:sp>
      <p:sp>
        <p:nvSpPr>
          <p:cNvPr id="5" name="Rectangle 85"/>
          <p:cNvSpPr>
            <a:spLocks noChangeArrowheads="1"/>
          </p:cNvSpPr>
          <p:nvPr/>
        </p:nvSpPr>
        <p:spPr bwMode="auto">
          <a:xfrm>
            <a:off x="2000250" y="1340768"/>
            <a:ext cx="4972050" cy="2369880"/>
          </a:xfrm>
          <a:prstGeom prst="rect">
            <a:avLst/>
          </a:prstGeom>
          <a:solidFill>
            <a:srgbClr val="CCCCCC"/>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0"/>
              </a:spcBef>
              <a:spcAft>
                <a:spcPct val="0"/>
              </a:spcAft>
              <a:defRPr/>
            </a:pPr>
            <a:r>
              <a:rPr lang="zh-CN" altLang="en-US" sz="2800" b="1" kern="0" dirty="0">
                <a:solidFill>
                  <a:srgbClr val="0000FF"/>
                </a:solidFill>
                <a:latin typeface="微软雅黑" panose="020B0503020204020204" pitchFamily="34" charset="-122"/>
                <a:ea typeface="微软雅黑" panose="020B0503020204020204" pitchFamily="34" charset="-122"/>
                <a:cs typeface="Calibri" panose="020F0502020204030204" pitchFamily="34" charset="0"/>
              </a:rPr>
              <a:t>模糊系统</a:t>
            </a:r>
            <a:endParaRPr lang="en-US" altLang="zh-CN" sz="2000" kern="0" dirty="0">
              <a:solidFill>
                <a:srgbClr val="0000FF"/>
              </a:solidFill>
              <a:latin typeface="微软雅黑" panose="020B0503020204020204" pitchFamily="34" charset="-122"/>
              <a:ea typeface="微软雅黑" panose="020B0503020204020204" pitchFamily="34" charset="-122"/>
              <a:cs typeface="Calibri" panose="020F0502020204030204" pitchFamily="34" charset="0"/>
            </a:endParaRPr>
          </a:p>
          <a:p>
            <a:pPr algn="ctr" fontAlgn="base">
              <a:spcBef>
                <a:spcPct val="0"/>
              </a:spcBef>
              <a:spcAft>
                <a:spcPct val="0"/>
              </a:spcAft>
              <a:defRPr/>
            </a:pP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a:p>
            <a:pPr algn="ctr" fontAlgn="base">
              <a:spcBef>
                <a:spcPct val="0"/>
              </a:spcBef>
              <a:spcAft>
                <a:spcPct val="0"/>
              </a:spcAft>
              <a:defRPr/>
            </a:pP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a:p>
            <a:pPr algn="ctr" fontAlgn="base">
              <a:spcBef>
                <a:spcPct val="0"/>
              </a:spcBef>
              <a:spcAft>
                <a:spcPct val="0"/>
              </a:spcAft>
              <a:defRPr/>
            </a:pP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a:p>
            <a:pPr algn="ctr" fontAlgn="base">
              <a:spcBef>
                <a:spcPct val="0"/>
              </a:spcBef>
              <a:spcAft>
                <a:spcPct val="0"/>
              </a:spcAft>
              <a:defRPr/>
            </a:pP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a:p>
            <a:pPr algn="ctr" fontAlgn="base">
              <a:spcBef>
                <a:spcPct val="0"/>
              </a:spcBef>
              <a:spcAft>
                <a:spcPct val="0"/>
              </a:spcAft>
              <a:defRPr/>
            </a:pP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a:p>
            <a:pPr algn="ctr" fontAlgn="base">
              <a:spcBef>
                <a:spcPct val="0"/>
              </a:spcBef>
              <a:spcAft>
                <a:spcPct val="0"/>
              </a:spcAft>
              <a:defRPr/>
            </a:pP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6" name="Rectangle 77"/>
          <p:cNvSpPr>
            <a:spLocks noChangeArrowheads="1"/>
          </p:cNvSpPr>
          <p:nvPr/>
        </p:nvSpPr>
        <p:spPr bwMode="auto">
          <a:xfrm>
            <a:off x="2199472" y="2850289"/>
            <a:ext cx="954108" cy="400110"/>
          </a:xfrm>
          <a:prstGeom prst="rect">
            <a:avLst/>
          </a:prstGeom>
          <a:solidFill>
            <a:srgbClr val="FFCC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defRPr/>
            </a:pPr>
            <a:r>
              <a:rPr lang="zh-CN" altLang="en-US" sz="2000" kern="0" dirty="0">
                <a:solidFill>
                  <a:srgbClr val="000000"/>
                </a:solidFill>
                <a:latin typeface="Calibri" panose="020F0502020204030204" pitchFamily="34" charset="0"/>
                <a:ea typeface="SimSun" panose="02010600030101010101" pitchFamily="2" charset="-122"/>
                <a:cs typeface="Calibri" panose="020F0502020204030204" pitchFamily="34" charset="0"/>
              </a:rPr>
              <a:t>模糊化</a:t>
            </a: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7" name="Rectangle 78"/>
          <p:cNvSpPr>
            <a:spLocks noChangeArrowheads="1"/>
          </p:cNvSpPr>
          <p:nvPr/>
        </p:nvSpPr>
        <p:spPr bwMode="auto">
          <a:xfrm>
            <a:off x="3943350" y="2174014"/>
            <a:ext cx="800100" cy="400110"/>
          </a:xfrm>
          <a:prstGeom prst="rect">
            <a:avLst/>
          </a:prstGeom>
          <a:solidFill>
            <a:srgbClr val="FFCC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0"/>
              </a:spcBef>
              <a:spcAft>
                <a:spcPct val="0"/>
              </a:spcAft>
              <a:defRPr/>
            </a:pPr>
            <a:r>
              <a:rPr lang="zh-CN" altLang="en-US" sz="2000" kern="0" dirty="0">
                <a:solidFill>
                  <a:srgbClr val="000000"/>
                </a:solidFill>
                <a:latin typeface="Calibri" panose="020F0502020204030204" pitchFamily="34" charset="0"/>
                <a:ea typeface="SimSun" panose="02010600030101010101" pitchFamily="2" charset="-122"/>
                <a:cs typeface="Calibri" panose="020F0502020204030204" pitchFamily="34" charset="0"/>
              </a:rPr>
              <a:t>规则</a:t>
            </a: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8" name="Rectangle 79"/>
          <p:cNvSpPr>
            <a:spLocks noChangeArrowheads="1"/>
          </p:cNvSpPr>
          <p:nvPr/>
        </p:nvSpPr>
        <p:spPr bwMode="auto">
          <a:xfrm>
            <a:off x="5639533" y="2838383"/>
            <a:ext cx="1210589" cy="400110"/>
          </a:xfrm>
          <a:prstGeom prst="rect">
            <a:avLst/>
          </a:prstGeom>
          <a:solidFill>
            <a:srgbClr val="FFCC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defRPr/>
            </a:pPr>
            <a:r>
              <a:rPr lang="zh-CN" altLang="en-US" sz="2000" kern="0" dirty="0">
                <a:solidFill>
                  <a:srgbClr val="000000"/>
                </a:solidFill>
                <a:latin typeface="Calibri" panose="020F0502020204030204" pitchFamily="34" charset="0"/>
                <a:ea typeface="SimSun" panose="02010600030101010101" pitchFamily="2" charset="-122"/>
                <a:cs typeface="Calibri" panose="020F0502020204030204" pitchFamily="34" charset="0"/>
              </a:rPr>
              <a:t>去模糊化</a:t>
            </a: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9" name="Rectangle 80"/>
          <p:cNvSpPr>
            <a:spLocks noChangeArrowheads="1"/>
          </p:cNvSpPr>
          <p:nvPr/>
        </p:nvSpPr>
        <p:spPr bwMode="auto">
          <a:xfrm>
            <a:off x="3945524" y="2845527"/>
            <a:ext cx="954108" cy="400110"/>
          </a:xfrm>
          <a:prstGeom prst="rect">
            <a:avLst/>
          </a:prstGeom>
          <a:solidFill>
            <a:srgbClr val="FFCC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defRPr/>
            </a:pPr>
            <a:r>
              <a:rPr lang="zh-CN" altLang="en-US" sz="2000" kern="0" dirty="0">
                <a:solidFill>
                  <a:srgbClr val="000000"/>
                </a:solidFill>
                <a:latin typeface="Calibri" panose="020F0502020204030204" pitchFamily="34" charset="0"/>
                <a:ea typeface="SimSun" panose="02010600030101010101" pitchFamily="2" charset="-122"/>
                <a:cs typeface="Calibri" panose="020F0502020204030204" pitchFamily="34" charset="0"/>
              </a:rPr>
              <a:t>推理机</a:t>
            </a: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10" name="Line 81"/>
          <p:cNvSpPr>
            <a:spLocks noChangeShapeType="1"/>
          </p:cNvSpPr>
          <p:nvPr/>
        </p:nvSpPr>
        <p:spPr bwMode="auto">
          <a:xfrm>
            <a:off x="1350170" y="3055108"/>
            <a:ext cx="821531" cy="119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sz="2000" b="1" kern="0">
              <a:solidFill>
                <a:srgbClr val="000000"/>
              </a:solidFill>
              <a:latin typeface="Calibri" panose="020F0502020204030204" pitchFamily="34" charset="0"/>
              <a:cs typeface="Calibri" panose="020F0502020204030204" pitchFamily="34" charset="0"/>
            </a:endParaRPr>
          </a:p>
        </p:txBody>
      </p:sp>
      <p:sp>
        <p:nvSpPr>
          <p:cNvPr id="11" name="Line 83"/>
          <p:cNvSpPr>
            <a:spLocks noChangeShapeType="1"/>
          </p:cNvSpPr>
          <p:nvPr/>
        </p:nvSpPr>
        <p:spPr bwMode="auto">
          <a:xfrm>
            <a:off x="4979195" y="3049153"/>
            <a:ext cx="67865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sz="2000" b="1" kern="0">
              <a:solidFill>
                <a:srgbClr val="000000"/>
              </a:solidFill>
              <a:latin typeface="Calibri" panose="020F0502020204030204" pitchFamily="34" charset="0"/>
              <a:cs typeface="Calibri" panose="020F0502020204030204" pitchFamily="34" charset="0"/>
            </a:endParaRPr>
          </a:p>
        </p:txBody>
      </p:sp>
      <p:sp>
        <p:nvSpPr>
          <p:cNvPr id="12" name="Line 84"/>
          <p:cNvSpPr>
            <a:spLocks noChangeShapeType="1"/>
          </p:cNvSpPr>
          <p:nvPr/>
        </p:nvSpPr>
        <p:spPr bwMode="auto">
          <a:xfrm>
            <a:off x="4343400" y="2539565"/>
            <a:ext cx="0" cy="33456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sz="2000" b="1" kern="0">
              <a:solidFill>
                <a:srgbClr val="000000"/>
              </a:solidFill>
              <a:latin typeface="Calibri" panose="020F0502020204030204" pitchFamily="34" charset="0"/>
              <a:cs typeface="Calibri" panose="020F0502020204030204" pitchFamily="34" charset="0"/>
            </a:endParaRPr>
          </a:p>
        </p:txBody>
      </p:sp>
      <p:sp>
        <p:nvSpPr>
          <p:cNvPr id="13" name="Line 86"/>
          <p:cNvSpPr>
            <a:spLocks noChangeShapeType="1"/>
          </p:cNvSpPr>
          <p:nvPr/>
        </p:nvSpPr>
        <p:spPr bwMode="auto">
          <a:xfrm>
            <a:off x="6858000" y="3022959"/>
            <a:ext cx="777479"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sz="2000" b="1" kern="0">
              <a:solidFill>
                <a:srgbClr val="000000"/>
              </a:solidFill>
              <a:latin typeface="Calibri" panose="020F0502020204030204" pitchFamily="34" charset="0"/>
              <a:cs typeface="Calibri" panose="020F0502020204030204" pitchFamily="34" charset="0"/>
            </a:endParaRPr>
          </a:p>
        </p:txBody>
      </p:sp>
      <p:sp>
        <p:nvSpPr>
          <p:cNvPr id="14" name="Text Box 87"/>
          <p:cNvSpPr txBox="1">
            <a:spLocks noChangeArrowheads="1"/>
          </p:cNvSpPr>
          <p:nvPr/>
        </p:nvSpPr>
        <p:spPr bwMode="auto">
          <a:xfrm>
            <a:off x="1174557" y="270684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dirty="0">
                <a:solidFill>
                  <a:srgbClr val="000000"/>
                </a:solidFill>
                <a:latin typeface="Calibri" panose="020F0502020204030204" pitchFamily="34" charset="0"/>
                <a:ea typeface="SimSun" panose="02010600030101010101" pitchFamily="2" charset="-122"/>
                <a:cs typeface="Calibri" panose="020F0502020204030204" pitchFamily="34" charset="0"/>
              </a:rPr>
              <a:t>输入值</a:t>
            </a:r>
            <a:endParaRPr lang="en-US" altLang="zh-CN" sz="200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15" name="Text Box 89"/>
          <p:cNvSpPr txBox="1">
            <a:spLocks noChangeArrowheads="1"/>
          </p:cNvSpPr>
          <p:nvPr/>
        </p:nvSpPr>
        <p:spPr bwMode="auto">
          <a:xfrm>
            <a:off x="3088585" y="2775309"/>
            <a:ext cx="8050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pPr>
            <a:r>
              <a:rPr lang="zh-CN" altLang="en-US" sz="1600" dirty="0">
                <a:solidFill>
                  <a:srgbClr val="000000"/>
                </a:solidFill>
                <a:latin typeface="Calibri" panose="020F0502020204030204" pitchFamily="34" charset="0"/>
                <a:ea typeface="SimSun" panose="02010600030101010101" pitchFamily="2" charset="-122"/>
                <a:cs typeface="Calibri" panose="020F0502020204030204" pitchFamily="34" charset="0"/>
              </a:rPr>
              <a:t>模糊集</a:t>
            </a:r>
            <a:endParaRPr lang="en-US" altLang="zh-CN" sz="160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16" name="Text Box 90"/>
          <p:cNvSpPr txBox="1">
            <a:spLocks noChangeArrowheads="1"/>
          </p:cNvSpPr>
          <p:nvPr/>
        </p:nvSpPr>
        <p:spPr bwMode="auto">
          <a:xfrm>
            <a:off x="4927325" y="2757450"/>
            <a:ext cx="7939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pPr>
            <a:r>
              <a:rPr lang="zh-CN" altLang="en-US" sz="1600" dirty="0">
                <a:solidFill>
                  <a:srgbClr val="000000"/>
                </a:solidFill>
                <a:latin typeface="Calibri" panose="020F0502020204030204" pitchFamily="34" charset="0"/>
                <a:ea typeface="SimSun" panose="02010600030101010101" pitchFamily="2" charset="-122"/>
                <a:cs typeface="Calibri" panose="020F0502020204030204" pitchFamily="34" charset="0"/>
              </a:rPr>
              <a:t>模糊集</a:t>
            </a:r>
            <a:endParaRPr lang="en-US" altLang="zh-CN" sz="160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17" name="Line 91"/>
          <p:cNvSpPr>
            <a:spLocks noChangeShapeType="1"/>
          </p:cNvSpPr>
          <p:nvPr/>
        </p:nvSpPr>
        <p:spPr bwMode="auto">
          <a:xfrm>
            <a:off x="3192067" y="3064631"/>
            <a:ext cx="67865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sz="2000" b="1" kern="0">
              <a:solidFill>
                <a:srgbClr val="000000"/>
              </a:solidFill>
              <a:latin typeface="Calibri" panose="020F0502020204030204" pitchFamily="34" charset="0"/>
              <a:cs typeface="Calibri" panose="020F0502020204030204" pitchFamily="34" charset="0"/>
            </a:endParaRPr>
          </a:p>
        </p:txBody>
      </p:sp>
      <p:sp>
        <p:nvSpPr>
          <p:cNvPr id="18" name="Text Box 92"/>
          <p:cNvSpPr txBox="1">
            <a:spLocks noChangeArrowheads="1"/>
          </p:cNvSpPr>
          <p:nvPr/>
        </p:nvSpPr>
        <p:spPr bwMode="auto">
          <a:xfrm>
            <a:off x="6972301" y="268005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dirty="0">
                <a:solidFill>
                  <a:srgbClr val="000000"/>
                </a:solidFill>
                <a:latin typeface="Calibri" panose="020F0502020204030204" pitchFamily="34" charset="0"/>
                <a:ea typeface="SimSun" panose="02010600030101010101" pitchFamily="2" charset="-122"/>
                <a:cs typeface="Calibri" panose="020F0502020204030204" pitchFamily="34" charset="0"/>
              </a:rPr>
              <a:t>输出值</a:t>
            </a:r>
            <a:endParaRPr lang="en-US" altLang="zh-CN" sz="200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19" name="Text Box 93"/>
          <p:cNvSpPr txBox="1">
            <a:spLocks noChangeArrowheads="1"/>
          </p:cNvSpPr>
          <p:nvPr/>
        </p:nvSpPr>
        <p:spPr bwMode="auto">
          <a:xfrm>
            <a:off x="611560" y="4259267"/>
            <a:ext cx="785921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97656" indent="-297656">
              <a:spcBef>
                <a:spcPts val="1200"/>
              </a:spcBef>
              <a:buClr>
                <a:srgbClr val="0000FF"/>
              </a:buClr>
              <a:buFont typeface="Wingdings" panose="05000000000000000000" pitchFamily="2" charset="2"/>
              <a:buChar char="n"/>
            </a:pPr>
            <a:r>
              <a:rPr lang="zh-CN" altLang="en-US"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规则</a:t>
            </a:r>
            <a:r>
              <a:rPr lang="en-US" altLang="zh-CN"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IF-THEN</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”语句表示的输入输出之间的关系</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p>
          <a:p>
            <a:pPr marL="297656" indent="-297656">
              <a:spcBef>
                <a:spcPts val="1200"/>
              </a:spcBef>
              <a:buClr>
                <a:srgbClr val="0000FF"/>
              </a:buClr>
              <a:buFont typeface="Wingdings" panose="05000000000000000000" pitchFamily="2" charset="2"/>
              <a:buChar char="n"/>
            </a:pPr>
            <a:r>
              <a:rPr lang="zh-CN" altLang="en-US"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模糊化</a:t>
            </a:r>
            <a:r>
              <a:rPr lang="en-US" altLang="zh-CN"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把输入值映射为一个模糊集</a:t>
            </a:r>
            <a:endPar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297656" indent="-297656">
              <a:spcBef>
                <a:spcPts val="1200"/>
              </a:spcBef>
              <a:buClr>
                <a:srgbClr val="0000FF"/>
              </a:buClr>
              <a:buFont typeface="Wingdings" panose="05000000000000000000" pitchFamily="2" charset="2"/>
              <a:buChar char="n"/>
            </a:pPr>
            <a:r>
              <a:rPr lang="zh-CN" altLang="en-US"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推理机</a:t>
            </a:r>
            <a:r>
              <a:rPr lang="en-US" altLang="zh-CN"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融合规则</a:t>
            </a:r>
            <a:endPar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297656" indent="-297656">
              <a:spcBef>
                <a:spcPts val="1200"/>
              </a:spcBef>
              <a:buClr>
                <a:srgbClr val="0000FF"/>
              </a:buClr>
              <a:buFont typeface="Wingdings" panose="05000000000000000000" pitchFamily="2" charset="2"/>
              <a:buChar char="n"/>
            </a:pPr>
            <a:r>
              <a:rPr lang="zh-CN" altLang="en-US"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去模糊化</a:t>
            </a:r>
            <a:r>
              <a:rPr lang="en-US" altLang="zh-CN"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把推理机输出的模糊集转换为一个输出值</a:t>
            </a:r>
            <a:endPar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标题 1">
            <a:extLst>
              <a:ext uri="{FF2B5EF4-FFF2-40B4-BE49-F238E27FC236}">
                <a16:creationId xmlns:a16="http://schemas.microsoft.com/office/drawing/2014/main" id="{3AF9FEAC-B80F-43B1-AE14-93C6782025F9}"/>
              </a:ext>
            </a:extLst>
          </p:cNvPr>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dirty="0">
                <a:solidFill>
                  <a:srgbClr val="002060"/>
                </a:solidFill>
                <a:latin typeface="微软雅黑" panose="020B0503020204020204" pitchFamily="34" charset="-122"/>
                <a:ea typeface="微软雅黑" panose="020B0503020204020204" pitchFamily="34" charset="-122"/>
              </a:rPr>
              <a:t>4.6.2  </a:t>
            </a:r>
            <a:r>
              <a:rPr lang="zh-CN" altLang="en-US" dirty="0">
                <a:solidFill>
                  <a:srgbClr val="002060"/>
                </a:solidFill>
                <a:latin typeface="微软雅黑" panose="020B0503020204020204" pitchFamily="34" charset="-122"/>
                <a:ea typeface="微软雅黑" panose="020B0503020204020204" pitchFamily="34" charset="-122"/>
              </a:rPr>
              <a:t>模糊系统</a:t>
            </a:r>
          </a:p>
        </p:txBody>
      </p:sp>
    </p:spTree>
    <p:extLst>
      <p:ext uri="{BB962C8B-B14F-4D97-AF65-F5344CB8AC3E}">
        <p14:creationId xmlns:p14="http://schemas.microsoft.com/office/powerpoint/2010/main" val="17432648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a:solidFill>
                  <a:srgbClr val="002060"/>
                </a:solidFill>
              </a:rPr>
              <a:t>4.2  </a:t>
            </a:r>
            <a:r>
              <a:rPr lang="zh-CN" altLang="en-US" dirty="0">
                <a:solidFill>
                  <a:srgbClr val="002060"/>
                </a:solidFill>
              </a:rPr>
              <a:t>遗传算法 </a:t>
            </a:r>
            <a:br>
              <a:rPr lang="zh-CN" altLang="en-US" dirty="0">
                <a:solidFill>
                  <a:srgbClr val="002060"/>
                </a:solidFill>
              </a:rPr>
            </a:br>
            <a:endParaRPr lang="zh-CN" altLang="en-US" dirty="0">
              <a:solidFill>
                <a:srgbClr val="002060"/>
              </a:solidFill>
            </a:endParaRPr>
          </a:p>
        </p:txBody>
      </p:sp>
      <p:sp>
        <p:nvSpPr>
          <p:cNvPr id="36867"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C8695778-7297-4E82-B6EB-00EFC7096170}" type="slidenum">
              <a:rPr lang="ja-JP" altLang="en-US" sz="1800">
                <a:solidFill>
                  <a:srgbClr val="002657"/>
                </a:solidFill>
                <a:latin typeface="Arial" panose="020B0604020202020204" pitchFamily="34" charset="0"/>
                <a:ea typeface="MS PGothic" panose="020B0600070205080204" pitchFamily="34" charset="-128"/>
              </a:rPr>
              <a:t>8</a:t>
            </a:fld>
            <a:endParaRPr lang="en-US" altLang="ja-JP" sz="1800">
              <a:solidFill>
                <a:srgbClr val="002657"/>
              </a:solidFill>
              <a:latin typeface="Arial" panose="020B0604020202020204" pitchFamily="34" charset="0"/>
              <a:ea typeface="MS PGothic" panose="020B0600070205080204" pitchFamily="34" charset="-128"/>
            </a:endParaRPr>
          </a:p>
        </p:txBody>
      </p:sp>
      <p:sp>
        <p:nvSpPr>
          <p:cNvPr id="5" name="Rectangle 6"/>
          <p:cNvSpPr>
            <a:spLocks noChangeArrowheads="1"/>
          </p:cNvSpPr>
          <p:nvPr/>
        </p:nvSpPr>
        <p:spPr bwMode="auto">
          <a:xfrm>
            <a:off x="468313" y="1219200"/>
            <a:ext cx="8294687"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50000"/>
              </a:spcBef>
              <a:buClr>
                <a:schemeClr val="accent2"/>
              </a:buClr>
              <a:buFont typeface="Wingdings" panose="05000000000000000000" pitchFamily="2" charset="2"/>
              <a:buBlip>
                <a:blip r:embed="rId3"/>
              </a:buBlip>
            </a:pPr>
            <a:r>
              <a:rPr lang="en-US" altLang="zh-CN" sz="2800" dirty="0">
                <a:solidFill>
                  <a:srgbClr val="FF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遗传算法</a:t>
            </a: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genetic algorithms</a:t>
            </a:r>
            <a:r>
              <a:rPr lang="zh-CN" altLang="en-US" sz="2800" dirty="0">
                <a:solidFill>
                  <a:schemeClr val="tx1"/>
                </a:solidFill>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rPr>
              <a:t>GA</a:t>
            </a:r>
            <a:r>
              <a:rPr lang="zh-CN" altLang="en-US" sz="2800" dirty="0">
                <a:solidFill>
                  <a:schemeClr val="tx1"/>
                </a:solidFill>
                <a:latin typeface="Times New Roman" panose="02020603050405020304" pitchFamily="18" charset="0"/>
              </a:rPr>
              <a:t>）：一类借鉴生物界</a:t>
            </a:r>
            <a:r>
              <a:rPr lang="zh-CN" altLang="en-US" sz="2800" b="1" dirty="0">
                <a:solidFill>
                  <a:srgbClr val="0000FF"/>
                </a:solidFill>
                <a:latin typeface="Times New Roman" panose="02020603050405020304" pitchFamily="18" charset="0"/>
              </a:rPr>
              <a:t>自然选择</a:t>
            </a:r>
            <a:r>
              <a:rPr lang="zh-CN" altLang="en-US" sz="2800" dirty="0">
                <a:solidFill>
                  <a:schemeClr val="tx1"/>
                </a:solidFill>
                <a:latin typeface="Times New Roman" panose="02020603050405020304" pitchFamily="18" charset="0"/>
              </a:rPr>
              <a:t>和</a:t>
            </a:r>
            <a:r>
              <a:rPr lang="zh-CN" altLang="en-US" sz="2800" b="1" dirty="0">
                <a:solidFill>
                  <a:srgbClr val="0000FF"/>
                </a:solidFill>
                <a:latin typeface="Times New Roman" panose="02020603050405020304" pitchFamily="18" charset="0"/>
              </a:rPr>
              <a:t>自然遗传</a:t>
            </a:r>
            <a:r>
              <a:rPr lang="zh-CN" altLang="en-US" sz="2800" dirty="0">
                <a:solidFill>
                  <a:schemeClr val="tx1"/>
                </a:solidFill>
                <a:latin typeface="Times New Roman" panose="02020603050405020304" pitchFamily="18" charset="0"/>
              </a:rPr>
              <a:t>机制的随机搜索算法</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非常适用于处理传统搜索方法难以解决的</a:t>
            </a:r>
            <a:r>
              <a:rPr lang="zh-CN" altLang="en-US" sz="2800" b="1" dirty="0">
                <a:solidFill>
                  <a:srgbClr val="0000FF"/>
                </a:solidFill>
                <a:latin typeface="Times New Roman" panose="02020603050405020304" pitchFamily="18" charset="0"/>
              </a:rPr>
              <a:t>复杂</a:t>
            </a:r>
            <a:r>
              <a:rPr lang="zh-CN" altLang="en-US" sz="2800" dirty="0">
                <a:solidFill>
                  <a:schemeClr val="tx1"/>
                </a:solidFill>
                <a:latin typeface="Times New Roman" panose="02020603050405020304" pitchFamily="18" charset="0"/>
              </a:rPr>
              <a:t>和</a:t>
            </a:r>
            <a:r>
              <a:rPr lang="zh-CN" altLang="en-US" sz="2800" b="1" dirty="0">
                <a:solidFill>
                  <a:srgbClr val="0000FF"/>
                </a:solidFill>
                <a:latin typeface="Times New Roman" panose="02020603050405020304" pitchFamily="18" charset="0"/>
              </a:rPr>
              <a:t>非线性优化问题。</a:t>
            </a:r>
            <a:endParaRPr lang="en-US" altLang="zh-CN" sz="2800" b="1" dirty="0">
              <a:solidFill>
                <a:srgbClr val="0000FF"/>
              </a:solidFill>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Blip>
                <a:blip r:embed="rId3"/>
              </a:buBlip>
            </a:pPr>
            <a:endParaRPr lang="zh-CN" altLang="en-US" sz="2800" dirty="0">
              <a:solidFill>
                <a:schemeClr val="tx1"/>
              </a:solidFill>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Blip>
                <a:blip r:embed="rId3"/>
              </a:buBlip>
            </a:pPr>
            <a:r>
              <a:rPr lang="zh-CN" altLang="en-US" sz="2800" dirty="0">
                <a:solidFill>
                  <a:schemeClr val="tx1"/>
                </a:solidFill>
                <a:latin typeface="Times New Roman" panose="02020603050405020304" pitchFamily="18" charset="0"/>
              </a:rPr>
              <a:t>  遗传算法可广泛应用于组合优化、机器学习、自适应控制、规划设计和人工生命等领域。</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252886C-EB3D-4E13-8902-A042CC025268}" type="slidenum">
              <a:rPr lang="en-US" smtClean="0"/>
              <a:t>80</a:t>
            </a:fld>
            <a:endParaRPr lang="en-US"/>
          </a:p>
        </p:txBody>
      </p:sp>
      <p:sp>
        <p:nvSpPr>
          <p:cNvPr id="5" name="Text Box 18"/>
          <p:cNvSpPr txBox="1">
            <a:spLocks noChangeArrowheads="1"/>
          </p:cNvSpPr>
          <p:nvPr/>
        </p:nvSpPr>
        <p:spPr bwMode="auto">
          <a:xfrm>
            <a:off x="827584" y="1124744"/>
            <a:ext cx="3371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Clr>
                <a:srgbClr val="0000FF"/>
              </a:buClr>
              <a:buFont typeface="Wingdings" panose="05000000000000000000" pitchFamily="2" charset="2"/>
              <a:buChar char="n"/>
            </a:pPr>
            <a:r>
              <a:rPr lang="en-US" altLang="zh-CN" b="1" dirty="0">
                <a:solidFill>
                  <a:srgbClr val="0000FF"/>
                </a:solidFill>
                <a:latin typeface="Times New Roman" panose="02020603050405020304" pitchFamily="18" charset="0"/>
                <a:ea typeface="SimSun" panose="02010600030101010101" pitchFamily="2" charset="-122"/>
              </a:rPr>
              <a:t> Mamdani </a:t>
            </a:r>
            <a:r>
              <a:rPr lang="zh-CN" altLang="en-US" b="1" dirty="0">
                <a:solidFill>
                  <a:srgbClr val="0000FF"/>
                </a:solidFill>
                <a:latin typeface="Times New Roman" panose="02020603050405020304" pitchFamily="18" charset="0"/>
                <a:ea typeface="SimSun" panose="02010600030101010101" pitchFamily="2" charset="-122"/>
              </a:rPr>
              <a:t>模糊规则</a:t>
            </a:r>
            <a:r>
              <a:rPr lang="en-US" altLang="zh-CN" b="1" dirty="0">
                <a:solidFill>
                  <a:srgbClr val="0000FF"/>
                </a:solidFill>
                <a:latin typeface="Times New Roman" panose="02020603050405020304" pitchFamily="18" charset="0"/>
                <a:ea typeface="SimSun" panose="02010600030101010101" pitchFamily="2" charset="-122"/>
              </a:rPr>
              <a:t>:</a:t>
            </a:r>
          </a:p>
        </p:txBody>
      </p:sp>
      <mc:AlternateContent xmlns:mc="http://schemas.openxmlformats.org/markup-compatibility/2006" xmlns:a14="http://schemas.microsoft.com/office/drawing/2010/main">
        <mc:Choice Requires="a14">
          <p:sp>
            <p:nvSpPr>
              <p:cNvPr id="6" name="Object 25"/>
              <p:cNvSpPr txBox="1"/>
              <p:nvPr/>
            </p:nvSpPr>
            <p:spPr bwMode="auto">
              <a:xfrm>
                <a:off x="827585" y="1541463"/>
                <a:ext cx="5772149" cy="95488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a:solidFill>
                            <a:srgbClr val="000000"/>
                          </a:solidFill>
                          <a:latin typeface="Cambria Math" panose="02040503050406030204" pitchFamily="18" charset="0"/>
                        </a:rPr>
                        <m:t>IF</m:t>
                      </m:r>
                      <m:r>
                        <m:rPr>
                          <m:nor/>
                        </m:rPr>
                        <a:rPr lang="en-US">
                          <a:solidFill>
                            <a:srgbClr val="000000"/>
                          </a:solidFill>
                          <a:latin typeface="Cambria Math" panose="02040503050406030204" pitchFamily="18" charset="0"/>
                        </a:rPr>
                        <m:t> </m:t>
                      </m:r>
                      <m:limUpp>
                        <m:limUppPr>
                          <m:ctrlPr>
                            <a:rPr lang="en-US" i="1">
                              <a:solidFill>
                                <a:srgbClr val="000000"/>
                              </a:solidFill>
                              <a:latin typeface="Cambria Math" panose="02040503050406030204" pitchFamily="18" charset="0"/>
                            </a:rPr>
                          </m:ctrlPr>
                        </m:limUppPr>
                        <m:e>
                          <m:groupChr>
                            <m:groupChrPr>
                              <m:chr m:val="⏞"/>
                              <m:pos m:val="top"/>
                              <m:vertJc m:val="bot"/>
                              <m:ctrlPr>
                                <a:rPr lang="en-US" i="1">
                                  <a:solidFill>
                                    <a:srgbClr val="000000"/>
                                  </a:solidFill>
                                  <a:latin typeface="Cambria Math" panose="02040503050406030204" pitchFamily="18" charset="0"/>
                                </a:rPr>
                              </m:ctrlPr>
                            </m:groupChr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1</m:t>
                                  </m:r>
                                </m:sub>
                              </m:sSub>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is</m:t>
                              </m:r>
                              <m:r>
                                <m:rPr>
                                  <m:nor/>
                                </m:rPr>
                                <a:rPr lang="en-US">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𝐹</m:t>
                                  </m:r>
                                </m:e>
                                <m:sub>
                                  <m:r>
                                    <a:rPr lang="en-US" i="1">
                                      <a:solidFill>
                                        <a:srgbClr val="000000"/>
                                      </a:solidFill>
                                      <a:latin typeface="Cambria Math" panose="02040503050406030204" pitchFamily="18" charset="0"/>
                                    </a:rPr>
                                    <m:t>1</m:t>
                                  </m:r>
                                </m:sub>
                              </m:sSub>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and</m:t>
                              </m:r>
                              <m:r>
                                <m:rPr>
                                  <m:nor/>
                                </m:rPr>
                                <a:rPr lang="en-US">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2</m:t>
                                  </m:r>
                                </m:sub>
                              </m:sSub>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is</m:t>
                              </m:r>
                              <m:r>
                                <m:rPr>
                                  <m:nor/>
                                </m:rPr>
                                <a:rPr lang="en-US">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𝐹</m:t>
                                  </m:r>
                                </m:e>
                                <m:sub>
                                  <m:r>
                                    <a:rPr lang="en-US" i="1">
                                      <a:solidFill>
                                        <a:srgbClr val="000000"/>
                                      </a:solidFill>
                                      <a:latin typeface="Cambria Math" panose="02040503050406030204" pitchFamily="18" charset="0"/>
                                    </a:rPr>
                                    <m:t>2</m:t>
                                  </m:r>
                                </m:sub>
                              </m:sSub>
                            </m:e>
                          </m:groupChr>
                        </m:e>
                        <m:lim>
                          <m:r>
                            <a:rPr lang="zh-CN" altLang="en-US" i="1">
                              <a:solidFill>
                                <a:srgbClr val="000000"/>
                              </a:solidFill>
                              <a:latin typeface="Cambria Math" panose="02040503050406030204" pitchFamily="18" charset="0"/>
                            </a:rPr>
                            <m:t>前件</m:t>
                          </m:r>
                        </m:lim>
                      </m:limUpp>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THEN</m:t>
                      </m:r>
                      <m:r>
                        <m:rPr>
                          <m:nor/>
                        </m:rPr>
                        <a:rPr lang="en-US">
                          <a:solidFill>
                            <a:srgbClr val="000000"/>
                          </a:solidFill>
                          <a:latin typeface="Cambria Math" panose="02040503050406030204" pitchFamily="18" charset="0"/>
                        </a:rPr>
                        <m:t> </m:t>
                      </m:r>
                      <m:limUpp>
                        <m:limUppPr>
                          <m:ctrlPr>
                            <a:rPr lang="en-US" i="1">
                              <a:solidFill>
                                <a:srgbClr val="000000"/>
                              </a:solidFill>
                              <a:latin typeface="Cambria Math" panose="02040503050406030204" pitchFamily="18" charset="0"/>
                            </a:rPr>
                          </m:ctrlPr>
                        </m:limUppPr>
                        <m:e>
                          <m:groupChr>
                            <m:groupChrPr>
                              <m:chr m:val="⏞"/>
                              <m:pos m:val="top"/>
                              <m:vertJc m:val="bot"/>
                              <m:ctrlPr>
                                <a:rPr lang="en-US" i="1">
                                  <a:solidFill>
                                    <a:srgbClr val="000000"/>
                                  </a:solidFill>
                                  <a:latin typeface="Cambria Math" panose="02040503050406030204" pitchFamily="18" charset="0"/>
                                </a:rPr>
                              </m:ctrlPr>
                            </m:groupChrPr>
                            <m:e>
                              <m:r>
                                <a:rPr lang="en-US" i="1">
                                  <a:solidFill>
                                    <a:srgbClr val="000000"/>
                                  </a:solidFill>
                                  <a:latin typeface="Cambria Math" panose="02040503050406030204" pitchFamily="18" charset="0"/>
                                </a:rPr>
                                <m:t>𝑦</m:t>
                              </m:r>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is</m:t>
                              </m:r>
                              <m:r>
                                <m:rPr>
                                  <m:nor/>
                                </m:rPr>
                                <a:rPr lang="en-US">
                                  <a:solidFill>
                                    <a:srgbClr val="000000"/>
                                  </a:solidFill>
                                  <a:latin typeface="Cambria Math" panose="02040503050406030204" pitchFamily="18" charset="0"/>
                                </a:rPr>
                                <m:t> </m:t>
                              </m:r>
                              <m:r>
                                <a:rPr lang="en-US" i="1">
                                  <a:solidFill>
                                    <a:srgbClr val="FF0000"/>
                                  </a:solidFill>
                                  <a:latin typeface="Cambria Math" panose="02040503050406030204" pitchFamily="18" charset="0"/>
                                </a:rPr>
                                <m:t>𝐺</m:t>
                              </m:r>
                            </m:e>
                          </m:groupChr>
                        </m:e>
                        <m:lim>
                          <m:r>
                            <a:rPr lang="zh-CN" altLang="en-US" i="1">
                              <a:solidFill>
                                <a:srgbClr val="FF0000"/>
                              </a:solidFill>
                              <a:latin typeface="Cambria Math" panose="02040503050406030204" pitchFamily="18" charset="0"/>
                            </a:rPr>
                            <m:t>后件</m:t>
                          </m:r>
                        </m:lim>
                      </m:limUpp>
                    </m:oMath>
                  </m:oMathPara>
                </a14:m>
                <a:endParaRPr lang="en-US" dirty="0"/>
              </a:p>
            </p:txBody>
          </p:sp>
        </mc:Choice>
        <mc:Fallback xmlns="">
          <p:sp>
            <p:nvSpPr>
              <p:cNvPr id="6" name="Object 25"/>
              <p:cNvSpPr txBox="1">
                <a:spLocks noRot="1" noChangeAspect="1" noMove="1" noResize="1" noEditPoints="1" noAdjustHandles="1" noChangeArrowheads="1" noChangeShapeType="1" noTextEdit="1"/>
              </p:cNvSpPr>
              <p:nvPr/>
            </p:nvSpPr>
            <p:spPr bwMode="auto">
              <a:xfrm>
                <a:off x="827585" y="1541463"/>
                <a:ext cx="5772149" cy="954881"/>
              </a:xfrm>
              <a:prstGeom prst="rect">
                <a:avLst/>
              </a:prstGeom>
              <a:blipFill>
                <a:blip r:embed="rId3"/>
                <a:stretch>
                  <a:fillRect/>
                </a:stretch>
              </a:blipFill>
              <a:ln>
                <a:noFill/>
              </a:ln>
              <a:effectLst/>
            </p:spPr>
            <p:txBody>
              <a:bodyPr/>
              <a:lstStyle/>
              <a:p>
                <a:r>
                  <a:rPr lang="en-US">
                    <a:noFill/>
                  </a:rPr>
                  <a:t> </a:t>
                </a:r>
              </a:p>
            </p:txBody>
          </p:sp>
        </mc:Fallback>
      </mc:AlternateContent>
      <p:sp>
        <p:nvSpPr>
          <p:cNvPr id="7" name="Text Box 26"/>
          <p:cNvSpPr txBox="1">
            <a:spLocks noChangeArrowheads="1"/>
          </p:cNvSpPr>
          <p:nvPr/>
        </p:nvSpPr>
        <p:spPr bwMode="auto">
          <a:xfrm>
            <a:off x="912168" y="2996952"/>
            <a:ext cx="3371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Clr>
                <a:srgbClr val="0000FF"/>
              </a:buClr>
              <a:buFont typeface="Wingdings" panose="05000000000000000000" pitchFamily="2" charset="2"/>
              <a:buChar char="n"/>
            </a:pPr>
            <a:r>
              <a:rPr lang="en-US" altLang="zh-CN" b="1" dirty="0">
                <a:solidFill>
                  <a:srgbClr val="0000FF"/>
                </a:solidFill>
                <a:latin typeface="Times New Roman" panose="02020603050405020304" pitchFamily="18" charset="0"/>
                <a:ea typeface="SimSun" panose="02010600030101010101" pitchFamily="2" charset="-122"/>
              </a:rPr>
              <a:t> TSK </a:t>
            </a:r>
            <a:r>
              <a:rPr lang="zh-CN" altLang="en-US" b="1" dirty="0">
                <a:solidFill>
                  <a:srgbClr val="0000FF"/>
                </a:solidFill>
                <a:latin typeface="Times New Roman" panose="02020603050405020304" pitchFamily="18" charset="0"/>
                <a:ea typeface="SimSun" panose="02010600030101010101" pitchFamily="2" charset="-122"/>
              </a:rPr>
              <a:t>模糊规则</a:t>
            </a:r>
            <a:r>
              <a:rPr lang="en-US" altLang="zh-CN" b="1" dirty="0">
                <a:solidFill>
                  <a:srgbClr val="0000FF"/>
                </a:solidFill>
                <a:latin typeface="Times New Roman" panose="02020603050405020304" pitchFamily="18" charset="0"/>
                <a:ea typeface="SimSun" panose="02010600030101010101" pitchFamily="2" charset="-122"/>
              </a:rPr>
              <a:t>:</a:t>
            </a:r>
          </a:p>
        </p:txBody>
      </p:sp>
      <mc:AlternateContent xmlns:mc="http://schemas.openxmlformats.org/markup-compatibility/2006" xmlns:a14="http://schemas.microsoft.com/office/drawing/2010/main">
        <mc:Choice Requires="a14">
          <p:sp>
            <p:nvSpPr>
              <p:cNvPr id="8" name="Object 27"/>
              <p:cNvSpPr txBox="1"/>
              <p:nvPr/>
            </p:nvSpPr>
            <p:spPr bwMode="auto">
              <a:xfrm>
                <a:off x="912168" y="3413671"/>
                <a:ext cx="6800850" cy="84058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solidFill>
                            <a:srgbClr val="000000"/>
                          </a:solidFill>
                          <a:latin typeface="Cambria Math" panose="02040503050406030204" pitchFamily="18" charset="0"/>
                        </a:rPr>
                        <m:t>IF</m:t>
                      </m:r>
                      <m:r>
                        <m:rPr>
                          <m:nor/>
                        </m:rPr>
                        <a:rPr lang="en-US">
                          <a:solidFill>
                            <a:srgbClr val="000000"/>
                          </a:solidFill>
                          <a:latin typeface="Cambria Math" panose="02040503050406030204" pitchFamily="18" charset="0"/>
                        </a:rPr>
                        <m:t> </m:t>
                      </m:r>
                      <m:limUpp>
                        <m:limUppPr>
                          <m:ctrlPr>
                            <a:rPr lang="en-US" i="1">
                              <a:solidFill>
                                <a:srgbClr val="000000"/>
                              </a:solidFill>
                              <a:latin typeface="Cambria Math" panose="02040503050406030204" pitchFamily="18" charset="0"/>
                            </a:rPr>
                          </m:ctrlPr>
                        </m:limUppPr>
                        <m:e>
                          <m:groupChr>
                            <m:groupChrPr>
                              <m:chr m:val="⏞"/>
                              <m:pos m:val="top"/>
                              <m:vertJc m:val="bot"/>
                              <m:ctrlPr>
                                <a:rPr lang="en-US" i="1">
                                  <a:solidFill>
                                    <a:srgbClr val="000000"/>
                                  </a:solidFill>
                                  <a:latin typeface="Cambria Math" panose="02040503050406030204" pitchFamily="18" charset="0"/>
                                </a:rPr>
                              </m:ctrlPr>
                            </m:groupChr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1</m:t>
                                  </m:r>
                                </m:sub>
                              </m:sSub>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is</m:t>
                              </m:r>
                              <m:r>
                                <m:rPr>
                                  <m:nor/>
                                </m:rPr>
                                <a:rPr lang="en-US">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𝐹</m:t>
                                  </m:r>
                                </m:e>
                                <m:sub>
                                  <m:r>
                                    <a:rPr lang="en-US" i="1">
                                      <a:solidFill>
                                        <a:srgbClr val="000000"/>
                                      </a:solidFill>
                                      <a:latin typeface="Cambria Math" panose="02040503050406030204" pitchFamily="18" charset="0"/>
                                    </a:rPr>
                                    <m:t>1</m:t>
                                  </m:r>
                                </m:sub>
                              </m:sSub>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and</m:t>
                              </m:r>
                              <m:r>
                                <m:rPr>
                                  <m:nor/>
                                </m:rPr>
                                <a:rPr lang="en-US">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2</m:t>
                                  </m:r>
                                </m:sub>
                              </m:sSub>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is</m:t>
                              </m:r>
                              <m:r>
                                <m:rPr>
                                  <m:nor/>
                                </m:rPr>
                                <a:rPr lang="en-US">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𝐹</m:t>
                                  </m:r>
                                </m:e>
                                <m:sub>
                                  <m:r>
                                    <a:rPr lang="en-US" i="1">
                                      <a:solidFill>
                                        <a:srgbClr val="000000"/>
                                      </a:solidFill>
                                      <a:latin typeface="Cambria Math" panose="02040503050406030204" pitchFamily="18" charset="0"/>
                                    </a:rPr>
                                    <m:t>2</m:t>
                                  </m:r>
                                </m:sub>
                              </m:sSub>
                            </m:e>
                          </m:groupChr>
                        </m:e>
                        <m:lim>
                          <m:r>
                            <a:rPr lang="zh-CN" altLang="en-US" i="1">
                              <a:solidFill>
                                <a:srgbClr val="000000"/>
                              </a:solidFill>
                              <a:latin typeface="Cambria Math" panose="02040503050406030204" pitchFamily="18" charset="0"/>
                            </a:rPr>
                            <m:t>前件</m:t>
                          </m:r>
                        </m:lim>
                      </m:limUpp>
                      <m:r>
                        <m:rPr>
                          <m:nor/>
                        </m:rPr>
                        <a:rPr lang="en-US">
                          <a:solidFill>
                            <a:srgbClr val="000000"/>
                          </a:solidFill>
                          <a:latin typeface="Cambria Math" panose="02040503050406030204" pitchFamily="18" charset="0"/>
                        </a:rPr>
                        <m:t>, </m:t>
                      </m:r>
                      <m:r>
                        <m:rPr>
                          <m:nor/>
                        </m:rPr>
                        <a:rPr lang="en-US">
                          <a:solidFill>
                            <a:srgbClr val="000000"/>
                          </a:solidFill>
                          <a:latin typeface="Cambria Math" panose="02040503050406030204" pitchFamily="18" charset="0"/>
                        </a:rPr>
                        <m:t>THEN</m:t>
                      </m:r>
                      <m:r>
                        <m:rPr>
                          <m:nor/>
                        </m:rPr>
                        <a:rPr lang="en-US">
                          <a:solidFill>
                            <a:srgbClr val="000000"/>
                          </a:solidFill>
                          <a:latin typeface="Cambria Math" panose="02040503050406030204" pitchFamily="18" charset="0"/>
                        </a:rPr>
                        <m:t> </m:t>
                      </m:r>
                      <m:limUpp>
                        <m:limUppPr>
                          <m:ctrlPr>
                            <a:rPr lang="en-US" i="1">
                              <a:solidFill>
                                <a:srgbClr val="000000"/>
                              </a:solidFill>
                              <a:latin typeface="Cambria Math" panose="02040503050406030204" pitchFamily="18" charset="0"/>
                            </a:rPr>
                          </m:ctrlPr>
                        </m:limUppPr>
                        <m:e>
                          <m:groupChr>
                            <m:groupChrPr>
                              <m:chr m:val="⏞"/>
                              <m:pos m:val="top"/>
                              <m:vertJc m:val="bot"/>
                              <m:ctrlPr>
                                <a:rPr lang="en-US" i="1">
                                  <a:solidFill>
                                    <a:srgbClr val="000000"/>
                                  </a:solidFill>
                                  <a:latin typeface="Cambria Math" panose="02040503050406030204" pitchFamily="18" charset="0"/>
                                </a:rPr>
                              </m:ctrlPr>
                            </m:groupChrPr>
                            <m:e>
                              <m:r>
                                <a:rPr lang="en-US" i="1">
                                  <a:solidFill>
                                    <a:srgbClr val="000000"/>
                                  </a:solidFill>
                                  <a:latin typeface="Cambria Math" panose="02040503050406030204" pitchFamily="18" charset="0"/>
                                </a:rPr>
                                <m:t>𝑦</m:t>
                              </m:r>
                              <m:r>
                                <a:rPr lang="en-US">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 </m:t>
                              </m:r>
                              <m:r>
                                <a:rPr lang="en-US" i="1">
                                  <a:solidFill>
                                    <a:srgbClr val="FF0000"/>
                                  </a:solidFill>
                                  <a:latin typeface="Cambria Math" panose="02040503050406030204" pitchFamily="18" charset="0"/>
                                </a:rPr>
                                <m:t>𝑎</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𝑏</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𝑐</m:t>
                              </m:r>
                            </m:e>
                          </m:groupChr>
                        </m:e>
                        <m:lim>
                          <m:r>
                            <a:rPr lang="zh-CN" altLang="en-US" i="1">
                              <a:solidFill>
                                <a:srgbClr val="FF0000"/>
                              </a:solidFill>
                              <a:latin typeface="Cambria Math" panose="02040503050406030204" pitchFamily="18" charset="0"/>
                            </a:rPr>
                            <m:t>后件</m:t>
                          </m:r>
                        </m:lim>
                      </m:limUpp>
                    </m:oMath>
                  </m:oMathPara>
                </a14:m>
                <a:endParaRPr lang="en-US" dirty="0"/>
              </a:p>
            </p:txBody>
          </p:sp>
        </mc:Choice>
        <mc:Fallback xmlns="">
          <p:sp>
            <p:nvSpPr>
              <p:cNvPr id="8" name="Object 27"/>
              <p:cNvSpPr txBox="1">
                <a:spLocks noRot="1" noChangeAspect="1" noMove="1" noResize="1" noEditPoints="1" noAdjustHandles="1" noChangeArrowheads="1" noChangeShapeType="1" noTextEdit="1"/>
              </p:cNvSpPr>
              <p:nvPr/>
            </p:nvSpPr>
            <p:spPr bwMode="auto">
              <a:xfrm>
                <a:off x="912168" y="3413671"/>
                <a:ext cx="6800850" cy="840581"/>
              </a:xfrm>
              <a:prstGeom prst="rect">
                <a:avLst/>
              </a:prstGeom>
              <a:blipFill>
                <a:blip r:embed="rId4"/>
                <a:stretch>
                  <a:fillRect/>
                </a:stretch>
              </a:blipFill>
              <a:ln>
                <a:noFill/>
              </a:ln>
              <a:effectLst/>
            </p:spPr>
            <p:txBody>
              <a:bodyPr/>
              <a:lstStyle/>
              <a:p>
                <a:r>
                  <a:rPr lang="en-US">
                    <a:noFill/>
                  </a:rPr>
                  <a:t> </a:t>
                </a:r>
              </a:p>
            </p:txBody>
          </p:sp>
        </mc:Fallback>
      </mc:AlternateContent>
      <p:sp>
        <p:nvSpPr>
          <p:cNvPr id="9" name="Text Box 28"/>
          <p:cNvSpPr txBox="1">
            <a:spLocks noChangeArrowheads="1"/>
          </p:cNvSpPr>
          <p:nvPr/>
        </p:nvSpPr>
        <p:spPr bwMode="auto">
          <a:xfrm>
            <a:off x="683568" y="4509120"/>
            <a:ext cx="7848872" cy="2246769"/>
          </a:xfrm>
          <a:prstGeom prst="rect">
            <a:avLst/>
          </a:prstGeom>
          <a:noFill/>
          <a:ln w="9525" algn="ctr">
            <a:solidFill>
              <a:srgbClr val="CC0000"/>
            </a:solidFill>
            <a:miter lim="800000"/>
            <a:headEnd/>
            <a:tailEnd/>
          </a:ln>
          <a:effectLst/>
        </p:spPr>
        <p:txBody>
          <a:bodyPr wrap="square">
            <a:spAutoFit/>
          </a:bodyPr>
          <a:lstStyle/>
          <a:p>
            <a:pPr marL="342900" indent="-342900" fontAlgn="base">
              <a:spcBef>
                <a:spcPts val="1200"/>
              </a:spcBef>
              <a:spcAft>
                <a:spcPct val="0"/>
              </a:spcAft>
              <a:buClr>
                <a:srgbClr val="0000FF"/>
              </a:buClr>
              <a:buFont typeface="Arial" panose="020B0604020202020204" pitchFamily="34" charset="0"/>
              <a:buChar char="•"/>
              <a:defRPr/>
            </a:pPr>
            <a:r>
              <a:rPr lang="en-US" altLang="zh-CN" kern="0" dirty="0">
                <a:solidFill>
                  <a:srgbClr val="000000"/>
                </a:solidFill>
                <a:latin typeface="微软雅黑" panose="020B0503020204020204" pitchFamily="34" charset="-122"/>
                <a:ea typeface="微软雅黑" panose="020B0503020204020204" pitchFamily="34" charset="-122"/>
              </a:rPr>
              <a:t>TSK </a:t>
            </a:r>
            <a:r>
              <a:rPr lang="zh-CN" altLang="en-US" kern="0" dirty="0">
                <a:solidFill>
                  <a:srgbClr val="000000"/>
                </a:solidFill>
                <a:latin typeface="微软雅黑" panose="020B0503020204020204" pitchFamily="34" charset="-122"/>
                <a:ea typeface="微软雅黑" panose="020B0503020204020204" pitchFamily="34" charset="-122"/>
              </a:rPr>
              <a:t>模糊规则中，</a:t>
            </a:r>
            <a:r>
              <a:rPr lang="en-US" altLang="zh-CN" i="1" kern="0" dirty="0">
                <a:solidFill>
                  <a:srgbClr val="000000"/>
                </a:solidFill>
                <a:latin typeface="微软雅黑" panose="020B0503020204020204" pitchFamily="34" charset="-122"/>
                <a:ea typeface="微软雅黑" panose="020B0503020204020204" pitchFamily="34" charset="-122"/>
              </a:rPr>
              <a:t>y</a:t>
            </a: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也可以是关于</a:t>
            </a:r>
            <a:r>
              <a:rPr lang="en-US" altLang="zh-CN" kern="0" dirty="0">
                <a:solidFill>
                  <a:srgbClr val="000000"/>
                </a:solidFill>
                <a:latin typeface="微软雅黑" panose="020B0503020204020204" pitchFamily="34" charset="-122"/>
                <a:ea typeface="微软雅黑" panose="020B0503020204020204" pitchFamily="34" charset="-122"/>
              </a:rPr>
              <a:t> </a:t>
            </a:r>
            <a:r>
              <a:rPr lang="en-US" altLang="zh-CN" i="1" kern="0" dirty="0">
                <a:solidFill>
                  <a:srgbClr val="000000"/>
                </a:solidFill>
                <a:latin typeface="微软雅黑" panose="020B0503020204020204" pitchFamily="34" charset="-122"/>
                <a:ea typeface="微软雅黑" panose="020B0503020204020204" pitchFamily="34" charset="-122"/>
              </a:rPr>
              <a:t>x</a:t>
            </a:r>
            <a:r>
              <a:rPr lang="en-US" altLang="zh-CN" i="1" kern="0" baseline="-25000" dirty="0">
                <a:solidFill>
                  <a:srgbClr val="000000"/>
                </a:solidFill>
                <a:latin typeface="微软雅黑" panose="020B0503020204020204" pitchFamily="34" charset="-122"/>
                <a:ea typeface="微软雅黑" panose="020B0503020204020204" pitchFamily="34" charset="-122"/>
              </a:rPr>
              <a:t>1</a:t>
            </a: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和</a:t>
            </a:r>
            <a:r>
              <a:rPr lang="en-US" altLang="zh-CN" kern="0" dirty="0">
                <a:solidFill>
                  <a:srgbClr val="000000"/>
                </a:solidFill>
                <a:latin typeface="微软雅黑" panose="020B0503020204020204" pitchFamily="34" charset="-122"/>
                <a:ea typeface="微软雅黑" panose="020B0503020204020204" pitchFamily="34" charset="-122"/>
              </a:rPr>
              <a:t> </a:t>
            </a:r>
            <a:r>
              <a:rPr lang="en-US" altLang="zh-CN" i="1" kern="0" dirty="0">
                <a:solidFill>
                  <a:srgbClr val="000000"/>
                </a:solidFill>
                <a:latin typeface="微软雅黑" panose="020B0503020204020204" pitchFamily="34" charset="-122"/>
                <a:ea typeface="微软雅黑" panose="020B0503020204020204" pitchFamily="34" charset="-122"/>
              </a:rPr>
              <a:t>x</a:t>
            </a:r>
            <a:r>
              <a:rPr lang="en-US" altLang="zh-CN" i="1" kern="0" baseline="-25000" dirty="0">
                <a:solidFill>
                  <a:srgbClr val="000000"/>
                </a:solidFill>
                <a:latin typeface="微软雅黑" panose="020B0503020204020204" pitchFamily="34" charset="-122"/>
                <a:ea typeface="微软雅黑" panose="020B0503020204020204" pitchFamily="34" charset="-122"/>
              </a:rPr>
              <a:t>2 </a:t>
            </a:r>
            <a:r>
              <a:rPr lang="zh-CN" altLang="en-US" kern="0" dirty="0">
                <a:solidFill>
                  <a:srgbClr val="000000"/>
                </a:solidFill>
                <a:latin typeface="微软雅黑" panose="020B0503020204020204" pitchFamily="34" charset="-122"/>
                <a:ea typeface="微软雅黑" panose="020B0503020204020204" pitchFamily="34" charset="-122"/>
              </a:rPr>
              <a:t>的非线性函数；但是，现实应用中线性函数用得较多，或者</a:t>
            </a:r>
            <a:r>
              <a:rPr lang="en-US" altLang="zh-CN" kern="0" dirty="0">
                <a:solidFill>
                  <a:srgbClr val="000000"/>
                </a:solidFill>
                <a:latin typeface="微软雅黑" panose="020B0503020204020204" pitchFamily="34" charset="-122"/>
                <a:ea typeface="微软雅黑" panose="020B0503020204020204" pitchFamily="34" charset="-122"/>
              </a:rPr>
              <a:t> </a:t>
            </a:r>
            <a:r>
              <a:rPr lang="en-US" altLang="zh-CN" i="1" kern="0" dirty="0">
                <a:solidFill>
                  <a:srgbClr val="000000"/>
                </a:solidFill>
                <a:latin typeface="微软雅黑" panose="020B0503020204020204" pitchFamily="34" charset="-122"/>
                <a:ea typeface="微软雅黑" panose="020B0503020204020204" pitchFamily="34" charset="-122"/>
              </a:rPr>
              <a:t>y=c</a:t>
            </a:r>
            <a:r>
              <a:rPr lang="en-US" altLang="zh-CN" kern="0" dirty="0">
                <a:solidFill>
                  <a:srgbClr val="000000"/>
                </a:solidFill>
                <a:latin typeface="微软雅黑" panose="020B0503020204020204" pitchFamily="34" charset="-122"/>
                <a:ea typeface="微软雅黑" panose="020B0503020204020204" pitchFamily="34" charset="-122"/>
              </a:rPr>
              <a:t>, </a:t>
            </a:r>
            <a:r>
              <a:rPr lang="zh-CN" altLang="en-US" kern="0" dirty="0">
                <a:solidFill>
                  <a:srgbClr val="000000"/>
                </a:solidFill>
                <a:latin typeface="微软雅黑" panose="020B0503020204020204" pitchFamily="34" charset="-122"/>
                <a:ea typeface="微软雅黑" panose="020B0503020204020204" pitchFamily="34" charset="-122"/>
              </a:rPr>
              <a:t>即后件是一个常数（不同规则的后件常数是不同的）。</a:t>
            </a:r>
            <a:endParaRPr lang="en-US" altLang="zh-CN" kern="0" dirty="0">
              <a:solidFill>
                <a:srgbClr val="000000"/>
              </a:solidFill>
              <a:latin typeface="微软雅黑" panose="020B0503020204020204" pitchFamily="34" charset="-122"/>
              <a:ea typeface="微软雅黑" panose="020B0503020204020204" pitchFamily="34" charset="-122"/>
            </a:endParaRPr>
          </a:p>
          <a:p>
            <a:pPr marL="342900" indent="-342900" fontAlgn="base">
              <a:spcBef>
                <a:spcPts val="1200"/>
              </a:spcBef>
              <a:spcAft>
                <a:spcPct val="0"/>
              </a:spcAft>
              <a:buClr>
                <a:srgbClr val="0000FF"/>
              </a:buClr>
              <a:buFont typeface="Arial" panose="020B0604020202020204" pitchFamily="34" charset="0"/>
              <a:buChar char="•"/>
              <a:defRPr/>
            </a:pPr>
            <a:r>
              <a:rPr lang="en-US" altLang="zh-CN" kern="0" dirty="0">
                <a:solidFill>
                  <a:srgbClr val="000000"/>
                </a:solidFill>
                <a:latin typeface="微软雅黑" panose="020B0503020204020204" pitchFamily="34" charset="-122"/>
                <a:ea typeface="微软雅黑" panose="020B0503020204020204" pitchFamily="34" charset="-122"/>
              </a:rPr>
              <a:t>TSK</a:t>
            </a:r>
            <a:r>
              <a:rPr lang="zh-CN" altLang="en-US" kern="0" dirty="0">
                <a:solidFill>
                  <a:srgbClr val="000000"/>
                </a:solidFill>
                <a:latin typeface="微软雅黑" panose="020B0503020204020204" pitchFamily="34" charset="-122"/>
                <a:ea typeface="微软雅黑" panose="020B0503020204020204" pitchFamily="34" charset="-122"/>
              </a:rPr>
              <a:t>模糊系统因为计算更简单，现实应用更广。</a:t>
            </a:r>
            <a:endParaRPr lang="en-US" altLang="zh-CN" kern="0" dirty="0">
              <a:solidFill>
                <a:srgbClr val="000000"/>
              </a:solidFill>
              <a:latin typeface="微软雅黑" panose="020B0503020204020204" pitchFamily="34" charset="-122"/>
              <a:ea typeface="微软雅黑" panose="020B0503020204020204" pitchFamily="34" charset="-122"/>
            </a:endParaRPr>
          </a:p>
          <a:p>
            <a:pPr marL="342900" indent="-342900" fontAlgn="base">
              <a:spcBef>
                <a:spcPts val="1200"/>
              </a:spcBef>
              <a:spcAft>
                <a:spcPct val="0"/>
              </a:spcAft>
              <a:buClr>
                <a:srgbClr val="0000FF"/>
              </a:buClr>
              <a:buFont typeface="Arial" panose="020B0604020202020204" pitchFamily="34" charset="0"/>
              <a:buChar char="•"/>
              <a:defRPr/>
            </a:pPr>
            <a:r>
              <a:rPr lang="zh-CN" altLang="en-US" kern="0" dirty="0">
                <a:solidFill>
                  <a:srgbClr val="000000"/>
                </a:solidFill>
                <a:latin typeface="微软雅黑" panose="020B0503020204020204" pitchFamily="34" charset="-122"/>
                <a:ea typeface="微软雅黑" panose="020B0503020204020204" pitchFamily="34" charset="-122"/>
              </a:rPr>
              <a:t>本课程只介绍</a:t>
            </a:r>
            <a:r>
              <a:rPr lang="en-US" altLang="zh-CN" kern="0" dirty="0">
                <a:solidFill>
                  <a:srgbClr val="000000"/>
                </a:solidFill>
                <a:latin typeface="微软雅黑" panose="020B0503020204020204" pitchFamily="34" charset="-122"/>
                <a:ea typeface="微软雅黑" panose="020B0503020204020204" pitchFamily="34" charset="-122"/>
              </a:rPr>
              <a:t>TSK</a:t>
            </a:r>
            <a:r>
              <a:rPr lang="zh-CN" altLang="en-US" kern="0" dirty="0">
                <a:solidFill>
                  <a:srgbClr val="000000"/>
                </a:solidFill>
                <a:latin typeface="微软雅黑" panose="020B0503020204020204" pitchFamily="34" charset="-122"/>
                <a:ea typeface="微软雅黑" panose="020B0503020204020204" pitchFamily="34" charset="-122"/>
              </a:rPr>
              <a:t>模糊系统。</a:t>
            </a:r>
            <a:endParaRPr lang="en-US" altLang="zh-CN" kern="0" dirty="0">
              <a:solidFill>
                <a:srgbClr val="000000"/>
              </a:solidFill>
              <a:latin typeface="微软雅黑" panose="020B0503020204020204" pitchFamily="34" charset="-122"/>
              <a:ea typeface="微软雅黑" panose="020B0503020204020204" pitchFamily="34" charset="-122"/>
            </a:endParaRPr>
          </a:p>
        </p:txBody>
      </p:sp>
      <p:sp>
        <p:nvSpPr>
          <p:cNvPr id="12" name="标题 1">
            <a:extLst>
              <a:ext uri="{FF2B5EF4-FFF2-40B4-BE49-F238E27FC236}">
                <a16:creationId xmlns:a16="http://schemas.microsoft.com/office/drawing/2014/main" id="{B725BBA1-9506-46F3-809B-335D6D6CA1EB}"/>
              </a:ext>
            </a:extLst>
          </p:cNvPr>
          <p:cNvSpPr txBox="1">
            <a:spLocks noChangeArrowheads="1"/>
          </p:cNvSpPr>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200" b="1" kern="1200">
                <a:solidFill>
                  <a:srgbClr val="17375E"/>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rgbClr val="002060"/>
                </a:solidFill>
              </a:rPr>
              <a:t>4.6.2  </a:t>
            </a:r>
            <a:r>
              <a:rPr lang="zh-CN" altLang="en-US" dirty="0">
                <a:solidFill>
                  <a:srgbClr val="002060"/>
                </a:solidFill>
              </a:rPr>
              <a:t>模糊系统中的规则</a:t>
            </a:r>
          </a:p>
        </p:txBody>
      </p:sp>
      <p:sp>
        <p:nvSpPr>
          <p:cNvPr id="13" name="TextBox 12">
            <a:extLst>
              <a:ext uri="{FF2B5EF4-FFF2-40B4-BE49-F238E27FC236}">
                <a16:creationId xmlns:a16="http://schemas.microsoft.com/office/drawing/2014/main" id="{E0EB5897-A136-4722-B73C-6B35E39296DA}"/>
              </a:ext>
            </a:extLst>
          </p:cNvPr>
          <p:cNvSpPr txBox="1"/>
          <p:nvPr/>
        </p:nvSpPr>
        <p:spPr bwMode="auto">
          <a:xfrm>
            <a:off x="6185641" y="1812208"/>
            <a:ext cx="2542684" cy="461665"/>
          </a:xfrm>
          <a:prstGeom prst="rect">
            <a:avLst/>
          </a:prstGeom>
          <a:noFill/>
          <a:ln w="9525">
            <a:noFill/>
            <a:prstDash val="dash"/>
            <a:miter lim="800000"/>
          </a:ln>
        </p:spPr>
        <p:txBody>
          <a:bodyPr wrap="none" rtlCol="0">
            <a:spAutoFit/>
          </a:bodyPr>
          <a:lstStyle/>
          <a:p>
            <a:pPr algn="l"/>
            <a:r>
              <a:rPr lang="en-US" altLang="zh-CN" dirty="0">
                <a:solidFill>
                  <a:schemeClr val="tx1"/>
                </a:solidFill>
                <a:latin typeface="微软雅黑" panose="020B0503020204020204" pitchFamily="34" charset="-122"/>
                <a:ea typeface="微软雅黑" panose="020B0503020204020204" pitchFamily="34" charset="-122"/>
              </a:rPr>
              <a:t>F</a:t>
            </a:r>
            <a:r>
              <a:rPr lang="en-US" altLang="zh-CN" baseline="-25000" dirty="0">
                <a:solidFill>
                  <a:schemeClr val="tx1"/>
                </a:solidFill>
                <a:latin typeface="微软雅黑" panose="020B0503020204020204" pitchFamily="34" charset="-122"/>
                <a:ea typeface="微软雅黑" panose="020B0503020204020204" pitchFamily="34" charset="-122"/>
              </a:rPr>
              <a:t>1</a:t>
            </a:r>
            <a:r>
              <a:rPr lang="en-US" altLang="zh-CN" dirty="0">
                <a:solidFill>
                  <a:schemeClr val="tx1"/>
                </a:solidFill>
                <a:latin typeface="微软雅黑" panose="020B0503020204020204" pitchFamily="34" charset="-122"/>
                <a:ea typeface="微软雅黑" panose="020B0503020204020204" pitchFamily="34" charset="-122"/>
              </a:rPr>
              <a:t>, F</a:t>
            </a:r>
            <a:r>
              <a:rPr lang="en-US" altLang="zh-CN" baseline="-25000" dirty="0">
                <a:solidFill>
                  <a:schemeClr val="tx1"/>
                </a:solidFill>
                <a:latin typeface="微软雅黑" panose="020B0503020204020204" pitchFamily="34" charset="-122"/>
                <a:ea typeface="微软雅黑" panose="020B0503020204020204" pitchFamily="34" charset="-122"/>
              </a:rPr>
              <a:t>2</a:t>
            </a:r>
            <a:r>
              <a:rPr lang="en-US" altLang="zh-CN" dirty="0">
                <a:solidFill>
                  <a:schemeClr val="tx1"/>
                </a:solidFill>
                <a:latin typeface="微软雅黑" panose="020B0503020204020204" pitchFamily="34" charset="-122"/>
                <a:ea typeface="微软雅黑" panose="020B0503020204020204" pitchFamily="34" charset="-122"/>
              </a:rPr>
              <a:t>, G</a:t>
            </a:r>
            <a:r>
              <a:rPr lang="zh-CN" altLang="en-US" dirty="0">
                <a:solidFill>
                  <a:schemeClr val="tx1"/>
                </a:solidFill>
                <a:latin typeface="微软雅黑" panose="020B0503020204020204" pitchFamily="34" charset="-122"/>
                <a:ea typeface="微软雅黑" panose="020B0503020204020204" pitchFamily="34" charset="-122"/>
              </a:rPr>
              <a:t>为模糊集</a:t>
            </a:r>
            <a:endParaRPr 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66045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252886C-EB3D-4E13-8902-A042CC025268}" type="slidenum">
              <a:rPr lang="en-US" smtClean="0"/>
              <a:t>81</a:t>
            </a:fld>
            <a:endParaRPr lang="en-US"/>
          </a:p>
        </p:txBody>
      </p:sp>
      <p:pic>
        <p:nvPicPr>
          <p:cNvPr id="30" name="Picture 29">
            <a:extLst>
              <a:ext uri="{FF2B5EF4-FFF2-40B4-BE49-F238E27FC236}">
                <a16:creationId xmlns:a16="http://schemas.microsoft.com/office/drawing/2014/main" id="{370DA2D7-E061-4565-BB8F-2F3A52F5A6B6}"/>
              </a:ext>
            </a:extLst>
          </p:cNvPr>
          <p:cNvPicPr>
            <a:picLocks noChangeAspect="1"/>
          </p:cNvPicPr>
          <p:nvPr/>
        </p:nvPicPr>
        <p:blipFill rotWithShape="1">
          <a:blip r:embed="rId3"/>
          <a:srcRect l="1638" r="4636"/>
          <a:stretch/>
        </p:blipFill>
        <p:spPr>
          <a:xfrm>
            <a:off x="854677" y="1124744"/>
            <a:ext cx="7191758" cy="5105301"/>
          </a:xfrm>
          <a:prstGeom prst="rect">
            <a:avLst/>
          </a:prstGeom>
        </p:spPr>
      </p:pic>
      <p:sp>
        <p:nvSpPr>
          <p:cNvPr id="31" name="标题 1">
            <a:extLst>
              <a:ext uri="{FF2B5EF4-FFF2-40B4-BE49-F238E27FC236}">
                <a16:creationId xmlns:a16="http://schemas.microsoft.com/office/drawing/2014/main" id="{C25DF7E8-3BD9-4A1F-9B14-3B928A9A752A}"/>
              </a:ext>
            </a:extLst>
          </p:cNvPr>
          <p:cNvSpPr txBox="1">
            <a:spLocks noChangeArrowheads="1"/>
          </p:cNvSpPr>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200" b="1" kern="1200">
                <a:solidFill>
                  <a:srgbClr val="17375E"/>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rgbClr val="002060"/>
                </a:solidFill>
              </a:rPr>
              <a:t>4.6.3  TSK </a:t>
            </a:r>
            <a:r>
              <a:rPr lang="zh-CN" altLang="en-US" dirty="0">
                <a:solidFill>
                  <a:srgbClr val="002060"/>
                </a:solidFill>
              </a:rPr>
              <a:t>模糊系统举例：油田提高采收率</a:t>
            </a:r>
          </a:p>
        </p:txBody>
      </p:sp>
    </p:spTree>
    <p:extLst>
      <p:ext uri="{BB962C8B-B14F-4D97-AF65-F5344CB8AC3E}">
        <p14:creationId xmlns:p14="http://schemas.microsoft.com/office/powerpoint/2010/main" val="6062912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252886C-EB3D-4E13-8902-A042CC025268}" type="slidenum">
              <a:rPr lang="en-US" smtClean="0"/>
              <a:t>82</a:t>
            </a:fld>
            <a:endParaRPr lang="en-US"/>
          </a:p>
        </p:txBody>
      </p:sp>
      <p:sp>
        <p:nvSpPr>
          <p:cNvPr id="5" name="Text Box 3"/>
          <p:cNvSpPr txBox="1">
            <a:spLocks noChangeArrowheads="1"/>
          </p:cNvSpPr>
          <p:nvPr/>
        </p:nvSpPr>
        <p:spPr bwMode="auto">
          <a:xfrm>
            <a:off x="457200" y="1916832"/>
            <a:ext cx="265271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buClr>
                <a:srgbClr val="0000FF"/>
              </a:buClr>
              <a:buFont typeface="Wingdings" panose="05000000000000000000" pitchFamily="2" charset="2"/>
              <a:buNone/>
            </a:pPr>
            <a:r>
              <a:rPr lang="zh-CN" altLang="en-US" b="1" dirty="0">
                <a:solidFill>
                  <a:srgbClr val="000000"/>
                </a:solidFill>
                <a:latin typeface="微软雅黑" panose="020B0503020204020204" pitchFamily="34" charset="-122"/>
                <a:ea typeface="微软雅黑" panose="020B0503020204020204" pitchFamily="34" charset="-122"/>
              </a:rPr>
              <a:t>输入</a:t>
            </a:r>
            <a:r>
              <a:rPr lang="en-US" altLang="zh-CN" b="1" dirty="0">
                <a:solidFill>
                  <a:srgbClr val="000000"/>
                </a:solidFill>
                <a:latin typeface="微软雅黑" panose="020B0503020204020204" pitchFamily="34" charset="-122"/>
                <a:ea typeface="微软雅黑" panose="020B0503020204020204" pitchFamily="34" charset="-122"/>
              </a:rPr>
              <a:t>1</a:t>
            </a:r>
            <a:r>
              <a:rPr lang="zh-CN" altLang="en-US" b="1" dirty="0">
                <a:solidFill>
                  <a:srgbClr val="000000"/>
                </a:solidFill>
                <a:latin typeface="微软雅黑" panose="020B0503020204020204" pitchFamily="34" charset="-122"/>
                <a:ea typeface="微软雅黑" panose="020B0503020204020204" pitchFamily="34" charset="-122"/>
              </a:rPr>
              <a:t>：油价</a:t>
            </a:r>
            <a:endParaRPr lang="en-US" altLang="zh-CN"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Clr>
                <a:srgbClr val="0000FF"/>
              </a:buClr>
              <a:buFont typeface="Wingdings" panose="05000000000000000000" pitchFamily="2" charset="2"/>
              <a:buNone/>
            </a:pPr>
            <a:endParaRPr lang="en-US" altLang="zh-CN"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Clr>
                <a:srgbClr val="0000FF"/>
              </a:buClr>
              <a:buFont typeface="Wingdings" panose="05000000000000000000" pitchFamily="2" charset="2"/>
              <a:buNone/>
            </a:pPr>
            <a:endParaRPr lang="en-US" altLang="zh-CN"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Clr>
                <a:srgbClr val="0000FF"/>
              </a:buClr>
              <a:buFont typeface="Wingdings" panose="05000000000000000000" pitchFamily="2" charset="2"/>
              <a:buNone/>
            </a:pPr>
            <a:endParaRPr lang="en-US" altLang="zh-CN"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Clr>
                <a:srgbClr val="0000FF"/>
              </a:buClr>
              <a:buFont typeface="Wingdings" panose="05000000000000000000" pitchFamily="2" charset="2"/>
              <a:buNone/>
            </a:pPr>
            <a:endParaRPr lang="en-US" altLang="zh-CN"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Clr>
                <a:srgbClr val="0000FF"/>
              </a:buClr>
              <a:buFont typeface="Wingdings" panose="05000000000000000000" pitchFamily="2" charset="2"/>
              <a:buNone/>
            </a:pPr>
            <a:endParaRPr lang="en-US" altLang="zh-CN"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Clr>
                <a:srgbClr val="0000FF"/>
              </a:buClr>
              <a:buFont typeface="Wingdings" panose="05000000000000000000" pitchFamily="2" charset="2"/>
              <a:buNone/>
            </a:pPr>
            <a:endParaRPr lang="en-US" altLang="zh-CN"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Clr>
                <a:srgbClr val="0000FF"/>
              </a:buClr>
              <a:buFont typeface="Wingdings" panose="05000000000000000000" pitchFamily="2" charset="2"/>
              <a:buNone/>
            </a:pPr>
            <a:r>
              <a:rPr lang="zh-CN" altLang="en-US" b="1" dirty="0">
                <a:solidFill>
                  <a:srgbClr val="000000"/>
                </a:solidFill>
                <a:latin typeface="微软雅黑" panose="020B0503020204020204" pitchFamily="34" charset="-122"/>
                <a:ea typeface="微软雅黑" panose="020B0503020204020204" pitchFamily="34" charset="-122"/>
              </a:rPr>
              <a:t>输入</a:t>
            </a:r>
            <a:r>
              <a:rPr lang="en-US" altLang="zh-CN" b="1" dirty="0">
                <a:solidFill>
                  <a:srgbClr val="000000"/>
                </a:solidFill>
                <a:latin typeface="微软雅黑" panose="020B0503020204020204" pitchFamily="34" charset="-122"/>
                <a:ea typeface="微软雅黑" panose="020B0503020204020204" pitchFamily="34" charset="-122"/>
              </a:rPr>
              <a:t>2</a:t>
            </a:r>
            <a:r>
              <a:rPr lang="zh-CN" altLang="en-US" b="1" dirty="0">
                <a:solidFill>
                  <a:srgbClr val="000000"/>
                </a:solidFill>
                <a:latin typeface="微软雅黑" panose="020B0503020204020204" pitchFamily="34" charset="-122"/>
                <a:ea typeface="微软雅黑" panose="020B0503020204020204" pitchFamily="34" charset="-122"/>
              </a:rPr>
              <a:t>：探明储量</a:t>
            </a:r>
            <a:endParaRPr lang="en-US" altLang="zh-CN" dirty="0">
              <a:solidFill>
                <a:srgbClr val="000000"/>
              </a:solidFill>
              <a:latin typeface="微软雅黑" panose="020B0503020204020204" pitchFamily="34" charset="-122"/>
              <a:ea typeface="微软雅黑" panose="020B0503020204020204" pitchFamily="34" charset="-122"/>
            </a:endParaRPr>
          </a:p>
        </p:txBody>
      </p:sp>
      <p:grpSp>
        <p:nvGrpSpPr>
          <p:cNvPr id="6" name="Group 4"/>
          <p:cNvGrpSpPr>
            <a:grpSpLocks/>
          </p:cNvGrpSpPr>
          <p:nvPr/>
        </p:nvGrpSpPr>
        <p:grpSpPr bwMode="auto">
          <a:xfrm>
            <a:off x="3203972" y="1268760"/>
            <a:ext cx="4544616" cy="1728786"/>
            <a:chOff x="291" y="913"/>
            <a:chExt cx="3817" cy="1452"/>
          </a:xfrm>
        </p:grpSpPr>
        <p:grpSp>
          <p:nvGrpSpPr>
            <p:cNvPr id="7" name="Group 5"/>
            <p:cNvGrpSpPr>
              <a:grpSpLocks/>
            </p:cNvGrpSpPr>
            <p:nvPr/>
          </p:nvGrpSpPr>
          <p:grpSpPr bwMode="auto">
            <a:xfrm>
              <a:off x="291" y="1112"/>
              <a:ext cx="3817" cy="1253"/>
              <a:chOff x="291" y="1440"/>
              <a:chExt cx="3817" cy="1253"/>
            </a:xfrm>
          </p:grpSpPr>
          <p:grpSp>
            <p:nvGrpSpPr>
              <p:cNvPr id="11" name="Group 6"/>
              <p:cNvGrpSpPr>
                <a:grpSpLocks/>
              </p:cNvGrpSpPr>
              <p:nvPr/>
            </p:nvGrpSpPr>
            <p:grpSpPr bwMode="auto">
              <a:xfrm>
                <a:off x="528" y="1440"/>
                <a:ext cx="3456" cy="864"/>
                <a:chOff x="528" y="1440"/>
                <a:chExt cx="3456" cy="864"/>
              </a:xfrm>
            </p:grpSpPr>
            <p:sp>
              <p:nvSpPr>
                <p:cNvPr id="28" name="Line 7"/>
                <p:cNvSpPr>
                  <a:spLocks noChangeShapeType="1"/>
                </p:cNvSpPr>
                <p:nvPr/>
              </p:nvSpPr>
              <p:spPr bwMode="auto">
                <a:xfrm>
                  <a:off x="528" y="1440"/>
                  <a:ext cx="0" cy="86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29" name="Line 8"/>
                <p:cNvSpPr>
                  <a:spLocks noChangeShapeType="1"/>
                </p:cNvSpPr>
                <p:nvPr/>
              </p:nvSpPr>
              <p:spPr bwMode="auto">
                <a:xfrm>
                  <a:off x="528" y="2304"/>
                  <a:ext cx="345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grpSp>
          <p:sp>
            <p:nvSpPr>
              <p:cNvPr id="12" name="Text Box 9"/>
              <p:cNvSpPr txBox="1">
                <a:spLocks noChangeArrowheads="1"/>
              </p:cNvSpPr>
              <p:nvPr/>
            </p:nvSpPr>
            <p:spPr bwMode="auto">
              <a:xfrm>
                <a:off x="432" y="2305"/>
                <a:ext cx="30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微软雅黑" panose="020B0503020204020204" pitchFamily="34" charset="-122"/>
                    <a:ea typeface="微软雅黑" panose="020B0503020204020204" pitchFamily="34" charset="-122"/>
                  </a:rPr>
                  <a:t>0</a:t>
                </a:r>
              </a:p>
            </p:txBody>
          </p:sp>
          <p:sp>
            <p:nvSpPr>
              <p:cNvPr id="13" name="Text Box 10"/>
              <p:cNvSpPr txBox="1">
                <a:spLocks noChangeArrowheads="1"/>
              </p:cNvSpPr>
              <p:nvPr/>
            </p:nvSpPr>
            <p:spPr bwMode="auto">
              <a:xfrm>
                <a:off x="1164" y="2305"/>
                <a:ext cx="45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微软雅黑" panose="020B0503020204020204" pitchFamily="34" charset="-122"/>
                    <a:ea typeface="微软雅黑" panose="020B0503020204020204" pitchFamily="34" charset="-122"/>
                  </a:rPr>
                  <a:t>40</a:t>
                </a:r>
              </a:p>
            </p:txBody>
          </p:sp>
          <p:sp>
            <p:nvSpPr>
              <p:cNvPr id="14" name="Text Box 11"/>
              <p:cNvSpPr txBox="1">
                <a:spLocks noChangeArrowheads="1"/>
              </p:cNvSpPr>
              <p:nvPr/>
            </p:nvSpPr>
            <p:spPr bwMode="auto">
              <a:xfrm>
                <a:off x="1932" y="2305"/>
                <a:ext cx="45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微软雅黑" panose="020B0503020204020204" pitchFamily="34" charset="-122"/>
                    <a:ea typeface="微软雅黑" panose="020B0503020204020204" pitchFamily="34" charset="-122"/>
                  </a:rPr>
                  <a:t>80</a:t>
                </a:r>
              </a:p>
            </p:txBody>
          </p:sp>
          <p:sp>
            <p:nvSpPr>
              <p:cNvPr id="15" name="Text Box 12"/>
              <p:cNvSpPr txBox="1">
                <a:spLocks noChangeArrowheads="1"/>
              </p:cNvSpPr>
              <p:nvPr/>
            </p:nvSpPr>
            <p:spPr bwMode="auto">
              <a:xfrm>
                <a:off x="2668" y="2305"/>
                <a:ext cx="612"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微软雅黑" panose="020B0503020204020204" pitchFamily="34" charset="-122"/>
                    <a:ea typeface="微软雅黑" panose="020B0503020204020204" pitchFamily="34" charset="-122"/>
                  </a:rPr>
                  <a:t>120</a:t>
                </a:r>
              </a:p>
            </p:txBody>
          </p:sp>
          <p:grpSp>
            <p:nvGrpSpPr>
              <p:cNvPr id="16" name="Group 13"/>
              <p:cNvGrpSpPr>
                <a:grpSpLocks/>
              </p:cNvGrpSpPr>
              <p:nvPr/>
            </p:nvGrpSpPr>
            <p:grpSpPr bwMode="auto">
              <a:xfrm>
                <a:off x="528" y="1584"/>
                <a:ext cx="3024" cy="720"/>
                <a:chOff x="528" y="1584"/>
                <a:chExt cx="3024" cy="720"/>
              </a:xfrm>
            </p:grpSpPr>
            <p:sp>
              <p:nvSpPr>
                <p:cNvPr id="22" name="Line 14"/>
                <p:cNvSpPr>
                  <a:spLocks noChangeShapeType="1"/>
                </p:cNvSpPr>
                <p:nvPr/>
              </p:nvSpPr>
              <p:spPr bwMode="auto">
                <a:xfrm>
                  <a:off x="528" y="1584"/>
                  <a:ext cx="76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23" name="Line 15"/>
                <p:cNvSpPr>
                  <a:spLocks noChangeShapeType="1"/>
                </p:cNvSpPr>
                <p:nvPr/>
              </p:nvSpPr>
              <p:spPr bwMode="auto">
                <a:xfrm>
                  <a:off x="1296" y="1584"/>
                  <a:ext cx="768"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flipV="1">
                  <a:off x="1296" y="1584"/>
                  <a:ext cx="768"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a:off x="2064" y="1584"/>
                  <a:ext cx="768"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26" name="Line 18"/>
                <p:cNvSpPr>
                  <a:spLocks noChangeShapeType="1"/>
                </p:cNvSpPr>
                <p:nvPr/>
              </p:nvSpPr>
              <p:spPr bwMode="auto">
                <a:xfrm flipV="1">
                  <a:off x="2064" y="1584"/>
                  <a:ext cx="768"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2832" y="1584"/>
                  <a:ext cx="7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grpSp>
          <p:sp>
            <p:nvSpPr>
              <p:cNvPr id="17" name="Line 20"/>
              <p:cNvSpPr>
                <a:spLocks noChangeShapeType="1"/>
              </p:cNvSpPr>
              <p:nvPr/>
            </p:nvSpPr>
            <p:spPr bwMode="auto">
              <a:xfrm flipV="1">
                <a:off x="1296" y="1584"/>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18" name="Line 21"/>
              <p:cNvSpPr>
                <a:spLocks noChangeShapeType="1"/>
              </p:cNvSpPr>
              <p:nvPr/>
            </p:nvSpPr>
            <p:spPr bwMode="auto">
              <a:xfrm flipV="1">
                <a:off x="2832" y="1584"/>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19" name="Line 22"/>
              <p:cNvSpPr>
                <a:spLocks noChangeShapeType="1"/>
              </p:cNvSpPr>
              <p:nvPr/>
            </p:nvSpPr>
            <p:spPr bwMode="auto">
              <a:xfrm flipV="1">
                <a:off x="2064" y="1584"/>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20" name="Text Box 23"/>
              <p:cNvSpPr txBox="1">
                <a:spLocks noChangeArrowheads="1"/>
              </p:cNvSpPr>
              <p:nvPr/>
            </p:nvSpPr>
            <p:spPr bwMode="auto">
              <a:xfrm>
                <a:off x="3436" y="2305"/>
                <a:ext cx="672"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kern="0" dirty="0">
                    <a:solidFill>
                      <a:srgbClr val="000000"/>
                    </a:solidFill>
                    <a:latin typeface="微软雅黑" panose="020B0503020204020204" pitchFamily="34" charset="-122"/>
                    <a:ea typeface="微软雅黑" panose="020B0503020204020204" pitchFamily="34" charset="-122"/>
                  </a:rPr>
                  <a:t>美元</a:t>
                </a:r>
                <a:endParaRPr lang="en-US" altLang="zh-CN" kern="0" dirty="0">
                  <a:solidFill>
                    <a:srgbClr val="000000"/>
                  </a:solidFill>
                  <a:latin typeface="微软雅黑" panose="020B0503020204020204" pitchFamily="34" charset="-122"/>
                  <a:ea typeface="微软雅黑" panose="020B0503020204020204" pitchFamily="34" charset="-122"/>
                </a:endParaRPr>
              </a:p>
            </p:txBody>
          </p:sp>
          <p:sp>
            <p:nvSpPr>
              <p:cNvPr id="21" name="Text Box 24"/>
              <p:cNvSpPr txBox="1">
                <a:spLocks noChangeArrowheads="1"/>
              </p:cNvSpPr>
              <p:nvPr/>
            </p:nvSpPr>
            <p:spPr bwMode="auto">
              <a:xfrm>
                <a:off x="291" y="1489"/>
                <a:ext cx="30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dirty="0">
                    <a:solidFill>
                      <a:srgbClr val="000000"/>
                    </a:solidFill>
                    <a:latin typeface="微软雅黑" panose="020B0503020204020204" pitchFamily="34" charset="-122"/>
                    <a:ea typeface="微软雅黑" panose="020B0503020204020204" pitchFamily="34" charset="-122"/>
                  </a:rPr>
                  <a:t>1</a:t>
                </a:r>
              </a:p>
            </p:txBody>
          </p:sp>
        </p:grpSp>
        <p:sp>
          <p:nvSpPr>
            <p:cNvPr id="8" name="Text Box 25"/>
            <p:cNvSpPr txBox="1">
              <a:spLocks noChangeArrowheads="1"/>
            </p:cNvSpPr>
            <p:nvPr/>
          </p:nvSpPr>
          <p:spPr bwMode="auto">
            <a:xfrm>
              <a:off x="772" y="913"/>
              <a:ext cx="41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000000"/>
                  </a:solidFill>
                  <a:latin typeface="微软雅黑" panose="020B0503020204020204" pitchFamily="34" charset="-122"/>
                  <a:ea typeface="微软雅黑" panose="020B0503020204020204" pitchFamily="34" charset="-122"/>
                </a:rPr>
                <a:t>低</a:t>
              </a:r>
              <a:endParaRPr lang="en-US" altLang="zh-CN" b="1" kern="0" dirty="0">
                <a:solidFill>
                  <a:srgbClr val="000000"/>
                </a:solidFill>
                <a:latin typeface="微软雅黑" panose="020B0503020204020204" pitchFamily="34" charset="-122"/>
                <a:ea typeface="微软雅黑" panose="020B0503020204020204" pitchFamily="34" charset="-122"/>
              </a:endParaRPr>
            </a:p>
          </p:txBody>
        </p:sp>
        <p:sp>
          <p:nvSpPr>
            <p:cNvPr id="9" name="Text Box 26"/>
            <p:cNvSpPr txBox="1">
              <a:spLocks noChangeArrowheads="1"/>
            </p:cNvSpPr>
            <p:nvPr/>
          </p:nvSpPr>
          <p:spPr bwMode="auto">
            <a:xfrm>
              <a:off x="2880" y="913"/>
              <a:ext cx="41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000000"/>
                  </a:solidFill>
                  <a:latin typeface="微软雅黑" panose="020B0503020204020204" pitchFamily="34" charset="-122"/>
                  <a:ea typeface="微软雅黑" panose="020B0503020204020204" pitchFamily="34" charset="-122"/>
                </a:rPr>
                <a:t>高</a:t>
              </a:r>
              <a:endParaRPr lang="en-US" altLang="zh-CN" b="1" kern="0" dirty="0">
                <a:solidFill>
                  <a:srgbClr val="000000"/>
                </a:solidFill>
                <a:latin typeface="微软雅黑" panose="020B0503020204020204" pitchFamily="34" charset="-122"/>
                <a:ea typeface="微软雅黑" panose="020B0503020204020204" pitchFamily="34" charset="-122"/>
              </a:endParaRPr>
            </a:p>
          </p:txBody>
        </p:sp>
        <p:sp>
          <p:nvSpPr>
            <p:cNvPr id="10" name="Text Box 27"/>
            <p:cNvSpPr txBox="1">
              <a:spLocks noChangeArrowheads="1"/>
            </p:cNvSpPr>
            <p:nvPr/>
          </p:nvSpPr>
          <p:spPr bwMode="auto">
            <a:xfrm>
              <a:off x="1876" y="913"/>
              <a:ext cx="41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000000"/>
                  </a:solidFill>
                  <a:latin typeface="微软雅黑" panose="020B0503020204020204" pitchFamily="34" charset="-122"/>
                  <a:ea typeface="微软雅黑" panose="020B0503020204020204" pitchFamily="34" charset="-122"/>
                </a:rPr>
                <a:t>中</a:t>
              </a:r>
              <a:endParaRPr lang="en-US" altLang="zh-CN" b="1" kern="0" dirty="0">
                <a:solidFill>
                  <a:srgbClr val="000000"/>
                </a:solidFill>
                <a:latin typeface="微软雅黑" panose="020B0503020204020204" pitchFamily="34" charset="-122"/>
                <a:ea typeface="微软雅黑" panose="020B0503020204020204" pitchFamily="34" charset="-122"/>
              </a:endParaRPr>
            </a:p>
          </p:txBody>
        </p:sp>
      </p:grpSp>
      <p:grpSp>
        <p:nvGrpSpPr>
          <p:cNvPr id="30" name="Group 28"/>
          <p:cNvGrpSpPr>
            <a:grpSpLocks/>
          </p:cNvGrpSpPr>
          <p:nvPr/>
        </p:nvGrpSpPr>
        <p:grpSpPr bwMode="auto">
          <a:xfrm>
            <a:off x="3203972" y="3757490"/>
            <a:ext cx="4643438" cy="1759742"/>
            <a:chOff x="1015" y="1991"/>
            <a:chExt cx="3900" cy="1478"/>
          </a:xfrm>
        </p:grpSpPr>
        <p:grpSp>
          <p:nvGrpSpPr>
            <p:cNvPr id="31" name="Group 29"/>
            <p:cNvGrpSpPr>
              <a:grpSpLocks/>
            </p:cNvGrpSpPr>
            <p:nvPr/>
          </p:nvGrpSpPr>
          <p:grpSpPr bwMode="auto">
            <a:xfrm>
              <a:off x="1252" y="2216"/>
              <a:ext cx="3456" cy="864"/>
              <a:chOff x="528" y="1440"/>
              <a:chExt cx="3456" cy="864"/>
            </a:xfrm>
          </p:grpSpPr>
          <p:sp>
            <p:nvSpPr>
              <p:cNvPr id="51" name="Line 30"/>
              <p:cNvSpPr>
                <a:spLocks noChangeShapeType="1"/>
              </p:cNvSpPr>
              <p:nvPr/>
            </p:nvSpPr>
            <p:spPr bwMode="auto">
              <a:xfrm>
                <a:off x="528" y="1440"/>
                <a:ext cx="0" cy="86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52" name="Line 31"/>
              <p:cNvSpPr>
                <a:spLocks noChangeShapeType="1"/>
              </p:cNvSpPr>
              <p:nvPr/>
            </p:nvSpPr>
            <p:spPr bwMode="auto">
              <a:xfrm>
                <a:off x="528" y="2304"/>
                <a:ext cx="345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grpSp>
        <p:sp>
          <p:nvSpPr>
            <p:cNvPr id="32" name="Text Box 32"/>
            <p:cNvSpPr txBox="1">
              <a:spLocks noChangeArrowheads="1"/>
            </p:cNvSpPr>
            <p:nvPr/>
          </p:nvSpPr>
          <p:spPr bwMode="auto">
            <a:xfrm>
              <a:off x="1156" y="3081"/>
              <a:ext cx="30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微软雅黑" panose="020B0503020204020204" pitchFamily="34" charset="-122"/>
                  <a:ea typeface="微软雅黑" panose="020B0503020204020204" pitchFamily="34" charset="-122"/>
                </a:rPr>
                <a:t>0</a:t>
              </a:r>
            </a:p>
          </p:txBody>
        </p:sp>
        <p:sp>
          <p:nvSpPr>
            <p:cNvPr id="33" name="Text Box 33"/>
            <p:cNvSpPr txBox="1">
              <a:spLocks noChangeArrowheads="1"/>
            </p:cNvSpPr>
            <p:nvPr/>
          </p:nvSpPr>
          <p:spPr bwMode="auto">
            <a:xfrm>
              <a:off x="1888" y="3081"/>
              <a:ext cx="30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微软雅黑" panose="020B0503020204020204" pitchFamily="34" charset="-122"/>
                  <a:ea typeface="微软雅黑" panose="020B0503020204020204" pitchFamily="34" charset="-122"/>
                </a:rPr>
                <a:t>5</a:t>
              </a:r>
            </a:p>
          </p:txBody>
        </p:sp>
        <p:sp>
          <p:nvSpPr>
            <p:cNvPr id="34" name="Text Box 34"/>
            <p:cNvSpPr txBox="1">
              <a:spLocks noChangeArrowheads="1"/>
            </p:cNvSpPr>
            <p:nvPr/>
          </p:nvSpPr>
          <p:spPr bwMode="auto">
            <a:xfrm>
              <a:off x="2656" y="3081"/>
              <a:ext cx="45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微软雅黑" panose="020B0503020204020204" pitchFamily="34" charset="-122"/>
                  <a:ea typeface="微软雅黑" panose="020B0503020204020204" pitchFamily="34" charset="-122"/>
                </a:rPr>
                <a:t>10</a:t>
              </a:r>
            </a:p>
          </p:txBody>
        </p:sp>
        <p:sp>
          <p:nvSpPr>
            <p:cNvPr id="35" name="Text Box 35"/>
            <p:cNvSpPr txBox="1">
              <a:spLocks noChangeArrowheads="1"/>
            </p:cNvSpPr>
            <p:nvPr/>
          </p:nvSpPr>
          <p:spPr bwMode="auto">
            <a:xfrm>
              <a:off x="3436" y="3081"/>
              <a:ext cx="45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微软雅黑" panose="020B0503020204020204" pitchFamily="34" charset="-122"/>
                  <a:ea typeface="微软雅黑" panose="020B0503020204020204" pitchFamily="34" charset="-122"/>
                </a:rPr>
                <a:t>15</a:t>
              </a:r>
            </a:p>
          </p:txBody>
        </p:sp>
        <p:grpSp>
          <p:nvGrpSpPr>
            <p:cNvPr id="36" name="Group 36"/>
            <p:cNvGrpSpPr>
              <a:grpSpLocks/>
            </p:cNvGrpSpPr>
            <p:nvPr/>
          </p:nvGrpSpPr>
          <p:grpSpPr bwMode="auto">
            <a:xfrm>
              <a:off x="1252" y="2360"/>
              <a:ext cx="3024" cy="720"/>
              <a:chOff x="528" y="1584"/>
              <a:chExt cx="3024" cy="720"/>
            </a:xfrm>
          </p:grpSpPr>
          <p:sp>
            <p:nvSpPr>
              <p:cNvPr id="45" name="Line 37"/>
              <p:cNvSpPr>
                <a:spLocks noChangeShapeType="1"/>
              </p:cNvSpPr>
              <p:nvPr/>
            </p:nvSpPr>
            <p:spPr bwMode="auto">
              <a:xfrm>
                <a:off x="528" y="1584"/>
                <a:ext cx="76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46" name="Line 38"/>
              <p:cNvSpPr>
                <a:spLocks noChangeShapeType="1"/>
              </p:cNvSpPr>
              <p:nvPr/>
            </p:nvSpPr>
            <p:spPr bwMode="auto">
              <a:xfrm>
                <a:off x="1296" y="1584"/>
                <a:ext cx="768"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47" name="Line 39"/>
              <p:cNvSpPr>
                <a:spLocks noChangeShapeType="1"/>
              </p:cNvSpPr>
              <p:nvPr/>
            </p:nvSpPr>
            <p:spPr bwMode="auto">
              <a:xfrm flipV="1">
                <a:off x="1296" y="1584"/>
                <a:ext cx="768"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48" name="Line 40"/>
              <p:cNvSpPr>
                <a:spLocks noChangeShapeType="1"/>
              </p:cNvSpPr>
              <p:nvPr/>
            </p:nvSpPr>
            <p:spPr bwMode="auto">
              <a:xfrm>
                <a:off x="2064" y="1584"/>
                <a:ext cx="768"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49" name="Line 41"/>
              <p:cNvSpPr>
                <a:spLocks noChangeShapeType="1"/>
              </p:cNvSpPr>
              <p:nvPr/>
            </p:nvSpPr>
            <p:spPr bwMode="auto">
              <a:xfrm flipV="1">
                <a:off x="2064" y="1584"/>
                <a:ext cx="768"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50" name="Line 42"/>
              <p:cNvSpPr>
                <a:spLocks noChangeShapeType="1"/>
              </p:cNvSpPr>
              <p:nvPr/>
            </p:nvSpPr>
            <p:spPr bwMode="auto">
              <a:xfrm>
                <a:off x="2832" y="1584"/>
                <a:ext cx="7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grpSp>
        <p:sp>
          <p:nvSpPr>
            <p:cNvPr id="37" name="Line 43"/>
            <p:cNvSpPr>
              <a:spLocks noChangeShapeType="1"/>
            </p:cNvSpPr>
            <p:nvPr/>
          </p:nvSpPr>
          <p:spPr bwMode="auto">
            <a:xfrm flipV="1">
              <a:off x="2020" y="2360"/>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38" name="Line 44"/>
            <p:cNvSpPr>
              <a:spLocks noChangeShapeType="1"/>
            </p:cNvSpPr>
            <p:nvPr/>
          </p:nvSpPr>
          <p:spPr bwMode="auto">
            <a:xfrm flipV="1">
              <a:off x="3556" y="2360"/>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39" name="Line 45"/>
            <p:cNvSpPr>
              <a:spLocks noChangeShapeType="1"/>
            </p:cNvSpPr>
            <p:nvPr/>
          </p:nvSpPr>
          <p:spPr bwMode="auto">
            <a:xfrm flipV="1">
              <a:off x="2788" y="2360"/>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latin typeface="微软雅黑" panose="020B0503020204020204" pitchFamily="34" charset="-122"/>
                <a:ea typeface="微软雅黑" panose="020B0503020204020204" pitchFamily="34" charset="-122"/>
              </a:endParaRPr>
            </a:p>
          </p:txBody>
        </p:sp>
        <p:sp>
          <p:nvSpPr>
            <p:cNvPr id="40" name="Text Box 46"/>
            <p:cNvSpPr txBox="1">
              <a:spLocks noChangeArrowheads="1"/>
            </p:cNvSpPr>
            <p:nvPr/>
          </p:nvSpPr>
          <p:spPr bwMode="auto">
            <a:xfrm>
              <a:off x="3984" y="3081"/>
              <a:ext cx="93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kern="0" dirty="0">
                  <a:solidFill>
                    <a:srgbClr val="000000"/>
                  </a:solidFill>
                  <a:latin typeface="微软雅黑" panose="020B0503020204020204" pitchFamily="34" charset="-122"/>
                  <a:ea typeface="微软雅黑" panose="020B0503020204020204" pitchFamily="34" charset="-122"/>
                </a:rPr>
                <a:t>百万桶</a:t>
              </a:r>
              <a:endParaRPr lang="en-US" altLang="zh-CN" kern="0" dirty="0">
                <a:solidFill>
                  <a:srgbClr val="000000"/>
                </a:solidFill>
                <a:latin typeface="微软雅黑" panose="020B0503020204020204" pitchFamily="34" charset="-122"/>
                <a:ea typeface="微软雅黑" panose="020B0503020204020204" pitchFamily="34" charset="-122"/>
              </a:endParaRPr>
            </a:p>
          </p:txBody>
        </p:sp>
        <p:sp>
          <p:nvSpPr>
            <p:cNvPr id="41" name="Text Box 47"/>
            <p:cNvSpPr txBox="1">
              <a:spLocks noChangeArrowheads="1"/>
            </p:cNvSpPr>
            <p:nvPr/>
          </p:nvSpPr>
          <p:spPr bwMode="auto">
            <a:xfrm>
              <a:off x="1015" y="2265"/>
              <a:ext cx="30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dirty="0">
                  <a:solidFill>
                    <a:srgbClr val="000000"/>
                  </a:solidFill>
                  <a:latin typeface="微软雅黑" panose="020B0503020204020204" pitchFamily="34" charset="-122"/>
                  <a:ea typeface="微软雅黑" panose="020B0503020204020204" pitchFamily="34" charset="-122"/>
                </a:rPr>
                <a:t>1</a:t>
              </a:r>
            </a:p>
          </p:txBody>
        </p:sp>
        <p:sp>
          <p:nvSpPr>
            <p:cNvPr id="42" name="Text Box 48"/>
            <p:cNvSpPr txBox="1">
              <a:spLocks noChangeArrowheads="1"/>
            </p:cNvSpPr>
            <p:nvPr/>
          </p:nvSpPr>
          <p:spPr bwMode="auto">
            <a:xfrm>
              <a:off x="1492" y="1991"/>
              <a:ext cx="41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000000"/>
                  </a:solidFill>
                  <a:latin typeface="微软雅黑" panose="020B0503020204020204" pitchFamily="34" charset="-122"/>
                  <a:ea typeface="微软雅黑" panose="020B0503020204020204" pitchFamily="34" charset="-122"/>
                </a:rPr>
                <a:t>低</a:t>
              </a:r>
              <a:endParaRPr lang="en-US" altLang="zh-CN" b="1" kern="0" dirty="0">
                <a:solidFill>
                  <a:srgbClr val="000000"/>
                </a:solidFill>
                <a:latin typeface="微软雅黑" panose="020B0503020204020204" pitchFamily="34" charset="-122"/>
                <a:ea typeface="微软雅黑" panose="020B0503020204020204" pitchFamily="34" charset="-122"/>
              </a:endParaRPr>
            </a:p>
          </p:txBody>
        </p:sp>
        <p:sp>
          <p:nvSpPr>
            <p:cNvPr id="43" name="Text Box 49"/>
            <p:cNvSpPr txBox="1">
              <a:spLocks noChangeArrowheads="1"/>
            </p:cNvSpPr>
            <p:nvPr/>
          </p:nvSpPr>
          <p:spPr bwMode="auto">
            <a:xfrm>
              <a:off x="3600" y="1991"/>
              <a:ext cx="41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000000"/>
                  </a:solidFill>
                  <a:latin typeface="微软雅黑" panose="020B0503020204020204" pitchFamily="34" charset="-122"/>
                  <a:ea typeface="微软雅黑" panose="020B0503020204020204" pitchFamily="34" charset="-122"/>
                </a:rPr>
                <a:t>高</a:t>
              </a:r>
              <a:endParaRPr lang="en-US" altLang="zh-CN" b="1" kern="0" dirty="0">
                <a:solidFill>
                  <a:srgbClr val="000000"/>
                </a:solidFill>
                <a:latin typeface="微软雅黑" panose="020B0503020204020204" pitchFamily="34" charset="-122"/>
                <a:ea typeface="微软雅黑" panose="020B0503020204020204" pitchFamily="34" charset="-122"/>
              </a:endParaRPr>
            </a:p>
          </p:txBody>
        </p:sp>
        <p:sp>
          <p:nvSpPr>
            <p:cNvPr id="44" name="Text Box 50"/>
            <p:cNvSpPr txBox="1">
              <a:spLocks noChangeArrowheads="1"/>
            </p:cNvSpPr>
            <p:nvPr/>
          </p:nvSpPr>
          <p:spPr bwMode="auto">
            <a:xfrm>
              <a:off x="2600" y="1991"/>
              <a:ext cx="41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000000"/>
                  </a:solidFill>
                  <a:latin typeface="微软雅黑" panose="020B0503020204020204" pitchFamily="34" charset="-122"/>
                  <a:ea typeface="微软雅黑" panose="020B0503020204020204" pitchFamily="34" charset="-122"/>
                </a:rPr>
                <a:t>中</a:t>
              </a:r>
              <a:endParaRPr lang="en-US" altLang="zh-CN" b="1" kern="0" dirty="0">
                <a:solidFill>
                  <a:srgbClr val="000000"/>
                </a:solidFill>
                <a:latin typeface="微软雅黑" panose="020B0503020204020204" pitchFamily="34" charset="-122"/>
                <a:ea typeface="微软雅黑" panose="020B0503020204020204" pitchFamily="34" charset="-122"/>
              </a:endParaRPr>
            </a:p>
          </p:txBody>
        </p:sp>
      </p:grpSp>
      <p:sp>
        <p:nvSpPr>
          <p:cNvPr id="56" name="标题 1">
            <a:extLst>
              <a:ext uri="{FF2B5EF4-FFF2-40B4-BE49-F238E27FC236}">
                <a16:creationId xmlns:a16="http://schemas.microsoft.com/office/drawing/2014/main" id="{63A560D2-7D19-4C4C-B307-B9B4D5111858}"/>
              </a:ext>
            </a:extLst>
          </p:cNvPr>
          <p:cNvSpPr txBox="1">
            <a:spLocks noChangeArrowheads="1"/>
          </p:cNvSpPr>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200" b="1" kern="1200">
                <a:solidFill>
                  <a:srgbClr val="17375E"/>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rgbClr val="002060"/>
                </a:solidFill>
              </a:rPr>
              <a:t>4.6.3  TSK </a:t>
            </a:r>
            <a:r>
              <a:rPr lang="zh-CN" altLang="en-US" dirty="0">
                <a:solidFill>
                  <a:srgbClr val="002060"/>
                </a:solidFill>
              </a:rPr>
              <a:t>模糊系统举例：输入模糊集</a:t>
            </a:r>
          </a:p>
        </p:txBody>
      </p:sp>
    </p:spTree>
    <p:extLst>
      <p:ext uri="{BB962C8B-B14F-4D97-AF65-F5344CB8AC3E}">
        <p14:creationId xmlns:p14="http://schemas.microsoft.com/office/powerpoint/2010/main" val="3695167614"/>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252886C-EB3D-4E13-8902-A042CC025268}" type="slidenum">
              <a:rPr lang="en-US" smtClean="0"/>
              <a:t>83</a:t>
            </a:fld>
            <a:endParaRPr lang="en-US"/>
          </a:p>
        </p:txBody>
      </p:sp>
      <p:sp>
        <p:nvSpPr>
          <p:cNvPr id="21" name="标题 1">
            <a:extLst>
              <a:ext uri="{FF2B5EF4-FFF2-40B4-BE49-F238E27FC236}">
                <a16:creationId xmlns:a16="http://schemas.microsoft.com/office/drawing/2014/main" id="{72537842-3EA4-443F-984B-A185BA3BA83F}"/>
              </a:ext>
            </a:extLst>
          </p:cNvPr>
          <p:cNvSpPr txBox="1">
            <a:spLocks noChangeArrowheads="1"/>
          </p:cNvSpPr>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200" b="1" kern="1200">
                <a:solidFill>
                  <a:srgbClr val="17375E"/>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rgbClr val="002060"/>
                </a:solidFill>
              </a:rPr>
              <a:t>4.6.3  TSK </a:t>
            </a:r>
            <a:r>
              <a:rPr lang="zh-CN" altLang="en-US" dirty="0">
                <a:solidFill>
                  <a:srgbClr val="002060"/>
                </a:solidFill>
              </a:rPr>
              <a:t>模糊系统举例：规则库</a:t>
            </a:r>
          </a:p>
        </p:txBody>
      </p:sp>
      <p:graphicFrame>
        <p:nvGraphicFramePr>
          <p:cNvPr id="23" name="Group 49">
            <a:extLst>
              <a:ext uri="{FF2B5EF4-FFF2-40B4-BE49-F238E27FC236}">
                <a16:creationId xmlns:a16="http://schemas.microsoft.com/office/drawing/2014/main" id="{5B68D35F-9AB5-4EB7-8BE3-C9616A62CCA2}"/>
              </a:ext>
            </a:extLst>
          </p:cNvPr>
          <p:cNvGraphicFramePr>
            <a:graphicFrameLocks noGrp="1"/>
          </p:cNvGraphicFramePr>
          <p:nvPr>
            <p:extLst>
              <p:ext uri="{D42A27DB-BD31-4B8C-83A1-F6EECF244321}">
                <p14:modId xmlns:p14="http://schemas.microsoft.com/office/powerpoint/2010/main" val="857049488"/>
              </p:ext>
            </p:extLst>
          </p:nvPr>
        </p:nvGraphicFramePr>
        <p:xfrm>
          <a:off x="1469197" y="934121"/>
          <a:ext cx="6096000" cy="4064001"/>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354138">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10</a:t>
                      </a:r>
                      <a:endParaRPr kumimoji="0" lang="en-US" altLang="zh-CN" sz="4400" b="0" i="1" u="none" strike="noStrike" cap="none" normalizeH="0" baseline="-25000" dirty="0">
                        <a:ln>
                          <a:noFill/>
                        </a:ln>
                        <a:solidFill>
                          <a:srgbClr val="990100"/>
                        </a:solidFill>
                        <a:effectLst/>
                        <a:latin typeface="Times New Roman" panose="02020603050405020304" pitchFamily="18" charset="0"/>
                        <a:ea typeface="SimSun"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7</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5</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5725">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5</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3</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3</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4138">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3</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0</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0</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 name="Text Box 21">
            <a:extLst>
              <a:ext uri="{FF2B5EF4-FFF2-40B4-BE49-F238E27FC236}">
                <a16:creationId xmlns:a16="http://schemas.microsoft.com/office/drawing/2014/main" id="{390B570E-729F-4BBD-B81B-3DFAEA13E31A}"/>
              </a:ext>
            </a:extLst>
          </p:cNvPr>
          <p:cNvSpPr txBox="1">
            <a:spLocks noChangeArrowheads="1"/>
          </p:cNvSpPr>
          <p:nvPr/>
        </p:nvSpPr>
        <p:spPr bwMode="auto">
          <a:xfrm>
            <a:off x="1469198" y="908720"/>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1</a:t>
            </a:r>
          </a:p>
        </p:txBody>
      </p:sp>
      <p:sp>
        <p:nvSpPr>
          <p:cNvPr id="27" name="Text Box 22">
            <a:extLst>
              <a:ext uri="{FF2B5EF4-FFF2-40B4-BE49-F238E27FC236}">
                <a16:creationId xmlns:a16="http://schemas.microsoft.com/office/drawing/2014/main" id="{E71CB4AA-3DCB-44F6-823C-D6700E20389F}"/>
              </a:ext>
            </a:extLst>
          </p:cNvPr>
          <p:cNvSpPr txBox="1">
            <a:spLocks noChangeArrowheads="1"/>
          </p:cNvSpPr>
          <p:nvPr/>
        </p:nvSpPr>
        <p:spPr bwMode="auto">
          <a:xfrm>
            <a:off x="5507798" y="3651920"/>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9</a:t>
            </a:r>
          </a:p>
        </p:txBody>
      </p:sp>
      <p:sp>
        <p:nvSpPr>
          <p:cNvPr id="29" name="Text Box 23">
            <a:extLst>
              <a:ext uri="{FF2B5EF4-FFF2-40B4-BE49-F238E27FC236}">
                <a16:creationId xmlns:a16="http://schemas.microsoft.com/office/drawing/2014/main" id="{C1358EB0-CA34-4564-8741-4E7DE00315A6}"/>
              </a:ext>
            </a:extLst>
          </p:cNvPr>
          <p:cNvSpPr txBox="1">
            <a:spLocks noChangeArrowheads="1"/>
          </p:cNvSpPr>
          <p:nvPr/>
        </p:nvSpPr>
        <p:spPr bwMode="auto">
          <a:xfrm>
            <a:off x="5507798" y="2280320"/>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6</a:t>
            </a:r>
          </a:p>
        </p:txBody>
      </p:sp>
      <p:sp>
        <p:nvSpPr>
          <p:cNvPr id="31" name="Text Box 24">
            <a:extLst>
              <a:ext uri="{FF2B5EF4-FFF2-40B4-BE49-F238E27FC236}">
                <a16:creationId xmlns:a16="http://schemas.microsoft.com/office/drawing/2014/main" id="{CEDB1950-8CE2-4F24-A22B-2AA745CB0B9C}"/>
              </a:ext>
            </a:extLst>
          </p:cNvPr>
          <p:cNvSpPr txBox="1">
            <a:spLocks noChangeArrowheads="1"/>
          </p:cNvSpPr>
          <p:nvPr/>
        </p:nvSpPr>
        <p:spPr bwMode="auto">
          <a:xfrm>
            <a:off x="5507798" y="908720"/>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3</a:t>
            </a:r>
          </a:p>
        </p:txBody>
      </p:sp>
      <p:sp>
        <p:nvSpPr>
          <p:cNvPr id="33" name="Text Box 25">
            <a:extLst>
              <a:ext uri="{FF2B5EF4-FFF2-40B4-BE49-F238E27FC236}">
                <a16:creationId xmlns:a16="http://schemas.microsoft.com/office/drawing/2014/main" id="{FBAABE68-5CD8-4571-AB77-531F178A77B6}"/>
              </a:ext>
            </a:extLst>
          </p:cNvPr>
          <p:cNvSpPr txBox="1">
            <a:spLocks noChangeArrowheads="1"/>
          </p:cNvSpPr>
          <p:nvPr/>
        </p:nvSpPr>
        <p:spPr bwMode="auto">
          <a:xfrm>
            <a:off x="3526597" y="3651921"/>
            <a:ext cx="844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8</a:t>
            </a:r>
          </a:p>
        </p:txBody>
      </p:sp>
      <p:sp>
        <p:nvSpPr>
          <p:cNvPr id="35" name="Text Box 26">
            <a:extLst>
              <a:ext uri="{FF2B5EF4-FFF2-40B4-BE49-F238E27FC236}">
                <a16:creationId xmlns:a16="http://schemas.microsoft.com/office/drawing/2014/main" id="{BB2F2E4A-1D13-41A1-BD15-C1C49C48C63D}"/>
              </a:ext>
            </a:extLst>
          </p:cNvPr>
          <p:cNvSpPr txBox="1">
            <a:spLocks noChangeArrowheads="1"/>
          </p:cNvSpPr>
          <p:nvPr/>
        </p:nvSpPr>
        <p:spPr bwMode="auto">
          <a:xfrm>
            <a:off x="3520248" y="2280320"/>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5</a:t>
            </a:r>
          </a:p>
        </p:txBody>
      </p:sp>
      <p:sp>
        <p:nvSpPr>
          <p:cNvPr id="37" name="Text Box 27">
            <a:extLst>
              <a:ext uri="{FF2B5EF4-FFF2-40B4-BE49-F238E27FC236}">
                <a16:creationId xmlns:a16="http://schemas.microsoft.com/office/drawing/2014/main" id="{6086749D-3C3B-489A-B46B-CEC68644BFE6}"/>
              </a:ext>
            </a:extLst>
          </p:cNvPr>
          <p:cNvSpPr txBox="1">
            <a:spLocks noChangeArrowheads="1"/>
          </p:cNvSpPr>
          <p:nvPr/>
        </p:nvSpPr>
        <p:spPr bwMode="auto">
          <a:xfrm>
            <a:off x="3526598" y="908720"/>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2</a:t>
            </a:r>
          </a:p>
        </p:txBody>
      </p:sp>
      <p:sp>
        <p:nvSpPr>
          <p:cNvPr id="39" name="Text Box 28">
            <a:extLst>
              <a:ext uri="{FF2B5EF4-FFF2-40B4-BE49-F238E27FC236}">
                <a16:creationId xmlns:a16="http://schemas.microsoft.com/office/drawing/2014/main" id="{8609EE2B-0849-4831-8BD4-6E58858334A5}"/>
              </a:ext>
            </a:extLst>
          </p:cNvPr>
          <p:cNvSpPr txBox="1">
            <a:spLocks noChangeArrowheads="1"/>
          </p:cNvSpPr>
          <p:nvPr/>
        </p:nvSpPr>
        <p:spPr bwMode="auto">
          <a:xfrm>
            <a:off x="1469198" y="2280320"/>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4</a:t>
            </a:r>
          </a:p>
        </p:txBody>
      </p:sp>
      <p:sp>
        <p:nvSpPr>
          <p:cNvPr id="41" name="Text Box 29">
            <a:extLst>
              <a:ext uri="{FF2B5EF4-FFF2-40B4-BE49-F238E27FC236}">
                <a16:creationId xmlns:a16="http://schemas.microsoft.com/office/drawing/2014/main" id="{63BC4A0C-8528-43BF-8330-C5FF3F7A24BE}"/>
              </a:ext>
            </a:extLst>
          </p:cNvPr>
          <p:cNvSpPr txBox="1">
            <a:spLocks noChangeArrowheads="1"/>
          </p:cNvSpPr>
          <p:nvPr/>
        </p:nvSpPr>
        <p:spPr bwMode="auto">
          <a:xfrm>
            <a:off x="1469198" y="3651920"/>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7</a:t>
            </a:r>
          </a:p>
        </p:txBody>
      </p:sp>
      <p:sp>
        <p:nvSpPr>
          <p:cNvPr id="43" name="Text Box 30">
            <a:extLst>
              <a:ext uri="{FF2B5EF4-FFF2-40B4-BE49-F238E27FC236}">
                <a16:creationId xmlns:a16="http://schemas.microsoft.com/office/drawing/2014/main" id="{44090B12-4867-4930-B1CD-E003B9B89ED2}"/>
              </a:ext>
            </a:extLst>
          </p:cNvPr>
          <p:cNvSpPr txBox="1">
            <a:spLocks noChangeArrowheads="1"/>
          </p:cNvSpPr>
          <p:nvPr/>
        </p:nvSpPr>
        <p:spPr bwMode="auto">
          <a:xfrm rot="16200000">
            <a:off x="111612" y="2739616"/>
            <a:ext cx="1008609" cy="584775"/>
          </a:xfrm>
          <a:prstGeom prst="rect">
            <a:avLst/>
          </a:prstGeom>
          <a:solidFill>
            <a:srgbClr val="FF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sz="3200" b="1" kern="0" dirty="0">
                <a:solidFill>
                  <a:srgbClr val="000000"/>
                </a:solidFill>
                <a:latin typeface="微软雅黑" panose="020B0503020204020204" pitchFamily="34" charset="-122"/>
                <a:ea typeface="微软雅黑" panose="020B0503020204020204" pitchFamily="34" charset="-122"/>
              </a:rPr>
              <a:t>油价</a:t>
            </a:r>
            <a:endParaRPr lang="en-US" altLang="zh-CN" sz="3200" b="1" kern="0" dirty="0">
              <a:solidFill>
                <a:srgbClr val="000000"/>
              </a:solidFill>
              <a:latin typeface="微软雅黑" panose="020B0503020204020204" pitchFamily="34" charset="-122"/>
              <a:ea typeface="微软雅黑" panose="020B0503020204020204" pitchFamily="34" charset="-122"/>
            </a:endParaRPr>
          </a:p>
        </p:txBody>
      </p:sp>
      <p:sp>
        <p:nvSpPr>
          <p:cNvPr id="45" name="Text Box 31">
            <a:extLst>
              <a:ext uri="{FF2B5EF4-FFF2-40B4-BE49-F238E27FC236}">
                <a16:creationId xmlns:a16="http://schemas.microsoft.com/office/drawing/2014/main" id="{4829FB86-6B32-418A-B77D-A41C41A14B8D}"/>
              </a:ext>
            </a:extLst>
          </p:cNvPr>
          <p:cNvSpPr txBox="1">
            <a:spLocks noChangeArrowheads="1"/>
          </p:cNvSpPr>
          <p:nvPr/>
        </p:nvSpPr>
        <p:spPr bwMode="auto">
          <a:xfrm>
            <a:off x="3675245" y="5373216"/>
            <a:ext cx="1832553" cy="584775"/>
          </a:xfrm>
          <a:prstGeom prst="rect">
            <a:avLst/>
          </a:prstGeom>
          <a:solidFill>
            <a:srgbClr val="FF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sz="3200" b="1" kern="0" dirty="0">
                <a:solidFill>
                  <a:srgbClr val="000000"/>
                </a:solidFill>
                <a:latin typeface="微软雅黑" panose="020B0503020204020204" pitchFamily="34" charset="-122"/>
                <a:ea typeface="微软雅黑" panose="020B0503020204020204" pitchFamily="34" charset="-122"/>
              </a:rPr>
              <a:t>探明储量</a:t>
            </a:r>
            <a:endParaRPr lang="en-US" altLang="zh-CN" sz="3200" b="1" kern="0" dirty="0">
              <a:solidFill>
                <a:srgbClr val="000000"/>
              </a:solidFill>
              <a:latin typeface="微软雅黑" panose="020B0503020204020204" pitchFamily="34" charset="-122"/>
              <a:ea typeface="微软雅黑" panose="020B0503020204020204" pitchFamily="34" charset="-122"/>
            </a:endParaRPr>
          </a:p>
        </p:txBody>
      </p:sp>
      <p:sp>
        <p:nvSpPr>
          <p:cNvPr id="47" name="Text Box 32">
            <a:extLst>
              <a:ext uri="{FF2B5EF4-FFF2-40B4-BE49-F238E27FC236}">
                <a16:creationId xmlns:a16="http://schemas.microsoft.com/office/drawing/2014/main" id="{65CCCC8D-18E7-4EA1-A466-5276798E5BBF}"/>
              </a:ext>
            </a:extLst>
          </p:cNvPr>
          <p:cNvSpPr txBox="1">
            <a:spLocks noChangeArrowheads="1"/>
          </p:cNvSpPr>
          <p:nvPr/>
        </p:nvSpPr>
        <p:spPr bwMode="auto">
          <a:xfrm>
            <a:off x="2398416" y="5023521"/>
            <a:ext cx="4488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dirty="0">
                <a:solidFill>
                  <a:srgbClr val="000000"/>
                </a:solidFill>
                <a:latin typeface="微软雅黑" panose="020B0503020204020204" pitchFamily="34" charset="-122"/>
                <a:ea typeface="微软雅黑" panose="020B0503020204020204" pitchFamily="34" charset="-122"/>
              </a:rPr>
              <a:t>高</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中</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低</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49" name="Text Box 33">
            <a:extLst>
              <a:ext uri="{FF2B5EF4-FFF2-40B4-BE49-F238E27FC236}">
                <a16:creationId xmlns:a16="http://schemas.microsoft.com/office/drawing/2014/main" id="{399EA9FA-C529-41C9-A7D4-4A8B0DF28C09}"/>
              </a:ext>
            </a:extLst>
          </p:cNvPr>
          <p:cNvSpPr txBox="1">
            <a:spLocks noChangeArrowheads="1"/>
          </p:cNvSpPr>
          <p:nvPr/>
        </p:nvSpPr>
        <p:spPr bwMode="auto">
          <a:xfrm rot="16200000">
            <a:off x="-364166" y="2755878"/>
            <a:ext cx="32095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dirty="0">
                <a:solidFill>
                  <a:srgbClr val="000000"/>
                </a:solidFill>
                <a:latin typeface="微软雅黑" panose="020B0503020204020204" pitchFamily="34" charset="-122"/>
                <a:ea typeface="微软雅黑" panose="020B0503020204020204" pitchFamily="34" charset="-122"/>
              </a:rPr>
              <a:t>低            中           高</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51" name="Text Box 88">
            <a:extLst>
              <a:ext uri="{FF2B5EF4-FFF2-40B4-BE49-F238E27FC236}">
                <a16:creationId xmlns:a16="http://schemas.microsoft.com/office/drawing/2014/main" id="{CFC49A66-FD6F-4B99-9B13-4D5062B248D4}"/>
              </a:ext>
            </a:extLst>
          </p:cNvPr>
          <p:cNvSpPr txBox="1">
            <a:spLocks noChangeArrowheads="1"/>
          </p:cNvSpPr>
          <p:nvPr/>
        </p:nvSpPr>
        <p:spPr bwMode="auto">
          <a:xfrm>
            <a:off x="813687" y="6002528"/>
            <a:ext cx="714268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zh-CN" dirty="0">
                <a:solidFill>
                  <a:srgbClr val="000000"/>
                </a:solidFill>
                <a:latin typeface="微软雅黑" panose="020B0503020204020204" pitchFamily="34" charset="-122"/>
                <a:ea typeface="微软雅黑" panose="020B0503020204020204" pitchFamily="34" charset="-122"/>
              </a:rPr>
              <a:t>IF </a:t>
            </a:r>
            <a:r>
              <a:rPr lang="zh-CN" altLang="en-US" dirty="0">
                <a:solidFill>
                  <a:srgbClr val="000000"/>
                </a:solidFill>
                <a:latin typeface="微软雅黑" panose="020B0503020204020204" pitchFamily="34" charset="-122"/>
                <a:ea typeface="微软雅黑" panose="020B0503020204020204" pitchFamily="34" charset="-122"/>
              </a:rPr>
              <a:t>油价</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高</a:t>
            </a:r>
            <a:r>
              <a:rPr lang="en-US" altLang="zh-CN" dirty="0">
                <a:solidFill>
                  <a:srgbClr val="000000"/>
                </a:solidFill>
                <a:latin typeface="微软雅黑" panose="020B0503020204020204" pitchFamily="34" charset="-122"/>
                <a:ea typeface="微软雅黑" panose="020B0503020204020204" pitchFamily="34" charset="-122"/>
              </a:rPr>
              <a:t> and </a:t>
            </a:r>
            <a:r>
              <a:rPr lang="zh-CN" altLang="en-US" dirty="0">
                <a:solidFill>
                  <a:srgbClr val="000000"/>
                </a:solidFill>
                <a:latin typeface="微软雅黑" panose="020B0503020204020204" pitchFamily="34" charset="-122"/>
                <a:ea typeface="微软雅黑" panose="020B0503020204020204" pitchFamily="34" charset="-122"/>
              </a:rPr>
              <a:t>探明储量</a:t>
            </a:r>
            <a:r>
              <a:rPr lang="en-US" altLang="zh-CN" dirty="0">
                <a:solidFill>
                  <a:srgbClr val="0000FF"/>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高</a:t>
            </a:r>
            <a:r>
              <a:rPr lang="en-US" altLang="zh-CN" dirty="0">
                <a:solidFill>
                  <a:srgbClr val="000000"/>
                </a:solidFill>
                <a:latin typeface="微软雅黑" panose="020B0503020204020204" pitchFamily="34" charset="-122"/>
                <a:ea typeface="微软雅黑" panose="020B0503020204020204" pitchFamily="34" charset="-122"/>
              </a:rPr>
              <a:t>, THEN </a:t>
            </a:r>
            <a:r>
              <a:rPr lang="zh-CN" altLang="en-US" dirty="0">
                <a:solidFill>
                  <a:srgbClr val="000000"/>
                </a:solidFill>
                <a:latin typeface="微软雅黑" panose="020B0503020204020204" pitchFamily="34" charset="-122"/>
                <a:ea typeface="微软雅黑" panose="020B0503020204020204" pitchFamily="34" charset="-122"/>
              </a:rPr>
              <a:t>提高采收率 </a:t>
            </a:r>
            <a:r>
              <a:rPr lang="en-US" altLang="zh-CN" dirty="0">
                <a:solidFill>
                  <a:srgbClr val="CC0000"/>
                </a:solidFill>
                <a:latin typeface="微软雅黑" panose="020B0503020204020204" pitchFamily="34" charset="-122"/>
                <a:ea typeface="微软雅黑" panose="020B0503020204020204" pitchFamily="34" charset="-122"/>
              </a:rPr>
              <a:t>10</a:t>
            </a:r>
            <a:r>
              <a:rPr lang="en-US" altLang="zh-CN" dirty="0">
                <a:solidFill>
                  <a:srgbClr val="000000"/>
                </a:solidFill>
                <a:latin typeface="微软雅黑" panose="020B0503020204020204" pitchFamily="34" charset="-122"/>
                <a:ea typeface="微软雅黑" panose="020B0503020204020204" pitchFamily="34" charset="-122"/>
              </a:rPr>
              <a:t>.</a:t>
            </a:r>
          </a:p>
          <a:p>
            <a:pPr fontAlgn="base">
              <a:spcBef>
                <a:spcPct val="0"/>
              </a:spcBef>
              <a:spcAft>
                <a:spcPct val="0"/>
              </a:spcAft>
            </a:pPr>
            <a:r>
              <a:rPr lang="en-US" altLang="zh-CN" dirty="0">
                <a:solidFill>
                  <a:srgbClr val="000000"/>
                </a:solidFill>
                <a:latin typeface="微软雅黑" panose="020B0503020204020204" pitchFamily="34" charset="-122"/>
                <a:ea typeface="微软雅黑" panose="020B0503020204020204" pitchFamily="34" charset="-122"/>
              </a:rPr>
              <a:t>IF </a:t>
            </a:r>
            <a:r>
              <a:rPr lang="zh-CN" altLang="en-US" dirty="0">
                <a:solidFill>
                  <a:srgbClr val="000000"/>
                </a:solidFill>
                <a:latin typeface="微软雅黑" panose="020B0503020204020204" pitchFamily="34" charset="-122"/>
                <a:ea typeface="微软雅黑" panose="020B0503020204020204" pitchFamily="34" charset="-122"/>
              </a:rPr>
              <a:t>油价 </a:t>
            </a:r>
            <a:r>
              <a:rPr lang="zh-CN" altLang="en-US" dirty="0">
                <a:solidFill>
                  <a:srgbClr val="0000FF"/>
                </a:solidFill>
                <a:latin typeface="微软雅黑" panose="020B0503020204020204" pitchFamily="34" charset="-122"/>
                <a:ea typeface="微软雅黑" panose="020B0503020204020204" pitchFamily="34" charset="-122"/>
              </a:rPr>
              <a:t>中</a:t>
            </a:r>
            <a:r>
              <a:rPr lang="en-US" altLang="zh-CN" dirty="0">
                <a:solidFill>
                  <a:srgbClr val="000000"/>
                </a:solidFill>
                <a:latin typeface="微软雅黑" panose="020B0503020204020204" pitchFamily="34" charset="-122"/>
                <a:ea typeface="微软雅黑" panose="020B0503020204020204" pitchFamily="34" charset="-122"/>
              </a:rPr>
              <a:t> and </a:t>
            </a:r>
            <a:r>
              <a:rPr lang="zh-CN" altLang="en-US" dirty="0">
                <a:solidFill>
                  <a:srgbClr val="000000"/>
                </a:solidFill>
                <a:latin typeface="微软雅黑" panose="020B0503020204020204" pitchFamily="34" charset="-122"/>
                <a:ea typeface="微软雅黑" panose="020B0503020204020204" pitchFamily="34" charset="-122"/>
              </a:rPr>
              <a:t>探明储量</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高</a:t>
            </a:r>
            <a:r>
              <a:rPr lang="en-US" altLang="zh-CN" dirty="0">
                <a:solidFill>
                  <a:srgbClr val="000000"/>
                </a:solidFill>
                <a:latin typeface="微软雅黑" panose="020B0503020204020204" pitchFamily="34" charset="-122"/>
                <a:ea typeface="微软雅黑" panose="020B0503020204020204" pitchFamily="34" charset="-122"/>
              </a:rPr>
              <a:t>, THEN </a:t>
            </a:r>
            <a:r>
              <a:rPr lang="zh-CN" altLang="en-US" dirty="0">
                <a:solidFill>
                  <a:srgbClr val="000000"/>
                </a:solidFill>
                <a:latin typeface="微软雅黑" panose="020B0503020204020204" pitchFamily="34" charset="-122"/>
                <a:ea typeface="微软雅黑" panose="020B0503020204020204" pitchFamily="34" charset="-122"/>
              </a:rPr>
              <a:t>提高采收率</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CC0000"/>
                </a:solidFill>
                <a:latin typeface="微软雅黑" panose="020B0503020204020204" pitchFamily="34" charset="-122"/>
                <a:ea typeface="微软雅黑" panose="020B0503020204020204" pitchFamily="34" charset="-122"/>
              </a:rPr>
              <a:t>5</a:t>
            </a:r>
            <a:r>
              <a:rPr lang="en-US" altLang="zh-CN" dirty="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86387112"/>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85">
            <a:extLst>
              <a:ext uri="{FF2B5EF4-FFF2-40B4-BE49-F238E27FC236}">
                <a16:creationId xmlns:a16="http://schemas.microsoft.com/office/drawing/2014/main" id="{F418106E-587E-46EF-AC1D-D49E8AC2CC41}"/>
              </a:ext>
            </a:extLst>
          </p:cNvPr>
          <p:cNvSpPr>
            <a:spLocks noChangeArrowheads="1"/>
          </p:cNvSpPr>
          <p:nvPr/>
        </p:nvSpPr>
        <p:spPr bwMode="auto">
          <a:xfrm>
            <a:off x="2000250" y="980728"/>
            <a:ext cx="4972050" cy="2062103"/>
          </a:xfrm>
          <a:prstGeom prst="rect">
            <a:avLst/>
          </a:prstGeom>
          <a:solidFill>
            <a:srgbClr val="CCCCCC"/>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0"/>
              </a:spcBef>
              <a:spcAft>
                <a:spcPct val="0"/>
              </a:spcAft>
              <a:defRPr/>
            </a:pPr>
            <a:r>
              <a:rPr lang="en-US" altLang="zh-CN" sz="2800" b="1" kern="0" dirty="0">
                <a:solidFill>
                  <a:srgbClr val="0000FF"/>
                </a:solidFill>
                <a:latin typeface="微软雅黑" panose="020B0503020204020204" pitchFamily="34" charset="-122"/>
                <a:ea typeface="微软雅黑" panose="020B0503020204020204" pitchFamily="34" charset="-122"/>
                <a:cs typeface="Calibri" panose="020F0502020204030204" pitchFamily="34" charset="0"/>
              </a:rPr>
              <a:t>TSK </a:t>
            </a:r>
            <a:r>
              <a:rPr lang="zh-CN" altLang="en-US" sz="2800" b="1" kern="0" dirty="0">
                <a:solidFill>
                  <a:srgbClr val="0000FF"/>
                </a:solidFill>
                <a:latin typeface="微软雅黑" panose="020B0503020204020204" pitchFamily="34" charset="-122"/>
                <a:ea typeface="微软雅黑" panose="020B0503020204020204" pitchFamily="34" charset="-122"/>
                <a:cs typeface="Calibri" panose="020F0502020204030204" pitchFamily="34" charset="0"/>
              </a:rPr>
              <a:t>模糊系统</a:t>
            </a: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a:p>
            <a:pPr algn="ctr" fontAlgn="base">
              <a:spcBef>
                <a:spcPct val="0"/>
              </a:spcBef>
              <a:spcAft>
                <a:spcPct val="0"/>
              </a:spcAft>
              <a:defRPr/>
            </a:pP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a:p>
            <a:pPr algn="ctr" fontAlgn="base">
              <a:spcBef>
                <a:spcPct val="0"/>
              </a:spcBef>
              <a:spcAft>
                <a:spcPct val="0"/>
              </a:spcAft>
              <a:defRPr/>
            </a:pP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a:p>
            <a:pPr algn="ctr" fontAlgn="base">
              <a:spcBef>
                <a:spcPct val="0"/>
              </a:spcBef>
              <a:spcAft>
                <a:spcPct val="0"/>
              </a:spcAft>
              <a:defRPr/>
            </a:pP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a:p>
            <a:pPr algn="ctr" fontAlgn="base">
              <a:spcBef>
                <a:spcPct val="0"/>
              </a:spcBef>
              <a:spcAft>
                <a:spcPct val="0"/>
              </a:spcAft>
              <a:defRPr/>
            </a:pP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a:p>
            <a:pPr algn="ctr" fontAlgn="base">
              <a:spcBef>
                <a:spcPct val="0"/>
              </a:spcBef>
              <a:spcAft>
                <a:spcPct val="0"/>
              </a:spcAft>
              <a:defRPr/>
            </a:pP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4" name="Slide Number Placeholder 3"/>
          <p:cNvSpPr>
            <a:spLocks noGrp="1"/>
          </p:cNvSpPr>
          <p:nvPr>
            <p:ph type="sldNum" sz="quarter" idx="4"/>
          </p:nvPr>
        </p:nvSpPr>
        <p:spPr/>
        <p:txBody>
          <a:bodyPr/>
          <a:lstStyle/>
          <a:p>
            <a:fld id="{D252886C-EB3D-4E13-8902-A042CC025268}" type="slidenum">
              <a:rPr lang="en-US" smtClean="0"/>
              <a:t>84</a:t>
            </a:fld>
            <a:endParaRPr lang="en-US"/>
          </a:p>
        </p:txBody>
      </p:sp>
      <p:sp>
        <p:nvSpPr>
          <p:cNvPr id="6" name="Text Box 18"/>
          <p:cNvSpPr txBox="1">
            <a:spLocks noChangeArrowheads="1"/>
          </p:cNvSpPr>
          <p:nvPr/>
        </p:nvSpPr>
        <p:spPr bwMode="auto">
          <a:xfrm>
            <a:off x="800100" y="3717032"/>
            <a:ext cx="7732340" cy="27084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fontAlgn="base">
              <a:spcBef>
                <a:spcPts val="1200"/>
              </a:spcBef>
              <a:spcAft>
                <a:spcPct val="0"/>
              </a:spcAft>
              <a:buClr>
                <a:srgbClr val="CC0000"/>
              </a:buClr>
              <a:buFontTx/>
              <a:buAutoNum type="arabicPeriod"/>
            </a:pPr>
            <a:r>
              <a:rPr lang="zh-CN" altLang="en-US"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计算每条规则的激活度</a:t>
            </a:r>
            <a:r>
              <a:rPr lang="en-US" altLang="zh-CN"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pPr lvl="1" fontAlgn="base">
              <a:spcBef>
                <a:spcPts val="1200"/>
              </a:spcBef>
              <a:spcAft>
                <a:spcPct val="0"/>
              </a:spcAft>
              <a:buClr>
                <a:srgbClr val="CC0000"/>
              </a:buClr>
              <a:buFontTx/>
              <a:buAutoNum type="circleNumDbPlain"/>
            </a:pPr>
            <a:r>
              <a:rPr lang="zh-CN" altLang="en-US"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计算规则前件中每个模糊集的隶属度</a:t>
            </a:r>
            <a:r>
              <a:rPr lang="en-US" altLang="zh-CN"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pPr lvl="1" fontAlgn="base">
              <a:spcBef>
                <a:spcPts val="1200"/>
              </a:spcBef>
              <a:spcAft>
                <a:spcPct val="0"/>
              </a:spcAft>
              <a:buClr>
                <a:srgbClr val="CC0000"/>
              </a:buClr>
              <a:buFontTx/>
              <a:buAutoNum type="circleNumDbPlain"/>
            </a:pPr>
            <a:r>
              <a:rPr lang="zh-CN" altLang="en-US"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使用最小值或乘法结合前件中所有模糊集的隶属度，得到对应规则的激活度</a:t>
            </a:r>
            <a:r>
              <a:rPr lang="en-US" altLang="zh-CN"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pPr fontAlgn="base">
              <a:spcBef>
                <a:spcPts val="1200"/>
              </a:spcBef>
              <a:spcAft>
                <a:spcPct val="0"/>
              </a:spcAft>
              <a:buClr>
                <a:srgbClr val="CC0000"/>
              </a:buClr>
              <a:buFontTx/>
              <a:buAutoNum type="arabicPeriod"/>
            </a:pPr>
            <a:r>
              <a:rPr lang="zh-CN" altLang="en-US"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使用加权平均计算</a:t>
            </a:r>
            <a:r>
              <a:rPr lang="en-US" altLang="zh-CN"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TSK</a:t>
            </a:r>
            <a:r>
              <a:rPr lang="zh-CN" altLang="en-US"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模糊系统输出</a:t>
            </a:r>
            <a:endParaRPr lang="en-US" altLang="zh-CN"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标题 1">
            <a:extLst>
              <a:ext uri="{FF2B5EF4-FFF2-40B4-BE49-F238E27FC236}">
                <a16:creationId xmlns:a16="http://schemas.microsoft.com/office/drawing/2014/main" id="{7D02EA02-7E91-4A01-BA7B-D278BF1AD4E0}"/>
              </a:ext>
            </a:extLst>
          </p:cNvPr>
          <p:cNvSpPr txBox="1">
            <a:spLocks noChangeArrowheads="1"/>
          </p:cNvSpPr>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200" b="1" kern="1200">
                <a:solidFill>
                  <a:srgbClr val="17375E"/>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rgbClr val="002060"/>
                </a:solidFill>
              </a:rPr>
              <a:t>4.6.3  TSK </a:t>
            </a:r>
            <a:r>
              <a:rPr lang="zh-CN" altLang="en-US" dirty="0">
                <a:solidFill>
                  <a:srgbClr val="002060"/>
                </a:solidFill>
              </a:rPr>
              <a:t>模糊系统：计算流程</a:t>
            </a:r>
          </a:p>
        </p:txBody>
      </p:sp>
      <p:sp>
        <p:nvSpPr>
          <p:cNvPr id="36" name="Rectangle 77">
            <a:extLst>
              <a:ext uri="{FF2B5EF4-FFF2-40B4-BE49-F238E27FC236}">
                <a16:creationId xmlns:a16="http://schemas.microsoft.com/office/drawing/2014/main" id="{B1DA1B9F-1FFC-4EE1-8597-1B5B704BEC87}"/>
              </a:ext>
            </a:extLst>
          </p:cNvPr>
          <p:cNvSpPr>
            <a:spLocks noChangeArrowheads="1"/>
          </p:cNvSpPr>
          <p:nvPr/>
        </p:nvSpPr>
        <p:spPr bwMode="auto">
          <a:xfrm>
            <a:off x="2199472" y="2418241"/>
            <a:ext cx="954108" cy="400110"/>
          </a:xfrm>
          <a:prstGeom prst="rect">
            <a:avLst/>
          </a:prstGeom>
          <a:solidFill>
            <a:srgbClr val="FFCC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defRPr/>
            </a:pPr>
            <a:r>
              <a:rPr lang="zh-CN" altLang="en-US" sz="2000" kern="0" dirty="0">
                <a:solidFill>
                  <a:srgbClr val="000000"/>
                </a:solidFill>
                <a:latin typeface="Calibri" panose="020F0502020204030204" pitchFamily="34" charset="0"/>
                <a:ea typeface="SimSun" panose="02010600030101010101" pitchFamily="2" charset="-122"/>
                <a:cs typeface="Calibri" panose="020F0502020204030204" pitchFamily="34" charset="0"/>
              </a:rPr>
              <a:t>模糊化</a:t>
            </a: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38" name="Rectangle 78">
            <a:extLst>
              <a:ext uri="{FF2B5EF4-FFF2-40B4-BE49-F238E27FC236}">
                <a16:creationId xmlns:a16="http://schemas.microsoft.com/office/drawing/2014/main" id="{9F4E055C-1375-4645-83BF-6292D8FABB02}"/>
              </a:ext>
            </a:extLst>
          </p:cNvPr>
          <p:cNvSpPr>
            <a:spLocks noChangeArrowheads="1"/>
          </p:cNvSpPr>
          <p:nvPr/>
        </p:nvSpPr>
        <p:spPr bwMode="auto">
          <a:xfrm>
            <a:off x="3943350" y="1741966"/>
            <a:ext cx="800100" cy="400110"/>
          </a:xfrm>
          <a:prstGeom prst="rect">
            <a:avLst/>
          </a:prstGeom>
          <a:solidFill>
            <a:srgbClr val="FFCC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0"/>
              </a:spcBef>
              <a:spcAft>
                <a:spcPct val="0"/>
              </a:spcAft>
              <a:defRPr/>
            </a:pPr>
            <a:r>
              <a:rPr lang="zh-CN" altLang="en-US" sz="2000" kern="0" dirty="0">
                <a:solidFill>
                  <a:srgbClr val="000000"/>
                </a:solidFill>
                <a:latin typeface="Calibri" panose="020F0502020204030204" pitchFamily="34" charset="0"/>
                <a:ea typeface="SimSun" panose="02010600030101010101" pitchFamily="2" charset="-122"/>
                <a:cs typeface="Calibri" panose="020F0502020204030204" pitchFamily="34" charset="0"/>
              </a:rPr>
              <a:t>规则</a:t>
            </a: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40" name="Rectangle 79">
            <a:extLst>
              <a:ext uri="{FF2B5EF4-FFF2-40B4-BE49-F238E27FC236}">
                <a16:creationId xmlns:a16="http://schemas.microsoft.com/office/drawing/2014/main" id="{A5DCA04B-D6A4-4EDA-9D40-7AC16D99FC4B}"/>
              </a:ext>
            </a:extLst>
          </p:cNvPr>
          <p:cNvSpPr>
            <a:spLocks noChangeArrowheads="1"/>
          </p:cNvSpPr>
          <p:nvPr/>
        </p:nvSpPr>
        <p:spPr bwMode="auto">
          <a:xfrm>
            <a:off x="5639533" y="2406335"/>
            <a:ext cx="1210589" cy="400110"/>
          </a:xfrm>
          <a:prstGeom prst="rect">
            <a:avLst/>
          </a:prstGeom>
          <a:solidFill>
            <a:srgbClr val="FFCC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defRPr/>
            </a:pPr>
            <a:r>
              <a:rPr lang="zh-CN" altLang="en-US" sz="2000" kern="0" dirty="0">
                <a:solidFill>
                  <a:srgbClr val="000000"/>
                </a:solidFill>
                <a:latin typeface="Calibri" panose="020F0502020204030204" pitchFamily="34" charset="0"/>
                <a:ea typeface="SimSun" panose="02010600030101010101" pitchFamily="2" charset="-122"/>
                <a:cs typeface="Calibri" panose="020F0502020204030204" pitchFamily="34" charset="0"/>
              </a:rPr>
              <a:t>去模糊化</a:t>
            </a: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42" name="Rectangle 80">
            <a:extLst>
              <a:ext uri="{FF2B5EF4-FFF2-40B4-BE49-F238E27FC236}">
                <a16:creationId xmlns:a16="http://schemas.microsoft.com/office/drawing/2014/main" id="{029A2DA2-129D-4313-A2C2-52581347EEAB}"/>
              </a:ext>
            </a:extLst>
          </p:cNvPr>
          <p:cNvSpPr>
            <a:spLocks noChangeArrowheads="1"/>
          </p:cNvSpPr>
          <p:nvPr/>
        </p:nvSpPr>
        <p:spPr bwMode="auto">
          <a:xfrm>
            <a:off x="3945524" y="2413479"/>
            <a:ext cx="954108" cy="400110"/>
          </a:xfrm>
          <a:prstGeom prst="rect">
            <a:avLst/>
          </a:prstGeom>
          <a:solidFill>
            <a:srgbClr val="FFCC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defRPr/>
            </a:pPr>
            <a:r>
              <a:rPr lang="zh-CN" altLang="en-US" sz="2000" kern="0" dirty="0">
                <a:solidFill>
                  <a:srgbClr val="000000"/>
                </a:solidFill>
                <a:latin typeface="Calibri" panose="020F0502020204030204" pitchFamily="34" charset="0"/>
                <a:ea typeface="SimSun" panose="02010600030101010101" pitchFamily="2" charset="-122"/>
                <a:cs typeface="Calibri" panose="020F0502020204030204" pitchFamily="34" charset="0"/>
              </a:rPr>
              <a:t>推理机</a:t>
            </a:r>
            <a:endParaRPr lang="en-US" altLang="zh-CN" sz="2000" kern="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44" name="Line 81">
            <a:extLst>
              <a:ext uri="{FF2B5EF4-FFF2-40B4-BE49-F238E27FC236}">
                <a16:creationId xmlns:a16="http://schemas.microsoft.com/office/drawing/2014/main" id="{4BA15890-857E-43C7-84A7-178DDAC8A1AC}"/>
              </a:ext>
            </a:extLst>
          </p:cNvPr>
          <p:cNvSpPr>
            <a:spLocks noChangeShapeType="1"/>
          </p:cNvSpPr>
          <p:nvPr/>
        </p:nvSpPr>
        <p:spPr bwMode="auto">
          <a:xfrm>
            <a:off x="1350170" y="2623060"/>
            <a:ext cx="821531" cy="119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sz="2000" b="1" kern="0">
              <a:solidFill>
                <a:srgbClr val="000000"/>
              </a:solidFill>
              <a:latin typeface="Calibri" panose="020F0502020204030204" pitchFamily="34" charset="0"/>
              <a:cs typeface="Calibri" panose="020F0502020204030204" pitchFamily="34" charset="0"/>
            </a:endParaRPr>
          </a:p>
        </p:txBody>
      </p:sp>
      <p:sp>
        <p:nvSpPr>
          <p:cNvPr id="46" name="Line 83">
            <a:extLst>
              <a:ext uri="{FF2B5EF4-FFF2-40B4-BE49-F238E27FC236}">
                <a16:creationId xmlns:a16="http://schemas.microsoft.com/office/drawing/2014/main" id="{F6165FBD-B532-46DF-830B-391089A8C45A}"/>
              </a:ext>
            </a:extLst>
          </p:cNvPr>
          <p:cNvSpPr>
            <a:spLocks noChangeShapeType="1"/>
          </p:cNvSpPr>
          <p:nvPr/>
        </p:nvSpPr>
        <p:spPr bwMode="auto">
          <a:xfrm>
            <a:off x="4979195" y="2617105"/>
            <a:ext cx="67865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sz="2000" b="1" kern="0">
              <a:solidFill>
                <a:srgbClr val="000000"/>
              </a:solidFill>
              <a:latin typeface="Calibri" panose="020F0502020204030204" pitchFamily="34" charset="0"/>
              <a:cs typeface="Calibri" panose="020F0502020204030204" pitchFamily="34" charset="0"/>
            </a:endParaRPr>
          </a:p>
        </p:txBody>
      </p:sp>
      <p:sp>
        <p:nvSpPr>
          <p:cNvPr id="48" name="Line 84">
            <a:extLst>
              <a:ext uri="{FF2B5EF4-FFF2-40B4-BE49-F238E27FC236}">
                <a16:creationId xmlns:a16="http://schemas.microsoft.com/office/drawing/2014/main" id="{2EFC8310-F0B8-4E48-8C49-C38D2CFC6766}"/>
              </a:ext>
            </a:extLst>
          </p:cNvPr>
          <p:cNvSpPr>
            <a:spLocks noChangeShapeType="1"/>
          </p:cNvSpPr>
          <p:nvPr/>
        </p:nvSpPr>
        <p:spPr bwMode="auto">
          <a:xfrm>
            <a:off x="4343400" y="2107517"/>
            <a:ext cx="0" cy="33456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sz="2000" b="1" kern="0">
              <a:solidFill>
                <a:srgbClr val="000000"/>
              </a:solidFill>
              <a:latin typeface="Calibri" panose="020F0502020204030204" pitchFamily="34" charset="0"/>
              <a:cs typeface="Calibri" panose="020F0502020204030204" pitchFamily="34" charset="0"/>
            </a:endParaRPr>
          </a:p>
        </p:txBody>
      </p:sp>
      <p:sp>
        <p:nvSpPr>
          <p:cNvPr id="50" name="Line 86">
            <a:extLst>
              <a:ext uri="{FF2B5EF4-FFF2-40B4-BE49-F238E27FC236}">
                <a16:creationId xmlns:a16="http://schemas.microsoft.com/office/drawing/2014/main" id="{6FDF4678-7C10-43C3-9725-A21A119F26D9}"/>
              </a:ext>
            </a:extLst>
          </p:cNvPr>
          <p:cNvSpPr>
            <a:spLocks noChangeShapeType="1"/>
          </p:cNvSpPr>
          <p:nvPr/>
        </p:nvSpPr>
        <p:spPr bwMode="auto">
          <a:xfrm>
            <a:off x="6858000" y="2590911"/>
            <a:ext cx="777479"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sz="2000" b="1" kern="0">
              <a:solidFill>
                <a:srgbClr val="000000"/>
              </a:solidFill>
              <a:latin typeface="Calibri" panose="020F0502020204030204" pitchFamily="34" charset="0"/>
              <a:cs typeface="Calibri" panose="020F0502020204030204" pitchFamily="34" charset="0"/>
            </a:endParaRPr>
          </a:p>
        </p:txBody>
      </p:sp>
      <p:sp>
        <p:nvSpPr>
          <p:cNvPr id="52" name="Text Box 87">
            <a:extLst>
              <a:ext uri="{FF2B5EF4-FFF2-40B4-BE49-F238E27FC236}">
                <a16:creationId xmlns:a16="http://schemas.microsoft.com/office/drawing/2014/main" id="{B1E6CB3A-063E-4937-9FC6-DF6E625C5FF6}"/>
              </a:ext>
            </a:extLst>
          </p:cNvPr>
          <p:cNvSpPr txBox="1">
            <a:spLocks noChangeArrowheads="1"/>
          </p:cNvSpPr>
          <p:nvPr/>
        </p:nvSpPr>
        <p:spPr bwMode="auto">
          <a:xfrm>
            <a:off x="1174557" y="2274800"/>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dirty="0">
                <a:solidFill>
                  <a:srgbClr val="000000"/>
                </a:solidFill>
                <a:latin typeface="Calibri" panose="020F0502020204030204" pitchFamily="34" charset="0"/>
                <a:ea typeface="SimSun" panose="02010600030101010101" pitchFamily="2" charset="-122"/>
                <a:cs typeface="Calibri" panose="020F0502020204030204" pitchFamily="34" charset="0"/>
              </a:rPr>
              <a:t>输入值</a:t>
            </a:r>
            <a:endParaRPr lang="en-US" altLang="zh-CN" sz="200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54" name="Text Box 89">
            <a:extLst>
              <a:ext uri="{FF2B5EF4-FFF2-40B4-BE49-F238E27FC236}">
                <a16:creationId xmlns:a16="http://schemas.microsoft.com/office/drawing/2014/main" id="{28A5BDB3-93B7-4459-ACF3-DD110343302F}"/>
              </a:ext>
            </a:extLst>
          </p:cNvPr>
          <p:cNvSpPr txBox="1">
            <a:spLocks noChangeArrowheads="1"/>
          </p:cNvSpPr>
          <p:nvPr/>
        </p:nvSpPr>
        <p:spPr bwMode="auto">
          <a:xfrm>
            <a:off x="3088585" y="2343261"/>
            <a:ext cx="8050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pPr>
            <a:r>
              <a:rPr lang="zh-CN" altLang="en-US" sz="1600" dirty="0">
                <a:solidFill>
                  <a:srgbClr val="000000"/>
                </a:solidFill>
                <a:latin typeface="Calibri" panose="020F0502020204030204" pitchFamily="34" charset="0"/>
                <a:ea typeface="SimSun" panose="02010600030101010101" pitchFamily="2" charset="-122"/>
                <a:cs typeface="Calibri" panose="020F0502020204030204" pitchFamily="34" charset="0"/>
              </a:rPr>
              <a:t>模糊集</a:t>
            </a:r>
            <a:endParaRPr lang="en-US" altLang="zh-CN" sz="160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56" name="Text Box 90">
            <a:extLst>
              <a:ext uri="{FF2B5EF4-FFF2-40B4-BE49-F238E27FC236}">
                <a16:creationId xmlns:a16="http://schemas.microsoft.com/office/drawing/2014/main" id="{0CEDC9C7-E402-450A-9BA8-43FED8A39C2F}"/>
              </a:ext>
            </a:extLst>
          </p:cNvPr>
          <p:cNvSpPr txBox="1">
            <a:spLocks noChangeArrowheads="1"/>
          </p:cNvSpPr>
          <p:nvPr/>
        </p:nvSpPr>
        <p:spPr bwMode="auto">
          <a:xfrm>
            <a:off x="4927325" y="2325402"/>
            <a:ext cx="7939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pPr>
            <a:r>
              <a:rPr lang="zh-CN" altLang="en-US" sz="1600" dirty="0">
                <a:solidFill>
                  <a:srgbClr val="000000"/>
                </a:solidFill>
                <a:latin typeface="Calibri" panose="020F0502020204030204" pitchFamily="34" charset="0"/>
                <a:ea typeface="SimSun" panose="02010600030101010101" pitchFamily="2" charset="-122"/>
                <a:cs typeface="Calibri" panose="020F0502020204030204" pitchFamily="34" charset="0"/>
              </a:rPr>
              <a:t>模糊集</a:t>
            </a:r>
            <a:endParaRPr lang="en-US" altLang="zh-CN" sz="160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58" name="Line 91">
            <a:extLst>
              <a:ext uri="{FF2B5EF4-FFF2-40B4-BE49-F238E27FC236}">
                <a16:creationId xmlns:a16="http://schemas.microsoft.com/office/drawing/2014/main" id="{0F647309-6D41-4D7E-A0E5-341D06F0660A}"/>
              </a:ext>
            </a:extLst>
          </p:cNvPr>
          <p:cNvSpPr>
            <a:spLocks noChangeShapeType="1"/>
          </p:cNvSpPr>
          <p:nvPr/>
        </p:nvSpPr>
        <p:spPr bwMode="auto">
          <a:xfrm>
            <a:off x="3192067" y="2632583"/>
            <a:ext cx="67865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sz="2000" b="1" kern="0">
              <a:solidFill>
                <a:srgbClr val="000000"/>
              </a:solidFill>
              <a:latin typeface="Calibri" panose="020F0502020204030204" pitchFamily="34" charset="0"/>
              <a:cs typeface="Calibri" panose="020F0502020204030204" pitchFamily="34" charset="0"/>
            </a:endParaRPr>
          </a:p>
        </p:txBody>
      </p:sp>
      <p:sp>
        <p:nvSpPr>
          <p:cNvPr id="60" name="Text Box 92">
            <a:extLst>
              <a:ext uri="{FF2B5EF4-FFF2-40B4-BE49-F238E27FC236}">
                <a16:creationId xmlns:a16="http://schemas.microsoft.com/office/drawing/2014/main" id="{28062C57-524A-4D12-9653-9D64B28C37FD}"/>
              </a:ext>
            </a:extLst>
          </p:cNvPr>
          <p:cNvSpPr txBox="1">
            <a:spLocks noChangeArrowheads="1"/>
          </p:cNvSpPr>
          <p:nvPr/>
        </p:nvSpPr>
        <p:spPr bwMode="auto">
          <a:xfrm>
            <a:off x="6972301" y="22480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dirty="0">
                <a:solidFill>
                  <a:srgbClr val="000000"/>
                </a:solidFill>
                <a:latin typeface="Calibri" panose="020F0502020204030204" pitchFamily="34" charset="0"/>
                <a:ea typeface="SimSun" panose="02010600030101010101" pitchFamily="2" charset="-122"/>
                <a:cs typeface="Calibri" panose="020F0502020204030204" pitchFamily="34" charset="0"/>
              </a:rPr>
              <a:t>输出值</a:t>
            </a:r>
            <a:endParaRPr lang="en-US" altLang="zh-CN" sz="2000" dirty="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grpSp>
        <p:nvGrpSpPr>
          <p:cNvPr id="23" name="Group 35"/>
          <p:cNvGrpSpPr>
            <a:grpSpLocks/>
          </p:cNvGrpSpPr>
          <p:nvPr/>
        </p:nvGrpSpPr>
        <p:grpSpPr bwMode="auto">
          <a:xfrm>
            <a:off x="5580112" y="2316336"/>
            <a:ext cx="1314450" cy="571500"/>
            <a:chOff x="960" y="1824"/>
            <a:chExt cx="1200" cy="576"/>
          </a:xfrm>
        </p:grpSpPr>
        <p:sp>
          <p:nvSpPr>
            <p:cNvPr id="24" name="Line 36"/>
            <p:cNvSpPr>
              <a:spLocks noChangeShapeType="1"/>
            </p:cNvSpPr>
            <p:nvPr/>
          </p:nvSpPr>
          <p:spPr bwMode="auto">
            <a:xfrm>
              <a:off x="960" y="1872"/>
              <a:ext cx="1200" cy="48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sz="1800" b="1" kern="0">
                <a:solidFill>
                  <a:srgbClr val="000000"/>
                </a:solidFill>
                <a:latin typeface="Calibri" panose="020F0502020204030204" pitchFamily="34" charset="0"/>
                <a:cs typeface="Calibri" panose="020F0502020204030204" pitchFamily="34" charset="0"/>
              </a:endParaRPr>
            </a:p>
          </p:txBody>
        </p:sp>
        <p:sp>
          <p:nvSpPr>
            <p:cNvPr id="25" name="Line 37"/>
            <p:cNvSpPr>
              <a:spLocks noChangeShapeType="1"/>
            </p:cNvSpPr>
            <p:nvPr/>
          </p:nvSpPr>
          <p:spPr bwMode="auto">
            <a:xfrm flipH="1">
              <a:off x="1008" y="1824"/>
              <a:ext cx="1104" cy="576"/>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sz="1800" b="1" kern="0">
                <a:solidFill>
                  <a:srgbClr val="000000"/>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1866732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252886C-EB3D-4E13-8902-A042CC025268}" type="slidenum">
              <a:rPr lang="en-US" smtClean="0"/>
              <a:t>85</a:t>
            </a:fld>
            <a:endParaRPr lang="en-US"/>
          </a:p>
        </p:txBody>
      </p:sp>
      <p:sp>
        <p:nvSpPr>
          <p:cNvPr id="27" name="标题 1">
            <a:extLst>
              <a:ext uri="{FF2B5EF4-FFF2-40B4-BE49-F238E27FC236}">
                <a16:creationId xmlns:a16="http://schemas.microsoft.com/office/drawing/2014/main" id="{0BC71266-FA5F-4725-B411-B47925FEA9BF}"/>
              </a:ext>
            </a:extLst>
          </p:cNvPr>
          <p:cNvSpPr txBox="1">
            <a:spLocks noChangeArrowheads="1"/>
          </p:cNvSpPr>
          <p:nvPr/>
        </p:nvSpPr>
        <p:spPr bwMode="auto">
          <a:xfrm>
            <a:off x="-36512" y="138113"/>
            <a:ext cx="9338367"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200" b="1" kern="1200">
                <a:solidFill>
                  <a:srgbClr val="17375E"/>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rgbClr val="002060"/>
                </a:solidFill>
              </a:rPr>
              <a:t>4.6.3  TSK </a:t>
            </a:r>
            <a:r>
              <a:rPr lang="zh-CN" altLang="en-US" dirty="0">
                <a:solidFill>
                  <a:srgbClr val="002060"/>
                </a:solidFill>
              </a:rPr>
              <a:t>模糊系统：计算“油价”模糊集隶属度</a:t>
            </a:r>
          </a:p>
        </p:txBody>
      </p:sp>
      <p:sp>
        <p:nvSpPr>
          <p:cNvPr id="30" name="Text Box 3">
            <a:extLst>
              <a:ext uri="{FF2B5EF4-FFF2-40B4-BE49-F238E27FC236}">
                <a16:creationId xmlns:a16="http://schemas.microsoft.com/office/drawing/2014/main" id="{AC728A09-1C06-4DC3-81D0-99ECB853EED4}"/>
              </a:ext>
            </a:extLst>
          </p:cNvPr>
          <p:cNvSpPr txBox="1">
            <a:spLocks noChangeArrowheads="1"/>
          </p:cNvSpPr>
          <p:nvPr/>
        </p:nvSpPr>
        <p:spPr bwMode="auto">
          <a:xfrm>
            <a:off x="307505" y="1589757"/>
            <a:ext cx="16001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buClr>
                <a:srgbClr val="0000FF"/>
              </a:buClr>
              <a:buFont typeface="Wingdings" panose="05000000000000000000" pitchFamily="2" charset="2"/>
              <a:buNone/>
            </a:pPr>
            <a:r>
              <a:rPr lang="zh-CN" altLang="en-US" sz="2400" b="1" dirty="0">
                <a:solidFill>
                  <a:srgbClr val="0000FF"/>
                </a:solidFill>
                <a:latin typeface="Times New Roman" panose="02020603050405020304" pitchFamily="18" charset="0"/>
                <a:ea typeface="SimSun" panose="02010600030101010101" pitchFamily="2" charset="-122"/>
              </a:rPr>
              <a:t>油价</a:t>
            </a:r>
            <a:r>
              <a:rPr lang="en-US" altLang="zh-CN" sz="2400" b="1" dirty="0">
                <a:solidFill>
                  <a:srgbClr val="0000FF"/>
                </a:solidFill>
                <a:latin typeface="Times New Roman" panose="02020603050405020304" pitchFamily="18" charset="0"/>
                <a:ea typeface="SimSun" panose="02010600030101010101" pitchFamily="2" charset="-122"/>
              </a:rPr>
              <a:t>= $90</a:t>
            </a:r>
          </a:p>
        </p:txBody>
      </p:sp>
      <p:grpSp>
        <p:nvGrpSpPr>
          <p:cNvPr id="31" name="Group 4">
            <a:extLst>
              <a:ext uri="{FF2B5EF4-FFF2-40B4-BE49-F238E27FC236}">
                <a16:creationId xmlns:a16="http://schemas.microsoft.com/office/drawing/2014/main" id="{EE376286-AC5E-4CE3-A0A3-C6C7EE073C01}"/>
              </a:ext>
            </a:extLst>
          </p:cNvPr>
          <p:cNvGrpSpPr>
            <a:grpSpLocks/>
          </p:cNvGrpSpPr>
          <p:nvPr/>
        </p:nvGrpSpPr>
        <p:grpSpPr bwMode="auto">
          <a:xfrm>
            <a:off x="2550096" y="908720"/>
            <a:ext cx="5861050" cy="1976438"/>
            <a:chOff x="336" y="963"/>
            <a:chExt cx="3692" cy="1245"/>
          </a:xfrm>
        </p:grpSpPr>
        <p:grpSp>
          <p:nvGrpSpPr>
            <p:cNvPr id="32" name="Group 5">
              <a:extLst>
                <a:ext uri="{FF2B5EF4-FFF2-40B4-BE49-F238E27FC236}">
                  <a16:creationId xmlns:a16="http://schemas.microsoft.com/office/drawing/2014/main" id="{FD9BB1B2-E191-4838-8E66-797F7F74B826}"/>
                </a:ext>
              </a:extLst>
            </p:cNvPr>
            <p:cNvGrpSpPr>
              <a:grpSpLocks/>
            </p:cNvGrpSpPr>
            <p:nvPr/>
          </p:nvGrpSpPr>
          <p:grpSpPr bwMode="auto">
            <a:xfrm>
              <a:off x="336" y="1099"/>
              <a:ext cx="3692" cy="1109"/>
              <a:chOff x="336" y="1427"/>
              <a:chExt cx="3692" cy="1109"/>
            </a:xfrm>
          </p:grpSpPr>
          <p:grpSp>
            <p:nvGrpSpPr>
              <p:cNvPr id="36" name="Group 6">
                <a:extLst>
                  <a:ext uri="{FF2B5EF4-FFF2-40B4-BE49-F238E27FC236}">
                    <a16:creationId xmlns:a16="http://schemas.microsoft.com/office/drawing/2014/main" id="{B8D07A73-C331-484E-A34F-18668402320F}"/>
                  </a:ext>
                </a:extLst>
              </p:cNvPr>
              <p:cNvGrpSpPr>
                <a:grpSpLocks/>
              </p:cNvGrpSpPr>
              <p:nvPr/>
            </p:nvGrpSpPr>
            <p:grpSpPr bwMode="auto">
              <a:xfrm>
                <a:off x="528" y="1440"/>
                <a:ext cx="3456" cy="864"/>
                <a:chOff x="528" y="1440"/>
                <a:chExt cx="3456" cy="864"/>
              </a:xfrm>
            </p:grpSpPr>
            <p:sp>
              <p:nvSpPr>
                <p:cNvPr id="53" name="Line 7">
                  <a:extLst>
                    <a:ext uri="{FF2B5EF4-FFF2-40B4-BE49-F238E27FC236}">
                      <a16:creationId xmlns:a16="http://schemas.microsoft.com/office/drawing/2014/main" id="{8E91DE5C-5AD1-48DE-A118-19795EB3E8E1}"/>
                    </a:ext>
                  </a:extLst>
                </p:cNvPr>
                <p:cNvSpPr>
                  <a:spLocks noChangeShapeType="1"/>
                </p:cNvSpPr>
                <p:nvPr/>
              </p:nvSpPr>
              <p:spPr bwMode="auto">
                <a:xfrm>
                  <a:off x="528" y="1440"/>
                  <a:ext cx="0" cy="86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sp>
              <p:nvSpPr>
                <p:cNvPr id="54" name="Line 8">
                  <a:extLst>
                    <a:ext uri="{FF2B5EF4-FFF2-40B4-BE49-F238E27FC236}">
                      <a16:creationId xmlns:a16="http://schemas.microsoft.com/office/drawing/2014/main" id="{1F3E528E-6F76-407C-8775-08627D0EA87C}"/>
                    </a:ext>
                  </a:extLst>
                </p:cNvPr>
                <p:cNvSpPr>
                  <a:spLocks noChangeShapeType="1"/>
                </p:cNvSpPr>
                <p:nvPr/>
              </p:nvSpPr>
              <p:spPr bwMode="auto">
                <a:xfrm>
                  <a:off x="528" y="2304"/>
                  <a:ext cx="345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grpSp>
          <p:sp>
            <p:nvSpPr>
              <p:cNvPr id="37" name="Text Box 9">
                <a:extLst>
                  <a:ext uri="{FF2B5EF4-FFF2-40B4-BE49-F238E27FC236}">
                    <a16:creationId xmlns:a16="http://schemas.microsoft.com/office/drawing/2014/main" id="{CB17701D-FEAA-4A4E-AC54-1937AD178677}"/>
                  </a:ext>
                </a:extLst>
              </p:cNvPr>
              <p:cNvSpPr txBox="1">
                <a:spLocks noChangeArrowheads="1"/>
              </p:cNvSpPr>
              <p:nvPr/>
            </p:nvSpPr>
            <p:spPr bwMode="auto">
              <a:xfrm>
                <a:off x="432" y="230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Times New Roman" panose="02020603050405020304" pitchFamily="18" charset="0"/>
                    <a:ea typeface="SimSun" panose="02010600030101010101" pitchFamily="2" charset="-122"/>
                  </a:rPr>
                  <a:t>0</a:t>
                </a:r>
              </a:p>
            </p:txBody>
          </p:sp>
          <p:sp>
            <p:nvSpPr>
              <p:cNvPr id="38" name="Text Box 10">
                <a:extLst>
                  <a:ext uri="{FF2B5EF4-FFF2-40B4-BE49-F238E27FC236}">
                    <a16:creationId xmlns:a16="http://schemas.microsoft.com/office/drawing/2014/main" id="{9C69CBC8-0BFA-4B22-86C5-4F0F108754AE}"/>
                  </a:ext>
                </a:extLst>
              </p:cNvPr>
              <p:cNvSpPr txBox="1">
                <a:spLocks noChangeArrowheads="1"/>
              </p:cNvSpPr>
              <p:nvPr/>
            </p:nvSpPr>
            <p:spPr bwMode="auto">
              <a:xfrm>
                <a:off x="1164" y="2305"/>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Times New Roman" panose="02020603050405020304" pitchFamily="18" charset="0"/>
                    <a:ea typeface="SimSun" panose="02010600030101010101" pitchFamily="2" charset="-122"/>
                  </a:rPr>
                  <a:t>40</a:t>
                </a:r>
              </a:p>
            </p:txBody>
          </p:sp>
          <p:sp>
            <p:nvSpPr>
              <p:cNvPr id="39" name="Text Box 11">
                <a:extLst>
                  <a:ext uri="{FF2B5EF4-FFF2-40B4-BE49-F238E27FC236}">
                    <a16:creationId xmlns:a16="http://schemas.microsoft.com/office/drawing/2014/main" id="{0A419EFC-FADE-410D-92FC-466AD3E74F9B}"/>
                  </a:ext>
                </a:extLst>
              </p:cNvPr>
              <p:cNvSpPr txBox="1">
                <a:spLocks noChangeArrowheads="1"/>
              </p:cNvSpPr>
              <p:nvPr/>
            </p:nvSpPr>
            <p:spPr bwMode="auto">
              <a:xfrm>
                <a:off x="1932" y="2305"/>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Times New Roman" panose="02020603050405020304" pitchFamily="18" charset="0"/>
                    <a:ea typeface="SimSun" panose="02010600030101010101" pitchFamily="2" charset="-122"/>
                  </a:rPr>
                  <a:t>80</a:t>
                </a:r>
              </a:p>
            </p:txBody>
          </p:sp>
          <p:sp>
            <p:nvSpPr>
              <p:cNvPr id="40" name="Text Box 12">
                <a:extLst>
                  <a:ext uri="{FF2B5EF4-FFF2-40B4-BE49-F238E27FC236}">
                    <a16:creationId xmlns:a16="http://schemas.microsoft.com/office/drawing/2014/main" id="{B2BB0420-B369-46CF-AD14-3F5BFEFC9EDD}"/>
                  </a:ext>
                </a:extLst>
              </p:cNvPr>
              <p:cNvSpPr txBox="1">
                <a:spLocks noChangeArrowheads="1"/>
              </p:cNvSpPr>
              <p:nvPr/>
            </p:nvSpPr>
            <p:spPr bwMode="auto">
              <a:xfrm>
                <a:off x="2668" y="2305"/>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Times New Roman" panose="02020603050405020304" pitchFamily="18" charset="0"/>
                    <a:ea typeface="SimSun" panose="02010600030101010101" pitchFamily="2" charset="-122"/>
                  </a:rPr>
                  <a:t>120</a:t>
                </a:r>
              </a:p>
            </p:txBody>
          </p:sp>
          <p:grpSp>
            <p:nvGrpSpPr>
              <p:cNvPr id="41" name="Group 13">
                <a:extLst>
                  <a:ext uri="{FF2B5EF4-FFF2-40B4-BE49-F238E27FC236}">
                    <a16:creationId xmlns:a16="http://schemas.microsoft.com/office/drawing/2014/main" id="{AF771974-0F86-44C4-B89A-31AF2C158587}"/>
                  </a:ext>
                </a:extLst>
              </p:cNvPr>
              <p:cNvGrpSpPr>
                <a:grpSpLocks/>
              </p:cNvGrpSpPr>
              <p:nvPr/>
            </p:nvGrpSpPr>
            <p:grpSpPr bwMode="auto">
              <a:xfrm>
                <a:off x="528" y="1584"/>
                <a:ext cx="3024" cy="720"/>
                <a:chOff x="528" y="1584"/>
                <a:chExt cx="3024" cy="720"/>
              </a:xfrm>
            </p:grpSpPr>
            <p:sp>
              <p:nvSpPr>
                <p:cNvPr id="47" name="Line 14">
                  <a:extLst>
                    <a:ext uri="{FF2B5EF4-FFF2-40B4-BE49-F238E27FC236}">
                      <a16:creationId xmlns:a16="http://schemas.microsoft.com/office/drawing/2014/main" id="{65AFBCD8-98BA-4CC0-A099-FB8338459706}"/>
                    </a:ext>
                  </a:extLst>
                </p:cNvPr>
                <p:cNvSpPr>
                  <a:spLocks noChangeShapeType="1"/>
                </p:cNvSpPr>
                <p:nvPr/>
              </p:nvSpPr>
              <p:spPr bwMode="auto">
                <a:xfrm>
                  <a:off x="528" y="1584"/>
                  <a:ext cx="76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48" name="Line 15">
                  <a:extLst>
                    <a:ext uri="{FF2B5EF4-FFF2-40B4-BE49-F238E27FC236}">
                      <a16:creationId xmlns:a16="http://schemas.microsoft.com/office/drawing/2014/main" id="{1E8B03D5-E89A-419C-8B0F-7D8B47F7A71C}"/>
                    </a:ext>
                  </a:extLst>
                </p:cNvPr>
                <p:cNvSpPr>
                  <a:spLocks noChangeShapeType="1"/>
                </p:cNvSpPr>
                <p:nvPr/>
              </p:nvSpPr>
              <p:spPr bwMode="auto">
                <a:xfrm>
                  <a:off x="1296" y="1584"/>
                  <a:ext cx="768"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49" name="Line 16">
                  <a:extLst>
                    <a:ext uri="{FF2B5EF4-FFF2-40B4-BE49-F238E27FC236}">
                      <a16:creationId xmlns:a16="http://schemas.microsoft.com/office/drawing/2014/main" id="{45CEB5AC-CC22-4314-84A0-E2C70638A48A}"/>
                    </a:ext>
                  </a:extLst>
                </p:cNvPr>
                <p:cNvSpPr>
                  <a:spLocks noChangeShapeType="1"/>
                </p:cNvSpPr>
                <p:nvPr/>
              </p:nvSpPr>
              <p:spPr bwMode="auto">
                <a:xfrm flipV="1">
                  <a:off x="1296" y="1584"/>
                  <a:ext cx="768" cy="72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50" name="Line 17">
                  <a:extLst>
                    <a:ext uri="{FF2B5EF4-FFF2-40B4-BE49-F238E27FC236}">
                      <a16:creationId xmlns:a16="http://schemas.microsoft.com/office/drawing/2014/main" id="{4D4E6201-3A6D-4492-94D1-3752D101A0F9}"/>
                    </a:ext>
                  </a:extLst>
                </p:cNvPr>
                <p:cNvSpPr>
                  <a:spLocks noChangeShapeType="1"/>
                </p:cNvSpPr>
                <p:nvPr/>
              </p:nvSpPr>
              <p:spPr bwMode="auto">
                <a:xfrm>
                  <a:off x="2064" y="1584"/>
                  <a:ext cx="768" cy="72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51" name="Line 18">
                  <a:extLst>
                    <a:ext uri="{FF2B5EF4-FFF2-40B4-BE49-F238E27FC236}">
                      <a16:creationId xmlns:a16="http://schemas.microsoft.com/office/drawing/2014/main" id="{A04444BB-63F9-4F29-911A-5C7F2662338D}"/>
                    </a:ext>
                  </a:extLst>
                </p:cNvPr>
                <p:cNvSpPr>
                  <a:spLocks noChangeShapeType="1"/>
                </p:cNvSpPr>
                <p:nvPr/>
              </p:nvSpPr>
              <p:spPr bwMode="auto">
                <a:xfrm flipV="1">
                  <a:off x="2064" y="1584"/>
                  <a:ext cx="768" cy="72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52" name="Line 19">
                  <a:extLst>
                    <a:ext uri="{FF2B5EF4-FFF2-40B4-BE49-F238E27FC236}">
                      <a16:creationId xmlns:a16="http://schemas.microsoft.com/office/drawing/2014/main" id="{C1D988B7-4334-4DAA-98A9-DA302C71789D}"/>
                    </a:ext>
                  </a:extLst>
                </p:cNvPr>
                <p:cNvSpPr>
                  <a:spLocks noChangeShapeType="1"/>
                </p:cNvSpPr>
                <p:nvPr/>
              </p:nvSpPr>
              <p:spPr bwMode="auto">
                <a:xfrm>
                  <a:off x="2832" y="1584"/>
                  <a:ext cx="72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grpSp>
          <p:sp>
            <p:nvSpPr>
              <p:cNvPr id="42" name="Line 20">
                <a:extLst>
                  <a:ext uri="{FF2B5EF4-FFF2-40B4-BE49-F238E27FC236}">
                    <a16:creationId xmlns:a16="http://schemas.microsoft.com/office/drawing/2014/main" id="{FEB6B4C6-66FB-4E8E-86F7-DFD22DC41E09}"/>
                  </a:ext>
                </a:extLst>
              </p:cNvPr>
              <p:cNvSpPr>
                <a:spLocks noChangeShapeType="1"/>
              </p:cNvSpPr>
              <p:nvPr/>
            </p:nvSpPr>
            <p:spPr bwMode="auto">
              <a:xfrm flipV="1">
                <a:off x="1296" y="1584"/>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sp>
            <p:nvSpPr>
              <p:cNvPr id="43" name="Line 21">
                <a:extLst>
                  <a:ext uri="{FF2B5EF4-FFF2-40B4-BE49-F238E27FC236}">
                    <a16:creationId xmlns:a16="http://schemas.microsoft.com/office/drawing/2014/main" id="{6053ED58-3C41-4F88-A07C-10E1720AFBF6}"/>
                  </a:ext>
                </a:extLst>
              </p:cNvPr>
              <p:cNvSpPr>
                <a:spLocks noChangeShapeType="1"/>
              </p:cNvSpPr>
              <p:nvPr/>
            </p:nvSpPr>
            <p:spPr bwMode="auto">
              <a:xfrm flipV="1">
                <a:off x="2832" y="1584"/>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sp>
            <p:nvSpPr>
              <p:cNvPr id="44" name="Line 22">
                <a:extLst>
                  <a:ext uri="{FF2B5EF4-FFF2-40B4-BE49-F238E27FC236}">
                    <a16:creationId xmlns:a16="http://schemas.microsoft.com/office/drawing/2014/main" id="{C757C7C3-B801-4E52-A84F-A8263BC838D5}"/>
                  </a:ext>
                </a:extLst>
              </p:cNvPr>
              <p:cNvSpPr>
                <a:spLocks noChangeShapeType="1"/>
              </p:cNvSpPr>
              <p:nvPr/>
            </p:nvSpPr>
            <p:spPr bwMode="auto">
              <a:xfrm flipV="1">
                <a:off x="2064" y="1584"/>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sp>
            <p:nvSpPr>
              <p:cNvPr id="45" name="Text Box 23">
                <a:extLst>
                  <a:ext uri="{FF2B5EF4-FFF2-40B4-BE49-F238E27FC236}">
                    <a16:creationId xmlns:a16="http://schemas.microsoft.com/office/drawing/2014/main" id="{A2CE1B02-1DEC-406D-9535-107366B49B7A}"/>
                  </a:ext>
                </a:extLst>
              </p:cNvPr>
              <p:cNvSpPr txBox="1">
                <a:spLocks noChangeArrowheads="1"/>
              </p:cNvSpPr>
              <p:nvPr/>
            </p:nvSpPr>
            <p:spPr bwMode="auto">
              <a:xfrm>
                <a:off x="3840" y="230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Times New Roman" panose="02020603050405020304" pitchFamily="18" charset="0"/>
                    <a:ea typeface="SimSun" panose="02010600030101010101" pitchFamily="2" charset="-122"/>
                  </a:rPr>
                  <a:t>$</a:t>
                </a:r>
              </a:p>
            </p:txBody>
          </p:sp>
          <p:sp>
            <p:nvSpPr>
              <p:cNvPr id="46" name="Text Box 24">
                <a:extLst>
                  <a:ext uri="{FF2B5EF4-FFF2-40B4-BE49-F238E27FC236}">
                    <a16:creationId xmlns:a16="http://schemas.microsoft.com/office/drawing/2014/main" id="{0A6838A1-FBB2-4860-BC18-08712FC1379F}"/>
                  </a:ext>
                </a:extLst>
              </p:cNvPr>
              <p:cNvSpPr txBox="1">
                <a:spLocks noChangeArrowheads="1"/>
              </p:cNvSpPr>
              <p:nvPr/>
            </p:nvSpPr>
            <p:spPr bwMode="auto">
              <a:xfrm>
                <a:off x="336" y="142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dirty="0">
                    <a:solidFill>
                      <a:srgbClr val="000000"/>
                    </a:solidFill>
                    <a:latin typeface="Times New Roman" panose="02020603050405020304" pitchFamily="18" charset="0"/>
                    <a:ea typeface="SimSun" panose="02010600030101010101" pitchFamily="2" charset="-122"/>
                  </a:rPr>
                  <a:t>1</a:t>
                </a:r>
              </a:p>
            </p:txBody>
          </p:sp>
        </p:grpSp>
        <p:sp>
          <p:nvSpPr>
            <p:cNvPr id="33" name="Text Box 25">
              <a:extLst>
                <a:ext uri="{FF2B5EF4-FFF2-40B4-BE49-F238E27FC236}">
                  <a16:creationId xmlns:a16="http://schemas.microsoft.com/office/drawing/2014/main" id="{A6979DF0-FF2F-4904-B504-4B09416F76E9}"/>
                </a:ext>
              </a:extLst>
            </p:cNvPr>
            <p:cNvSpPr txBox="1">
              <a:spLocks noChangeArrowheads="1"/>
            </p:cNvSpPr>
            <p:nvPr/>
          </p:nvSpPr>
          <p:spPr bwMode="auto">
            <a:xfrm>
              <a:off x="772" y="963"/>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000000"/>
                  </a:solidFill>
                  <a:ea typeface="SimSun" panose="02010600030101010101" pitchFamily="2" charset="-122"/>
                </a:rPr>
                <a:t>低</a:t>
              </a:r>
              <a:endParaRPr lang="en-US" altLang="zh-CN" b="1" kern="0" dirty="0">
                <a:solidFill>
                  <a:srgbClr val="000000"/>
                </a:solidFill>
                <a:ea typeface="SimSun" panose="02010600030101010101" pitchFamily="2" charset="-122"/>
              </a:endParaRPr>
            </a:p>
          </p:txBody>
        </p:sp>
        <p:sp>
          <p:nvSpPr>
            <p:cNvPr id="34" name="Text Box 26">
              <a:extLst>
                <a:ext uri="{FF2B5EF4-FFF2-40B4-BE49-F238E27FC236}">
                  <a16:creationId xmlns:a16="http://schemas.microsoft.com/office/drawing/2014/main" id="{45E7A841-1711-4F26-895A-3495C04ABE00}"/>
                </a:ext>
              </a:extLst>
            </p:cNvPr>
            <p:cNvSpPr txBox="1">
              <a:spLocks noChangeArrowheads="1"/>
            </p:cNvSpPr>
            <p:nvPr/>
          </p:nvSpPr>
          <p:spPr bwMode="auto">
            <a:xfrm>
              <a:off x="2880" y="963"/>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0000FF"/>
                  </a:solidFill>
                  <a:ea typeface="SimSun" panose="02010600030101010101" pitchFamily="2" charset="-122"/>
                </a:rPr>
                <a:t>高</a:t>
              </a:r>
              <a:endParaRPr lang="en-US" altLang="zh-CN" b="1" kern="0" dirty="0">
                <a:solidFill>
                  <a:srgbClr val="0000FF"/>
                </a:solidFill>
                <a:ea typeface="SimSun" panose="02010600030101010101" pitchFamily="2" charset="-122"/>
              </a:endParaRPr>
            </a:p>
          </p:txBody>
        </p:sp>
        <p:sp>
          <p:nvSpPr>
            <p:cNvPr id="35" name="Text Box 27">
              <a:extLst>
                <a:ext uri="{FF2B5EF4-FFF2-40B4-BE49-F238E27FC236}">
                  <a16:creationId xmlns:a16="http://schemas.microsoft.com/office/drawing/2014/main" id="{EF067DAE-2227-4BC2-82BB-387607405D18}"/>
                </a:ext>
              </a:extLst>
            </p:cNvPr>
            <p:cNvSpPr txBox="1">
              <a:spLocks noChangeArrowheads="1"/>
            </p:cNvSpPr>
            <p:nvPr/>
          </p:nvSpPr>
          <p:spPr bwMode="auto">
            <a:xfrm>
              <a:off x="1888" y="963"/>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FF0000"/>
                  </a:solidFill>
                  <a:ea typeface="SimSun" panose="02010600030101010101" pitchFamily="2" charset="-122"/>
                </a:rPr>
                <a:t>中</a:t>
              </a:r>
              <a:endParaRPr lang="en-US" altLang="zh-CN" b="1" kern="0" dirty="0">
                <a:solidFill>
                  <a:srgbClr val="FF0000"/>
                </a:solidFill>
                <a:ea typeface="SimSun" panose="02010600030101010101" pitchFamily="2" charset="-122"/>
              </a:endParaRPr>
            </a:p>
          </p:txBody>
        </p:sp>
      </p:grpSp>
      <p:grpSp>
        <p:nvGrpSpPr>
          <p:cNvPr id="55" name="Group 101">
            <a:extLst>
              <a:ext uri="{FF2B5EF4-FFF2-40B4-BE49-F238E27FC236}">
                <a16:creationId xmlns:a16="http://schemas.microsoft.com/office/drawing/2014/main" id="{DF9A283C-B896-4854-8794-9D1E8969910A}"/>
              </a:ext>
            </a:extLst>
          </p:cNvPr>
          <p:cNvGrpSpPr>
            <a:grpSpLocks/>
          </p:cNvGrpSpPr>
          <p:nvPr/>
        </p:nvGrpSpPr>
        <p:grpSpPr bwMode="auto">
          <a:xfrm>
            <a:off x="2196084" y="1985045"/>
            <a:ext cx="3402013" cy="366712"/>
            <a:chOff x="1553" y="1641"/>
            <a:chExt cx="2143" cy="231"/>
          </a:xfrm>
        </p:grpSpPr>
        <p:sp>
          <p:nvSpPr>
            <p:cNvPr id="56" name="Line 93">
              <a:extLst>
                <a:ext uri="{FF2B5EF4-FFF2-40B4-BE49-F238E27FC236}">
                  <a16:creationId xmlns:a16="http://schemas.microsoft.com/office/drawing/2014/main" id="{6B1D5316-9567-4D00-B49D-A384DEE2545B}"/>
                </a:ext>
              </a:extLst>
            </p:cNvPr>
            <p:cNvSpPr>
              <a:spLocks noChangeShapeType="1"/>
            </p:cNvSpPr>
            <p:nvPr/>
          </p:nvSpPr>
          <p:spPr bwMode="auto">
            <a:xfrm flipH="1">
              <a:off x="1968" y="1776"/>
              <a:ext cx="1728" cy="0"/>
            </a:xfrm>
            <a:prstGeom prst="line">
              <a:avLst/>
            </a:prstGeom>
            <a:noFill/>
            <a:ln w="28575">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sp>
          <p:nvSpPr>
            <p:cNvPr id="57" name="Text Box 94">
              <a:extLst>
                <a:ext uri="{FF2B5EF4-FFF2-40B4-BE49-F238E27FC236}">
                  <a16:creationId xmlns:a16="http://schemas.microsoft.com/office/drawing/2014/main" id="{CCA30BE5-F348-4AC0-B33A-EF14EF563F3E}"/>
                </a:ext>
              </a:extLst>
            </p:cNvPr>
            <p:cNvSpPr txBox="1">
              <a:spLocks noChangeArrowheads="1"/>
            </p:cNvSpPr>
            <p:nvPr/>
          </p:nvSpPr>
          <p:spPr bwMode="auto">
            <a:xfrm>
              <a:off x="1553" y="1641"/>
              <a:ext cx="3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dirty="0">
                  <a:solidFill>
                    <a:srgbClr val="0000FF"/>
                  </a:solidFill>
                  <a:latin typeface="Times New Roman" panose="02020603050405020304" pitchFamily="18" charset="0"/>
                  <a:ea typeface="SimSun" panose="02010600030101010101" pitchFamily="2" charset="-122"/>
                </a:rPr>
                <a:t>0.25</a:t>
              </a:r>
            </a:p>
          </p:txBody>
        </p:sp>
      </p:grpSp>
      <p:sp>
        <p:nvSpPr>
          <p:cNvPr id="58" name="Line 88">
            <a:extLst>
              <a:ext uri="{FF2B5EF4-FFF2-40B4-BE49-F238E27FC236}">
                <a16:creationId xmlns:a16="http://schemas.microsoft.com/office/drawing/2014/main" id="{95C0728B-31C7-466C-A368-BCE62E2B0394}"/>
              </a:ext>
            </a:extLst>
          </p:cNvPr>
          <p:cNvSpPr>
            <a:spLocks noChangeShapeType="1"/>
          </p:cNvSpPr>
          <p:nvPr/>
        </p:nvSpPr>
        <p:spPr bwMode="auto">
          <a:xfrm>
            <a:off x="5598096" y="1665958"/>
            <a:ext cx="0" cy="838200"/>
          </a:xfrm>
          <a:prstGeom prst="line">
            <a:avLst/>
          </a:prstGeom>
          <a:noFill/>
          <a:ln w="28575">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sp>
        <p:nvSpPr>
          <p:cNvPr id="59" name="Line 89">
            <a:extLst>
              <a:ext uri="{FF2B5EF4-FFF2-40B4-BE49-F238E27FC236}">
                <a16:creationId xmlns:a16="http://schemas.microsoft.com/office/drawing/2014/main" id="{9BBFA24E-005B-44FF-B443-C42AB891F189}"/>
              </a:ext>
            </a:extLst>
          </p:cNvPr>
          <p:cNvSpPr>
            <a:spLocks noChangeShapeType="1"/>
          </p:cNvSpPr>
          <p:nvPr/>
        </p:nvSpPr>
        <p:spPr bwMode="auto">
          <a:xfrm flipH="1">
            <a:off x="2854896" y="1665958"/>
            <a:ext cx="2743200" cy="0"/>
          </a:xfrm>
          <a:prstGeom prst="line">
            <a:avLst/>
          </a:prstGeom>
          <a:noFill/>
          <a:ln w="28575">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sp>
        <p:nvSpPr>
          <p:cNvPr id="60" name="Text Box 90">
            <a:extLst>
              <a:ext uri="{FF2B5EF4-FFF2-40B4-BE49-F238E27FC236}">
                <a16:creationId xmlns:a16="http://schemas.microsoft.com/office/drawing/2014/main" id="{1319CB25-1044-4039-BFC9-A843D79A6F99}"/>
              </a:ext>
            </a:extLst>
          </p:cNvPr>
          <p:cNvSpPr txBox="1">
            <a:spLocks noChangeArrowheads="1"/>
          </p:cNvSpPr>
          <p:nvPr/>
        </p:nvSpPr>
        <p:spPr bwMode="auto">
          <a:xfrm>
            <a:off x="2195736" y="1412205"/>
            <a:ext cx="58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dirty="0">
                <a:solidFill>
                  <a:srgbClr val="CC0000"/>
                </a:solidFill>
                <a:latin typeface="Times New Roman" panose="02020603050405020304" pitchFamily="18" charset="0"/>
                <a:ea typeface="SimSun" panose="02010600030101010101" pitchFamily="2" charset="-122"/>
              </a:rPr>
              <a:t>0.75</a:t>
            </a:r>
          </a:p>
        </p:txBody>
      </p:sp>
      <p:sp>
        <p:nvSpPr>
          <p:cNvPr id="61" name="Text Box 95">
            <a:extLst>
              <a:ext uri="{FF2B5EF4-FFF2-40B4-BE49-F238E27FC236}">
                <a16:creationId xmlns:a16="http://schemas.microsoft.com/office/drawing/2014/main" id="{F5F0D7EE-B060-4E13-924F-060D041BEEAC}"/>
              </a:ext>
            </a:extLst>
          </p:cNvPr>
          <p:cNvSpPr txBox="1">
            <a:spLocks noChangeArrowheads="1"/>
          </p:cNvSpPr>
          <p:nvPr/>
        </p:nvSpPr>
        <p:spPr bwMode="auto">
          <a:xfrm>
            <a:off x="5369496" y="2504158"/>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dirty="0">
                <a:solidFill>
                  <a:srgbClr val="CC0000"/>
                </a:solidFill>
                <a:latin typeface="Times New Roman" panose="02020603050405020304" pitchFamily="18" charset="0"/>
                <a:ea typeface="SimSun" panose="02010600030101010101" pitchFamily="2" charset="-122"/>
              </a:rPr>
              <a:t>90</a:t>
            </a:r>
          </a:p>
        </p:txBody>
      </p:sp>
      <mc:AlternateContent xmlns:mc="http://schemas.openxmlformats.org/markup-compatibility/2006" xmlns:a14="http://schemas.microsoft.com/office/drawing/2010/main">
        <mc:Choice Requires="a14">
          <p:sp>
            <p:nvSpPr>
              <p:cNvPr id="62" name="Object 96">
                <a:extLst>
                  <a:ext uri="{FF2B5EF4-FFF2-40B4-BE49-F238E27FC236}">
                    <a16:creationId xmlns:a16="http://schemas.microsoft.com/office/drawing/2014/main" id="{552EE3AB-A98C-441E-903D-9FF1CF45F28A}"/>
                  </a:ext>
                </a:extLst>
              </p:cNvPr>
              <p:cNvSpPr txBox="1"/>
              <p:nvPr/>
            </p:nvSpPr>
            <p:spPr bwMode="auto">
              <a:xfrm>
                <a:off x="395536" y="2996952"/>
                <a:ext cx="7416824" cy="10541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低</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eqArr>
                            <m:eqArrPr>
                              <m:ctrlPr>
                                <a:rPr lang="en-US" i="1">
                                  <a:solidFill>
                                    <a:srgbClr val="000000"/>
                                  </a:solidFill>
                                  <a:latin typeface="Cambria Math" panose="02040503050406030204" pitchFamily="18" charset="0"/>
                                </a:rPr>
                              </m:ctrlPr>
                            </m:eqArrPr>
                            <m:e>
                              <m:r>
                                <a:rPr lang="en-US" i="1">
                                  <a:solidFill>
                                    <a:srgbClr val="000000"/>
                                  </a:solidFill>
                                  <a:latin typeface="Cambria Math" panose="02040503050406030204" pitchFamily="18" charset="0"/>
                                </a:rPr>
                                <m:t>&amp;1,</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&lt;40</m:t>
                              </m:r>
                            </m:e>
                            <m:e>
                              <m:r>
                                <a:rPr lang="en-US" i="1">
                                  <a:solidFill>
                                    <a:srgbClr val="000000"/>
                                  </a:solidFill>
                                  <a:latin typeface="Cambria Math" panose="02040503050406030204" pitchFamily="18" charset="0"/>
                                </a:rPr>
                                <m:t>&amp;2−</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/40,</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40≤</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≤80</m:t>
                              </m:r>
                            </m:e>
                            <m:e>
                              <m:r>
                                <a:rPr lang="en-US" i="1">
                                  <a:solidFill>
                                    <a:srgbClr val="000000"/>
                                  </a:solidFill>
                                  <a:latin typeface="Cambria Math" panose="02040503050406030204" pitchFamily="18" charset="0"/>
                                </a:rPr>
                                <m:t>&amp;0,</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&gt;80</m:t>
                              </m:r>
                            </m:e>
                          </m:eqArr>
                        </m:e>
                      </m:d>
                      <m:r>
                        <a:rPr lang="en-US" i="0">
                          <a:solidFill>
                            <a:srgbClr val="000000"/>
                          </a:solidFill>
                          <a:latin typeface="Cambria Math" panose="02040503050406030204" pitchFamily="18" charset="0"/>
                        </a:rPr>
                        <m:t> </m:t>
                      </m:r>
                      <m:r>
                        <a:rPr lang="en-US" b="1" i="1" smtClean="0">
                          <a:solidFill>
                            <a:schemeClr val="tx1"/>
                          </a:solidFill>
                          <a:latin typeface="Cambria Math" panose="02040503050406030204" pitchFamily="18" charset="0"/>
                        </a:rPr>
                        <m:t>⇒</m:t>
                      </m:r>
                      <m:r>
                        <a:rPr lang="en-US" i="0">
                          <a:solidFill>
                            <a:srgbClr val="FF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低</m:t>
                          </m:r>
                        </m:sub>
                      </m:sSub>
                      <m:r>
                        <a:rPr lang="en-US" i="1">
                          <a:solidFill>
                            <a:srgbClr val="000000"/>
                          </a:solidFill>
                          <a:latin typeface="Cambria Math" panose="02040503050406030204" pitchFamily="18" charset="0"/>
                        </a:rPr>
                        <m:t>(90)=0</m:t>
                      </m:r>
                    </m:oMath>
                  </m:oMathPara>
                </a14:m>
                <a:endParaRPr lang="en-US" dirty="0"/>
              </a:p>
            </p:txBody>
          </p:sp>
        </mc:Choice>
        <mc:Fallback xmlns="">
          <p:sp>
            <p:nvSpPr>
              <p:cNvPr id="62" name="Object 96">
                <a:extLst>
                  <a:ext uri="{FF2B5EF4-FFF2-40B4-BE49-F238E27FC236}">
                    <a16:creationId xmlns:a16="http://schemas.microsoft.com/office/drawing/2014/main" id="{552EE3AB-A98C-441E-903D-9FF1CF45F28A}"/>
                  </a:ext>
                </a:extLst>
              </p:cNvPr>
              <p:cNvSpPr txBox="1">
                <a:spLocks noRot="1" noChangeAspect="1" noMove="1" noResize="1" noEditPoints="1" noAdjustHandles="1" noChangeArrowheads="1" noChangeShapeType="1" noTextEdit="1"/>
              </p:cNvSpPr>
              <p:nvPr/>
            </p:nvSpPr>
            <p:spPr bwMode="auto">
              <a:xfrm>
                <a:off x="395536" y="2996952"/>
                <a:ext cx="7416824" cy="1054100"/>
              </a:xfrm>
              <a:prstGeom prst="rect">
                <a:avLst/>
              </a:prstGeom>
              <a:blipFill>
                <a:blip r:embed="rId3"/>
                <a:stretch>
                  <a:fillRect b="-1445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Object 97">
                <a:extLst>
                  <a:ext uri="{FF2B5EF4-FFF2-40B4-BE49-F238E27FC236}">
                    <a16:creationId xmlns:a16="http://schemas.microsoft.com/office/drawing/2014/main" id="{CE57E2BB-0D16-4850-8F23-68AF42D9DFE0}"/>
                  </a:ext>
                </a:extLst>
              </p:cNvPr>
              <p:cNvSpPr txBox="1"/>
              <p:nvPr/>
            </p:nvSpPr>
            <p:spPr bwMode="auto">
              <a:xfrm>
                <a:off x="395536" y="4293096"/>
                <a:ext cx="8291265" cy="9144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zh-CN" altLang="en-US" i="1">
                              <a:solidFill>
                                <a:srgbClr val="FF0000"/>
                              </a:solidFill>
                              <a:latin typeface="Cambria Math" panose="02040503050406030204" pitchFamily="18" charset="0"/>
                            </a:rPr>
                            <m:t>中</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d>
                        <m:dPr>
                          <m:begChr m:val="{"/>
                          <m:endChr m:val=""/>
                          <m:ctrlPr>
                            <a:rPr lang="en-US" i="1">
                              <a:solidFill>
                                <a:srgbClr val="FF0000"/>
                              </a:solidFill>
                              <a:latin typeface="Cambria Math" panose="02040503050406030204" pitchFamily="18" charset="0"/>
                            </a:rPr>
                          </m:ctrlPr>
                        </m:dPr>
                        <m:e>
                          <m:eqArr>
                            <m:eqArrPr>
                              <m:ctrlPr>
                                <a:rPr lang="en-US" i="1">
                                  <a:solidFill>
                                    <a:srgbClr val="FF0000"/>
                                  </a:solidFill>
                                  <a:latin typeface="Cambria Math" panose="02040503050406030204" pitchFamily="18" charset="0"/>
                                </a:rPr>
                              </m:ctrlPr>
                            </m:eqArrPr>
                            <m:e>
                              <m:r>
                                <a:rPr lang="en-US" i="1">
                                  <a:solidFill>
                                    <a:srgbClr val="FF0000"/>
                                  </a:solidFill>
                                  <a:latin typeface="Cambria Math" panose="02040503050406030204" pitchFamily="18" charset="0"/>
                                </a:rPr>
                                <m:t>&amp;</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/40−1,</m:t>
                              </m:r>
                              <m:r>
                                <m:rPr>
                                  <m:nor/>
                                </m:rP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40&lt;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&lt;80</m:t>
                              </m:r>
                            </m:e>
                            <m:e>
                              <m:r>
                                <a:rPr lang="en-US" i="1">
                                  <a:solidFill>
                                    <a:srgbClr val="FF0000"/>
                                  </a:solidFill>
                                  <a:latin typeface="Cambria Math" panose="02040503050406030204" pitchFamily="18" charset="0"/>
                                </a:rPr>
                                <m:t>&amp;3−</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/40,</m:t>
                              </m:r>
                              <m: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80≤</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&lt;120</m:t>
                              </m:r>
                            </m:e>
                            <m:e>
                              <m:r>
                                <a:rPr lang="en-US" i="1">
                                  <a:solidFill>
                                    <a:srgbClr val="FF0000"/>
                                  </a:solidFill>
                                  <a:latin typeface="Cambria Math" panose="02040503050406030204" pitchFamily="18" charset="0"/>
                                </a:rPr>
                                <m:t>&amp;0,</m:t>
                              </m:r>
                              <m:r>
                                <m:rPr>
                                  <m:nor/>
                                </m:rPr>
                                <a:rPr lang="en-US" i="0">
                                  <a:solidFill>
                                    <a:srgbClr val="FF0000"/>
                                  </a:solidFill>
                                  <a:latin typeface="Cambria Math" panose="02040503050406030204" pitchFamily="18" charset="0"/>
                                </a:rPr>
                                <m:t>              </m:t>
                              </m:r>
                              <m:r>
                                <a:rPr lang="zh-CN" altLang="en-US" i="1">
                                  <a:solidFill>
                                    <a:srgbClr val="FF0000"/>
                                  </a:solidFill>
                                  <a:latin typeface="Cambria Math" panose="02040503050406030204" pitchFamily="18" charset="0"/>
                                </a:rPr>
                                <m:t>其他</m:t>
                              </m:r>
                            </m:e>
                          </m:eqArr>
                        </m:e>
                      </m:d>
                      <m: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m:t>
                      </m:r>
                      <m:r>
                        <a:rPr lang="en-US" i="0">
                          <a:solidFill>
                            <a:srgbClr val="FF0000"/>
                          </a:solidFill>
                          <a:latin typeface="Cambria Math" panose="02040503050406030204" pitchFamily="18" charset="0"/>
                        </a:rPr>
                        <m:t> </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zh-CN" altLang="en-US" i="1">
                              <a:solidFill>
                                <a:srgbClr val="FF0000"/>
                              </a:solidFill>
                              <a:latin typeface="Cambria Math" panose="02040503050406030204" pitchFamily="18" charset="0"/>
                            </a:rPr>
                            <m:t>中</m:t>
                          </m:r>
                        </m:sub>
                      </m:sSub>
                      <m:r>
                        <a:rPr lang="en-US" i="1">
                          <a:solidFill>
                            <a:srgbClr val="FF0000"/>
                          </a:solidFill>
                          <a:latin typeface="Cambria Math" panose="02040503050406030204" pitchFamily="18" charset="0"/>
                        </a:rPr>
                        <m:t>(90)=0.75</m:t>
                      </m:r>
                    </m:oMath>
                  </m:oMathPara>
                </a14:m>
                <a:endParaRPr lang="en-US" dirty="0"/>
              </a:p>
            </p:txBody>
          </p:sp>
        </mc:Choice>
        <mc:Fallback xmlns="">
          <p:sp>
            <p:nvSpPr>
              <p:cNvPr id="63" name="Object 97">
                <a:extLst>
                  <a:ext uri="{FF2B5EF4-FFF2-40B4-BE49-F238E27FC236}">
                    <a16:creationId xmlns:a16="http://schemas.microsoft.com/office/drawing/2014/main" id="{CE57E2BB-0D16-4850-8F23-68AF42D9DFE0}"/>
                  </a:ext>
                </a:extLst>
              </p:cNvPr>
              <p:cNvSpPr txBox="1">
                <a:spLocks noRot="1" noChangeAspect="1" noMove="1" noResize="1" noEditPoints="1" noAdjustHandles="1" noChangeArrowheads="1" noChangeShapeType="1" noTextEdit="1"/>
              </p:cNvSpPr>
              <p:nvPr/>
            </p:nvSpPr>
            <p:spPr bwMode="auto">
              <a:xfrm>
                <a:off x="395536" y="4293096"/>
                <a:ext cx="8291265" cy="914400"/>
              </a:xfrm>
              <a:prstGeom prst="rect">
                <a:avLst/>
              </a:prstGeom>
              <a:blipFill>
                <a:blip r:embed="rId4"/>
                <a:stretch>
                  <a:fillRect b="-32667"/>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bject 98">
                <a:extLst>
                  <a:ext uri="{FF2B5EF4-FFF2-40B4-BE49-F238E27FC236}">
                    <a16:creationId xmlns:a16="http://schemas.microsoft.com/office/drawing/2014/main" id="{4E1DAD88-AF54-4A9B-917E-300D88987FE5}"/>
                  </a:ext>
                </a:extLst>
              </p:cNvPr>
              <p:cNvSpPr txBox="1"/>
              <p:nvPr/>
            </p:nvSpPr>
            <p:spPr bwMode="auto">
              <a:xfrm>
                <a:off x="395536" y="5538936"/>
                <a:ext cx="8036048" cy="9144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𝜇</m:t>
                          </m:r>
                        </m:e>
                        <m:sub>
                          <m:r>
                            <a:rPr lang="zh-CN" altLang="en-US" i="1">
                              <a:solidFill>
                                <a:srgbClr val="0000FF"/>
                              </a:solidFill>
                              <a:latin typeface="Cambria Math" panose="02040503050406030204" pitchFamily="18" charset="0"/>
                            </a:rPr>
                            <m:t>高</m:t>
                          </m:r>
                        </m:sub>
                      </m:sSub>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m:t>
                      </m:r>
                      <m:d>
                        <m:dPr>
                          <m:begChr m:val="{"/>
                          <m:endChr m:val=""/>
                          <m:ctrlPr>
                            <a:rPr lang="en-US" i="1">
                              <a:solidFill>
                                <a:srgbClr val="0000FF"/>
                              </a:solidFill>
                              <a:latin typeface="Cambria Math" panose="02040503050406030204" pitchFamily="18" charset="0"/>
                            </a:rPr>
                          </m:ctrlPr>
                        </m:dPr>
                        <m:e>
                          <m:eqArr>
                            <m:eqArrPr>
                              <m:ctrlPr>
                                <a:rPr lang="en-US" i="1">
                                  <a:solidFill>
                                    <a:srgbClr val="0000FF"/>
                                  </a:solidFill>
                                  <a:latin typeface="Cambria Math" panose="02040503050406030204" pitchFamily="18" charset="0"/>
                                </a:rPr>
                              </m:ctrlPr>
                            </m:eqArrPr>
                            <m:e>
                              <m:r>
                                <a:rPr lang="en-US" i="1">
                                  <a:solidFill>
                                    <a:srgbClr val="0000FF"/>
                                  </a:solidFill>
                                  <a:latin typeface="Cambria Math" panose="02040503050406030204" pitchFamily="18" charset="0"/>
                                </a:rPr>
                                <m:t>&amp;0,</m:t>
                              </m:r>
                              <m:r>
                                <m:rPr>
                                  <m:nor/>
                                </m:rPr>
                                <a:rPr lang="en-US" i="0">
                                  <a:solidFill>
                                    <a:srgbClr val="0000FF"/>
                                  </a:solidFill>
                                  <a:latin typeface="Cambria Math" panose="02040503050406030204" pitchFamily="18" charset="0"/>
                                </a:rPr>
                                <m:t>              </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≤80</m:t>
                              </m:r>
                            </m:e>
                            <m:e>
                              <m:r>
                                <a:rPr lang="en-US" i="1">
                                  <a:solidFill>
                                    <a:srgbClr val="0000FF"/>
                                  </a:solidFill>
                                  <a:latin typeface="Cambria Math" panose="02040503050406030204" pitchFamily="18" charset="0"/>
                                </a:rPr>
                                <m:t>&amp;</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/40−2,</m:t>
                              </m:r>
                              <m:r>
                                <a:rPr lang="en-US" i="0">
                                  <a:solidFill>
                                    <a:srgbClr val="0000FF"/>
                                  </a:solidFill>
                                  <a:latin typeface="Cambria Math" panose="02040503050406030204" pitchFamily="18" charset="0"/>
                                </a:rPr>
                                <m:t> </m:t>
                              </m:r>
                              <m:r>
                                <a:rPr lang="en-US" i="1">
                                  <a:solidFill>
                                    <a:srgbClr val="0000FF"/>
                                  </a:solidFill>
                                  <a:latin typeface="Cambria Math" panose="02040503050406030204" pitchFamily="18" charset="0"/>
                                </a:rPr>
                                <m:t>80&lt;</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&lt;120</m:t>
                              </m:r>
                            </m:e>
                            <m:e>
                              <m:r>
                                <a:rPr lang="en-US" i="1">
                                  <a:solidFill>
                                    <a:srgbClr val="0000FF"/>
                                  </a:solidFill>
                                  <a:latin typeface="Cambria Math" panose="02040503050406030204" pitchFamily="18" charset="0"/>
                                </a:rPr>
                                <m:t>&amp;1,</m:t>
                              </m:r>
                              <m:r>
                                <m:rPr>
                                  <m:nor/>
                                </m:rPr>
                                <a:rPr lang="en-US" i="0">
                                  <a:solidFill>
                                    <a:srgbClr val="0000FF"/>
                                  </a:solidFill>
                                  <a:latin typeface="Cambria Math" panose="02040503050406030204" pitchFamily="18" charset="0"/>
                                </a:rPr>
                                <m:t>              </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≥120</m:t>
                              </m:r>
                            </m:e>
                          </m:eqArr>
                        </m:e>
                      </m:d>
                      <m:r>
                        <a:rPr lang="en-US" i="0">
                          <a:solidFill>
                            <a:srgbClr val="0000FF"/>
                          </a:solidFill>
                          <a:latin typeface="Cambria Math" panose="02040503050406030204" pitchFamily="18" charset="0"/>
                        </a:rPr>
                        <m:t> </m:t>
                      </m:r>
                      <m:r>
                        <a:rPr lang="en-US" i="1">
                          <a:solidFill>
                            <a:srgbClr val="0000FF"/>
                          </a:solidFill>
                          <a:latin typeface="Cambria Math" panose="02040503050406030204" pitchFamily="18" charset="0"/>
                        </a:rPr>
                        <m:t>⇒</m:t>
                      </m:r>
                      <m:r>
                        <a:rPr lang="en-US" i="0">
                          <a:solidFill>
                            <a:srgbClr val="0000FF"/>
                          </a:solidFill>
                          <a:latin typeface="Cambria Math" panose="02040503050406030204" pitchFamily="18" charset="0"/>
                        </a:rPr>
                        <m:t> </m:t>
                      </m:r>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𝜇</m:t>
                          </m:r>
                        </m:e>
                        <m:sub>
                          <m:r>
                            <a:rPr lang="zh-CN" altLang="en-US" i="1">
                              <a:solidFill>
                                <a:srgbClr val="0000FF"/>
                              </a:solidFill>
                              <a:latin typeface="Cambria Math" panose="02040503050406030204" pitchFamily="18" charset="0"/>
                            </a:rPr>
                            <m:t>高</m:t>
                          </m:r>
                        </m:sub>
                      </m:sSub>
                      <m:r>
                        <a:rPr lang="en-US" i="1">
                          <a:solidFill>
                            <a:srgbClr val="0000FF"/>
                          </a:solidFill>
                          <a:latin typeface="Cambria Math" panose="02040503050406030204" pitchFamily="18" charset="0"/>
                        </a:rPr>
                        <m:t>(90)=0.25</m:t>
                      </m:r>
                    </m:oMath>
                  </m:oMathPara>
                </a14:m>
                <a:endParaRPr lang="en-US" dirty="0"/>
              </a:p>
            </p:txBody>
          </p:sp>
        </mc:Choice>
        <mc:Fallback xmlns="">
          <p:sp>
            <p:nvSpPr>
              <p:cNvPr id="64" name="Object 98">
                <a:extLst>
                  <a:ext uri="{FF2B5EF4-FFF2-40B4-BE49-F238E27FC236}">
                    <a16:creationId xmlns:a16="http://schemas.microsoft.com/office/drawing/2014/main" id="{4E1DAD88-AF54-4A9B-917E-300D88987FE5}"/>
                  </a:ext>
                </a:extLst>
              </p:cNvPr>
              <p:cNvSpPr txBox="1">
                <a:spLocks noRot="1" noChangeAspect="1" noMove="1" noResize="1" noEditPoints="1" noAdjustHandles="1" noChangeArrowheads="1" noChangeShapeType="1" noTextEdit="1"/>
              </p:cNvSpPr>
              <p:nvPr/>
            </p:nvSpPr>
            <p:spPr bwMode="auto">
              <a:xfrm>
                <a:off x="395536" y="5538936"/>
                <a:ext cx="8036048" cy="914400"/>
              </a:xfrm>
              <a:prstGeom prst="rect">
                <a:avLst/>
              </a:prstGeom>
              <a:blipFill>
                <a:blip r:embed="rId5"/>
                <a:stretch>
                  <a:fillRect b="-32000"/>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42796665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P spid="62" grpId="0"/>
      <p:bldP spid="63" grpId="0"/>
      <p:bldP spid="6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252886C-EB3D-4E13-8902-A042CC025268}" type="slidenum">
              <a:rPr lang="en-US" smtClean="0"/>
              <a:t>86</a:t>
            </a:fld>
            <a:endParaRPr lang="en-US"/>
          </a:p>
        </p:txBody>
      </p:sp>
      <p:sp>
        <p:nvSpPr>
          <p:cNvPr id="27" name="标题 1">
            <a:extLst>
              <a:ext uri="{FF2B5EF4-FFF2-40B4-BE49-F238E27FC236}">
                <a16:creationId xmlns:a16="http://schemas.microsoft.com/office/drawing/2014/main" id="{0BC71266-FA5F-4725-B411-B47925FEA9BF}"/>
              </a:ext>
            </a:extLst>
          </p:cNvPr>
          <p:cNvSpPr txBox="1">
            <a:spLocks noChangeArrowheads="1"/>
          </p:cNvSpPr>
          <p:nvPr/>
        </p:nvSpPr>
        <p:spPr bwMode="auto">
          <a:xfrm>
            <a:off x="-36511" y="138113"/>
            <a:ext cx="9289032"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200" b="1" kern="1200">
                <a:solidFill>
                  <a:srgbClr val="17375E"/>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rgbClr val="002060"/>
                </a:solidFill>
              </a:rPr>
              <a:t>4.6.3  TSK </a:t>
            </a:r>
            <a:r>
              <a:rPr lang="zh-CN" altLang="en-US" dirty="0">
                <a:solidFill>
                  <a:srgbClr val="002060"/>
                </a:solidFill>
              </a:rPr>
              <a:t>模糊系统：计算“储量”模糊集隶属度</a:t>
            </a:r>
          </a:p>
        </p:txBody>
      </p:sp>
      <p:sp>
        <p:nvSpPr>
          <p:cNvPr id="6" name="Text Box 3">
            <a:extLst>
              <a:ext uri="{FF2B5EF4-FFF2-40B4-BE49-F238E27FC236}">
                <a16:creationId xmlns:a16="http://schemas.microsoft.com/office/drawing/2014/main" id="{2DF1E959-CF10-48ED-9C8F-9EBB8AFC54E6}"/>
              </a:ext>
            </a:extLst>
          </p:cNvPr>
          <p:cNvSpPr txBox="1">
            <a:spLocks noChangeArrowheads="1"/>
          </p:cNvSpPr>
          <p:nvPr/>
        </p:nvSpPr>
        <p:spPr bwMode="auto">
          <a:xfrm>
            <a:off x="107504" y="1514129"/>
            <a:ext cx="2734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buClr>
                <a:srgbClr val="0000FF"/>
              </a:buClr>
              <a:buFont typeface="Wingdings" panose="05000000000000000000" pitchFamily="2" charset="2"/>
              <a:buNone/>
            </a:pPr>
            <a:r>
              <a:rPr lang="zh-CN" altLang="en-US" sz="2400" b="1" dirty="0">
                <a:solidFill>
                  <a:srgbClr val="0000FF"/>
                </a:solidFill>
                <a:latin typeface="Times New Roman" panose="02020603050405020304" pitchFamily="18" charset="0"/>
                <a:ea typeface="SimSun" panose="02010600030101010101" pitchFamily="2" charset="-122"/>
              </a:rPr>
              <a:t>探明储量</a:t>
            </a:r>
            <a:r>
              <a:rPr lang="en-US" altLang="zh-CN" sz="2400" b="1" dirty="0">
                <a:solidFill>
                  <a:srgbClr val="0000FF"/>
                </a:solidFill>
                <a:latin typeface="Times New Roman" panose="02020603050405020304" pitchFamily="18" charset="0"/>
                <a:ea typeface="SimSun" panose="02010600030101010101" pitchFamily="2" charset="-122"/>
              </a:rPr>
              <a:t>=8</a:t>
            </a:r>
            <a:r>
              <a:rPr lang="zh-CN" altLang="en-US" sz="2400" b="1" dirty="0">
                <a:solidFill>
                  <a:srgbClr val="0000FF"/>
                </a:solidFill>
                <a:latin typeface="Times New Roman" panose="02020603050405020304" pitchFamily="18" charset="0"/>
                <a:ea typeface="SimSun" panose="02010600030101010101" pitchFamily="2" charset="-122"/>
              </a:rPr>
              <a:t>百万桶</a:t>
            </a:r>
            <a:endParaRPr lang="en-US" altLang="zh-CN" sz="2400" b="1" dirty="0">
              <a:solidFill>
                <a:srgbClr val="0000FF"/>
              </a:solidFill>
              <a:latin typeface="Times New Roman" panose="02020603050405020304" pitchFamily="18" charset="0"/>
              <a:ea typeface="SimSun" panose="02010600030101010101" pitchFamily="2" charset="-122"/>
            </a:endParaRPr>
          </a:p>
        </p:txBody>
      </p:sp>
      <p:grpSp>
        <p:nvGrpSpPr>
          <p:cNvPr id="7" name="Group 62">
            <a:extLst>
              <a:ext uri="{FF2B5EF4-FFF2-40B4-BE49-F238E27FC236}">
                <a16:creationId xmlns:a16="http://schemas.microsoft.com/office/drawing/2014/main" id="{66E2BC2C-C8C3-48D9-B3E4-EF6165DE93CF}"/>
              </a:ext>
            </a:extLst>
          </p:cNvPr>
          <p:cNvGrpSpPr>
            <a:grpSpLocks/>
          </p:cNvGrpSpPr>
          <p:nvPr/>
        </p:nvGrpSpPr>
        <p:grpSpPr bwMode="auto">
          <a:xfrm>
            <a:off x="2840286" y="1644304"/>
            <a:ext cx="2508250" cy="366713"/>
            <a:chOff x="1636" y="1426"/>
            <a:chExt cx="1580" cy="231"/>
          </a:xfrm>
        </p:grpSpPr>
        <p:sp>
          <p:nvSpPr>
            <p:cNvPr id="8" name="Line 31">
              <a:extLst>
                <a:ext uri="{FF2B5EF4-FFF2-40B4-BE49-F238E27FC236}">
                  <a16:creationId xmlns:a16="http://schemas.microsoft.com/office/drawing/2014/main" id="{195E3703-274A-4828-87DB-552F6363F43E}"/>
                </a:ext>
              </a:extLst>
            </p:cNvPr>
            <p:cNvSpPr>
              <a:spLocks noChangeShapeType="1"/>
            </p:cNvSpPr>
            <p:nvPr/>
          </p:nvSpPr>
          <p:spPr bwMode="auto">
            <a:xfrm flipH="1">
              <a:off x="1968" y="1536"/>
              <a:ext cx="1248" cy="0"/>
            </a:xfrm>
            <a:prstGeom prst="line">
              <a:avLst/>
            </a:prstGeom>
            <a:noFill/>
            <a:ln w="28575">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9" name="Text Box 32">
              <a:extLst>
                <a:ext uri="{FF2B5EF4-FFF2-40B4-BE49-F238E27FC236}">
                  <a16:creationId xmlns:a16="http://schemas.microsoft.com/office/drawing/2014/main" id="{F36D7747-8CBF-453B-8210-DE5B2D454562}"/>
                </a:ext>
              </a:extLst>
            </p:cNvPr>
            <p:cNvSpPr txBox="1">
              <a:spLocks noChangeArrowheads="1"/>
            </p:cNvSpPr>
            <p:nvPr/>
          </p:nvSpPr>
          <p:spPr bwMode="auto">
            <a:xfrm>
              <a:off x="1636" y="1426"/>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FF"/>
                  </a:solidFill>
                  <a:latin typeface="Times New Roman" panose="02020603050405020304" pitchFamily="18" charset="0"/>
                  <a:ea typeface="SimSun" panose="02010600030101010101" pitchFamily="2" charset="-122"/>
                </a:rPr>
                <a:t>0.6</a:t>
              </a:r>
            </a:p>
          </p:txBody>
        </p:sp>
      </p:grpSp>
      <p:sp>
        <p:nvSpPr>
          <p:cNvPr id="10" name="Line 28">
            <a:extLst>
              <a:ext uri="{FF2B5EF4-FFF2-40B4-BE49-F238E27FC236}">
                <a16:creationId xmlns:a16="http://schemas.microsoft.com/office/drawing/2014/main" id="{4BE17D24-FBC2-413F-80F1-934E06FF5929}"/>
              </a:ext>
            </a:extLst>
          </p:cNvPr>
          <p:cNvSpPr>
            <a:spLocks noChangeShapeType="1"/>
          </p:cNvSpPr>
          <p:nvPr/>
        </p:nvSpPr>
        <p:spPr bwMode="auto">
          <a:xfrm>
            <a:off x="5348536" y="1818929"/>
            <a:ext cx="0" cy="685800"/>
          </a:xfrm>
          <a:prstGeom prst="line">
            <a:avLst/>
          </a:prstGeom>
          <a:noFill/>
          <a:ln w="28575">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11" name="Line 29">
            <a:extLst>
              <a:ext uri="{FF2B5EF4-FFF2-40B4-BE49-F238E27FC236}">
                <a16:creationId xmlns:a16="http://schemas.microsoft.com/office/drawing/2014/main" id="{E1FDE64A-994A-46B1-8FA1-76CCE30E31AB}"/>
              </a:ext>
            </a:extLst>
          </p:cNvPr>
          <p:cNvSpPr>
            <a:spLocks noChangeShapeType="1"/>
          </p:cNvSpPr>
          <p:nvPr/>
        </p:nvSpPr>
        <p:spPr bwMode="auto">
          <a:xfrm flipH="1">
            <a:off x="3367336" y="2069754"/>
            <a:ext cx="1973263" cy="0"/>
          </a:xfrm>
          <a:prstGeom prst="line">
            <a:avLst/>
          </a:prstGeom>
          <a:noFill/>
          <a:ln w="28575">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12" name="Text Box 30">
            <a:extLst>
              <a:ext uri="{FF2B5EF4-FFF2-40B4-BE49-F238E27FC236}">
                <a16:creationId xmlns:a16="http://schemas.microsoft.com/office/drawing/2014/main" id="{B9CE17EB-0D09-4135-9551-18434A029292}"/>
              </a:ext>
            </a:extLst>
          </p:cNvPr>
          <p:cNvSpPr txBox="1">
            <a:spLocks noChangeArrowheads="1"/>
          </p:cNvSpPr>
          <p:nvPr/>
        </p:nvSpPr>
        <p:spPr bwMode="auto">
          <a:xfrm>
            <a:off x="2833936" y="1895129"/>
            <a:ext cx="46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CC0000"/>
                </a:solidFill>
                <a:latin typeface="Times New Roman" panose="02020603050405020304" pitchFamily="18" charset="0"/>
                <a:ea typeface="SimSun" panose="02010600030101010101" pitchFamily="2" charset="-122"/>
              </a:rPr>
              <a:t>0.4</a:t>
            </a:r>
          </a:p>
        </p:txBody>
      </p:sp>
      <p:sp>
        <p:nvSpPr>
          <p:cNvPr id="13" name="Text Box 33">
            <a:extLst>
              <a:ext uri="{FF2B5EF4-FFF2-40B4-BE49-F238E27FC236}">
                <a16:creationId xmlns:a16="http://schemas.microsoft.com/office/drawing/2014/main" id="{6F7B0D1A-C5E5-4DD1-AC4E-D7F164AFFC21}"/>
              </a:ext>
            </a:extLst>
          </p:cNvPr>
          <p:cNvSpPr txBox="1">
            <a:spLocks noChangeArrowheads="1"/>
          </p:cNvSpPr>
          <p:nvPr/>
        </p:nvSpPr>
        <p:spPr bwMode="auto">
          <a:xfrm>
            <a:off x="5196136" y="2504729"/>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b="1" kern="0">
                <a:solidFill>
                  <a:srgbClr val="CC0000"/>
                </a:solidFill>
                <a:latin typeface="Times New Roman" panose="02020603050405020304" pitchFamily="18" charset="0"/>
                <a:ea typeface="SimSun" panose="02010600030101010101" pitchFamily="2" charset="-122"/>
              </a:rPr>
              <a:t>8</a:t>
            </a:r>
          </a:p>
        </p:txBody>
      </p:sp>
      <mc:AlternateContent xmlns:mc="http://schemas.openxmlformats.org/markup-compatibility/2006" xmlns:a14="http://schemas.microsoft.com/office/drawing/2010/main">
        <mc:Choice Requires="a14">
          <p:sp>
            <p:nvSpPr>
              <p:cNvPr id="14" name="Object 34">
                <a:extLst>
                  <a:ext uri="{FF2B5EF4-FFF2-40B4-BE49-F238E27FC236}">
                    <a16:creationId xmlns:a16="http://schemas.microsoft.com/office/drawing/2014/main" id="{4B73DC2F-5DA6-4479-87F0-AA86496D33E3}"/>
                  </a:ext>
                </a:extLst>
              </p:cNvPr>
              <p:cNvSpPr txBox="1"/>
              <p:nvPr/>
            </p:nvSpPr>
            <p:spPr bwMode="auto">
              <a:xfrm>
                <a:off x="755576" y="3003238"/>
                <a:ext cx="8064896" cy="10668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zh-CN" altLang="en-US" i="1">
                              <a:solidFill>
                                <a:srgbClr val="FF0000"/>
                              </a:solidFill>
                              <a:latin typeface="Cambria Math" panose="02040503050406030204" pitchFamily="18" charset="0"/>
                            </a:rPr>
                            <m:t>低</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m:t>
                      </m:r>
                      <m:d>
                        <m:dPr>
                          <m:begChr m:val="{"/>
                          <m:endChr m:val=""/>
                          <m:ctrlPr>
                            <a:rPr lang="en-US" i="1">
                              <a:solidFill>
                                <a:srgbClr val="FF0000"/>
                              </a:solidFill>
                              <a:latin typeface="Cambria Math" panose="02040503050406030204" pitchFamily="18" charset="0"/>
                            </a:rPr>
                          </m:ctrlPr>
                        </m:dPr>
                        <m:e>
                          <m:eqArr>
                            <m:eqArrPr>
                              <m:ctrlPr>
                                <a:rPr lang="en-US" i="1">
                                  <a:solidFill>
                                    <a:srgbClr val="FF0000"/>
                                  </a:solidFill>
                                  <a:latin typeface="Cambria Math" panose="02040503050406030204" pitchFamily="18" charset="0"/>
                                </a:rPr>
                              </m:ctrlPr>
                            </m:eqArrPr>
                            <m:e>
                              <m:r>
                                <a:rPr lang="en-US" i="1">
                                  <a:solidFill>
                                    <a:srgbClr val="FF0000"/>
                                  </a:solidFill>
                                  <a:latin typeface="Cambria Math" panose="02040503050406030204" pitchFamily="18" charset="0"/>
                                </a:rPr>
                                <m:t>&amp;1,</m:t>
                              </m:r>
                              <m:r>
                                <m:rPr>
                                  <m:nor/>
                                </m:rP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&lt;5</m:t>
                              </m:r>
                            </m:e>
                            <m:e>
                              <m:r>
                                <a:rPr lang="en-US" i="1">
                                  <a:solidFill>
                                    <a:srgbClr val="FF0000"/>
                                  </a:solidFill>
                                  <a:latin typeface="Cambria Math" panose="02040503050406030204" pitchFamily="18" charset="0"/>
                                </a:rPr>
                                <m:t>&amp;2−</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/5,</m:t>
                              </m:r>
                              <m: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5≤</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≤10</m:t>
                              </m:r>
                            </m:e>
                            <m:e>
                              <m:r>
                                <a:rPr lang="en-US" i="1">
                                  <a:solidFill>
                                    <a:srgbClr val="FF0000"/>
                                  </a:solidFill>
                                  <a:latin typeface="Cambria Math" panose="02040503050406030204" pitchFamily="18" charset="0"/>
                                </a:rPr>
                                <m:t>&amp;0,</m:t>
                              </m:r>
                              <m:r>
                                <m:rPr>
                                  <m:nor/>
                                </m:rP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𝑥</m:t>
                              </m:r>
                              <m:r>
                                <a:rPr lang="en-US" i="1">
                                  <a:solidFill>
                                    <a:srgbClr val="FF0000"/>
                                  </a:solidFill>
                                  <a:latin typeface="Cambria Math" panose="02040503050406030204" pitchFamily="18" charset="0"/>
                                </a:rPr>
                                <m:t>&gt;10</m:t>
                              </m:r>
                            </m:e>
                          </m:eqArr>
                        </m:e>
                      </m:d>
                      <m:r>
                        <a:rPr lang="en-US" i="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m:t>
                      </m:r>
                      <m:r>
                        <a:rPr lang="en-US" i="0">
                          <a:solidFill>
                            <a:srgbClr val="FF0000"/>
                          </a:solidFill>
                          <a:latin typeface="Cambria Math" panose="02040503050406030204" pitchFamily="18" charset="0"/>
                        </a:rPr>
                        <m:t> </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zh-CN" altLang="en-US" i="1">
                              <a:solidFill>
                                <a:srgbClr val="FF0000"/>
                              </a:solidFill>
                              <a:latin typeface="Cambria Math" panose="02040503050406030204" pitchFamily="18" charset="0"/>
                            </a:rPr>
                            <m:t>低</m:t>
                          </m:r>
                        </m:sub>
                      </m:sSub>
                      <m:r>
                        <a:rPr lang="en-US" i="1">
                          <a:solidFill>
                            <a:srgbClr val="FF0000"/>
                          </a:solidFill>
                          <a:latin typeface="Cambria Math" panose="02040503050406030204" pitchFamily="18" charset="0"/>
                        </a:rPr>
                        <m:t>(8)=0.4</m:t>
                      </m:r>
                    </m:oMath>
                  </m:oMathPara>
                </a14:m>
                <a:endParaRPr lang="en-US" dirty="0"/>
              </a:p>
            </p:txBody>
          </p:sp>
        </mc:Choice>
        <mc:Fallback xmlns="">
          <p:sp>
            <p:nvSpPr>
              <p:cNvPr id="14" name="Object 34">
                <a:extLst>
                  <a:ext uri="{FF2B5EF4-FFF2-40B4-BE49-F238E27FC236}">
                    <a16:creationId xmlns:a16="http://schemas.microsoft.com/office/drawing/2014/main" id="{4B73DC2F-5DA6-4479-87F0-AA86496D33E3}"/>
                  </a:ext>
                </a:extLst>
              </p:cNvPr>
              <p:cNvSpPr txBox="1">
                <a:spLocks noRot="1" noChangeAspect="1" noMove="1" noResize="1" noEditPoints="1" noAdjustHandles="1" noChangeArrowheads="1" noChangeShapeType="1" noTextEdit="1"/>
              </p:cNvSpPr>
              <p:nvPr/>
            </p:nvSpPr>
            <p:spPr bwMode="auto">
              <a:xfrm>
                <a:off x="755576" y="3003238"/>
                <a:ext cx="8064896" cy="1066800"/>
              </a:xfrm>
              <a:prstGeom prst="rect">
                <a:avLst/>
              </a:prstGeom>
              <a:blipFill>
                <a:blip r:embed="rId3"/>
                <a:stretch>
                  <a:fillRect b="-13143"/>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bject 35">
                <a:extLst>
                  <a:ext uri="{FF2B5EF4-FFF2-40B4-BE49-F238E27FC236}">
                    <a16:creationId xmlns:a16="http://schemas.microsoft.com/office/drawing/2014/main" id="{98632F81-BB44-4399-8E68-EF40AB7A75B6}"/>
                  </a:ext>
                </a:extLst>
              </p:cNvPr>
              <p:cNvSpPr txBox="1"/>
              <p:nvPr/>
            </p:nvSpPr>
            <p:spPr bwMode="auto">
              <a:xfrm>
                <a:off x="755576" y="4242916"/>
                <a:ext cx="7418710" cy="11303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𝜇</m:t>
                          </m:r>
                        </m:e>
                        <m:sub>
                          <m:r>
                            <a:rPr lang="zh-CN" altLang="en-US" i="1">
                              <a:solidFill>
                                <a:srgbClr val="0000FF"/>
                              </a:solidFill>
                              <a:latin typeface="Cambria Math" panose="02040503050406030204" pitchFamily="18" charset="0"/>
                            </a:rPr>
                            <m:t>中</m:t>
                          </m:r>
                        </m:sub>
                      </m:sSub>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m:t>
                      </m:r>
                      <m:d>
                        <m:dPr>
                          <m:begChr m:val="{"/>
                          <m:endChr m:val=""/>
                          <m:ctrlPr>
                            <a:rPr lang="en-US" i="1">
                              <a:solidFill>
                                <a:srgbClr val="0000FF"/>
                              </a:solidFill>
                              <a:latin typeface="Cambria Math" panose="02040503050406030204" pitchFamily="18" charset="0"/>
                            </a:rPr>
                          </m:ctrlPr>
                        </m:dPr>
                        <m:e>
                          <m:eqArr>
                            <m:eqArrPr>
                              <m:ctrlPr>
                                <a:rPr lang="en-US" i="1">
                                  <a:solidFill>
                                    <a:srgbClr val="0000FF"/>
                                  </a:solidFill>
                                  <a:latin typeface="Cambria Math" panose="02040503050406030204" pitchFamily="18" charset="0"/>
                                </a:rPr>
                              </m:ctrlPr>
                            </m:eqArrPr>
                            <m:e>
                              <m:r>
                                <a:rPr lang="en-US" i="1">
                                  <a:solidFill>
                                    <a:srgbClr val="0000FF"/>
                                  </a:solidFill>
                                  <a:latin typeface="Cambria Math" panose="02040503050406030204" pitchFamily="18" charset="0"/>
                                </a:rPr>
                                <m:t>&amp;</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/5−1,</m:t>
                              </m:r>
                              <m:r>
                                <m:rPr>
                                  <m:nor/>
                                </m:rPr>
                                <a:rPr lang="en-US" i="0">
                                  <a:solidFill>
                                    <a:srgbClr val="0000FF"/>
                                  </a:solidFill>
                                  <a:latin typeface="Cambria Math" panose="02040503050406030204" pitchFamily="18" charset="0"/>
                                </a:rPr>
                                <m:t>  </m:t>
                              </m:r>
                              <m:r>
                                <a:rPr lang="en-US" i="1">
                                  <a:solidFill>
                                    <a:srgbClr val="0000FF"/>
                                  </a:solidFill>
                                  <a:latin typeface="Cambria Math" panose="02040503050406030204" pitchFamily="18" charset="0"/>
                                </a:rPr>
                                <m:t>5&lt;</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&lt;10</m:t>
                              </m:r>
                            </m:e>
                            <m:e>
                              <m:r>
                                <a:rPr lang="en-US" i="1">
                                  <a:solidFill>
                                    <a:srgbClr val="0000FF"/>
                                  </a:solidFill>
                                  <a:latin typeface="Cambria Math" panose="02040503050406030204" pitchFamily="18" charset="0"/>
                                </a:rPr>
                                <m:t>&amp;3−</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/5,</m:t>
                              </m:r>
                              <m:r>
                                <a:rPr lang="en-US" i="0">
                                  <a:solidFill>
                                    <a:srgbClr val="0000FF"/>
                                  </a:solidFill>
                                  <a:latin typeface="Cambria Math" panose="02040503050406030204" pitchFamily="18" charset="0"/>
                                </a:rPr>
                                <m:t> </m:t>
                              </m:r>
                              <m:r>
                                <a:rPr lang="en-US" i="1">
                                  <a:solidFill>
                                    <a:srgbClr val="0000FF"/>
                                  </a:solidFill>
                                  <a:latin typeface="Cambria Math" panose="02040503050406030204" pitchFamily="18" charset="0"/>
                                </a:rPr>
                                <m:t>10≤</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&lt;15</m:t>
                              </m:r>
                            </m:e>
                            <m:e>
                              <m:r>
                                <a:rPr lang="en-US" i="1">
                                  <a:solidFill>
                                    <a:srgbClr val="0000FF"/>
                                  </a:solidFill>
                                  <a:latin typeface="Cambria Math" panose="02040503050406030204" pitchFamily="18" charset="0"/>
                                </a:rPr>
                                <m:t>&amp;0,</m:t>
                              </m:r>
                              <m:r>
                                <m:rPr>
                                  <m:nor/>
                                </m:rPr>
                                <a:rPr lang="en-US" i="0">
                                  <a:solidFill>
                                    <a:srgbClr val="0000FF"/>
                                  </a:solidFill>
                                  <a:latin typeface="Cambria Math" panose="02040503050406030204" pitchFamily="18" charset="0"/>
                                </a:rPr>
                                <m:t>              </m:t>
                              </m:r>
                              <m:r>
                                <a:rPr lang="zh-CN" altLang="en-US" i="1">
                                  <a:solidFill>
                                    <a:srgbClr val="0000FF"/>
                                  </a:solidFill>
                                  <a:latin typeface="Cambria Math" panose="02040503050406030204" pitchFamily="18" charset="0"/>
                                </a:rPr>
                                <m:t>其他</m:t>
                              </m:r>
                            </m:e>
                          </m:eqArr>
                        </m:e>
                      </m:d>
                      <m:r>
                        <a:rPr lang="en-US" i="0">
                          <a:solidFill>
                            <a:srgbClr val="0000FF"/>
                          </a:solidFill>
                          <a:latin typeface="Cambria Math" panose="02040503050406030204" pitchFamily="18" charset="0"/>
                        </a:rPr>
                        <m:t> </m:t>
                      </m:r>
                      <m:r>
                        <a:rPr lang="en-US" i="1">
                          <a:solidFill>
                            <a:srgbClr val="0000FF"/>
                          </a:solidFill>
                          <a:latin typeface="Cambria Math" panose="02040503050406030204" pitchFamily="18" charset="0"/>
                        </a:rPr>
                        <m:t>⇒</m:t>
                      </m:r>
                      <m:r>
                        <a:rPr lang="en-US" i="0">
                          <a:solidFill>
                            <a:srgbClr val="0000FF"/>
                          </a:solidFill>
                          <a:latin typeface="Cambria Math" panose="02040503050406030204" pitchFamily="18" charset="0"/>
                        </a:rPr>
                        <m:t> </m:t>
                      </m:r>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𝜇</m:t>
                          </m:r>
                        </m:e>
                        <m:sub>
                          <m:r>
                            <a:rPr lang="zh-CN" altLang="en-US" i="1">
                              <a:solidFill>
                                <a:srgbClr val="0000FF"/>
                              </a:solidFill>
                              <a:latin typeface="Cambria Math" panose="02040503050406030204" pitchFamily="18" charset="0"/>
                            </a:rPr>
                            <m:t>中</m:t>
                          </m:r>
                        </m:sub>
                      </m:sSub>
                      <m:r>
                        <a:rPr lang="en-US" i="1">
                          <a:solidFill>
                            <a:srgbClr val="0000FF"/>
                          </a:solidFill>
                          <a:latin typeface="Cambria Math" panose="02040503050406030204" pitchFamily="18" charset="0"/>
                        </a:rPr>
                        <m:t>(8)=0.6</m:t>
                      </m:r>
                    </m:oMath>
                  </m:oMathPara>
                </a14:m>
                <a:endParaRPr lang="en-US" dirty="0"/>
              </a:p>
            </p:txBody>
          </p:sp>
        </mc:Choice>
        <mc:Fallback xmlns="">
          <p:sp>
            <p:nvSpPr>
              <p:cNvPr id="15" name="Object 35">
                <a:extLst>
                  <a:ext uri="{FF2B5EF4-FFF2-40B4-BE49-F238E27FC236}">
                    <a16:creationId xmlns:a16="http://schemas.microsoft.com/office/drawing/2014/main" id="{98632F81-BB44-4399-8E68-EF40AB7A75B6}"/>
                  </a:ext>
                </a:extLst>
              </p:cNvPr>
              <p:cNvSpPr txBox="1">
                <a:spLocks noRot="1" noChangeAspect="1" noMove="1" noResize="1" noEditPoints="1" noAdjustHandles="1" noChangeArrowheads="1" noChangeShapeType="1" noTextEdit="1"/>
              </p:cNvSpPr>
              <p:nvPr/>
            </p:nvSpPr>
            <p:spPr bwMode="auto">
              <a:xfrm>
                <a:off x="755576" y="4242916"/>
                <a:ext cx="7418710" cy="1130300"/>
              </a:xfrm>
              <a:prstGeom prst="rect">
                <a:avLst/>
              </a:prstGeom>
              <a:blipFill>
                <a:blip r:embed="rId4"/>
                <a:stretch>
                  <a:fillRect b="-7568"/>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bject 36">
                <a:extLst>
                  <a:ext uri="{FF2B5EF4-FFF2-40B4-BE49-F238E27FC236}">
                    <a16:creationId xmlns:a16="http://schemas.microsoft.com/office/drawing/2014/main" id="{951400B5-E475-414E-AE99-D23D46A66AB8}"/>
                  </a:ext>
                </a:extLst>
              </p:cNvPr>
              <p:cNvSpPr txBox="1"/>
              <p:nvPr/>
            </p:nvSpPr>
            <p:spPr bwMode="auto">
              <a:xfrm>
                <a:off x="755576" y="5610944"/>
                <a:ext cx="7056784" cy="9144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高</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eqArr>
                            <m:eqArrPr>
                              <m:ctrlPr>
                                <a:rPr lang="en-US" i="1">
                                  <a:solidFill>
                                    <a:srgbClr val="000000"/>
                                  </a:solidFill>
                                  <a:latin typeface="Cambria Math" panose="02040503050406030204" pitchFamily="18" charset="0"/>
                                </a:rPr>
                              </m:ctrlPr>
                            </m:eqArrPr>
                            <m:e>
                              <m:r>
                                <a:rPr lang="en-US" i="1">
                                  <a:solidFill>
                                    <a:srgbClr val="000000"/>
                                  </a:solidFill>
                                  <a:latin typeface="Cambria Math" panose="02040503050406030204" pitchFamily="18" charset="0"/>
                                </a:rPr>
                                <m:t>&amp;0,</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≤10</m:t>
                              </m:r>
                            </m:e>
                            <m:e>
                              <m:r>
                                <a:rPr lang="en-US" i="1">
                                  <a:solidFill>
                                    <a:srgbClr val="000000"/>
                                  </a:solidFill>
                                  <a:latin typeface="Cambria Math" panose="02040503050406030204" pitchFamily="18" charset="0"/>
                                </a:rPr>
                                <m:t>&amp;</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/5−2,</m:t>
                              </m:r>
                              <m:r>
                                <m:rPr>
                                  <m:nor/>
                                </m:rPr>
                                <a:rPr lang="en-US" i="0">
                                  <a:solidFill>
                                    <a:srgbClr val="000000"/>
                                  </a:solidFill>
                                  <a:latin typeface="Cambria Math" panose="02040503050406030204" pitchFamily="18" charset="0"/>
                                </a:rPr>
                                <m:t> 1</m:t>
                              </m:r>
                              <m:r>
                                <a:rPr lang="en-US" i="1">
                                  <a:solidFill>
                                    <a:srgbClr val="000000"/>
                                  </a:solidFill>
                                  <a:latin typeface="Cambria Math" panose="02040503050406030204" pitchFamily="18" charset="0"/>
                                </a:rPr>
                                <m:t>0&lt;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&lt;15</m:t>
                              </m:r>
                            </m:e>
                            <m:e>
                              <m:r>
                                <a:rPr lang="en-US" i="1">
                                  <a:solidFill>
                                    <a:srgbClr val="000000"/>
                                  </a:solidFill>
                                  <a:latin typeface="Cambria Math" panose="02040503050406030204" pitchFamily="18" charset="0"/>
                                </a:rPr>
                                <m:t>&amp;1,</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≥15</m:t>
                              </m:r>
                            </m:e>
                          </m:eqArr>
                        </m:e>
                      </m:d>
                      <m:r>
                        <a:rPr lang="en-US" i="0">
                          <a:solidFill>
                            <a:srgbClr val="000000"/>
                          </a:solidFill>
                          <a:latin typeface="Cambria Math" panose="02040503050406030204" pitchFamily="18" charset="0"/>
                        </a:rPr>
                        <m:t> </m:t>
                      </m:r>
                      <m:r>
                        <a:rPr lang="en-US" i="1">
                          <a:solidFill>
                            <a:srgbClr val="FF0000"/>
                          </a:solidFill>
                          <a:latin typeface="Cambria Math" panose="02040503050406030204" pitchFamily="18" charset="0"/>
                        </a:rPr>
                        <m:t>⇒</m:t>
                      </m:r>
                      <m:r>
                        <a:rPr lang="en-US" i="0">
                          <a:solidFill>
                            <a:srgbClr val="FF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高</m:t>
                          </m:r>
                        </m:sub>
                      </m:sSub>
                      <m:r>
                        <a:rPr lang="en-US" i="1">
                          <a:solidFill>
                            <a:srgbClr val="000000"/>
                          </a:solidFill>
                          <a:latin typeface="Cambria Math" panose="02040503050406030204" pitchFamily="18" charset="0"/>
                        </a:rPr>
                        <m:t>(8)=0</m:t>
                      </m:r>
                    </m:oMath>
                  </m:oMathPara>
                </a14:m>
                <a:endParaRPr lang="en-US" dirty="0"/>
              </a:p>
            </p:txBody>
          </p:sp>
        </mc:Choice>
        <mc:Fallback xmlns="">
          <p:sp>
            <p:nvSpPr>
              <p:cNvPr id="16" name="Object 36">
                <a:extLst>
                  <a:ext uri="{FF2B5EF4-FFF2-40B4-BE49-F238E27FC236}">
                    <a16:creationId xmlns:a16="http://schemas.microsoft.com/office/drawing/2014/main" id="{951400B5-E475-414E-AE99-D23D46A66AB8}"/>
                  </a:ext>
                </a:extLst>
              </p:cNvPr>
              <p:cNvSpPr txBox="1">
                <a:spLocks noRot="1" noChangeAspect="1" noMove="1" noResize="1" noEditPoints="1" noAdjustHandles="1" noChangeArrowheads="1" noChangeShapeType="1" noTextEdit="1"/>
              </p:cNvSpPr>
              <p:nvPr/>
            </p:nvSpPr>
            <p:spPr bwMode="auto">
              <a:xfrm>
                <a:off x="755576" y="5610944"/>
                <a:ext cx="7056784" cy="914400"/>
              </a:xfrm>
              <a:prstGeom prst="rect">
                <a:avLst/>
              </a:prstGeom>
              <a:blipFill>
                <a:blip r:embed="rId5"/>
                <a:stretch>
                  <a:fillRect b="-32667"/>
                </a:stretch>
              </a:blipFill>
              <a:ln>
                <a:noFill/>
              </a:ln>
              <a:effectLst/>
            </p:spPr>
            <p:txBody>
              <a:bodyPr/>
              <a:lstStyle/>
              <a:p>
                <a:r>
                  <a:rPr lang="en-US">
                    <a:noFill/>
                  </a:rPr>
                  <a:t> </a:t>
                </a:r>
              </a:p>
            </p:txBody>
          </p:sp>
        </mc:Fallback>
      </mc:AlternateContent>
      <p:grpSp>
        <p:nvGrpSpPr>
          <p:cNvPr id="17" name="Group 38">
            <a:extLst>
              <a:ext uri="{FF2B5EF4-FFF2-40B4-BE49-F238E27FC236}">
                <a16:creationId xmlns:a16="http://schemas.microsoft.com/office/drawing/2014/main" id="{A6A10256-301E-4EA6-9396-001849140029}"/>
              </a:ext>
            </a:extLst>
          </p:cNvPr>
          <p:cNvGrpSpPr>
            <a:grpSpLocks/>
          </p:cNvGrpSpPr>
          <p:nvPr/>
        </p:nvGrpSpPr>
        <p:grpSpPr bwMode="auto">
          <a:xfrm>
            <a:off x="3068886" y="879128"/>
            <a:ext cx="5791200" cy="2101850"/>
            <a:chOff x="1060" y="2048"/>
            <a:chExt cx="3648" cy="1324"/>
          </a:xfrm>
        </p:grpSpPr>
        <p:grpSp>
          <p:nvGrpSpPr>
            <p:cNvPr id="18" name="Group 39">
              <a:extLst>
                <a:ext uri="{FF2B5EF4-FFF2-40B4-BE49-F238E27FC236}">
                  <a16:creationId xmlns:a16="http://schemas.microsoft.com/office/drawing/2014/main" id="{960A4AD6-860E-4415-B2A8-D86043E9E721}"/>
                </a:ext>
              </a:extLst>
            </p:cNvPr>
            <p:cNvGrpSpPr>
              <a:grpSpLocks/>
            </p:cNvGrpSpPr>
            <p:nvPr/>
          </p:nvGrpSpPr>
          <p:grpSpPr bwMode="auto">
            <a:xfrm>
              <a:off x="1252" y="2216"/>
              <a:ext cx="3456" cy="864"/>
              <a:chOff x="528" y="1440"/>
              <a:chExt cx="3456" cy="864"/>
            </a:xfrm>
          </p:grpSpPr>
          <p:sp>
            <p:nvSpPr>
              <p:cNvPr id="41" name="Line 40">
                <a:extLst>
                  <a:ext uri="{FF2B5EF4-FFF2-40B4-BE49-F238E27FC236}">
                    <a16:creationId xmlns:a16="http://schemas.microsoft.com/office/drawing/2014/main" id="{1DA9A29A-B838-472D-A7BC-6B3CD7E5C1CD}"/>
                  </a:ext>
                </a:extLst>
              </p:cNvPr>
              <p:cNvSpPr>
                <a:spLocks noChangeShapeType="1"/>
              </p:cNvSpPr>
              <p:nvPr/>
            </p:nvSpPr>
            <p:spPr bwMode="auto">
              <a:xfrm>
                <a:off x="528" y="1440"/>
                <a:ext cx="0" cy="86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sp>
            <p:nvSpPr>
              <p:cNvPr id="42" name="Line 41">
                <a:extLst>
                  <a:ext uri="{FF2B5EF4-FFF2-40B4-BE49-F238E27FC236}">
                    <a16:creationId xmlns:a16="http://schemas.microsoft.com/office/drawing/2014/main" id="{78F0F778-8606-4CB3-B20F-890361CAE843}"/>
                  </a:ext>
                </a:extLst>
              </p:cNvPr>
              <p:cNvSpPr>
                <a:spLocks noChangeShapeType="1"/>
              </p:cNvSpPr>
              <p:nvPr/>
            </p:nvSpPr>
            <p:spPr bwMode="auto">
              <a:xfrm>
                <a:off x="528" y="2304"/>
                <a:ext cx="345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grpSp>
        <p:sp>
          <p:nvSpPr>
            <p:cNvPr id="19" name="Text Box 42">
              <a:extLst>
                <a:ext uri="{FF2B5EF4-FFF2-40B4-BE49-F238E27FC236}">
                  <a16:creationId xmlns:a16="http://schemas.microsoft.com/office/drawing/2014/main" id="{6858DE06-CC2D-46E7-B2A7-AACE164E295E}"/>
                </a:ext>
              </a:extLst>
            </p:cNvPr>
            <p:cNvSpPr txBox="1">
              <a:spLocks noChangeArrowheads="1"/>
            </p:cNvSpPr>
            <p:nvPr/>
          </p:nvSpPr>
          <p:spPr bwMode="auto">
            <a:xfrm>
              <a:off x="1156" y="3081"/>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Times New Roman" panose="02020603050405020304" pitchFamily="18" charset="0"/>
                  <a:ea typeface="SimSun" panose="02010600030101010101" pitchFamily="2" charset="-122"/>
                </a:rPr>
                <a:t>0</a:t>
              </a:r>
            </a:p>
          </p:txBody>
        </p:sp>
        <p:sp>
          <p:nvSpPr>
            <p:cNvPr id="20" name="Text Box 43">
              <a:extLst>
                <a:ext uri="{FF2B5EF4-FFF2-40B4-BE49-F238E27FC236}">
                  <a16:creationId xmlns:a16="http://schemas.microsoft.com/office/drawing/2014/main" id="{784EA9C1-7306-4913-B407-1939123A1779}"/>
                </a:ext>
              </a:extLst>
            </p:cNvPr>
            <p:cNvSpPr txBox="1">
              <a:spLocks noChangeArrowheads="1"/>
            </p:cNvSpPr>
            <p:nvPr/>
          </p:nvSpPr>
          <p:spPr bwMode="auto">
            <a:xfrm>
              <a:off x="1888" y="3081"/>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Times New Roman" panose="02020603050405020304" pitchFamily="18" charset="0"/>
                  <a:ea typeface="SimSun" panose="02010600030101010101" pitchFamily="2" charset="-122"/>
                </a:rPr>
                <a:t>5</a:t>
              </a:r>
            </a:p>
          </p:txBody>
        </p:sp>
        <p:sp>
          <p:nvSpPr>
            <p:cNvPr id="21" name="Text Box 44">
              <a:extLst>
                <a:ext uri="{FF2B5EF4-FFF2-40B4-BE49-F238E27FC236}">
                  <a16:creationId xmlns:a16="http://schemas.microsoft.com/office/drawing/2014/main" id="{EDB9791F-8775-4F23-9009-21B5FA7AFD95}"/>
                </a:ext>
              </a:extLst>
            </p:cNvPr>
            <p:cNvSpPr txBox="1">
              <a:spLocks noChangeArrowheads="1"/>
            </p:cNvSpPr>
            <p:nvPr/>
          </p:nvSpPr>
          <p:spPr bwMode="auto">
            <a:xfrm>
              <a:off x="2656" y="3081"/>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Times New Roman" panose="02020603050405020304" pitchFamily="18" charset="0"/>
                  <a:ea typeface="SimSun" panose="02010600030101010101" pitchFamily="2" charset="-122"/>
                </a:rPr>
                <a:t>10</a:t>
              </a:r>
            </a:p>
          </p:txBody>
        </p:sp>
        <p:sp>
          <p:nvSpPr>
            <p:cNvPr id="22" name="Text Box 45">
              <a:extLst>
                <a:ext uri="{FF2B5EF4-FFF2-40B4-BE49-F238E27FC236}">
                  <a16:creationId xmlns:a16="http://schemas.microsoft.com/office/drawing/2014/main" id="{038F19C5-E118-4C6F-868D-5C5134165F13}"/>
                </a:ext>
              </a:extLst>
            </p:cNvPr>
            <p:cNvSpPr txBox="1">
              <a:spLocks noChangeArrowheads="1"/>
            </p:cNvSpPr>
            <p:nvPr/>
          </p:nvSpPr>
          <p:spPr bwMode="auto">
            <a:xfrm>
              <a:off x="3436" y="3081"/>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Times New Roman" panose="02020603050405020304" pitchFamily="18" charset="0"/>
                  <a:ea typeface="SimSun" panose="02010600030101010101" pitchFamily="2" charset="-122"/>
                </a:rPr>
                <a:t>15</a:t>
              </a:r>
            </a:p>
          </p:txBody>
        </p:sp>
        <p:grpSp>
          <p:nvGrpSpPr>
            <p:cNvPr id="23" name="Group 46">
              <a:extLst>
                <a:ext uri="{FF2B5EF4-FFF2-40B4-BE49-F238E27FC236}">
                  <a16:creationId xmlns:a16="http://schemas.microsoft.com/office/drawing/2014/main" id="{52EE58AE-1C23-4D64-A175-BD70F3464942}"/>
                </a:ext>
              </a:extLst>
            </p:cNvPr>
            <p:cNvGrpSpPr>
              <a:grpSpLocks/>
            </p:cNvGrpSpPr>
            <p:nvPr/>
          </p:nvGrpSpPr>
          <p:grpSpPr bwMode="auto">
            <a:xfrm>
              <a:off x="1252" y="2360"/>
              <a:ext cx="3024" cy="720"/>
              <a:chOff x="528" y="1584"/>
              <a:chExt cx="3024" cy="720"/>
            </a:xfrm>
          </p:grpSpPr>
          <p:sp>
            <p:nvSpPr>
              <p:cNvPr id="35" name="Line 47">
                <a:extLst>
                  <a:ext uri="{FF2B5EF4-FFF2-40B4-BE49-F238E27FC236}">
                    <a16:creationId xmlns:a16="http://schemas.microsoft.com/office/drawing/2014/main" id="{C0F0C74B-84B1-465A-A002-D27957DC4230}"/>
                  </a:ext>
                </a:extLst>
              </p:cNvPr>
              <p:cNvSpPr>
                <a:spLocks noChangeShapeType="1"/>
              </p:cNvSpPr>
              <p:nvPr/>
            </p:nvSpPr>
            <p:spPr bwMode="auto">
              <a:xfrm>
                <a:off x="528" y="1584"/>
                <a:ext cx="768"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36" name="Line 48">
                <a:extLst>
                  <a:ext uri="{FF2B5EF4-FFF2-40B4-BE49-F238E27FC236}">
                    <a16:creationId xmlns:a16="http://schemas.microsoft.com/office/drawing/2014/main" id="{A195131A-ED83-488B-B4FA-D54DE45D084F}"/>
                  </a:ext>
                </a:extLst>
              </p:cNvPr>
              <p:cNvSpPr>
                <a:spLocks noChangeShapeType="1"/>
              </p:cNvSpPr>
              <p:nvPr/>
            </p:nvSpPr>
            <p:spPr bwMode="auto">
              <a:xfrm>
                <a:off x="1296" y="1584"/>
                <a:ext cx="768" cy="72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37" name="Line 49">
                <a:extLst>
                  <a:ext uri="{FF2B5EF4-FFF2-40B4-BE49-F238E27FC236}">
                    <a16:creationId xmlns:a16="http://schemas.microsoft.com/office/drawing/2014/main" id="{91D1A398-E678-445C-8ED1-151DD695CAA5}"/>
                  </a:ext>
                </a:extLst>
              </p:cNvPr>
              <p:cNvSpPr>
                <a:spLocks noChangeShapeType="1"/>
              </p:cNvSpPr>
              <p:nvPr/>
            </p:nvSpPr>
            <p:spPr bwMode="auto">
              <a:xfrm flipV="1">
                <a:off x="1296" y="1584"/>
                <a:ext cx="768" cy="72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38" name="Line 50">
                <a:extLst>
                  <a:ext uri="{FF2B5EF4-FFF2-40B4-BE49-F238E27FC236}">
                    <a16:creationId xmlns:a16="http://schemas.microsoft.com/office/drawing/2014/main" id="{F6155027-71F7-4BE1-81F1-2B9931DBAF85}"/>
                  </a:ext>
                </a:extLst>
              </p:cNvPr>
              <p:cNvSpPr>
                <a:spLocks noChangeShapeType="1"/>
              </p:cNvSpPr>
              <p:nvPr/>
            </p:nvSpPr>
            <p:spPr bwMode="auto">
              <a:xfrm>
                <a:off x="2064" y="1584"/>
                <a:ext cx="768" cy="72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39" name="Line 51">
                <a:extLst>
                  <a:ext uri="{FF2B5EF4-FFF2-40B4-BE49-F238E27FC236}">
                    <a16:creationId xmlns:a16="http://schemas.microsoft.com/office/drawing/2014/main" id="{02B4822B-820D-4653-9691-57DF0FA0C594}"/>
                  </a:ext>
                </a:extLst>
              </p:cNvPr>
              <p:cNvSpPr>
                <a:spLocks noChangeShapeType="1"/>
              </p:cNvSpPr>
              <p:nvPr/>
            </p:nvSpPr>
            <p:spPr bwMode="auto">
              <a:xfrm flipV="1">
                <a:off x="2064" y="1584"/>
                <a:ext cx="768"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40" name="Line 52">
                <a:extLst>
                  <a:ext uri="{FF2B5EF4-FFF2-40B4-BE49-F238E27FC236}">
                    <a16:creationId xmlns:a16="http://schemas.microsoft.com/office/drawing/2014/main" id="{ED5CE9FD-93C1-48BB-B039-80D1A1B848A9}"/>
                  </a:ext>
                </a:extLst>
              </p:cNvPr>
              <p:cNvSpPr>
                <a:spLocks noChangeShapeType="1"/>
              </p:cNvSpPr>
              <p:nvPr/>
            </p:nvSpPr>
            <p:spPr bwMode="auto">
              <a:xfrm>
                <a:off x="2832" y="1584"/>
                <a:ext cx="7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grpSp>
        <p:sp>
          <p:nvSpPr>
            <p:cNvPr id="24" name="Line 53">
              <a:extLst>
                <a:ext uri="{FF2B5EF4-FFF2-40B4-BE49-F238E27FC236}">
                  <a16:creationId xmlns:a16="http://schemas.microsoft.com/office/drawing/2014/main" id="{BF19EEFD-5218-4152-9D35-F875219AC3CD}"/>
                </a:ext>
              </a:extLst>
            </p:cNvPr>
            <p:cNvSpPr>
              <a:spLocks noChangeShapeType="1"/>
            </p:cNvSpPr>
            <p:nvPr/>
          </p:nvSpPr>
          <p:spPr bwMode="auto">
            <a:xfrm flipV="1">
              <a:off x="2020" y="2360"/>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sp>
          <p:nvSpPr>
            <p:cNvPr id="26" name="Line 54">
              <a:extLst>
                <a:ext uri="{FF2B5EF4-FFF2-40B4-BE49-F238E27FC236}">
                  <a16:creationId xmlns:a16="http://schemas.microsoft.com/office/drawing/2014/main" id="{95ACAFE8-0C5C-4E1F-B644-DCE383523FD2}"/>
                </a:ext>
              </a:extLst>
            </p:cNvPr>
            <p:cNvSpPr>
              <a:spLocks noChangeShapeType="1"/>
            </p:cNvSpPr>
            <p:nvPr/>
          </p:nvSpPr>
          <p:spPr bwMode="auto">
            <a:xfrm flipV="1">
              <a:off x="3556" y="2360"/>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sp>
          <p:nvSpPr>
            <p:cNvPr id="28" name="Line 55">
              <a:extLst>
                <a:ext uri="{FF2B5EF4-FFF2-40B4-BE49-F238E27FC236}">
                  <a16:creationId xmlns:a16="http://schemas.microsoft.com/office/drawing/2014/main" id="{4372FE85-818E-4327-B4A8-DBACEE557D9F}"/>
                </a:ext>
              </a:extLst>
            </p:cNvPr>
            <p:cNvSpPr>
              <a:spLocks noChangeShapeType="1"/>
            </p:cNvSpPr>
            <p:nvPr/>
          </p:nvSpPr>
          <p:spPr bwMode="auto">
            <a:xfrm flipV="1">
              <a:off x="2788" y="2360"/>
              <a:ext cx="0" cy="72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endParaRPr lang="en-US" b="1" kern="0">
                <a:solidFill>
                  <a:srgbClr val="000000"/>
                </a:solidFill>
              </a:endParaRPr>
            </a:p>
          </p:txBody>
        </p:sp>
        <p:sp>
          <p:nvSpPr>
            <p:cNvPr id="30" name="Text Box 56">
              <a:extLst>
                <a:ext uri="{FF2B5EF4-FFF2-40B4-BE49-F238E27FC236}">
                  <a16:creationId xmlns:a16="http://schemas.microsoft.com/office/drawing/2014/main" id="{B92A383A-31FF-486D-AD34-33C314328FD8}"/>
                </a:ext>
              </a:extLst>
            </p:cNvPr>
            <p:cNvSpPr txBox="1">
              <a:spLocks noChangeArrowheads="1"/>
            </p:cNvSpPr>
            <p:nvPr/>
          </p:nvSpPr>
          <p:spPr bwMode="auto">
            <a:xfrm>
              <a:off x="3984" y="308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kern="0" dirty="0">
                  <a:solidFill>
                    <a:srgbClr val="000000"/>
                  </a:solidFill>
                  <a:latin typeface="Times New Roman" panose="02020603050405020304" pitchFamily="18" charset="0"/>
                  <a:ea typeface="SimSun" panose="02010600030101010101" pitchFamily="2" charset="-122"/>
                </a:rPr>
                <a:t>百万桶</a:t>
              </a:r>
              <a:endParaRPr lang="en-US" altLang="zh-CN" kern="0" dirty="0">
                <a:solidFill>
                  <a:srgbClr val="000000"/>
                </a:solidFill>
                <a:latin typeface="Times New Roman" panose="02020603050405020304" pitchFamily="18" charset="0"/>
                <a:ea typeface="SimSun" panose="02010600030101010101" pitchFamily="2" charset="-122"/>
              </a:endParaRPr>
            </a:p>
          </p:txBody>
        </p:sp>
        <p:sp>
          <p:nvSpPr>
            <p:cNvPr id="31" name="Text Box 57">
              <a:extLst>
                <a:ext uri="{FF2B5EF4-FFF2-40B4-BE49-F238E27FC236}">
                  <a16:creationId xmlns:a16="http://schemas.microsoft.com/office/drawing/2014/main" id="{E94A4660-3B36-406B-BCE9-2CE5F8E6E850}"/>
                </a:ext>
              </a:extLst>
            </p:cNvPr>
            <p:cNvSpPr txBox="1">
              <a:spLocks noChangeArrowheads="1"/>
            </p:cNvSpPr>
            <p:nvPr/>
          </p:nvSpPr>
          <p:spPr bwMode="auto">
            <a:xfrm>
              <a:off x="1060" y="226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US" altLang="zh-CN" kern="0">
                  <a:solidFill>
                    <a:srgbClr val="000000"/>
                  </a:solidFill>
                  <a:latin typeface="Times New Roman" panose="02020603050405020304" pitchFamily="18" charset="0"/>
                  <a:ea typeface="SimSun" panose="02010600030101010101" pitchFamily="2" charset="-122"/>
                </a:rPr>
                <a:t>1</a:t>
              </a:r>
            </a:p>
          </p:txBody>
        </p:sp>
        <p:sp>
          <p:nvSpPr>
            <p:cNvPr id="32" name="Text Box 58">
              <a:extLst>
                <a:ext uri="{FF2B5EF4-FFF2-40B4-BE49-F238E27FC236}">
                  <a16:creationId xmlns:a16="http://schemas.microsoft.com/office/drawing/2014/main" id="{DC831EC1-501B-4559-A850-0506F8A8CB6A}"/>
                </a:ext>
              </a:extLst>
            </p:cNvPr>
            <p:cNvSpPr txBox="1">
              <a:spLocks noChangeArrowheads="1"/>
            </p:cNvSpPr>
            <p:nvPr/>
          </p:nvSpPr>
          <p:spPr bwMode="auto">
            <a:xfrm>
              <a:off x="1492" y="2067"/>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FF0000"/>
                  </a:solidFill>
                  <a:ea typeface="SimSun" panose="02010600030101010101" pitchFamily="2" charset="-122"/>
                </a:rPr>
                <a:t>低</a:t>
              </a:r>
              <a:endParaRPr lang="en-US" altLang="zh-CN" b="1" kern="0" dirty="0">
                <a:solidFill>
                  <a:srgbClr val="FF0000"/>
                </a:solidFill>
                <a:ea typeface="SimSun" panose="02010600030101010101" pitchFamily="2" charset="-122"/>
              </a:endParaRPr>
            </a:p>
          </p:txBody>
        </p:sp>
        <p:sp>
          <p:nvSpPr>
            <p:cNvPr id="33" name="Text Box 59">
              <a:extLst>
                <a:ext uri="{FF2B5EF4-FFF2-40B4-BE49-F238E27FC236}">
                  <a16:creationId xmlns:a16="http://schemas.microsoft.com/office/drawing/2014/main" id="{B00DDE65-07B0-4806-B947-D9D9C2EA368A}"/>
                </a:ext>
              </a:extLst>
            </p:cNvPr>
            <p:cNvSpPr txBox="1">
              <a:spLocks noChangeArrowheads="1"/>
            </p:cNvSpPr>
            <p:nvPr/>
          </p:nvSpPr>
          <p:spPr bwMode="auto">
            <a:xfrm>
              <a:off x="3600" y="2048"/>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000000"/>
                  </a:solidFill>
                  <a:ea typeface="SimSun" panose="02010600030101010101" pitchFamily="2" charset="-122"/>
                </a:rPr>
                <a:t>高</a:t>
              </a:r>
              <a:endParaRPr lang="en-US" altLang="zh-CN" b="1" kern="0" dirty="0">
                <a:solidFill>
                  <a:srgbClr val="000000"/>
                </a:solidFill>
                <a:ea typeface="SimSun" panose="02010600030101010101" pitchFamily="2" charset="-122"/>
              </a:endParaRPr>
            </a:p>
          </p:txBody>
        </p:sp>
        <p:sp>
          <p:nvSpPr>
            <p:cNvPr id="34" name="Text Box 60">
              <a:extLst>
                <a:ext uri="{FF2B5EF4-FFF2-40B4-BE49-F238E27FC236}">
                  <a16:creationId xmlns:a16="http://schemas.microsoft.com/office/drawing/2014/main" id="{7712296E-35C2-471B-AF6C-7BF8E1A6D36F}"/>
                </a:ext>
              </a:extLst>
            </p:cNvPr>
            <p:cNvSpPr txBox="1">
              <a:spLocks noChangeArrowheads="1"/>
            </p:cNvSpPr>
            <p:nvPr/>
          </p:nvSpPr>
          <p:spPr bwMode="auto">
            <a:xfrm>
              <a:off x="2648" y="2067"/>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b="1" kern="0" dirty="0">
                  <a:solidFill>
                    <a:srgbClr val="0000FF"/>
                  </a:solidFill>
                  <a:ea typeface="SimSun" panose="02010600030101010101" pitchFamily="2" charset="-122"/>
                </a:rPr>
                <a:t>中</a:t>
              </a:r>
              <a:endParaRPr lang="en-US" altLang="zh-CN" b="1" kern="0" dirty="0">
                <a:solidFill>
                  <a:srgbClr val="0000FF"/>
                </a:solidFill>
                <a:ea typeface="SimSun" panose="02010600030101010101" pitchFamily="2" charset="-122"/>
              </a:endParaRPr>
            </a:p>
          </p:txBody>
        </p:sp>
      </p:grpSp>
    </p:spTree>
    <p:extLst>
      <p:ext uri="{BB962C8B-B14F-4D97-AF65-F5344CB8AC3E}">
        <p14:creationId xmlns:p14="http://schemas.microsoft.com/office/powerpoint/2010/main" val="429155467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P spid="15" grpId="0"/>
      <p:bldP spid="1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252886C-EB3D-4E13-8902-A042CC025268}" type="slidenum">
              <a:rPr lang="en-US" smtClean="0"/>
              <a:t>87</a:t>
            </a:fld>
            <a:endParaRPr lang="en-US"/>
          </a:p>
        </p:txBody>
      </p:sp>
      <p:sp>
        <p:nvSpPr>
          <p:cNvPr id="27" name="标题 1">
            <a:extLst>
              <a:ext uri="{FF2B5EF4-FFF2-40B4-BE49-F238E27FC236}">
                <a16:creationId xmlns:a16="http://schemas.microsoft.com/office/drawing/2014/main" id="{0BC71266-FA5F-4725-B411-B47925FEA9BF}"/>
              </a:ext>
            </a:extLst>
          </p:cNvPr>
          <p:cNvSpPr txBox="1">
            <a:spLocks noChangeArrowheads="1"/>
          </p:cNvSpPr>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200" b="1" kern="1200">
                <a:solidFill>
                  <a:srgbClr val="17375E"/>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rgbClr val="002060"/>
                </a:solidFill>
              </a:rPr>
              <a:t>4.6.3  TSK </a:t>
            </a:r>
            <a:r>
              <a:rPr lang="zh-CN" altLang="en-US" dirty="0">
                <a:solidFill>
                  <a:srgbClr val="002060"/>
                </a:solidFill>
              </a:rPr>
              <a:t>模糊系统：规则激活度</a:t>
            </a:r>
          </a:p>
        </p:txBody>
      </p:sp>
      <p:graphicFrame>
        <p:nvGraphicFramePr>
          <p:cNvPr id="2" name="Group 49">
            <a:extLst>
              <a:ext uri="{FF2B5EF4-FFF2-40B4-BE49-F238E27FC236}">
                <a16:creationId xmlns:a16="http://schemas.microsoft.com/office/drawing/2014/main" id="{9FC112ED-F15A-4DD5-A980-8B68B6C34924}"/>
              </a:ext>
            </a:extLst>
          </p:cNvPr>
          <p:cNvGraphicFramePr>
            <a:graphicFrameLocks noGrp="1"/>
          </p:cNvGraphicFramePr>
          <p:nvPr>
            <p:extLst>
              <p:ext uri="{D42A27DB-BD31-4B8C-83A1-F6EECF244321}">
                <p14:modId xmlns:p14="http://schemas.microsoft.com/office/powerpoint/2010/main" val="1823646922"/>
              </p:ext>
            </p:extLst>
          </p:nvPr>
        </p:nvGraphicFramePr>
        <p:xfrm>
          <a:off x="1469197" y="934121"/>
          <a:ext cx="6096000" cy="281203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936977">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10</a:t>
                      </a:r>
                      <a:endParaRPr kumimoji="0" lang="en-US" altLang="zh-CN" sz="4400" b="0" i="1" u="none" strike="noStrike" cap="none" normalizeH="0" baseline="-25000" dirty="0">
                        <a:ln>
                          <a:noFill/>
                        </a:ln>
                        <a:solidFill>
                          <a:srgbClr val="990100"/>
                        </a:solidFill>
                        <a:effectLst/>
                        <a:latin typeface="Times New Roman" panose="02020603050405020304" pitchFamily="18" charset="0"/>
                        <a:ea typeface="SimSun"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7</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5</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8076">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5</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3</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3</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6977">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3</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0</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1500" kern="1200">
                          <a:solidFill>
                            <a:srgbClr val="990100"/>
                          </a:solidFill>
                          <a:latin typeface="B Frutiger Bold" charset="0"/>
                        </a:defRPr>
                      </a:lvl1pPr>
                      <a:lvl2pPr marL="457200" algn="l" defTabSz="914400" rtl="0" eaLnBrk="1" latinLnBrk="0" hangingPunct="1">
                        <a:spcBef>
                          <a:spcPct val="20000"/>
                        </a:spcBef>
                        <a:defRPr sz="1300" kern="1200">
                          <a:solidFill>
                            <a:srgbClr val="990100"/>
                          </a:solidFill>
                          <a:latin typeface="R Frutiger Roman" charset="0"/>
                        </a:defRPr>
                      </a:lvl2pPr>
                      <a:lvl3pPr marL="914400" algn="l" defTabSz="914400" rtl="0" eaLnBrk="1" latinLnBrk="0" hangingPunct="1">
                        <a:spcBef>
                          <a:spcPct val="20000"/>
                        </a:spcBef>
                        <a:defRPr sz="1300" kern="1200">
                          <a:solidFill>
                            <a:schemeClr val="tx1"/>
                          </a:solidFill>
                          <a:latin typeface="ACaslon ItalicOsF" charset="0"/>
                        </a:defRPr>
                      </a:lvl3pPr>
                      <a:lvl4pPr marL="1371600" algn="l" defTabSz="914400" rtl="0" eaLnBrk="1" latinLnBrk="0" hangingPunct="1">
                        <a:spcBef>
                          <a:spcPct val="20000"/>
                        </a:spcBef>
                        <a:defRPr sz="1800" kern="1200">
                          <a:solidFill>
                            <a:schemeClr val="tx1"/>
                          </a:solidFill>
                          <a:latin typeface="Times" panose="02020603050405020304" pitchFamily="18" charset="0"/>
                        </a:defRPr>
                      </a:lvl4pPr>
                      <a:lvl5pPr marL="1828800" algn="l" defTabSz="914400" rtl="0" eaLnBrk="1" latinLnBrk="0" hangingPunct="1">
                        <a:spcBef>
                          <a:spcPct val="20000"/>
                        </a:spcBef>
                        <a:defRPr sz="1800" kern="1200">
                          <a:solidFill>
                            <a:schemeClr val="tx1"/>
                          </a:solidFill>
                          <a:latin typeface="Times" panose="02020603050405020304" pitchFamily="18" charset="0"/>
                        </a:defRPr>
                      </a:lvl5pPr>
                      <a:lvl6pPr marL="22860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6pPr>
                      <a:lvl7pPr marL="27432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7pPr>
                      <a:lvl8pPr marL="32004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8pPr>
                      <a:lvl9pPr marL="3657600" algn="l" defTabSz="914400" rtl="0" eaLnBrk="1" fontAlgn="base" latinLnBrk="0" hangingPunct="1">
                        <a:spcBef>
                          <a:spcPct val="20000"/>
                        </a:spcBef>
                        <a:spcAft>
                          <a:spcPct val="0"/>
                        </a:spcAft>
                        <a:defRPr sz="1800" kern="1200">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4400" b="0" i="1" u="none" strike="noStrike" cap="none" normalizeH="0" baseline="0" dirty="0">
                          <a:ln>
                            <a:noFill/>
                          </a:ln>
                          <a:solidFill>
                            <a:srgbClr val="990100"/>
                          </a:solidFill>
                          <a:effectLst/>
                          <a:latin typeface="Times New Roman" panose="02020603050405020304" pitchFamily="18" charset="0"/>
                          <a:ea typeface="SimSun" panose="02010600030101010101" pitchFamily="2" charset="-122"/>
                        </a:rPr>
                        <a:t>0</a:t>
                      </a:r>
                      <a:endParaRPr kumimoji="0" lang="en-US" altLang="zh-CN" sz="4000" b="0" i="0" u="none" strike="noStrike" cap="none" normalizeH="0" baseline="0" dirty="0">
                        <a:ln>
                          <a:noFill/>
                        </a:ln>
                        <a:solidFill>
                          <a:srgbClr val="990100"/>
                        </a:solidFill>
                        <a:effectLst/>
                        <a:latin typeface="Arial" panose="020B0604020202020204" pitchFamily="34" charset="0"/>
                        <a:ea typeface="SimSun"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Text Box 21">
            <a:extLst>
              <a:ext uri="{FF2B5EF4-FFF2-40B4-BE49-F238E27FC236}">
                <a16:creationId xmlns:a16="http://schemas.microsoft.com/office/drawing/2014/main" id="{0413B1E1-19CE-4876-92CF-8628DFD6C076}"/>
              </a:ext>
            </a:extLst>
          </p:cNvPr>
          <p:cNvSpPr txBox="1">
            <a:spLocks noChangeArrowheads="1"/>
          </p:cNvSpPr>
          <p:nvPr/>
        </p:nvSpPr>
        <p:spPr bwMode="auto">
          <a:xfrm>
            <a:off x="1469198" y="908720"/>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1</a:t>
            </a:r>
          </a:p>
        </p:txBody>
      </p:sp>
      <p:sp>
        <p:nvSpPr>
          <p:cNvPr id="5" name="Text Box 22">
            <a:extLst>
              <a:ext uri="{FF2B5EF4-FFF2-40B4-BE49-F238E27FC236}">
                <a16:creationId xmlns:a16="http://schemas.microsoft.com/office/drawing/2014/main" id="{1270CB50-469C-479A-98C4-B007D1A9FD18}"/>
              </a:ext>
            </a:extLst>
          </p:cNvPr>
          <p:cNvSpPr txBox="1">
            <a:spLocks noChangeArrowheads="1"/>
          </p:cNvSpPr>
          <p:nvPr/>
        </p:nvSpPr>
        <p:spPr bwMode="auto">
          <a:xfrm>
            <a:off x="5507798" y="2780928"/>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9</a:t>
            </a:r>
          </a:p>
        </p:txBody>
      </p:sp>
      <p:sp>
        <p:nvSpPr>
          <p:cNvPr id="7" name="Text Box 23">
            <a:extLst>
              <a:ext uri="{FF2B5EF4-FFF2-40B4-BE49-F238E27FC236}">
                <a16:creationId xmlns:a16="http://schemas.microsoft.com/office/drawing/2014/main" id="{2C037550-194E-4B09-880D-1CA48D55BACE}"/>
              </a:ext>
            </a:extLst>
          </p:cNvPr>
          <p:cNvSpPr txBox="1">
            <a:spLocks noChangeArrowheads="1"/>
          </p:cNvSpPr>
          <p:nvPr/>
        </p:nvSpPr>
        <p:spPr bwMode="auto">
          <a:xfrm>
            <a:off x="5507798" y="1844824"/>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6</a:t>
            </a:r>
          </a:p>
        </p:txBody>
      </p:sp>
      <p:sp>
        <p:nvSpPr>
          <p:cNvPr id="9" name="Text Box 24">
            <a:extLst>
              <a:ext uri="{FF2B5EF4-FFF2-40B4-BE49-F238E27FC236}">
                <a16:creationId xmlns:a16="http://schemas.microsoft.com/office/drawing/2014/main" id="{BD5D87D1-B346-4142-AF21-946240B22A50}"/>
              </a:ext>
            </a:extLst>
          </p:cNvPr>
          <p:cNvSpPr txBox="1">
            <a:spLocks noChangeArrowheads="1"/>
          </p:cNvSpPr>
          <p:nvPr/>
        </p:nvSpPr>
        <p:spPr bwMode="auto">
          <a:xfrm>
            <a:off x="5507798" y="908720"/>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3</a:t>
            </a:r>
          </a:p>
        </p:txBody>
      </p:sp>
      <p:sp>
        <p:nvSpPr>
          <p:cNvPr id="11" name="Text Box 25">
            <a:extLst>
              <a:ext uri="{FF2B5EF4-FFF2-40B4-BE49-F238E27FC236}">
                <a16:creationId xmlns:a16="http://schemas.microsoft.com/office/drawing/2014/main" id="{71A0D437-745C-4553-9D6F-E3DEBD41E8B0}"/>
              </a:ext>
            </a:extLst>
          </p:cNvPr>
          <p:cNvSpPr txBox="1">
            <a:spLocks noChangeArrowheads="1"/>
          </p:cNvSpPr>
          <p:nvPr/>
        </p:nvSpPr>
        <p:spPr bwMode="auto">
          <a:xfrm>
            <a:off x="3526596" y="2780929"/>
            <a:ext cx="12614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zh-CN" dirty="0">
                <a:solidFill>
                  <a:srgbClr val="000000"/>
                </a:solidFill>
                <a:latin typeface="微软雅黑" panose="020B0503020204020204" pitchFamily="34" charset="-122"/>
                <a:ea typeface="微软雅黑" panose="020B0503020204020204" pitchFamily="34" charset="-122"/>
              </a:rPr>
              <a:t>Rule 8</a:t>
            </a:r>
          </a:p>
        </p:txBody>
      </p:sp>
      <p:sp>
        <p:nvSpPr>
          <p:cNvPr id="13" name="Text Box 26">
            <a:extLst>
              <a:ext uri="{FF2B5EF4-FFF2-40B4-BE49-F238E27FC236}">
                <a16:creationId xmlns:a16="http://schemas.microsoft.com/office/drawing/2014/main" id="{66503AB7-9783-4E7C-9D12-E72A393FBC35}"/>
              </a:ext>
            </a:extLst>
          </p:cNvPr>
          <p:cNvSpPr txBox="1">
            <a:spLocks noChangeArrowheads="1"/>
          </p:cNvSpPr>
          <p:nvPr/>
        </p:nvSpPr>
        <p:spPr bwMode="auto">
          <a:xfrm>
            <a:off x="3520248" y="1844824"/>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5</a:t>
            </a:r>
          </a:p>
        </p:txBody>
      </p:sp>
      <p:sp>
        <p:nvSpPr>
          <p:cNvPr id="15" name="Text Box 27">
            <a:extLst>
              <a:ext uri="{FF2B5EF4-FFF2-40B4-BE49-F238E27FC236}">
                <a16:creationId xmlns:a16="http://schemas.microsoft.com/office/drawing/2014/main" id="{6E94C2A7-228D-4116-B95F-39F5A8B5904E}"/>
              </a:ext>
            </a:extLst>
          </p:cNvPr>
          <p:cNvSpPr txBox="1">
            <a:spLocks noChangeArrowheads="1"/>
          </p:cNvSpPr>
          <p:nvPr/>
        </p:nvSpPr>
        <p:spPr bwMode="auto">
          <a:xfrm>
            <a:off x="3526598" y="908720"/>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2</a:t>
            </a:r>
          </a:p>
        </p:txBody>
      </p:sp>
      <p:sp>
        <p:nvSpPr>
          <p:cNvPr id="17" name="Text Box 28">
            <a:extLst>
              <a:ext uri="{FF2B5EF4-FFF2-40B4-BE49-F238E27FC236}">
                <a16:creationId xmlns:a16="http://schemas.microsoft.com/office/drawing/2014/main" id="{9B654076-79AB-414A-A399-BD21AE239A4D}"/>
              </a:ext>
            </a:extLst>
          </p:cNvPr>
          <p:cNvSpPr txBox="1">
            <a:spLocks noChangeArrowheads="1"/>
          </p:cNvSpPr>
          <p:nvPr/>
        </p:nvSpPr>
        <p:spPr bwMode="auto">
          <a:xfrm>
            <a:off x="1469198" y="1844824"/>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dirty="0">
                <a:solidFill>
                  <a:srgbClr val="000000"/>
                </a:solidFill>
                <a:latin typeface="微软雅黑" panose="020B0503020204020204" pitchFamily="34" charset="-122"/>
                <a:ea typeface="微软雅黑" panose="020B0503020204020204" pitchFamily="34" charset="-122"/>
              </a:rPr>
              <a:t>Rule 4</a:t>
            </a:r>
          </a:p>
        </p:txBody>
      </p:sp>
      <p:sp>
        <p:nvSpPr>
          <p:cNvPr id="19" name="Text Box 29">
            <a:extLst>
              <a:ext uri="{FF2B5EF4-FFF2-40B4-BE49-F238E27FC236}">
                <a16:creationId xmlns:a16="http://schemas.microsoft.com/office/drawing/2014/main" id="{E94E59BD-7243-472D-AA17-E9F2AC3AAC1D}"/>
              </a:ext>
            </a:extLst>
          </p:cNvPr>
          <p:cNvSpPr txBox="1">
            <a:spLocks noChangeArrowheads="1"/>
          </p:cNvSpPr>
          <p:nvPr/>
        </p:nvSpPr>
        <p:spPr bwMode="auto">
          <a:xfrm>
            <a:off x="1469198" y="2780928"/>
            <a:ext cx="1103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a:solidFill>
                  <a:srgbClr val="000000"/>
                </a:solidFill>
                <a:latin typeface="微软雅黑" panose="020B0503020204020204" pitchFamily="34" charset="-122"/>
                <a:ea typeface="微软雅黑" panose="020B0503020204020204" pitchFamily="34" charset="-122"/>
              </a:rPr>
              <a:t>Rule 7</a:t>
            </a:r>
          </a:p>
        </p:txBody>
      </p:sp>
      <p:sp>
        <p:nvSpPr>
          <p:cNvPr id="21" name="Text Box 30">
            <a:extLst>
              <a:ext uri="{FF2B5EF4-FFF2-40B4-BE49-F238E27FC236}">
                <a16:creationId xmlns:a16="http://schemas.microsoft.com/office/drawing/2014/main" id="{C7CB7AB9-D73D-46F6-A72E-36CD64861E7B}"/>
              </a:ext>
            </a:extLst>
          </p:cNvPr>
          <p:cNvSpPr txBox="1">
            <a:spLocks noChangeArrowheads="1"/>
          </p:cNvSpPr>
          <p:nvPr/>
        </p:nvSpPr>
        <p:spPr bwMode="auto">
          <a:xfrm rot="16200000">
            <a:off x="111612" y="2272765"/>
            <a:ext cx="1008609" cy="584775"/>
          </a:xfrm>
          <a:prstGeom prst="rect">
            <a:avLst/>
          </a:prstGeom>
          <a:solidFill>
            <a:srgbClr val="FF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sz="3200" b="1" kern="0" dirty="0">
                <a:solidFill>
                  <a:srgbClr val="000000"/>
                </a:solidFill>
                <a:latin typeface="微软雅黑" panose="020B0503020204020204" pitchFamily="34" charset="-122"/>
                <a:ea typeface="微软雅黑" panose="020B0503020204020204" pitchFamily="34" charset="-122"/>
              </a:rPr>
              <a:t>油价</a:t>
            </a:r>
            <a:endParaRPr lang="en-US" altLang="zh-CN" sz="3200" b="1" kern="0" dirty="0">
              <a:solidFill>
                <a:srgbClr val="000000"/>
              </a:solidFill>
              <a:latin typeface="微软雅黑" panose="020B0503020204020204" pitchFamily="34" charset="-122"/>
              <a:ea typeface="微软雅黑" panose="020B0503020204020204" pitchFamily="34" charset="-122"/>
            </a:endParaRPr>
          </a:p>
        </p:txBody>
      </p:sp>
      <p:sp>
        <p:nvSpPr>
          <p:cNvPr id="23" name="Text Box 31">
            <a:extLst>
              <a:ext uri="{FF2B5EF4-FFF2-40B4-BE49-F238E27FC236}">
                <a16:creationId xmlns:a16="http://schemas.microsoft.com/office/drawing/2014/main" id="{2BDF4541-A8CC-4005-820E-CA689897A0E7}"/>
              </a:ext>
            </a:extLst>
          </p:cNvPr>
          <p:cNvSpPr txBox="1">
            <a:spLocks noChangeArrowheads="1"/>
          </p:cNvSpPr>
          <p:nvPr/>
        </p:nvSpPr>
        <p:spPr bwMode="auto">
          <a:xfrm>
            <a:off x="3635896" y="4140369"/>
            <a:ext cx="1832553" cy="584775"/>
          </a:xfrm>
          <a:prstGeom prst="rect">
            <a:avLst/>
          </a:prstGeom>
          <a:solidFill>
            <a:srgbClr val="FFCC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zh-CN" altLang="en-US" sz="3200" b="1" kern="0" dirty="0">
                <a:solidFill>
                  <a:srgbClr val="000000"/>
                </a:solidFill>
                <a:latin typeface="微软雅黑" panose="020B0503020204020204" pitchFamily="34" charset="-122"/>
                <a:ea typeface="微软雅黑" panose="020B0503020204020204" pitchFamily="34" charset="-122"/>
              </a:rPr>
              <a:t>探明储量</a:t>
            </a:r>
            <a:endParaRPr lang="en-US" altLang="zh-CN" sz="3200" b="1" kern="0" dirty="0">
              <a:solidFill>
                <a:srgbClr val="000000"/>
              </a:solidFill>
              <a:latin typeface="微软雅黑" panose="020B0503020204020204" pitchFamily="34" charset="-122"/>
              <a:ea typeface="微软雅黑" panose="020B0503020204020204" pitchFamily="34" charset="-122"/>
            </a:endParaRPr>
          </a:p>
        </p:txBody>
      </p:sp>
      <p:sp>
        <p:nvSpPr>
          <p:cNvPr id="31" name="Text Box 32">
            <a:extLst>
              <a:ext uri="{FF2B5EF4-FFF2-40B4-BE49-F238E27FC236}">
                <a16:creationId xmlns:a16="http://schemas.microsoft.com/office/drawing/2014/main" id="{92327028-B927-48BA-9182-23A097C24934}"/>
              </a:ext>
            </a:extLst>
          </p:cNvPr>
          <p:cNvSpPr txBox="1">
            <a:spLocks noChangeArrowheads="1"/>
          </p:cNvSpPr>
          <p:nvPr/>
        </p:nvSpPr>
        <p:spPr bwMode="auto">
          <a:xfrm>
            <a:off x="2339752" y="3717032"/>
            <a:ext cx="4488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dirty="0">
                <a:solidFill>
                  <a:srgbClr val="000000"/>
                </a:solidFill>
                <a:latin typeface="微软雅黑" panose="020B0503020204020204" pitchFamily="34" charset="-122"/>
                <a:ea typeface="微软雅黑" panose="020B0503020204020204" pitchFamily="34" charset="-122"/>
              </a:rPr>
              <a:t>高</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中</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低</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33" name="Text Box 33">
            <a:extLst>
              <a:ext uri="{FF2B5EF4-FFF2-40B4-BE49-F238E27FC236}">
                <a16:creationId xmlns:a16="http://schemas.microsoft.com/office/drawing/2014/main" id="{ED6B7F28-C213-4C40-875D-C8CE7B528028}"/>
              </a:ext>
            </a:extLst>
          </p:cNvPr>
          <p:cNvSpPr txBox="1">
            <a:spLocks noChangeArrowheads="1"/>
          </p:cNvSpPr>
          <p:nvPr/>
        </p:nvSpPr>
        <p:spPr bwMode="auto">
          <a:xfrm rot="16200000">
            <a:off x="138374" y="2140153"/>
            <a:ext cx="2204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dirty="0">
                <a:solidFill>
                  <a:srgbClr val="000000"/>
                </a:solidFill>
                <a:latin typeface="微软雅黑" panose="020B0503020204020204" pitchFamily="34" charset="-122"/>
                <a:ea typeface="微软雅黑" panose="020B0503020204020204" pitchFamily="34" charset="-122"/>
              </a:rPr>
              <a:t>低     中       高</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35" name="Text Box 88">
            <a:extLst>
              <a:ext uri="{FF2B5EF4-FFF2-40B4-BE49-F238E27FC236}">
                <a16:creationId xmlns:a16="http://schemas.microsoft.com/office/drawing/2014/main" id="{C674E80E-6ACD-44BD-930D-4BAB0CBF35C2}"/>
              </a:ext>
            </a:extLst>
          </p:cNvPr>
          <p:cNvSpPr txBox="1">
            <a:spLocks noChangeArrowheads="1"/>
          </p:cNvSpPr>
          <p:nvPr/>
        </p:nvSpPr>
        <p:spPr bwMode="auto">
          <a:xfrm>
            <a:off x="539552" y="4797152"/>
            <a:ext cx="82228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zh-CN" sz="2800" dirty="0">
                <a:solidFill>
                  <a:srgbClr val="000000"/>
                </a:solidFill>
                <a:latin typeface="微软雅黑" panose="020B0503020204020204" pitchFamily="34" charset="-122"/>
                <a:ea typeface="微软雅黑" panose="020B0503020204020204" pitchFamily="34" charset="-122"/>
              </a:rPr>
              <a:t>IF </a:t>
            </a:r>
            <a:r>
              <a:rPr lang="zh-CN" altLang="en-US" sz="2800" dirty="0">
                <a:solidFill>
                  <a:srgbClr val="000000"/>
                </a:solidFill>
                <a:latin typeface="微软雅黑" panose="020B0503020204020204" pitchFamily="34" charset="-122"/>
                <a:ea typeface="微软雅黑" panose="020B0503020204020204" pitchFamily="34" charset="-122"/>
              </a:rPr>
              <a:t>油价</a:t>
            </a:r>
            <a:r>
              <a:rPr lang="en-US" altLang="zh-CN"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0000FF"/>
                </a:solidFill>
                <a:latin typeface="微软雅黑" panose="020B0503020204020204" pitchFamily="34" charset="-122"/>
                <a:ea typeface="微软雅黑" panose="020B0503020204020204" pitchFamily="34" charset="-122"/>
              </a:rPr>
              <a:t>高</a:t>
            </a:r>
            <a:r>
              <a:rPr lang="en-US" altLang="zh-CN" sz="2800" dirty="0">
                <a:solidFill>
                  <a:srgbClr val="000000"/>
                </a:solidFill>
                <a:latin typeface="微软雅黑" panose="020B0503020204020204" pitchFamily="34" charset="-122"/>
                <a:ea typeface="微软雅黑" panose="020B0503020204020204" pitchFamily="34" charset="-122"/>
              </a:rPr>
              <a:t> and </a:t>
            </a:r>
            <a:r>
              <a:rPr lang="zh-CN" altLang="en-US" sz="2800" dirty="0">
                <a:solidFill>
                  <a:srgbClr val="000000"/>
                </a:solidFill>
                <a:latin typeface="微软雅黑" panose="020B0503020204020204" pitchFamily="34" charset="-122"/>
                <a:ea typeface="微软雅黑" panose="020B0503020204020204" pitchFamily="34" charset="-122"/>
              </a:rPr>
              <a:t>探明储量</a:t>
            </a:r>
            <a:r>
              <a:rPr lang="en-US" altLang="zh-CN" sz="2800" dirty="0">
                <a:solidFill>
                  <a:srgbClr val="0000FF"/>
                </a:solidFill>
                <a:latin typeface="微软雅黑" panose="020B0503020204020204" pitchFamily="34" charset="-122"/>
                <a:ea typeface="微软雅黑" panose="020B0503020204020204" pitchFamily="34" charset="-122"/>
              </a:rPr>
              <a:t> </a:t>
            </a:r>
            <a:r>
              <a:rPr lang="zh-CN" altLang="en-US" sz="2800" dirty="0">
                <a:solidFill>
                  <a:srgbClr val="0000FF"/>
                </a:solidFill>
                <a:latin typeface="微软雅黑" panose="020B0503020204020204" pitchFamily="34" charset="-122"/>
                <a:ea typeface="微软雅黑" panose="020B0503020204020204" pitchFamily="34" charset="-122"/>
              </a:rPr>
              <a:t>高</a:t>
            </a:r>
            <a:r>
              <a:rPr lang="en-US" altLang="zh-CN" sz="2800" dirty="0">
                <a:solidFill>
                  <a:srgbClr val="000000"/>
                </a:solidFill>
                <a:latin typeface="微软雅黑" panose="020B0503020204020204" pitchFamily="34" charset="-122"/>
                <a:ea typeface="微软雅黑" panose="020B0503020204020204" pitchFamily="34" charset="-122"/>
              </a:rPr>
              <a:t>, THEN </a:t>
            </a:r>
            <a:r>
              <a:rPr lang="zh-CN" altLang="en-US" sz="2800" dirty="0">
                <a:solidFill>
                  <a:srgbClr val="000000"/>
                </a:solidFill>
                <a:latin typeface="微软雅黑" panose="020B0503020204020204" pitchFamily="34" charset="-122"/>
                <a:ea typeface="微软雅黑" panose="020B0503020204020204" pitchFamily="34" charset="-122"/>
              </a:rPr>
              <a:t>提高采收率 </a:t>
            </a:r>
            <a:r>
              <a:rPr lang="en-US" altLang="zh-CN" sz="2800" dirty="0">
                <a:solidFill>
                  <a:srgbClr val="CC0000"/>
                </a:solidFill>
                <a:latin typeface="微软雅黑" panose="020B0503020204020204" pitchFamily="34" charset="-122"/>
                <a:ea typeface="微软雅黑" panose="020B0503020204020204" pitchFamily="34" charset="-122"/>
              </a:rPr>
              <a:t>10</a:t>
            </a:r>
            <a:r>
              <a:rPr lang="en-US" altLang="zh-CN" sz="2800" dirty="0">
                <a:solidFill>
                  <a:srgbClr val="000000"/>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36" name="Object 35">
                <a:extLst>
                  <a:ext uri="{FF2B5EF4-FFF2-40B4-BE49-F238E27FC236}">
                    <a16:creationId xmlns:a16="http://schemas.microsoft.com/office/drawing/2014/main" id="{0D641E3E-E854-4891-BB03-7D33A7D8DD4A}"/>
                  </a:ext>
                </a:extLst>
              </p:cNvPr>
              <p:cNvSpPr txBox="1"/>
              <p:nvPr/>
            </p:nvSpPr>
            <p:spPr bwMode="auto">
              <a:xfrm>
                <a:off x="5323880" y="5615067"/>
                <a:ext cx="2128440" cy="32376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高</m:t>
                          </m:r>
                        </m:sub>
                      </m:sSub>
                      <m:r>
                        <a:rPr lang="en-US" i="1">
                          <a:solidFill>
                            <a:srgbClr val="000000"/>
                          </a:solidFill>
                          <a:latin typeface="Cambria Math" panose="02040503050406030204" pitchFamily="18" charset="0"/>
                        </a:rPr>
                        <m:t>(8)=0</m:t>
                      </m:r>
                    </m:oMath>
                  </m:oMathPara>
                </a14:m>
                <a:endParaRPr lang="en-US" dirty="0"/>
              </a:p>
            </p:txBody>
          </p:sp>
        </mc:Choice>
        <mc:Fallback xmlns="">
          <p:sp>
            <p:nvSpPr>
              <p:cNvPr id="36" name="Object 35">
                <a:extLst>
                  <a:ext uri="{FF2B5EF4-FFF2-40B4-BE49-F238E27FC236}">
                    <a16:creationId xmlns:a16="http://schemas.microsoft.com/office/drawing/2014/main" id="{0D641E3E-E854-4891-BB03-7D33A7D8DD4A}"/>
                  </a:ext>
                </a:extLst>
              </p:cNvPr>
              <p:cNvSpPr txBox="1">
                <a:spLocks noRot="1" noChangeAspect="1" noMove="1" noResize="1" noEditPoints="1" noAdjustHandles="1" noChangeArrowheads="1" noChangeShapeType="1" noTextEdit="1"/>
              </p:cNvSpPr>
              <p:nvPr/>
            </p:nvSpPr>
            <p:spPr bwMode="auto">
              <a:xfrm>
                <a:off x="5323880" y="5615067"/>
                <a:ext cx="2128440" cy="323760"/>
              </a:xfrm>
              <a:prstGeom prst="rect">
                <a:avLst/>
              </a:prstGeom>
              <a:blipFill>
                <a:blip r:embed="rId3"/>
                <a:stretch>
                  <a:fillRect l="-573" b="-101887"/>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Object 36">
                <a:extLst>
                  <a:ext uri="{FF2B5EF4-FFF2-40B4-BE49-F238E27FC236}">
                    <a16:creationId xmlns:a16="http://schemas.microsoft.com/office/drawing/2014/main" id="{E09CF8F1-8181-4434-8F04-ABD95AC4769B}"/>
                  </a:ext>
                </a:extLst>
              </p:cNvPr>
              <p:cNvSpPr txBox="1"/>
              <p:nvPr/>
            </p:nvSpPr>
            <p:spPr bwMode="auto">
              <a:xfrm>
                <a:off x="1187624" y="5601816"/>
                <a:ext cx="2448272" cy="4191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00000"/>
                              </a:solidFill>
                              <a:latin typeface="Cambria Math" panose="02040503050406030204" pitchFamily="18" charset="0"/>
                              <a:ea typeface="Cambria Math" panose="02040503050406030204" pitchFamily="18" charset="0"/>
                            </a:rPr>
                          </m:ctrlPr>
                        </m:sSubPr>
                        <m:e>
                          <m:r>
                            <a:rPr lang="en-US" i="1">
                              <a:solidFill>
                                <a:srgbClr val="000000"/>
                              </a:solidFill>
                              <a:latin typeface="Cambria Math" panose="02040503050406030204" pitchFamily="18" charset="0"/>
                              <a:ea typeface="Cambria Math" panose="02040503050406030204" pitchFamily="18" charset="0"/>
                            </a:rPr>
                            <m:t>𝜇</m:t>
                          </m:r>
                        </m:e>
                        <m:sub>
                          <m:r>
                            <a:rPr lang="zh-CN" altLang="en-US" i="1">
                              <a:solidFill>
                                <a:srgbClr val="000000"/>
                              </a:solidFill>
                              <a:latin typeface="Cambria Math" panose="02040503050406030204" pitchFamily="18" charset="0"/>
                            </a:rPr>
                            <m:t>高</m:t>
                          </m:r>
                        </m:sub>
                      </m:sSub>
                      <m:r>
                        <a:rPr lang="en-US" i="1">
                          <a:solidFill>
                            <a:srgbClr val="000000"/>
                          </a:solidFill>
                          <a:latin typeface="Cambria Math" panose="02040503050406030204" pitchFamily="18" charset="0"/>
                        </a:rPr>
                        <m:t>(90)=0.25</m:t>
                      </m:r>
                    </m:oMath>
                  </m:oMathPara>
                </a14:m>
                <a:endParaRPr lang="en-US" dirty="0"/>
              </a:p>
            </p:txBody>
          </p:sp>
        </mc:Choice>
        <mc:Fallback xmlns="">
          <p:sp>
            <p:nvSpPr>
              <p:cNvPr id="37" name="Object 36">
                <a:extLst>
                  <a:ext uri="{FF2B5EF4-FFF2-40B4-BE49-F238E27FC236}">
                    <a16:creationId xmlns:a16="http://schemas.microsoft.com/office/drawing/2014/main" id="{E09CF8F1-8181-4434-8F04-ABD95AC4769B}"/>
                  </a:ext>
                </a:extLst>
              </p:cNvPr>
              <p:cNvSpPr txBox="1">
                <a:spLocks noRot="1" noChangeAspect="1" noMove="1" noResize="1" noEditPoints="1" noAdjustHandles="1" noChangeArrowheads="1" noChangeShapeType="1" noTextEdit="1"/>
              </p:cNvSpPr>
              <p:nvPr/>
            </p:nvSpPr>
            <p:spPr bwMode="auto">
              <a:xfrm>
                <a:off x="1187624" y="5601816"/>
                <a:ext cx="2448272" cy="419100"/>
              </a:xfrm>
              <a:prstGeom prst="rect">
                <a:avLst/>
              </a:prstGeom>
              <a:blipFill>
                <a:blip r:embed="rId4"/>
                <a:stretch>
                  <a:fillRect l="-748" b="-55072"/>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bject 42">
                <a:extLst>
                  <a:ext uri="{FF2B5EF4-FFF2-40B4-BE49-F238E27FC236}">
                    <a16:creationId xmlns:a16="http://schemas.microsoft.com/office/drawing/2014/main" id="{1B3B5AED-408F-45CB-A8B0-9AC5D98A3205}"/>
                  </a:ext>
                </a:extLst>
              </p:cNvPr>
              <p:cNvSpPr txBox="1"/>
              <p:nvPr/>
            </p:nvSpPr>
            <p:spPr bwMode="auto">
              <a:xfrm>
                <a:off x="827584" y="6237312"/>
                <a:ext cx="7643193" cy="4191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US" sz="2800" i="1" smtClean="0">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𝜇</m:t>
                          </m:r>
                        </m:e>
                        <m:sub>
                          <m:r>
                            <a:rPr lang="en-US" sz="2800" i="0">
                              <a:solidFill>
                                <a:srgbClr val="000000"/>
                              </a:solidFill>
                              <a:latin typeface="Cambria Math" panose="02040503050406030204" pitchFamily="18" charset="0"/>
                            </a:rPr>
                            <m:t>1</m:t>
                          </m:r>
                        </m:sub>
                      </m:sSub>
                      <m:r>
                        <a:rPr lang="en-US" sz="2800" i="1">
                          <a:solidFill>
                            <a:srgbClr val="000000"/>
                          </a:solidFill>
                          <a:latin typeface="Cambria Math" panose="02040503050406030204" pitchFamily="18" charset="0"/>
                        </a:rPr>
                        <m:t>=</m:t>
                      </m:r>
                      <m:func>
                        <m:funcPr>
                          <m:ctrlPr>
                            <a:rPr lang="en-US" sz="2800" i="1">
                              <a:solidFill>
                                <a:srgbClr val="000000"/>
                              </a:solidFill>
                              <a:latin typeface="Cambria Math" panose="02040503050406030204" pitchFamily="18" charset="0"/>
                            </a:rPr>
                          </m:ctrlPr>
                        </m:funcPr>
                        <m:fName>
                          <m:r>
                            <m:rPr>
                              <m:sty m:val="p"/>
                            </m:rPr>
                            <a:rPr lang="en-US" sz="2800" i="0">
                              <a:solidFill>
                                <a:srgbClr val="000000"/>
                              </a:solidFill>
                              <a:latin typeface="Cambria Math" panose="02040503050406030204" pitchFamily="18" charset="0"/>
                            </a:rPr>
                            <m:t>min</m:t>
                          </m:r>
                        </m:fName>
                        <m:e>
                          <m:r>
                            <a:rPr lang="en-US" sz="2800" i="1">
                              <a:solidFill>
                                <a:srgbClr val="000000"/>
                              </a:solidFill>
                              <a:latin typeface="Cambria Math" panose="02040503050406030204" pitchFamily="18" charset="0"/>
                            </a:rPr>
                            <m:t>(</m:t>
                          </m:r>
                        </m:e>
                      </m:func>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𝜇</m:t>
                          </m:r>
                        </m:e>
                        <m:sub>
                          <m:r>
                            <a:rPr lang="zh-CN" altLang="en-US" sz="2800" i="1">
                              <a:solidFill>
                                <a:srgbClr val="000000"/>
                              </a:solidFill>
                              <a:latin typeface="Cambria Math" panose="02040503050406030204" pitchFamily="18" charset="0"/>
                            </a:rPr>
                            <m:t>高</m:t>
                          </m:r>
                        </m:sub>
                      </m:sSub>
                      <m:r>
                        <a:rPr lang="en-US" sz="2800" i="1">
                          <a:solidFill>
                            <a:srgbClr val="000000"/>
                          </a:solidFill>
                          <a:latin typeface="Cambria Math" panose="02040503050406030204" pitchFamily="18" charset="0"/>
                        </a:rPr>
                        <m:t>(90),</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𝜇</m:t>
                          </m:r>
                        </m:e>
                        <m:sub>
                          <m:r>
                            <a:rPr lang="zh-CN" altLang="en-US" sz="2800" i="1">
                              <a:solidFill>
                                <a:srgbClr val="000000"/>
                              </a:solidFill>
                              <a:latin typeface="Cambria Math" panose="02040503050406030204" pitchFamily="18" charset="0"/>
                            </a:rPr>
                            <m:t>高</m:t>
                          </m:r>
                        </m:sub>
                      </m:sSub>
                      <m:r>
                        <a:rPr lang="en-US" sz="2800" i="1">
                          <a:solidFill>
                            <a:srgbClr val="000000"/>
                          </a:solidFill>
                          <a:latin typeface="Cambria Math" panose="02040503050406030204" pitchFamily="18" charset="0"/>
                        </a:rPr>
                        <m:t>(8))=</m:t>
                      </m:r>
                      <m:func>
                        <m:funcPr>
                          <m:ctrlPr>
                            <a:rPr lang="en-US" sz="2800" i="1">
                              <a:solidFill>
                                <a:srgbClr val="000000"/>
                              </a:solidFill>
                              <a:latin typeface="Cambria Math" panose="02040503050406030204" pitchFamily="18" charset="0"/>
                            </a:rPr>
                          </m:ctrlPr>
                        </m:funcPr>
                        <m:fName>
                          <m:r>
                            <m:rPr>
                              <m:sty m:val="p"/>
                            </m:rPr>
                            <a:rPr lang="en-US" sz="2800" i="0">
                              <a:solidFill>
                                <a:srgbClr val="000000"/>
                              </a:solidFill>
                              <a:latin typeface="Cambria Math" panose="02040503050406030204" pitchFamily="18" charset="0"/>
                            </a:rPr>
                            <m:t>min</m:t>
                          </m:r>
                        </m:fName>
                        <m:e>
                          <m:r>
                            <a:rPr lang="en-US" sz="2800" i="1">
                              <a:solidFill>
                                <a:srgbClr val="000000"/>
                              </a:solidFill>
                              <a:latin typeface="Cambria Math" panose="02040503050406030204" pitchFamily="18" charset="0"/>
                            </a:rPr>
                            <m:t>(</m:t>
                          </m:r>
                        </m:e>
                      </m:func>
                      <m:r>
                        <a:rPr lang="en-US" sz="2800" i="1">
                          <a:solidFill>
                            <a:srgbClr val="000000"/>
                          </a:solidFill>
                          <a:latin typeface="Cambria Math" panose="02040503050406030204" pitchFamily="18" charset="0"/>
                        </a:rPr>
                        <m:t>0.25,0)=0</m:t>
                      </m:r>
                    </m:oMath>
                  </m:oMathPara>
                </a14:m>
                <a:endParaRPr lang="en-US" sz="2800" dirty="0"/>
              </a:p>
            </p:txBody>
          </p:sp>
        </mc:Choice>
        <mc:Fallback xmlns="">
          <p:sp>
            <p:nvSpPr>
              <p:cNvPr id="38" name="Object 42">
                <a:extLst>
                  <a:ext uri="{FF2B5EF4-FFF2-40B4-BE49-F238E27FC236}">
                    <a16:creationId xmlns:a16="http://schemas.microsoft.com/office/drawing/2014/main" id="{1B3B5AED-408F-45CB-A8B0-9AC5D98A3205}"/>
                  </a:ext>
                </a:extLst>
              </p:cNvPr>
              <p:cNvSpPr txBox="1">
                <a:spLocks noRot="1" noChangeAspect="1" noMove="1" noResize="1" noEditPoints="1" noAdjustHandles="1" noChangeArrowheads="1" noChangeShapeType="1" noTextEdit="1"/>
              </p:cNvSpPr>
              <p:nvPr/>
            </p:nvSpPr>
            <p:spPr bwMode="auto">
              <a:xfrm>
                <a:off x="827584" y="6237312"/>
                <a:ext cx="7643193" cy="419100"/>
              </a:xfrm>
              <a:prstGeom prst="rect">
                <a:avLst/>
              </a:prstGeom>
              <a:blipFill>
                <a:blip r:embed="rId5"/>
                <a:stretch>
                  <a:fillRect b="-40580"/>
                </a:stretch>
              </a:blipFill>
              <a:ln>
                <a:noFill/>
              </a:ln>
              <a:effectLst/>
            </p:spPr>
            <p:txBody>
              <a:bodyPr/>
              <a:lstStyle/>
              <a:p>
                <a:r>
                  <a:rPr lang="en-US">
                    <a:noFill/>
                  </a:rPr>
                  <a:t> </a:t>
                </a:r>
              </a:p>
            </p:txBody>
          </p:sp>
        </mc:Fallback>
      </mc:AlternateContent>
      <p:sp>
        <p:nvSpPr>
          <p:cNvPr id="39" name="Line 44">
            <a:extLst>
              <a:ext uri="{FF2B5EF4-FFF2-40B4-BE49-F238E27FC236}">
                <a16:creationId xmlns:a16="http://schemas.microsoft.com/office/drawing/2014/main" id="{E12092F8-83AC-4307-8792-F25C0AEBAEAE}"/>
              </a:ext>
            </a:extLst>
          </p:cNvPr>
          <p:cNvSpPr>
            <a:spLocks noChangeShapeType="1"/>
          </p:cNvSpPr>
          <p:nvPr/>
        </p:nvSpPr>
        <p:spPr bwMode="auto">
          <a:xfrm>
            <a:off x="1714912" y="5373216"/>
            <a:ext cx="54864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40" name="Line 45">
            <a:extLst>
              <a:ext uri="{FF2B5EF4-FFF2-40B4-BE49-F238E27FC236}">
                <a16:creationId xmlns:a16="http://schemas.microsoft.com/office/drawing/2014/main" id="{2E15FD67-F2E1-4AF2-9B19-EA6A96897D5A}"/>
              </a:ext>
            </a:extLst>
          </p:cNvPr>
          <p:cNvSpPr>
            <a:spLocks noChangeShapeType="1"/>
          </p:cNvSpPr>
          <p:nvPr/>
        </p:nvSpPr>
        <p:spPr bwMode="auto">
          <a:xfrm>
            <a:off x="4595232" y="5373216"/>
            <a:ext cx="54864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41" name="Line 46">
            <a:extLst>
              <a:ext uri="{FF2B5EF4-FFF2-40B4-BE49-F238E27FC236}">
                <a16:creationId xmlns:a16="http://schemas.microsoft.com/office/drawing/2014/main" id="{B5A60B5D-DFDA-4209-8A96-CFFE50A1C43C}"/>
              </a:ext>
            </a:extLst>
          </p:cNvPr>
          <p:cNvSpPr>
            <a:spLocks noChangeShapeType="1"/>
          </p:cNvSpPr>
          <p:nvPr/>
        </p:nvSpPr>
        <p:spPr bwMode="auto">
          <a:xfrm flipH="1">
            <a:off x="1721024" y="5373216"/>
            <a:ext cx="304800" cy="2286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
        <p:nvSpPr>
          <p:cNvPr id="42" name="Line 47">
            <a:extLst>
              <a:ext uri="{FF2B5EF4-FFF2-40B4-BE49-F238E27FC236}">
                <a16:creationId xmlns:a16="http://schemas.microsoft.com/office/drawing/2014/main" id="{4D3F01D3-31A9-4E8D-8E99-55A6DA72FCAB}"/>
              </a:ext>
            </a:extLst>
          </p:cNvPr>
          <p:cNvSpPr>
            <a:spLocks noChangeShapeType="1"/>
          </p:cNvSpPr>
          <p:nvPr/>
        </p:nvSpPr>
        <p:spPr bwMode="auto">
          <a:xfrm>
            <a:off x="4815880" y="5373216"/>
            <a:ext cx="838200" cy="3048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endParaRPr lang="en-US" b="1" kern="0">
              <a:solidFill>
                <a:srgbClr val="000000"/>
              </a:solidFill>
            </a:endParaRPr>
          </a:p>
        </p:txBody>
      </p:sp>
    </p:spTree>
    <p:extLst>
      <p:ext uri="{BB962C8B-B14F-4D97-AF65-F5344CB8AC3E}">
        <p14:creationId xmlns:p14="http://schemas.microsoft.com/office/powerpoint/2010/main" val="18803378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animBg="1"/>
      <p:bldP spid="40" grpId="0" animBg="1"/>
      <p:bldP spid="41" grpId="0" animBg="1"/>
      <p:bldP spid="4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252886C-EB3D-4E13-8902-A042CC025268}" type="slidenum">
              <a:rPr lang="en-US" smtClean="0"/>
              <a:t>88</a:t>
            </a:fld>
            <a:endParaRPr lang="en-US"/>
          </a:p>
        </p:txBody>
      </p:sp>
      <mc:AlternateContent xmlns:mc="http://schemas.openxmlformats.org/markup-compatibility/2006" xmlns:a14="http://schemas.microsoft.com/office/drawing/2010/main">
        <mc:Choice Requires="a14">
          <p:sp>
            <p:nvSpPr>
              <p:cNvPr id="25" name="Object 85"/>
              <p:cNvSpPr txBox="1"/>
              <p:nvPr/>
            </p:nvSpPr>
            <p:spPr bwMode="auto">
              <a:xfrm>
                <a:off x="1331640" y="4077072"/>
                <a:ext cx="7202693" cy="20779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800" i="1">
                          <a:solidFill>
                            <a:srgbClr val="000000"/>
                          </a:solidFill>
                          <a:latin typeface="Cambria Math" panose="02040503050406030204" pitchFamily="18" charset="0"/>
                        </a:rPr>
                        <m:t>𝑦</m:t>
                      </m:r>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nary>
                            <m:naryPr>
                              <m:chr m:val="∑"/>
                              <m:limLoc m:val="subSup"/>
                              <m:ctrlPr>
                                <a:rPr lang="en-US" sz="2800" i="1">
                                  <a:solidFill>
                                    <a:srgbClr val="000000"/>
                                  </a:solidFill>
                                  <a:latin typeface="Cambria Math" panose="02040503050406030204" pitchFamily="18" charset="0"/>
                                </a:rPr>
                              </m:ctrlPr>
                            </m:naryPr>
                            <m:sub>
                              <m:r>
                                <a:rPr lang="en-US" sz="2800" i="1">
                                  <a:solidFill>
                                    <a:srgbClr val="000000"/>
                                  </a:solidFill>
                                  <a:latin typeface="Cambria Math" panose="02040503050406030204" pitchFamily="18" charset="0"/>
                                </a:rPr>
                                <m:t>𝑖</m:t>
                              </m:r>
                              <m:r>
                                <a:rPr lang="en-US" sz="2800" i="1">
                                  <a:solidFill>
                                    <a:srgbClr val="000000"/>
                                  </a:solidFill>
                                  <a:latin typeface="Cambria Math" panose="02040503050406030204" pitchFamily="18" charset="0"/>
                                </a:rPr>
                                <m:t>=1</m:t>
                              </m:r>
                            </m:sub>
                            <m:sup>
                              <m:r>
                                <a:rPr lang="en-US" sz="2800" i="1">
                                  <a:solidFill>
                                    <a:srgbClr val="000000"/>
                                  </a:solidFill>
                                  <a:latin typeface="Cambria Math" panose="02040503050406030204" pitchFamily="18" charset="0"/>
                                </a:rPr>
                                <m:t>9</m:t>
                              </m:r>
                            </m:sup>
                            <m:e>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𝑦</m:t>
                                  </m:r>
                                </m:e>
                                <m:sub>
                                  <m:r>
                                    <a:rPr lang="en-US" sz="2800" i="1">
                                      <a:solidFill>
                                        <a:srgbClr val="000000"/>
                                      </a:solidFill>
                                      <a:latin typeface="Cambria Math" panose="02040503050406030204" pitchFamily="18" charset="0"/>
                                    </a:rPr>
                                    <m:t>𝑖</m:t>
                                  </m:r>
                                </m:sub>
                              </m:sSub>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𝜇</m:t>
                                  </m:r>
                                </m:e>
                                <m:sub>
                                  <m:r>
                                    <a:rPr lang="en-US" sz="2800" i="1">
                                      <a:solidFill>
                                        <a:srgbClr val="000000"/>
                                      </a:solidFill>
                                      <a:latin typeface="Cambria Math" panose="02040503050406030204" pitchFamily="18" charset="0"/>
                                    </a:rPr>
                                    <m:t>𝑖</m:t>
                                  </m:r>
                                </m:sub>
                              </m:sSub>
                            </m:e>
                          </m:nary>
                        </m:num>
                        <m:den>
                          <m:nary>
                            <m:naryPr>
                              <m:chr m:val="∑"/>
                              <m:limLoc m:val="subSup"/>
                              <m:ctrlPr>
                                <a:rPr lang="en-US" sz="2800" i="1">
                                  <a:solidFill>
                                    <a:srgbClr val="000000"/>
                                  </a:solidFill>
                                  <a:latin typeface="Cambria Math" panose="02040503050406030204" pitchFamily="18" charset="0"/>
                                </a:rPr>
                              </m:ctrlPr>
                            </m:naryPr>
                            <m:sub>
                              <m:r>
                                <a:rPr lang="en-US" sz="2800" i="1">
                                  <a:solidFill>
                                    <a:srgbClr val="000000"/>
                                  </a:solidFill>
                                  <a:latin typeface="Cambria Math" panose="02040503050406030204" pitchFamily="18" charset="0"/>
                                </a:rPr>
                                <m:t>𝑖</m:t>
                              </m:r>
                              <m:r>
                                <a:rPr lang="en-US" sz="2800" i="1">
                                  <a:solidFill>
                                    <a:srgbClr val="000000"/>
                                  </a:solidFill>
                                  <a:latin typeface="Cambria Math" panose="02040503050406030204" pitchFamily="18" charset="0"/>
                                </a:rPr>
                                <m:t>=1</m:t>
                              </m:r>
                            </m:sub>
                            <m:sup>
                              <m:r>
                                <a:rPr lang="en-US" sz="2800" i="1">
                                  <a:solidFill>
                                    <a:srgbClr val="000000"/>
                                  </a:solidFill>
                                  <a:latin typeface="Cambria Math" panose="02040503050406030204" pitchFamily="18" charset="0"/>
                                </a:rPr>
                                <m:t>9</m:t>
                              </m:r>
                            </m:sup>
                            <m:e>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𝜇</m:t>
                                  </m:r>
                                </m:e>
                                <m:sub>
                                  <m:r>
                                    <a:rPr lang="en-US" sz="2800" i="1">
                                      <a:solidFill>
                                        <a:srgbClr val="000000"/>
                                      </a:solidFill>
                                      <a:latin typeface="Cambria Math" panose="02040503050406030204" pitchFamily="18" charset="0"/>
                                    </a:rPr>
                                    <m:t>𝑖</m:t>
                                  </m:r>
                                </m:sub>
                              </m:sSub>
                            </m:e>
                          </m:nary>
                        </m:den>
                      </m:f>
                    </m:oMath>
                    <m:oMath xmlns:m="http://schemas.openxmlformats.org/officeDocument/2006/math">
                      <m:r>
                        <m:rPr>
                          <m:nor/>
                        </m:rPr>
                        <a:rPr lang="en-US" sz="2800">
                          <a:solidFill>
                            <a:srgbClr val="000000"/>
                          </a:solidFill>
                          <a:latin typeface="Cambria Math" panose="02040503050406030204" pitchFamily="18" charset="0"/>
                        </a:rPr>
                        <m:t>  </m:t>
                      </m:r>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7×0.25+5×0.25+3×0.4+3×0.6</m:t>
                          </m:r>
                        </m:num>
                        <m:den>
                          <m:r>
                            <a:rPr lang="en-US" sz="2800" i="1">
                              <a:solidFill>
                                <a:srgbClr val="000000"/>
                              </a:solidFill>
                              <a:latin typeface="Cambria Math" panose="02040503050406030204" pitchFamily="18" charset="0"/>
                            </a:rPr>
                            <m:t>0.25+0.25+0.4+0.6</m:t>
                          </m:r>
                        </m:den>
                      </m:f>
                    </m:oMath>
                    <m:oMath xmlns:m="http://schemas.openxmlformats.org/officeDocument/2006/math">
                      <m:r>
                        <m:rPr>
                          <m:nor/>
                        </m:rPr>
                        <a:rPr lang="en-US" sz="2800">
                          <a:solidFill>
                            <a:srgbClr val="000000"/>
                          </a:solidFill>
                          <a:latin typeface="Cambria Math" panose="02040503050406030204" pitchFamily="18" charset="0"/>
                        </a:rPr>
                        <m:t>  </m:t>
                      </m:r>
                      <m:r>
                        <a:rPr lang="en-US" sz="2800" i="1">
                          <a:solidFill>
                            <a:srgbClr val="000000"/>
                          </a:solidFill>
                          <a:latin typeface="Cambria Math" panose="02040503050406030204" pitchFamily="18" charset="0"/>
                        </a:rPr>
                        <m:t>=4.0</m:t>
                      </m:r>
                    </m:oMath>
                  </m:oMathPara>
                </a14:m>
                <a:endParaRPr lang="en-US" sz="2800" dirty="0"/>
              </a:p>
            </p:txBody>
          </p:sp>
        </mc:Choice>
        <mc:Fallback xmlns="">
          <p:sp>
            <p:nvSpPr>
              <p:cNvPr id="25" name="Object 85"/>
              <p:cNvSpPr txBox="1">
                <a:spLocks noRot="1" noChangeAspect="1" noMove="1" noResize="1" noEditPoints="1" noAdjustHandles="1" noChangeArrowheads="1" noChangeShapeType="1" noTextEdit="1"/>
              </p:cNvSpPr>
              <p:nvPr/>
            </p:nvSpPr>
            <p:spPr bwMode="auto">
              <a:xfrm>
                <a:off x="1331640" y="4077072"/>
                <a:ext cx="7202693" cy="2077938"/>
              </a:xfrm>
              <a:prstGeom prst="rect">
                <a:avLst/>
              </a:prstGeom>
              <a:blipFill>
                <a:blip r:embed="rId3"/>
                <a:stretch>
                  <a:fillRect b="-6158"/>
                </a:stretch>
              </a:blipFill>
              <a:ln>
                <a:noFill/>
              </a:ln>
              <a:effectLst/>
            </p:spPr>
            <p:txBody>
              <a:bodyPr/>
              <a:lstStyle/>
              <a:p>
                <a:r>
                  <a:rPr lang="en-US">
                    <a:noFill/>
                  </a:rPr>
                  <a:t> </a:t>
                </a:r>
              </a:p>
            </p:txBody>
          </p:sp>
        </mc:Fallback>
      </mc:AlternateContent>
      <p:sp>
        <p:nvSpPr>
          <p:cNvPr id="27" name="标题 1">
            <a:extLst>
              <a:ext uri="{FF2B5EF4-FFF2-40B4-BE49-F238E27FC236}">
                <a16:creationId xmlns:a16="http://schemas.microsoft.com/office/drawing/2014/main" id="{0BC71266-FA5F-4725-B411-B47925FEA9BF}"/>
              </a:ext>
            </a:extLst>
          </p:cNvPr>
          <p:cNvSpPr txBox="1">
            <a:spLocks noChangeArrowheads="1"/>
          </p:cNvSpPr>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3200" b="1" kern="1200">
                <a:solidFill>
                  <a:srgbClr val="17375E"/>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rgbClr val="002060"/>
                </a:solidFill>
              </a:rPr>
              <a:t>4.6.3  TSK </a:t>
            </a:r>
            <a:r>
              <a:rPr lang="zh-CN" altLang="en-US" dirty="0">
                <a:solidFill>
                  <a:srgbClr val="002060"/>
                </a:solidFill>
              </a:rPr>
              <a:t>模糊系统：计算输出</a:t>
            </a:r>
          </a:p>
        </p:txBody>
      </p:sp>
      <p:pic>
        <p:nvPicPr>
          <p:cNvPr id="29" name="Picture 28">
            <a:extLst>
              <a:ext uri="{FF2B5EF4-FFF2-40B4-BE49-F238E27FC236}">
                <a16:creationId xmlns:a16="http://schemas.microsoft.com/office/drawing/2014/main" id="{11CB32E4-50E7-4916-8B19-BC31B9490665}"/>
              </a:ext>
            </a:extLst>
          </p:cNvPr>
          <p:cNvPicPr>
            <a:picLocks noChangeAspect="1"/>
          </p:cNvPicPr>
          <p:nvPr/>
        </p:nvPicPr>
        <p:blipFill>
          <a:blip r:embed="rId4"/>
          <a:stretch>
            <a:fillRect/>
          </a:stretch>
        </p:blipFill>
        <p:spPr>
          <a:xfrm>
            <a:off x="1484108" y="1006456"/>
            <a:ext cx="6175783" cy="2633700"/>
          </a:xfrm>
          <a:prstGeom prst="rect">
            <a:avLst/>
          </a:prstGeom>
        </p:spPr>
      </p:pic>
    </p:spTree>
    <p:extLst>
      <p:ext uri="{BB962C8B-B14F-4D97-AF65-F5344CB8AC3E}">
        <p14:creationId xmlns:p14="http://schemas.microsoft.com/office/powerpoint/2010/main" val="2653182663"/>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1"/>
            <a:ext cx="8229600" cy="775129"/>
          </a:xfrm>
          <a:prstGeom prst="rect">
            <a:avLst/>
          </a:prstGeom>
        </p:spPr>
        <p:txBody>
          <a:bodyPr/>
          <a:lstStyle/>
          <a:p>
            <a:r>
              <a:rPr lang="en-US" altLang="zh-CN" dirty="0"/>
              <a:t>4.6.4 </a:t>
            </a:r>
            <a:r>
              <a:rPr lang="zh-CN" altLang="en-US" dirty="0"/>
              <a:t>模糊控制：其他应用</a:t>
            </a:r>
          </a:p>
        </p:txBody>
      </p:sp>
      <p:pic>
        <p:nvPicPr>
          <p:cNvPr id="13" name="Picture 12"/>
          <p:cNvPicPr>
            <a:picLocks noChangeAspect="1"/>
          </p:cNvPicPr>
          <p:nvPr/>
        </p:nvPicPr>
        <p:blipFill>
          <a:blip r:embed="rId3"/>
          <a:stretch>
            <a:fillRect/>
          </a:stretch>
        </p:blipFill>
        <p:spPr>
          <a:xfrm>
            <a:off x="6172200" y="3962400"/>
            <a:ext cx="2819400" cy="2819400"/>
          </a:xfrm>
          <a:prstGeom prst="rect">
            <a:avLst/>
          </a:prstGeom>
        </p:spPr>
      </p:pic>
      <p:pic>
        <p:nvPicPr>
          <p:cNvPr id="16" name="Picture 15"/>
          <p:cNvPicPr>
            <a:picLocks noChangeAspect="1"/>
          </p:cNvPicPr>
          <p:nvPr/>
        </p:nvPicPr>
        <p:blipFill>
          <a:blip r:embed="rId4"/>
          <a:stretch>
            <a:fillRect/>
          </a:stretch>
        </p:blipFill>
        <p:spPr>
          <a:xfrm>
            <a:off x="152400" y="3962400"/>
            <a:ext cx="2819400" cy="2819400"/>
          </a:xfrm>
          <a:prstGeom prst="rect">
            <a:avLst/>
          </a:prstGeom>
        </p:spPr>
      </p:pic>
      <p:pic>
        <p:nvPicPr>
          <p:cNvPr id="17" name="Picture 16"/>
          <p:cNvPicPr>
            <a:picLocks noChangeAspect="1"/>
          </p:cNvPicPr>
          <p:nvPr/>
        </p:nvPicPr>
        <p:blipFill>
          <a:blip r:embed="rId5"/>
          <a:stretch>
            <a:fillRect/>
          </a:stretch>
        </p:blipFill>
        <p:spPr>
          <a:xfrm>
            <a:off x="3176181" y="3976281"/>
            <a:ext cx="2791639" cy="2791639"/>
          </a:xfrm>
          <a:prstGeom prst="rect">
            <a:avLst/>
          </a:prstGeom>
        </p:spPr>
      </p:pic>
      <p:grpSp>
        <p:nvGrpSpPr>
          <p:cNvPr id="6150" name="Group 6149"/>
          <p:cNvGrpSpPr/>
          <p:nvPr/>
        </p:nvGrpSpPr>
        <p:grpSpPr>
          <a:xfrm>
            <a:off x="685800" y="908298"/>
            <a:ext cx="1752600" cy="2952750"/>
            <a:chOff x="381000" y="762000"/>
            <a:chExt cx="1752600" cy="2952750"/>
          </a:xfrm>
        </p:grpSpPr>
        <p:sp>
          <p:nvSpPr>
            <p:cNvPr id="18" name="Rectangle 17"/>
            <p:cNvSpPr/>
            <p:nvPr/>
          </p:nvSpPr>
          <p:spPr>
            <a:xfrm>
              <a:off x="381000" y="762000"/>
              <a:ext cx="17526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温度传感器</a:t>
              </a:r>
              <a:endParaRPr lang="en-US" dirty="0">
                <a:solidFill>
                  <a:schemeClr val="tx1"/>
                </a:solidFill>
                <a:latin typeface="微软雅黑" panose="020B0503020204020204" pitchFamily="34" charset="-122"/>
                <a:ea typeface="微软雅黑" panose="020B0503020204020204" pitchFamily="34" charset="-122"/>
              </a:endParaRPr>
            </a:p>
          </p:txBody>
        </p:sp>
        <p:sp>
          <p:nvSpPr>
            <p:cNvPr id="20" name="Rectangle 19"/>
            <p:cNvSpPr/>
            <p:nvPr/>
          </p:nvSpPr>
          <p:spPr>
            <a:xfrm>
              <a:off x="381000" y="1315641"/>
              <a:ext cx="17526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负载传感器</a:t>
              </a:r>
              <a:endParaRPr lang="en-US" dirty="0">
                <a:solidFill>
                  <a:schemeClr val="tx1"/>
                </a:solidFill>
                <a:latin typeface="微软雅黑" panose="020B0503020204020204" pitchFamily="34" charset="-122"/>
                <a:ea typeface="微软雅黑" panose="020B0503020204020204" pitchFamily="34" charset="-122"/>
              </a:endParaRPr>
            </a:p>
          </p:txBody>
        </p:sp>
        <p:sp>
          <p:nvSpPr>
            <p:cNvPr id="21" name="Rectangle 20"/>
            <p:cNvSpPr/>
            <p:nvPr/>
          </p:nvSpPr>
          <p:spPr>
            <a:xfrm>
              <a:off x="533400" y="1869282"/>
              <a:ext cx="1447800" cy="7381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电机</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惯性响应</a:t>
              </a:r>
              <a:endParaRPr lang="en-US" dirty="0">
                <a:solidFill>
                  <a:schemeClr val="tx1"/>
                </a:solidFill>
                <a:latin typeface="微软雅黑" panose="020B0503020204020204" pitchFamily="34" charset="-122"/>
                <a:ea typeface="微软雅黑" panose="020B0503020204020204" pitchFamily="34" charset="-122"/>
              </a:endParaRPr>
            </a:p>
          </p:txBody>
        </p:sp>
        <p:sp>
          <p:nvSpPr>
            <p:cNvPr id="22" name="Rectangle 21"/>
            <p:cNvSpPr/>
            <p:nvPr/>
          </p:nvSpPr>
          <p:spPr>
            <a:xfrm>
              <a:off x="381000" y="2703909"/>
              <a:ext cx="17526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水位传感器</a:t>
              </a:r>
              <a:endParaRPr lang="en-US" dirty="0">
                <a:solidFill>
                  <a:schemeClr val="tx1"/>
                </a:solidFill>
                <a:latin typeface="微软雅黑" panose="020B0503020204020204" pitchFamily="34" charset="-122"/>
                <a:ea typeface="微软雅黑" panose="020B0503020204020204" pitchFamily="34" charset="-122"/>
              </a:endParaRPr>
            </a:p>
          </p:txBody>
        </p:sp>
        <p:sp>
          <p:nvSpPr>
            <p:cNvPr id="23" name="Rectangle 22"/>
            <p:cNvSpPr/>
            <p:nvPr/>
          </p:nvSpPr>
          <p:spPr>
            <a:xfrm>
              <a:off x="381000" y="3257550"/>
              <a:ext cx="17526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光电传感器</a:t>
              </a:r>
              <a:endParaRPr lang="en-US" dirty="0">
                <a:solidFill>
                  <a:schemeClr val="tx1"/>
                </a:solidFill>
                <a:latin typeface="微软雅黑" panose="020B0503020204020204" pitchFamily="34" charset="-122"/>
                <a:ea typeface="微软雅黑" panose="020B0503020204020204" pitchFamily="34" charset="-122"/>
              </a:endParaRPr>
            </a:p>
          </p:txBody>
        </p:sp>
      </p:grpSp>
      <p:grpSp>
        <p:nvGrpSpPr>
          <p:cNvPr id="6149" name="Group 6148"/>
          <p:cNvGrpSpPr/>
          <p:nvPr/>
        </p:nvGrpSpPr>
        <p:grpSpPr>
          <a:xfrm>
            <a:off x="3228831" y="908298"/>
            <a:ext cx="1447800" cy="2952750"/>
            <a:chOff x="2924031" y="762000"/>
            <a:chExt cx="1447800" cy="2952750"/>
          </a:xfrm>
        </p:grpSpPr>
        <p:sp>
          <p:nvSpPr>
            <p:cNvPr id="24" name="Rectangle 23"/>
            <p:cNvSpPr/>
            <p:nvPr/>
          </p:nvSpPr>
          <p:spPr>
            <a:xfrm>
              <a:off x="2924031" y="762000"/>
              <a:ext cx="14478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水温</a:t>
              </a:r>
              <a:endParaRPr lang="en-US" dirty="0">
                <a:solidFill>
                  <a:schemeClr val="tx1"/>
                </a:solidFill>
                <a:latin typeface="微软雅黑" panose="020B0503020204020204" pitchFamily="34" charset="-122"/>
                <a:ea typeface="微软雅黑" panose="020B0503020204020204" pitchFamily="34" charset="-122"/>
              </a:endParaRPr>
            </a:p>
          </p:txBody>
        </p:sp>
        <p:sp>
          <p:nvSpPr>
            <p:cNvPr id="25" name="Rectangle 24"/>
            <p:cNvSpPr/>
            <p:nvPr/>
          </p:nvSpPr>
          <p:spPr>
            <a:xfrm>
              <a:off x="2924031" y="1385887"/>
              <a:ext cx="14478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负载</a:t>
              </a:r>
              <a:endParaRPr lang="en-US" dirty="0">
                <a:solidFill>
                  <a:schemeClr val="tx1"/>
                </a:solidFill>
                <a:latin typeface="微软雅黑" panose="020B0503020204020204" pitchFamily="34" charset="-122"/>
                <a:ea typeface="微软雅黑" panose="020B0503020204020204" pitchFamily="34" charset="-122"/>
              </a:endParaRPr>
            </a:p>
          </p:txBody>
        </p:sp>
        <p:sp>
          <p:nvSpPr>
            <p:cNvPr id="26" name="Rectangle 25"/>
            <p:cNvSpPr/>
            <p:nvPr/>
          </p:nvSpPr>
          <p:spPr>
            <a:xfrm>
              <a:off x="2924031" y="1996271"/>
              <a:ext cx="14478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衣质</a:t>
              </a:r>
              <a:endParaRPr lang="en-US" dirty="0">
                <a:solidFill>
                  <a:schemeClr val="tx1"/>
                </a:solidFill>
                <a:latin typeface="微软雅黑" panose="020B0503020204020204" pitchFamily="34" charset="-122"/>
                <a:ea typeface="微软雅黑" panose="020B0503020204020204" pitchFamily="34" charset="-122"/>
              </a:endParaRPr>
            </a:p>
          </p:txBody>
        </p:sp>
        <p:sp>
          <p:nvSpPr>
            <p:cNvPr id="27" name="Rectangle 26"/>
            <p:cNvSpPr/>
            <p:nvPr/>
          </p:nvSpPr>
          <p:spPr>
            <a:xfrm>
              <a:off x="2924031" y="2633661"/>
              <a:ext cx="14478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肮脏度</a:t>
              </a:r>
              <a:endParaRPr lang="en-US" dirty="0">
                <a:solidFill>
                  <a:schemeClr val="tx1"/>
                </a:solidFill>
                <a:latin typeface="微软雅黑" panose="020B0503020204020204" pitchFamily="34" charset="-122"/>
                <a:ea typeface="微软雅黑" panose="020B0503020204020204" pitchFamily="34" charset="-122"/>
              </a:endParaRPr>
            </a:p>
          </p:txBody>
        </p:sp>
        <p:sp>
          <p:nvSpPr>
            <p:cNvPr id="28" name="Rectangle 27"/>
            <p:cNvSpPr/>
            <p:nvPr/>
          </p:nvSpPr>
          <p:spPr>
            <a:xfrm>
              <a:off x="2924031" y="3257550"/>
              <a:ext cx="14478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污垢类型</a:t>
              </a:r>
              <a:endParaRPr lang="en-US" dirty="0">
                <a:solidFill>
                  <a:schemeClr val="tx1"/>
                </a:solidFill>
                <a:latin typeface="微软雅黑" panose="020B0503020204020204" pitchFamily="34" charset="-122"/>
                <a:ea typeface="微软雅黑" panose="020B0503020204020204" pitchFamily="34" charset="-122"/>
              </a:endParaRPr>
            </a:p>
          </p:txBody>
        </p:sp>
      </p:grpSp>
      <p:sp>
        <p:nvSpPr>
          <p:cNvPr id="29" name="Rectangle 28"/>
          <p:cNvSpPr/>
          <p:nvPr/>
        </p:nvSpPr>
        <p:spPr>
          <a:xfrm>
            <a:off x="5490609" y="1226602"/>
            <a:ext cx="633821" cy="23161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3600" b="1" dirty="0">
                <a:solidFill>
                  <a:srgbClr val="0000FF"/>
                </a:solidFill>
                <a:latin typeface="微软雅黑" panose="020B0503020204020204" pitchFamily="34" charset="-122"/>
                <a:ea typeface="微软雅黑" panose="020B0503020204020204" pitchFamily="34" charset="-122"/>
              </a:rPr>
              <a:t>模糊推理</a:t>
            </a:r>
            <a:endParaRPr lang="en-US" sz="3600" b="1" dirty="0">
              <a:solidFill>
                <a:srgbClr val="0000FF"/>
              </a:solidFill>
              <a:latin typeface="微软雅黑" panose="020B0503020204020204" pitchFamily="34" charset="-122"/>
              <a:ea typeface="微软雅黑" panose="020B0503020204020204" pitchFamily="34" charset="-122"/>
            </a:endParaRPr>
          </a:p>
        </p:txBody>
      </p:sp>
      <p:grpSp>
        <p:nvGrpSpPr>
          <p:cNvPr id="6147" name="Group 6146"/>
          <p:cNvGrpSpPr/>
          <p:nvPr/>
        </p:nvGrpSpPr>
        <p:grpSpPr>
          <a:xfrm>
            <a:off x="6858000" y="1214960"/>
            <a:ext cx="1447800" cy="2339426"/>
            <a:chOff x="6553200" y="1013374"/>
            <a:chExt cx="1447800" cy="2339426"/>
          </a:xfrm>
        </p:grpSpPr>
        <p:sp>
          <p:nvSpPr>
            <p:cNvPr id="30" name="Rectangle 29"/>
            <p:cNvSpPr/>
            <p:nvPr/>
          </p:nvSpPr>
          <p:spPr>
            <a:xfrm>
              <a:off x="6553200" y="1013374"/>
              <a:ext cx="14478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洗涤时间</a:t>
              </a:r>
              <a:endParaRPr lang="en-US" dirty="0">
                <a:solidFill>
                  <a:schemeClr val="tx1"/>
                </a:solidFill>
                <a:latin typeface="微软雅黑" panose="020B0503020204020204" pitchFamily="34" charset="-122"/>
                <a:ea typeface="微软雅黑" panose="020B0503020204020204" pitchFamily="34" charset="-122"/>
              </a:endParaRPr>
            </a:p>
          </p:txBody>
        </p:sp>
        <p:sp>
          <p:nvSpPr>
            <p:cNvPr id="31" name="Rectangle 30"/>
            <p:cNvSpPr/>
            <p:nvPr/>
          </p:nvSpPr>
          <p:spPr>
            <a:xfrm>
              <a:off x="6553200" y="1640783"/>
              <a:ext cx="14478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漂洗时间</a:t>
              </a:r>
              <a:endParaRPr lang="en-US" dirty="0">
                <a:solidFill>
                  <a:schemeClr val="tx1"/>
                </a:solidFill>
                <a:latin typeface="微软雅黑" panose="020B0503020204020204" pitchFamily="34" charset="-122"/>
                <a:ea typeface="微软雅黑" panose="020B0503020204020204" pitchFamily="34" charset="-122"/>
              </a:endParaRPr>
            </a:p>
          </p:txBody>
        </p:sp>
        <p:sp>
          <p:nvSpPr>
            <p:cNvPr id="33" name="Rectangle 32"/>
            <p:cNvSpPr/>
            <p:nvPr/>
          </p:nvSpPr>
          <p:spPr>
            <a:xfrm>
              <a:off x="6553200" y="2268192"/>
              <a:ext cx="14478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脱水时间</a:t>
              </a:r>
              <a:endParaRPr lang="en-US" dirty="0">
                <a:solidFill>
                  <a:schemeClr val="tx1"/>
                </a:solidFill>
                <a:latin typeface="微软雅黑" panose="020B0503020204020204" pitchFamily="34" charset="-122"/>
                <a:ea typeface="微软雅黑" panose="020B0503020204020204" pitchFamily="34" charset="-122"/>
              </a:endParaRPr>
            </a:p>
          </p:txBody>
        </p:sp>
        <p:sp>
          <p:nvSpPr>
            <p:cNvPr id="34" name="Rectangle 33"/>
            <p:cNvSpPr/>
            <p:nvPr/>
          </p:nvSpPr>
          <p:spPr>
            <a:xfrm>
              <a:off x="6553200" y="2895600"/>
              <a:ext cx="14478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水流水位</a:t>
              </a:r>
              <a:endParaRPr lang="en-US" dirty="0">
                <a:solidFill>
                  <a:schemeClr val="tx1"/>
                </a:solidFill>
                <a:latin typeface="微软雅黑" panose="020B0503020204020204" pitchFamily="34" charset="-122"/>
                <a:ea typeface="微软雅黑" panose="020B0503020204020204" pitchFamily="34" charset="-122"/>
              </a:endParaRPr>
            </a:p>
          </p:txBody>
        </p:sp>
      </p:grpSp>
      <p:cxnSp>
        <p:nvCxnSpPr>
          <p:cNvPr id="35" name="Straight Arrow Connector 34"/>
          <p:cNvCxnSpPr>
            <a:stCxn id="18" idx="3"/>
            <a:endCxn id="24" idx="1"/>
          </p:cNvCxnSpPr>
          <p:nvPr/>
        </p:nvCxnSpPr>
        <p:spPr>
          <a:xfrm>
            <a:off x="2438400" y="1136898"/>
            <a:ext cx="7904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0" idx="3"/>
            <a:endCxn id="25" idx="1"/>
          </p:cNvCxnSpPr>
          <p:nvPr/>
        </p:nvCxnSpPr>
        <p:spPr>
          <a:xfrm>
            <a:off x="2438400" y="1690539"/>
            <a:ext cx="7904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1" idx="3"/>
          </p:cNvCxnSpPr>
          <p:nvPr/>
        </p:nvCxnSpPr>
        <p:spPr>
          <a:xfrm flipV="1">
            <a:off x="2286000" y="1919139"/>
            <a:ext cx="942831" cy="4655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2" idx="3"/>
          </p:cNvCxnSpPr>
          <p:nvPr/>
        </p:nvCxnSpPr>
        <p:spPr>
          <a:xfrm flipV="1">
            <a:off x="2438400" y="2508498"/>
            <a:ext cx="790431" cy="5703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3"/>
            <a:endCxn id="26" idx="1"/>
          </p:cNvCxnSpPr>
          <p:nvPr/>
        </p:nvCxnSpPr>
        <p:spPr>
          <a:xfrm flipV="1">
            <a:off x="2286000" y="2371169"/>
            <a:ext cx="942831" cy="13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3"/>
            <a:endCxn id="27" idx="1"/>
          </p:cNvCxnSpPr>
          <p:nvPr/>
        </p:nvCxnSpPr>
        <p:spPr>
          <a:xfrm flipV="1">
            <a:off x="2438400" y="3008559"/>
            <a:ext cx="790431" cy="623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3" idx="3"/>
            <a:endCxn id="28" idx="1"/>
          </p:cNvCxnSpPr>
          <p:nvPr/>
        </p:nvCxnSpPr>
        <p:spPr>
          <a:xfrm>
            <a:off x="2438400" y="3632448"/>
            <a:ext cx="7904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3"/>
          </p:cNvCxnSpPr>
          <p:nvPr/>
        </p:nvCxnSpPr>
        <p:spPr>
          <a:xfrm>
            <a:off x="4676631" y="1136898"/>
            <a:ext cx="813979" cy="5607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5" idx="3"/>
          </p:cNvCxnSpPr>
          <p:nvPr/>
        </p:nvCxnSpPr>
        <p:spPr>
          <a:xfrm>
            <a:off x="4676631" y="1760785"/>
            <a:ext cx="813979" cy="3052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3"/>
            <a:endCxn id="29" idx="1"/>
          </p:cNvCxnSpPr>
          <p:nvPr/>
        </p:nvCxnSpPr>
        <p:spPr>
          <a:xfrm>
            <a:off x="4676631" y="2371169"/>
            <a:ext cx="813978" cy="13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7" idx="3"/>
          </p:cNvCxnSpPr>
          <p:nvPr/>
        </p:nvCxnSpPr>
        <p:spPr>
          <a:xfrm flipV="1">
            <a:off x="4676631" y="2703353"/>
            <a:ext cx="813979" cy="3052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8" idx="3"/>
          </p:cNvCxnSpPr>
          <p:nvPr/>
        </p:nvCxnSpPr>
        <p:spPr>
          <a:xfrm flipV="1">
            <a:off x="4676631" y="3078808"/>
            <a:ext cx="813979" cy="553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30" idx="1"/>
          </p:cNvCxnSpPr>
          <p:nvPr/>
        </p:nvCxnSpPr>
        <p:spPr>
          <a:xfrm flipV="1">
            <a:off x="6172200" y="1443560"/>
            <a:ext cx="685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31" idx="1"/>
          </p:cNvCxnSpPr>
          <p:nvPr/>
        </p:nvCxnSpPr>
        <p:spPr>
          <a:xfrm>
            <a:off x="6124430" y="2065991"/>
            <a:ext cx="7335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44" name="Straight Arrow Connector 6143"/>
          <p:cNvCxnSpPr>
            <a:endCxn id="33" idx="1"/>
          </p:cNvCxnSpPr>
          <p:nvPr/>
        </p:nvCxnSpPr>
        <p:spPr>
          <a:xfrm flipV="1">
            <a:off x="6124430" y="2698378"/>
            <a:ext cx="7335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46" name="Straight Arrow Connector 6145"/>
          <p:cNvCxnSpPr>
            <a:endCxn id="34" idx="1"/>
          </p:cNvCxnSpPr>
          <p:nvPr/>
        </p:nvCxnSpPr>
        <p:spPr>
          <a:xfrm>
            <a:off x="6124430" y="3307407"/>
            <a:ext cx="7335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09510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bwMode="auto">
          <a:xfrm>
            <a:off x="130175" y="138113"/>
            <a:ext cx="8640763"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solidFill>
                  <a:srgbClr val="002060"/>
                </a:solidFill>
              </a:rPr>
              <a:t>4.2.1  </a:t>
            </a:r>
            <a:r>
              <a:rPr lang="zh-CN" altLang="en-US">
                <a:solidFill>
                  <a:srgbClr val="002060"/>
                </a:solidFill>
              </a:rPr>
              <a:t>遗传算法的基本思想</a:t>
            </a:r>
            <a:br>
              <a:rPr lang="zh-CN" altLang="en-US">
                <a:solidFill>
                  <a:srgbClr val="002060"/>
                </a:solidFill>
              </a:rPr>
            </a:br>
            <a:endParaRPr lang="zh-CN" altLang="en-US">
              <a:solidFill>
                <a:srgbClr val="002060"/>
              </a:solidFill>
            </a:endParaRPr>
          </a:p>
        </p:txBody>
      </p:sp>
      <p:sp>
        <p:nvSpPr>
          <p:cNvPr id="38915" name="灯片编号占位符 1"/>
          <p:cNvSpPr txBox="1"/>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r"/>
            <a:fld id="{D777A3E7-3CAA-4933-B1F1-883C6DA8BF97}" type="slidenum">
              <a:rPr lang="ja-JP" altLang="en-US" sz="1800">
                <a:solidFill>
                  <a:srgbClr val="002657"/>
                </a:solidFill>
                <a:latin typeface="Arial" panose="020B0604020202020204" pitchFamily="34" charset="0"/>
                <a:ea typeface="MS PGothic" panose="020B0600070205080204" pitchFamily="34" charset="-128"/>
              </a:rPr>
              <a:t>9</a:t>
            </a:fld>
            <a:endParaRPr lang="en-US" altLang="ja-JP" sz="1800">
              <a:solidFill>
                <a:srgbClr val="002657"/>
              </a:solidFill>
              <a:latin typeface="Arial" panose="020B0604020202020204" pitchFamily="34" charset="0"/>
              <a:ea typeface="MS PGothic" panose="020B0600070205080204" pitchFamily="34" charset="-128"/>
            </a:endParaRPr>
          </a:p>
        </p:txBody>
      </p:sp>
      <p:graphicFrame>
        <p:nvGraphicFramePr>
          <p:cNvPr id="2" name="Group 64"/>
          <p:cNvGraphicFramePr>
            <a:graphicFrameLocks noGrp="1"/>
          </p:cNvGraphicFramePr>
          <p:nvPr/>
        </p:nvGraphicFramePr>
        <p:xfrm>
          <a:off x="323850" y="1031875"/>
          <a:ext cx="8435975" cy="5364164"/>
        </p:xfrm>
        <a:graphic>
          <a:graphicData uri="http://schemas.openxmlformats.org/drawingml/2006/table">
            <a:tbl>
              <a:tblPr/>
              <a:tblGrid>
                <a:gridCol w="3251200">
                  <a:extLst>
                    <a:ext uri="{9D8B030D-6E8A-4147-A177-3AD203B41FA5}">
                      <a16:colId xmlns:a16="http://schemas.microsoft.com/office/drawing/2014/main" val="20000"/>
                    </a:ext>
                  </a:extLst>
                </a:gridCol>
                <a:gridCol w="5184775">
                  <a:extLst>
                    <a:ext uri="{9D8B030D-6E8A-4147-A177-3AD203B41FA5}">
                      <a16:colId xmlns:a16="http://schemas.microsoft.com/office/drawing/2014/main" val="20001"/>
                    </a:ext>
                  </a:extLst>
                </a:gridCol>
              </a:tblGrid>
              <a:tr h="646674">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生物遗传概念</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遗产算法中的应用</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82985">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适者生存</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目标值比较大的解被选择的可能性大</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82985">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个体（</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Individual</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82985">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染色体（</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Chromosome</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解的编码（字符串、向量等）</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82985">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基因（</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Gene</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解的编码中每一分量</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82985">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适应性（</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Fitness</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适应度函数值</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90979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endParaRPr kumimoji="0" lang="en-US" altLang="zh-CN" sz="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群体（</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Population</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根据适应度值选定的一组解（解的个数为群体的规模）</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909790">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endParaRPr kumimoji="0" lang="en-US" altLang="zh-CN" sz="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婚配（</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Marry</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交叉（</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Crossover</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）选择两个染色体进行交叉产生一组新的染色体的过程</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482985">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变异（</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Mutation</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编码的某一分量发生变化的过程</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bl>
          </a:graphicData>
        </a:graphic>
      </p:graphicFrame>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V="1">
            <a:off x="0" y="3645023"/>
            <a:ext cx="9172018" cy="321297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sp>
        <p:nvSpPr>
          <p:cNvPr id="17" name="TextBox 12"/>
          <p:cNvSpPr txBox="1"/>
          <p:nvPr/>
        </p:nvSpPr>
        <p:spPr>
          <a:xfrm>
            <a:off x="2654454" y="2337326"/>
            <a:ext cx="4392488" cy="1106805"/>
          </a:xfrm>
          <a:prstGeom prst="rect">
            <a:avLst/>
          </a:prstGeom>
          <a:noFill/>
        </p:spPr>
        <p:txBody>
          <a:bodyPr wrap="square">
            <a:spAutoFit/>
          </a:bodyPr>
          <a:lstStyle/>
          <a:p>
            <a:pPr algn="ctr">
              <a:lnSpc>
                <a:spcPct val="150000"/>
              </a:lnSpc>
              <a:defRPr/>
            </a:pPr>
            <a:r>
              <a:rPr lang="zh-CN" altLang="en-US" sz="4400" b="1" dirty="0">
                <a:solidFill>
                  <a:srgbClr val="002060"/>
                </a:solidFill>
                <a:latin typeface="微软雅黑" panose="020B0503020204020204" pitchFamily="34" charset="-122"/>
                <a:ea typeface="微软雅黑" panose="020B0503020204020204" pitchFamily="34" charset="-122"/>
              </a:rPr>
              <a:t>谢 谢 大 家！</a:t>
            </a:r>
          </a:p>
        </p:txBody>
      </p:sp>
      <p:cxnSp>
        <p:nvCxnSpPr>
          <p:cNvPr id="3" name="直接连接符 2"/>
          <p:cNvCxnSpPr/>
          <p:nvPr/>
        </p:nvCxnSpPr>
        <p:spPr>
          <a:xfrm flipH="1">
            <a:off x="-34833" y="493561"/>
            <a:ext cx="1726513"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691640" y="476250"/>
            <a:ext cx="7452360" cy="17145"/>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51" y="28101"/>
            <a:ext cx="1133089" cy="875028"/>
          </a:xfrm>
          <a:prstGeom prst="rect">
            <a:avLst/>
          </a:prstGeom>
        </p:spPr>
      </p:pic>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0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0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0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0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0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1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1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1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1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1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2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2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2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2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2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1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2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2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2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3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3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3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4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4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4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4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5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5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5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6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6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6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7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7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7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7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8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8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8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8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92.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95.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OTHERS"/>
  <p:tag name="ID" val="626782"/>
</p:tagLst>
</file>

<file path=ppt/tags/tag98.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ENTRY"/>
  <p:tag name="ID" val="626782"/>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61103110153"/>
  <p:tag name="MH_LIBRARY" val="CONTENTS"/>
  <p:tag name="MH_TYPE" val="NUMBER"/>
  <p:tag name="ID" val="626782"/>
  <p:tag name="MH_ORDER"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prstDash val="dash"/>
          <a:miter lim="800000"/>
        </a:ln>
      </a:spPr>
      <a:bodyPr wrap="none" rtlCol="0">
        <a:spAutoFit/>
      </a:bodyPr>
      <a:lstStyle>
        <a:defPPr algn="l">
          <a:defRPr dirty="0" smtClean="0">
            <a:solidFill>
              <a:schemeClr val="tx1"/>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12669</TotalTime>
  <Words>8521</Words>
  <Application>Microsoft Office PowerPoint</Application>
  <PresentationFormat>全屏显示(4:3)</PresentationFormat>
  <Paragraphs>1220</Paragraphs>
  <Slides>90</Slides>
  <Notes>90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90</vt:i4>
      </vt:variant>
    </vt:vector>
  </HeadingPairs>
  <TitlesOfParts>
    <vt:vector size="109" baseType="lpstr">
      <vt:lpstr>Lucida Grande</vt:lpstr>
      <vt:lpstr>MS PGothic</vt:lpstr>
      <vt:lpstr>等线</vt:lpstr>
      <vt:lpstr>黑体</vt:lpstr>
      <vt:lpstr>华文细黑</vt:lpstr>
      <vt:lpstr>宋体</vt:lpstr>
      <vt:lpstr>宋体</vt:lpstr>
      <vt:lpstr>微软雅黑</vt:lpstr>
      <vt:lpstr>Arial</vt:lpstr>
      <vt:lpstr>Calibri</vt:lpstr>
      <vt:lpstr>Cambria Math</vt:lpstr>
      <vt:lpstr>Symbol</vt:lpstr>
      <vt:lpstr>Tahoma</vt:lpstr>
      <vt:lpstr>Times New Roman</vt:lpstr>
      <vt:lpstr>Wingdings</vt:lpstr>
      <vt:lpstr>1_Office 主题​​</vt:lpstr>
      <vt:lpstr>SmartDraw</vt:lpstr>
      <vt:lpstr>位图图像</vt:lpstr>
      <vt:lpstr>Visio</vt:lpstr>
      <vt:lpstr>PowerPoint 演示文稿</vt:lpstr>
      <vt:lpstr>4. 演化计算及模糊系统 </vt:lpstr>
      <vt:lpstr>4. 演化计算及模糊系统 </vt:lpstr>
      <vt:lpstr>4.1.1  进化算法的概念 </vt:lpstr>
      <vt:lpstr>4.1.2  进化算法的生物学背景 </vt:lpstr>
      <vt:lpstr>4.1.3  进化算法的设计原则 </vt:lpstr>
      <vt:lpstr>4. 演化计算及模糊系统 </vt:lpstr>
      <vt:lpstr>4.2  遗传算法  </vt:lpstr>
      <vt:lpstr>4.2.1  遗传算法的基本思想 </vt:lpstr>
      <vt:lpstr>4.2.1  遗传算法的基本思想 </vt:lpstr>
      <vt:lpstr>4.2.2  遗传算法的发展历史 </vt:lpstr>
      <vt:lpstr>4.2.3  编码  </vt:lpstr>
      <vt:lpstr>4.2.3  编码  </vt:lpstr>
      <vt:lpstr>4.2.3  编码  </vt:lpstr>
      <vt:lpstr>4.2.3  编码  </vt:lpstr>
      <vt:lpstr>4.2.4  群体设定  </vt:lpstr>
      <vt:lpstr>4.2.4  群体设定  </vt:lpstr>
      <vt:lpstr>4.2.5  适应度函数  </vt:lpstr>
      <vt:lpstr>4.2.5  适应度函数  </vt:lpstr>
      <vt:lpstr>4.2.5  适应度函数   </vt:lpstr>
      <vt:lpstr>4.2.5  适应度函数   </vt:lpstr>
      <vt:lpstr>4.2.6  选择  </vt:lpstr>
      <vt:lpstr>4.2.6  选择  </vt:lpstr>
      <vt:lpstr>4.2.6  选择  </vt:lpstr>
      <vt:lpstr>4.2.6  选择  </vt:lpstr>
      <vt:lpstr>4.2.6  选择  </vt:lpstr>
      <vt:lpstr>4.2.6  选择  </vt:lpstr>
      <vt:lpstr>4.2.6  选择  </vt:lpstr>
      <vt:lpstr>4.2.6  选择  </vt:lpstr>
      <vt:lpstr>4.2.7  交叉 </vt:lpstr>
      <vt:lpstr>4.2.8  变异 </vt:lpstr>
      <vt:lpstr>4.2.9  遗传算法的一般步骤</vt:lpstr>
      <vt:lpstr>4.2.9  遗传算法的一般步骤</vt:lpstr>
      <vt:lpstr>4.2.9  遗传算法的一般步骤</vt:lpstr>
      <vt:lpstr>4.2.10  遗传算法的特点 </vt:lpstr>
      <vt:lpstr>4.2.11  遗传算法的应用</vt:lpstr>
      <vt:lpstr>混合流水车间调度问题（Hybrid Flow Shop Scheduling Problem,  HFSSP）</vt:lpstr>
      <vt:lpstr>4.2.11  遗传算法的应用</vt:lpstr>
      <vt:lpstr>4.2.11  遗传算法的应用</vt:lpstr>
      <vt:lpstr>4.2.11  遗传算法的应用</vt:lpstr>
      <vt:lpstr>4.2.11  遗传算法的应用</vt:lpstr>
      <vt:lpstr>4.2.11  遗传算法的应用</vt:lpstr>
      <vt:lpstr>6.2.11  遗传算法的应用</vt:lpstr>
      <vt:lpstr>4.2.11  遗传算法的应用</vt:lpstr>
      <vt:lpstr>4.2.11  遗传算法的应用</vt:lpstr>
      <vt:lpstr>4. 演化计算及模糊系统 </vt:lpstr>
      <vt:lpstr> 4.3 群智能算法产生的背景</vt:lpstr>
      <vt:lpstr> 4.3 群智能算法产生的背景</vt:lpstr>
      <vt:lpstr>4. 演化计算及模糊系统 </vt:lpstr>
      <vt:lpstr>4.4  粒子群优化算法及其应用</vt:lpstr>
      <vt:lpstr>4.4.1  粒子群优化算法的基本原理 </vt:lpstr>
      <vt:lpstr>4.4.1  粒子群优化算法的基本原理 </vt:lpstr>
      <vt:lpstr>4.4.1  粒子群优化算法的基本原理 </vt:lpstr>
      <vt:lpstr>4.4.1  粒子群优化算法的基本原理 </vt:lpstr>
      <vt:lpstr>4.4.1  粒子群优化算法的基本原理 </vt:lpstr>
      <vt:lpstr>4.4.1  粒子群优化算法的基本原理 </vt:lpstr>
      <vt:lpstr>4.4.1  粒子群优化算法的基本原理 </vt:lpstr>
      <vt:lpstr>4.4.1  粒子群优化算法流程图</vt:lpstr>
      <vt:lpstr>4.4.3 粒子群优化算法应用领域</vt:lpstr>
      <vt:lpstr>4. 演化计算及模糊系统 </vt:lpstr>
      <vt:lpstr>4.5.1  蚁群算法产生背景</vt:lpstr>
      <vt:lpstr>4.5.2  蚁群算法基本思想</vt:lpstr>
      <vt:lpstr>4.5.2  蚁群算法基本思想</vt:lpstr>
      <vt:lpstr>4.5.3  基本蚁群算法模型</vt:lpstr>
      <vt:lpstr>4.5.3  基本蚁群算法模型</vt:lpstr>
      <vt:lpstr>4.5.3  基本蚁群算法模型</vt:lpstr>
      <vt:lpstr>4.5.3  基本蚁群算法模型</vt:lpstr>
      <vt:lpstr>4.5.3  基本蚁群算法模型</vt:lpstr>
      <vt:lpstr>4.5.3  基本蚁群算法模型</vt:lpstr>
      <vt:lpstr>4.7.3  基本蚁群算法模型</vt:lpstr>
      <vt:lpstr>4.7.3  基本蚁群算法模型</vt:lpstr>
      <vt:lpstr>4.7.3  基本蚁群算法模型</vt:lpstr>
      <vt:lpstr>4.7.3  基本蚁群算法模型</vt:lpstr>
      <vt:lpstr>4. 演化计算及模糊系统 </vt:lpstr>
      <vt:lpstr>4.6.1  模糊集</vt:lpstr>
      <vt:lpstr>4.6.1  模糊集的诞生</vt:lpstr>
      <vt:lpstr>4.6.1  三角形模糊集</vt:lpstr>
      <vt:lpstr>4.6.1  高斯形模糊集</vt:lpstr>
      <vt:lpstr>4.6.2  模糊系统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4.6.4 模糊控制：其他应用</vt:lpstr>
      <vt:lpstr>PowerPoint 演示文稿</vt:lpstr>
    </vt:vector>
  </TitlesOfParts>
  <Company>ZJUT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第9章遗传算法及其应用</dc:title>
  <dc:creator>Tomcat</dc:creator>
  <cp:lastModifiedBy>user</cp:lastModifiedBy>
  <cp:revision>696</cp:revision>
  <dcterms:created xsi:type="dcterms:W3CDTF">2005-06-30T15:52:00Z</dcterms:created>
  <dcterms:modified xsi:type="dcterms:W3CDTF">2024-09-18T09:11:10Z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