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FCECE8"/>
    <a:srgbClr val="F1975A"/>
    <a:srgbClr val="66A9D9"/>
    <a:srgbClr val="4472C4"/>
    <a:srgbClr val="CFD5EA"/>
    <a:srgbClr val="F8D7CD"/>
    <a:srgbClr val="FFC000"/>
    <a:srgbClr val="E9EBF5"/>
    <a:srgbClr val="5977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799" autoAdjust="0"/>
    <p:restoredTop sz="94660"/>
  </p:normalViewPr>
  <p:slideViewPr>
    <p:cSldViewPr snapToGrid="0">
      <p:cViewPr varScale="1">
        <p:scale>
          <a:sx n="60" d="100"/>
          <a:sy n="60" d="100"/>
        </p:scale>
        <p:origin x="33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B2CF8D-6929-4D74-90E5-D9B70DAE0B76}" type="datetimeFigureOut">
              <a:rPr lang="zh-CN" altLang="en-US" smtClean="0"/>
              <a:t>2020/1/3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9A38B9-9361-4DB0-ADCF-018F323A79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88893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9A38B9-9361-4DB0-ADCF-018F323A799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5866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9A38B9-9361-4DB0-ADCF-018F323A799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86952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652319-BF2C-46D8-9EFD-EFA6300F24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CA8C64C-FD82-40B0-88FB-AC62170433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4BDA82-6126-4AE2-835A-F09340384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03E61-0D22-44CB-A171-44F430A74A7E}" type="datetimeFigureOut">
              <a:rPr lang="zh-CN" altLang="en-US" smtClean="0"/>
              <a:t>2020/1/3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84DC90-9FB8-4D80-94CE-657E98A0B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7B33B6-050C-414B-BDCC-C661F21D3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A1BC8-8136-477F-B6D3-05E6B56D9C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2024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B5A161-6713-4B0C-8DBD-9109AE736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BB0EE43-C0D2-4B43-8B9B-1BD481CA81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382FDB-055C-4E92-862B-D64AC9137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03E61-0D22-44CB-A171-44F430A74A7E}" type="datetimeFigureOut">
              <a:rPr lang="zh-CN" altLang="en-US" smtClean="0"/>
              <a:t>2020/1/3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ECC73F-2A4A-49EE-8D32-88D8F5FFF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7B1683-8171-4F17-830F-CBBA93BD6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A1BC8-8136-477F-B6D3-05E6B56D9C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0357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B4AE92A-DD3C-4C6A-9983-728889AD5F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14CB603-9628-4AD5-8D19-D9FC2DD886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974BCD-7EF8-4EDA-B7B2-0CC213C25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03E61-0D22-44CB-A171-44F430A74A7E}" type="datetimeFigureOut">
              <a:rPr lang="zh-CN" altLang="en-US" smtClean="0"/>
              <a:t>2020/1/3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25C610-096E-4D46-8D43-E48B8963A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426F21-FAF7-4206-A3C3-B5279D3AC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A1BC8-8136-477F-B6D3-05E6B56D9C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2263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267DCE-0F22-48A9-8CE8-288E7A150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8F0376-1B8E-4DBB-A426-77070327EC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0AE456-382F-429F-95C3-3C46564DC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03E61-0D22-44CB-A171-44F430A74A7E}" type="datetimeFigureOut">
              <a:rPr lang="zh-CN" altLang="en-US" smtClean="0"/>
              <a:t>2020/1/3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90F8F7-D39B-44B1-AAAB-FF30554BC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22E698-D76E-4469-8D9D-CF19C6347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A1BC8-8136-477F-B6D3-05E6B56D9C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98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40FC57-5370-4A8E-B036-2940294AF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AD2EB0B-27BA-4A88-8B8B-2776D436B1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2818A7-9674-4678-9D2D-54611174F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03E61-0D22-44CB-A171-44F430A74A7E}" type="datetimeFigureOut">
              <a:rPr lang="zh-CN" altLang="en-US" smtClean="0"/>
              <a:t>2020/1/3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D5B548-9417-44D4-86EB-8E93D0EB7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534423-D864-4C6C-A5F5-289599EBC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A1BC8-8136-477F-B6D3-05E6B56D9C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8119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DCD147-9DAC-4EDB-B488-A15F7514F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6E969B-3A73-40DD-B198-2747C43560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9053AF4-2069-4B1A-A17B-EAA4D069B1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5EF607A-49D3-4739-B5F0-7A8F8750D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03E61-0D22-44CB-A171-44F430A74A7E}" type="datetimeFigureOut">
              <a:rPr lang="zh-CN" altLang="en-US" smtClean="0"/>
              <a:t>2020/1/3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5EFADA9-0E73-43D0-B922-F62338A3B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DBBBA1B-D5CA-4212-85CC-8BAF4BA95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A1BC8-8136-477F-B6D3-05E6B56D9C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336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3882A1-B85E-463E-AB53-904E5DC43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AEC4C84-9CC6-443C-81E7-CF3EA1BD6C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168DBFC-F460-4356-8568-FABE6EBAF7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8E996B6-73F6-411C-BC5E-B50DF96804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E039CCC-A0D1-46FD-BEFE-EDEA967882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AEB0B11-7C10-4E73-82EA-B21E76484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03E61-0D22-44CB-A171-44F430A74A7E}" type="datetimeFigureOut">
              <a:rPr lang="zh-CN" altLang="en-US" smtClean="0"/>
              <a:t>2020/1/3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6D15940-B061-485C-BF10-8711CBF72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A88EF8B-0FCC-4D6C-B018-18CC42DCE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A1BC8-8136-477F-B6D3-05E6B56D9C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9999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FD92F3-A3CB-4F55-8E84-434A03546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D911C05-4F85-4CBE-B4B8-0C038A7F0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03E61-0D22-44CB-A171-44F430A74A7E}" type="datetimeFigureOut">
              <a:rPr lang="zh-CN" altLang="en-US" smtClean="0"/>
              <a:t>2020/1/3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E4ABE8A-4A7A-45C2-8C5E-65071019F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E27A094-2DDF-472B-9DF9-7C6A3B0E4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A1BC8-8136-477F-B6D3-05E6B56D9C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9521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3AAD929-0AEA-4AE9-BE2C-88284DC22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03E61-0D22-44CB-A171-44F430A74A7E}" type="datetimeFigureOut">
              <a:rPr lang="zh-CN" altLang="en-US" smtClean="0"/>
              <a:t>2020/1/3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662915B-E5ED-4DBF-ADC1-23B382050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28FE6A7-A468-41D7-AD70-ADA6B3BF0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A1BC8-8136-477F-B6D3-05E6B56D9C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0179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E2DB33-787F-4935-B3B7-8442CF068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ED9CCD-49F4-4963-9044-A5B6186AFC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261331-00E2-4426-A599-B36EE2B280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A79EB22-73D1-44D9-94D1-339C97AB8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03E61-0D22-44CB-A171-44F430A74A7E}" type="datetimeFigureOut">
              <a:rPr lang="zh-CN" altLang="en-US" smtClean="0"/>
              <a:t>2020/1/3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4CB828E-6EA8-4496-AA3F-C0A514630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F88AA7A-E14A-41CD-80DE-48DA184CB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A1BC8-8136-477F-B6D3-05E6B56D9C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5904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E827DE-994A-49D2-B4E3-B7743760E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D599730-8640-441C-AA68-52F963B682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CC4D34A-7AE0-47AC-A1A1-BFBD2728DF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3E81217-7901-4C6D-95CB-D9F2D0553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03E61-0D22-44CB-A171-44F430A74A7E}" type="datetimeFigureOut">
              <a:rPr lang="zh-CN" altLang="en-US" smtClean="0"/>
              <a:t>2020/1/3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FCBD00A-F3FB-4A5D-8D2E-45321EBD7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ADA3ECA-ACC0-4622-9466-2458AF31C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A1BC8-8136-477F-B6D3-05E6B56D9C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6444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09E53AB-D966-4B87-9E5B-4DD698544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AC3D232-6880-430A-A84F-2281B4747E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FFDDCF-2CD3-4D6F-918A-C6D75DF681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C03E61-0D22-44CB-A171-44F430A74A7E}" type="datetimeFigureOut">
              <a:rPr lang="zh-CN" altLang="en-US" smtClean="0"/>
              <a:t>2020/1/3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F446B4-D112-40BB-8254-AB66787307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E5A907-DB3B-49A9-BD1D-9BDDD4B74B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8A1BC8-8136-477F-B6D3-05E6B56D9C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7358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3" name="直接连接符 212">
            <a:extLst>
              <a:ext uri="{FF2B5EF4-FFF2-40B4-BE49-F238E27FC236}">
                <a16:creationId xmlns:a16="http://schemas.microsoft.com/office/drawing/2014/main" id="{B2C8F290-6C3C-40C4-BA29-0E600B6306D3}"/>
              </a:ext>
            </a:extLst>
          </p:cNvPr>
          <p:cNvCxnSpPr>
            <a:cxnSpLocks/>
          </p:cNvCxnSpPr>
          <p:nvPr/>
        </p:nvCxnSpPr>
        <p:spPr>
          <a:xfrm>
            <a:off x="8033844" y="1169581"/>
            <a:ext cx="8649" cy="2277143"/>
          </a:xfrm>
          <a:prstGeom prst="line">
            <a:avLst/>
          </a:prstGeom>
          <a:ln w="31750">
            <a:solidFill>
              <a:srgbClr val="66A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1758A10C-9887-4DAD-B1A3-74D11DAE18D4}"/>
              </a:ext>
            </a:extLst>
          </p:cNvPr>
          <p:cNvSpPr txBox="1">
            <a:spLocks/>
          </p:cNvSpPr>
          <p:nvPr/>
        </p:nvSpPr>
        <p:spPr>
          <a:xfrm>
            <a:off x="1571191" y="3155954"/>
            <a:ext cx="1233421" cy="648584"/>
          </a:xfrm>
          <a:prstGeom prst="rect">
            <a:avLst/>
          </a:prstGeom>
          <a:solidFill>
            <a:srgbClr val="D1CD2F">
              <a:alpha val="50000"/>
            </a:srgbClr>
          </a:solidFill>
          <a:ln w="285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zh-CN" dirty="0">
                <a:latin typeface="Arial Rounded MT Bold" panose="020F0704030504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Stage IF</a:t>
            </a:r>
            <a:endParaRPr lang="zh-CN" altLang="en-US" dirty="0">
              <a:latin typeface="Arial Rounded MT Bold" panose="020F0704030504030204" pitchFamily="34" charset="0"/>
              <a:cs typeface="Tahoma" panose="020B060403050404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A0D1FAB-3FD4-40FD-A73C-1188FF3EAE84}"/>
              </a:ext>
            </a:extLst>
          </p:cNvPr>
          <p:cNvSpPr txBox="1">
            <a:spLocks/>
          </p:cNvSpPr>
          <p:nvPr/>
        </p:nvSpPr>
        <p:spPr>
          <a:xfrm>
            <a:off x="4090545" y="3142117"/>
            <a:ext cx="1233421" cy="659991"/>
          </a:xfrm>
          <a:prstGeom prst="rect">
            <a:avLst/>
          </a:prstGeom>
          <a:solidFill>
            <a:srgbClr val="D1CD2F">
              <a:alpha val="50000"/>
            </a:srgbClr>
          </a:solidFill>
          <a:ln w="285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zh-CN" dirty="0">
                <a:latin typeface="Arial Rounded MT Bold" panose="020F0704030504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Stage ID</a:t>
            </a:r>
            <a:endParaRPr lang="zh-CN" altLang="en-US" dirty="0">
              <a:latin typeface="Arial Rounded MT Bold" panose="020F0704030504030204" pitchFamily="34" charset="0"/>
              <a:cs typeface="Tahoma" panose="020B060403050404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149301F-B0DC-4556-84F1-F27AD7A8CA03}"/>
              </a:ext>
            </a:extLst>
          </p:cNvPr>
          <p:cNvSpPr txBox="1">
            <a:spLocks/>
          </p:cNvSpPr>
          <p:nvPr/>
        </p:nvSpPr>
        <p:spPr>
          <a:xfrm>
            <a:off x="6631177" y="3125112"/>
            <a:ext cx="1233421" cy="648587"/>
          </a:xfrm>
          <a:prstGeom prst="rect">
            <a:avLst/>
          </a:prstGeom>
          <a:solidFill>
            <a:srgbClr val="D1CD2F">
              <a:alpha val="50000"/>
            </a:srgbClr>
          </a:solidFill>
          <a:ln w="285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zh-CN" dirty="0">
                <a:latin typeface="Arial Rounded MT Bold" panose="020F0704030504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Stage EX</a:t>
            </a:r>
            <a:endParaRPr lang="zh-CN" altLang="en-US" dirty="0">
              <a:latin typeface="Arial Rounded MT Bold" panose="020F070403050403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8CCAEBF-15A6-43BB-919A-65CC2A137EED}"/>
              </a:ext>
            </a:extLst>
          </p:cNvPr>
          <p:cNvSpPr txBox="1">
            <a:spLocks/>
          </p:cNvSpPr>
          <p:nvPr/>
        </p:nvSpPr>
        <p:spPr>
          <a:xfrm>
            <a:off x="9251653" y="3136606"/>
            <a:ext cx="1495637" cy="648587"/>
          </a:xfrm>
          <a:prstGeom prst="rect">
            <a:avLst/>
          </a:prstGeom>
          <a:solidFill>
            <a:srgbClr val="D1CD2F">
              <a:alpha val="50000"/>
            </a:srgbClr>
          </a:solidFill>
          <a:ln w="285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zh-CN" dirty="0">
                <a:latin typeface="Arial Rounded MT Bold" panose="020F0704030504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Stage MEM</a:t>
            </a:r>
            <a:endParaRPr lang="zh-CN" altLang="en-US" dirty="0">
              <a:latin typeface="Arial Rounded MT Bold" panose="020F070403050403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A57C2E3-5FF3-4FCB-8707-EE7D59BAF483}"/>
              </a:ext>
            </a:extLst>
          </p:cNvPr>
          <p:cNvSpPr txBox="1">
            <a:spLocks/>
          </p:cNvSpPr>
          <p:nvPr/>
        </p:nvSpPr>
        <p:spPr>
          <a:xfrm>
            <a:off x="3193751" y="1545272"/>
            <a:ext cx="357523" cy="3838352"/>
          </a:xfrm>
          <a:prstGeom prst="rect">
            <a:avLst/>
          </a:prstGeom>
          <a:solidFill>
            <a:srgbClr val="49B2B7">
              <a:alpha val="49804"/>
            </a:srgbClr>
          </a:solidFill>
          <a:ln w="28575">
            <a:solidFill>
              <a:schemeClr val="tx1"/>
            </a:solidFill>
          </a:ln>
        </p:spPr>
        <p:txBody>
          <a:bodyPr vert="eaVert" wrap="square" rtlCol="0" anchor="ctr" anchorCtr="0">
            <a:noAutofit/>
          </a:bodyPr>
          <a:lstStyle/>
          <a:p>
            <a:pPr algn="ctr"/>
            <a:r>
              <a:rPr lang="en-US" altLang="zh-CN" sz="2000" dirty="0">
                <a:latin typeface="Arial Rounded MT Bold" panose="020F0704030504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IF/ID</a:t>
            </a:r>
            <a:endParaRPr lang="zh-CN" altLang="en-US" sz="2000" dirty="0">
              <a:latin typeface="Arial Rounded MT Bold" panose="020F070403050403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9D45071-4AD7-4B37-9750-A831F19593ED}"/>
              </a:ext>
            </a:extLst>
          </p:cNvPr>
          <p:cNvSpPr txBox="1">
            <a:spLocks/>
          </p:cNvSpPr>
          <p:nvPr/>
        </p:nvSpPr>
        <p:spPr>
          <a:xfrm>
            <a:off x="5779680" y="1545272"/>
            <a:ext cx="357523" cy="3838352"/>
          </a:xfrm>
          <a:prstGeom prst="rect">
            <a:avLst/>
          </a:prstGeom>
          <a:solidFill>
            <a:srgbClr val="49B2B7">
              <a:alpha val="49804"/>
            </a:srgbClr>
          </a:solidFill>
          <a:ln w="28575">
            <a:solidFill>
              <a:schemeClr val="tx1"/>
            </a:solidFill>
          </a:ln>
        </p:spPr>
        <p:txBody>
          <a:bodyPr vert="eaVert" wrap="square" rtlCol="0" anchor="ctr" anchorCtr="0">
            <a:noAutofit/>
          </a:bodyPr>
          <a:lstStyle/>
          <a:p>
            <a:pPr algn="ctr"/>
            <a:r>
              <a:rPr lang="en-US" altLang="zh-CN" sz="2000" dirty="0">
                <a:latin typeface="Arial Rounded MT Bold" panose="020F0704030504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ID/EX</a:t>
            </a:r>
            <a:endParaRPr lang="zh-CN" altLang="en-US" sz="2000" dirty="0">
              <a:latin typeface="Arial Rounded MT Bold" panose="020F0704030504030204" pitchFamily="34" charset="0"/>
              <a:cs typeface="Tahoma" panose="020B0604030504040204" pitchFamily="34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2FCDD68-55DC-4D56-8D41-25CAFA429237}"/>
              </a:ext>
            </a:extLst>
          </p:cNvPr>
          <p:cNvSpPr txBox="1">
            <a:spLocks/>
          </p:cNvSpPr>
          <p:nvPr/>
        </p:nvSpPr>
        <p:spPr>
          <a:xfrm>
            <a:off x="8388213" y="1527548"/>
            <a:ext cx="339825" cy="3838352"/>
          </a:xfrm>
          <a:prstGeom prst="rect">
            <a:avLst/>
          </a:prstGeom>
          <a:solidFill>
            <a:srgbClr val="49B2B7">
              <a:alpha val="49804"/>
            </a:srgbClr>
          </a:solidFill>
          <a:ln w="28575">
            <a:solidFill>
              <a:schemeClr val="tx1"/>
            </a:solidFill>
          </a:ln>
        </p:spPr>
        <p:txBody>
          <a:bodyPr vert="eaVert" wrap="square" rtlCol="0" anchor="ctr" anchorCtr="0">
            <a:noAutofit/>
          </a:bodyPr>
          <a:lstStyle/>
          <a:p>
            <a:pPr algn="ctr"/>
            <a:r>
              <a:rPr lang="en-US" altLang="zh-CN" sz="2000" dirty="0">
                <a:latin typeface="Arial Rounded MT Bold" panose="020F0704030504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EX/MEM</a:t>
            </a:r>
            <a:endParaRPr lang="zh-CN" altLang="en-US" sz="2000" dirty="0">
              <a:latin typeface="Arial Rounded MT Bold" panose="020F0704030504030204" pitchFamily="34" charset="0"/>
              <a:cs typeface="Tahoma" panose="020B0604030504040204" pitchFamily="34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AE99BBB-5894-4F2A-B461-8304C44E6DB5}"/>
              </a:ext>
            </a:extLst>
          </p:cNvPr>
          <p:cNvSpPr txBox="1">
            <a:spLocks/>
          </p:cNvSpPr>
          <p:nvPr/>
        </p:nvSpPr>
        <p:spPr>
          <a:xfrm>
            <a:off x="11246607" y="1547039"/>
            <a:ext cx="357523" cy="3838352"/>
          </a:xfrm>
          <a:prstGeom prst="rect">
            <a:avLst/>
          </a:prstGeom>
          <a:solidFill>
            <a:srgbClr val="49B2B7">
              <a:alpha val="49804"/>
            </a:srgbClr>
          </a:solidFill>
          <a:ln w="28575">
            <a:solidFill>
              <a:schemeClr val="tx1"/>
            </a:solidFill>
          </a:ln>
        </p:spPr>
        <p:txBody>
          <a:bodyPr vert="eaVert" wrap="square" rtlCol="0" anchor="ctr" anchorCtr="0">
            <a:noAutofit/>
          </a:bodyPr>
          <a:lstStyle/>
          <a:p>
            <a:pPr algn="ctr"/>
            <a:r>
              <a:rPr lang="en-US" altLang="zh-CN" sz="2000" dirty="0">
                <a:latin typeface="Arial Rounded MT Bold" panose="020F0704030504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MEM/WB</a:t>
            </a:r>
            <a:endParaRPr lang="zh-CN" altLang="en-US" sz="2000" dirty="0">
              <a:latin typeface="Arial Rounded MT Bold" panose="020F0704030504030204" pitchFamily="34" charset="0"/>
              <a:cs typeface="Tahoma" panose="020B0604030504040204" pitchFamily="34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661F8A9-5538-480B-AFD5-686D09AF497A}"/>
              </a:ext>
            </a:extLst>
          </p:cNvPr>
          <p:cNvSpPr txBox="1">
            <a:spLocks/>
          </p:cNvSpPr>
          <p:nvPr/>
        </p:nvSpPr>
        <p:spPr>
          <a:xfrm>
            <a:off x="284192" y="2015906"/>
            <a:ext cx="961430" cy="653559"/>
          </a:xfrm>
          <a:prstGeom prst="rect">
            <a:avLst/>
          </a:prstGeom>
          <a:solidFill>
            <a:srgbClr val="3A36CA">
              <a:alpha val="49804"/>
            </a:srgbClr>
          </a:solidFill>
          <a:ln w="285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zh-CN" dirty="0">
                <a:latin typeface="Arial Rounded MT Bold" panose="020F0704030504030204" pitchFamily="34" charset="0"/>
                <a:cs typeface="Tahoma" panose="020B0604030504040204" pitchFamily="34" charset="0"/>
              </a:rPr>
              <a:t>Inst</a:t>
            </a:r>
          </a:p>
          <a:p>
            <a:pPr algn="ctr"/>
            <a:r>
              <a:rPr lang="en-US" altLang="zh-CN" dirty="0">
                <a:latin typeface="Arial Rounded MT Bold" panose="020F0704030504030204" pitchFamily="34" charset="0"/>
                <a:cs typeface="Tahoma" panose="020B0604030504040204" pitchFamily="34" charset="0"/>
              </a:rPr>
              <a:t>Cache</a:t>
            </a:r>
            <a:endParaRPr lang="zh-CN" altLang="en-US" dirty="0">
              <a:latin typeface="Arial Rounded MT Bold" panose="020F0704030504030204" pitchFamily="34" charset="0"/>
              <a:cs typeface="Tahoma" panose="020B0604030504040204" pitchFamily="34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C4A2D7D5-4B95-4C4D-B1B6-1E1E0C5A8A2B}"/>
              </a:ext>
            </a:extLst>
          </p:cNvPr>
          <p:cNvSpPr txBox="1">
            <a:spLocks/>
          </p:cNvSpPr>
          <p:nvPr/>
        </p:nvSpPr>
        <p:spPr>
          <a:xfrm>
            <a:off x="273558" y="3577859"/>
            <a:ext cx="961431" cy="1398181"/>
          </a:xfrm>
          <a:prstGeom prst="rect">
            <a:avLst/>
          </a:prstGeom>
          <a:solidFill>
            <a:srgbClr val="0070C0">
              <a:alpha val="60000"/>
            </a:srgbClr>
          </a:solidFill>
          <a:ln w="285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zh-CN" dirty="0">
                <a:latin typeface="Arial Rounded MT Bold" panose="020F0704030504030204" pitchFamily="34" charset="0"/>
                <a:cs typeface="Tahoma" panose="020B0604030504040204" pitchFamily="34" charset="0"/>
              </a:rPr>
              <a:t>BTB</a:t>
            </a:r>
          </a:p>
          <a:p>
            <a:pPr algn="ctr"/>
            <a:r>
              <a:rPr lang="en-US" altLang="zh-CN" dirty="0">
                <a:latin typeface="Arial Rounded MT Bold" panose="020F0704030504030204" pitchFamily="34" charset="0"/>
                <a:cs typeface="Tahoma" panose="020B0604030504040204" pitchFamily="34" charset="0"/>
              </a:rPr>
              <a:t>&amp;</a:t>
            </a:r>
          </a:p>
          <a:p>
            <a:pPr algn="ctr"/>
            <a:r>
              <a:rPr lang="en-US" altLang="zh-CN" dirty="0">
                <a:latin typeface="Arial Rounded MT Bold" panose="020F0704030504030204" pitchFamily="34" charset="0"/>
                <a:cs typeface="Tahoma" panose="020B0604030504040204" pitchFamily="34" charset="0"/>
              </a:rPr>
              <a:t>BHT</a:t>
            </a:r>
            <a:endParaRPr lang="zh-CN" altLang="en-US" dirty="0">
              <a:latin typeface="Arial Rounded MT Bold" panose="020F0704030504030204" pitchFamily="34" charset="0"/>
              <a:cs typeface="Tahoma" panose="020B0604030504040204" pitchFamily="34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2FC334A-26E9-4F73-B309-076336E2F3B5}"/>
              </a:ext>
            </a:extLst>
          </p:cNvPr>
          <p:cNvSpPr txBox="1">
            <a:spLocks/>
          </p:cNvSpPr>
          <p:nvPr/>
        </p:nvSpPr>
        <p:spPr>
          <a:xfrm>
            <a:off x="1058600" y="78990"/>
            <a:ext cx="2492674" cy="642095"/>
          </a:xfrm>
          <a:prstGeom prst="rect">
            <a:avLst/>
          </a:prstGeom>
          <a:solidFill>
            <a:srgbClr val="C00000">
              <a:alpha val="75000"/>
            </a:srgbClr>
          </a:solidFill>
          <a:ln w="285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zh-CN" sz="2000" dirty="0">
                <a:latin typeface="Arial Rounded MT Bold" panose="020F0704030504030204" pitchFamily="34" charset="0"/>
                <a:cs typeface="Tahoma" panose="020B0604030504040204" pitchFamily="34" charset="0"/>
              </a:rPr>
              <a:t>Stall Controller</a:t>
            </a:r>
            <a:endParaRPr lang="zh-CN" altLang="en-US" sz="2000" dirty="0">
              <a:latin typeface="Arial Rounded MT Bold" panose="020F0704030504030204" pitchFamily="34" charset="0"/>
              <a:cs typeface="Tahoma" panose="020B0604030504040204" pitchFamily="34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206599B5-77D9-427F-BA2A-E32C2EEFD3FA}"/>
              </a:ext>
            </a:extLst>
          </p:cNvPr>
          <p:cNvSpPr txBox="1">
            <a:spLocks/>
          </p:cNvSpPr>
          <p:nvPr/>
        </p:nvSpPr>
        <p:spPr>
          <a:xfrm>
            <a:off x="941564" y="6014369"/>
            <a:ext cx="2492674" cy="653559"/>
          </a:xfrm>
          <a:prstGeom prst="rect">
            <a:avLst/>
          </a:prstGeom>
          <a:solidFill>
            <a:srgbClr val="C00000">
              <a:alpha val="75000"/>
            </a:srgbClr>
          </a:solidFill>
          <a:ln w="285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zh-CN" sz="2000" dirty="0">
                <a:latin typeface="Arial Rounded MT Bold" panose="020F0704030504030204" pitchFamily="34" charset="0"/>
                <a:cs typeface="Tahoma" panose="020B0604030504040204" pitchFamily="34" charset="0"/>
              </a:rPr>
              <a:t>Memory Controller</a:t>
            </a:r>
            <a:endParaRPr lang="zh-CN" altLang="en-US" sz="2000" dirty="0">
              <a:latin typeface="Arial Rounded MT Bold" panose="020F0704030504030204" pitchFamily="34" charset="0"/>
              <a:cs typeface="Tahoma" panose="020B0604030504040204" pitchFamily="34" charset="0"/>
            </a:endParaRP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11957D66-D1EC-4582-848D-9E17EF956573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 flipV="1">
            <a:off x="2804612" y="3464448"/>
            <a:ext cx="389139" cy="1579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6EEFC236-D4DC-4BD5-8A89-F0CC15734E14}"/>
              </a:ext>
            </a:extLst>
          </p:cNvPr>
          <p:cNvCxnSpPr>
            <a:cxnSpLocks/>
            <a:stCxn id="12" idx="3"/>
            <a:endCxn id="8" idx="1"/>
          </p:cNvCxnSpPr>
          <p:nvPr/>
        </p:nvCxnSpPr>
        <p:spPr>
          <a:xfrm>
            <a:off x="3551274" y="3464448"/>
            <a:ext cx="539271" cy="766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1C3E1866-B3C5-4F51-93D2-547D861A1FD5}"/>
              </a:ext>
            </a:extLst>
          </p:cNvPr>
          <p:cNvCxnSpPr>
            <a:cxnSpLocks/>
            <a:stCxn id="8" idx="3"/>
            <a:endCxn id="14" idx="1"/>
          </p:cNvCxnSpPr>
          <p:nvPr/>
        </p:nvCxnSpPr>
        <p:spPr>
          <a:xfrm flipV="1">
            <a:off x="5323966" y="3464448"/>
            <a:ext cx="455714" cy="7665"/>
          </a:xfrm>
          <a:prstGeom prst="straightConnector1">
            <a:avLst/>
          </a:prstGeom>
          <a:ln w="3175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05B661FC-C20D-4C79-96A2-7374AEE082C2}"/>
              </a:ext>
            </a:extLst>
          </p:cNvPr>
          <p:cNvCxnSpPr>
            <a:cxnSpLocks/>
          </p:cNvCxnSpPr>
          <p:nvPr/>
        </p:nvCxnSpPr>
        <p:spPr>
          <a:xfrm flipV="1">
            <a:off x="6137203" y="3470672"/>
            <a:ext cx="493974" cy="4984"/>
          </a:xfrm>
          <a:prstGeom prst="straightConnector1">
            <a:avLst/>
          </a:prstGeom>
          <a:ln w="3175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BEBF0547-B888-452A-8879-2417FAE3013C}"/>
              </a:ext>
            </a:extLst>
          </p:cNvPr>
          <p:cNvCxnSpPr>
            <a:cxnSpLocks/>
          </p:cNvCxnSpPr>
          <p:nvPr/>
        </p:nvCxnSpPr>
        <p:spPr>
          <a:xfrm>
            <a:off x="8728038" y="3457357"/>
            <a:ext cx="523615" cy="1383"/>
          </a:xfrm>
          <a:prstGeom prst="straightConnector1">
            <a:avLst/>
          </a:prstGeom>
          <a:ln w="3175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C68D4005-ADEC-4A45-8658-25B96B38DD29}"/>
              </a:ext>
            </a:extLst>
          </p:cNvPr>
          <p:cNvCxnSpPr>
            <a:cxnSpLocks/>
          </p:cNvCxnSpPr>
          <p:nvPr/>
        </p:nvCxnSpPr>
        <p:spPr>
          <a:xfrm>
            <a:off x="10759784" y="3450660"/>
            <a:ext cx="511121" cy="5314"/>
          </a:xfrm>
          <a:prstGeom prst="straightConnector1">
            <a:avLst/>
          </a:prstGeom>
          <a:ln w="3175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1463AA3B-83B6-4D94-96AF-54D05BC803CB}"/>
              </a:ext>
            </a:extLst>
          </p:cNvPr>
          <p:cNvCxnSpPr>
            <a:cxnSpLocks/>
          </p:cNvCxnSpPr>
          <p:nvPr/>
        </p:nvCxnSpPr>
        <p:spPr>
          <a:xfrm>
            <a:off x="7876747" y="3458637"/>
            <a:ext cx="523615" cy="1383"/>
          </a:xfrm>
          <a:prstGeom prst="straightConnector1">
            <a:avLst/>
          </a:prstGeom>
          <a:ln w="3175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5E16D999-2C0B-44C7-A7A8-40BFE945917E}"/>
              </a:ext>
            </a:extLst>
          </p:cNvPr>
          <p:cNvSpPr txBox="1">
            <a:spLocks/>
          </p:cNvSpPr>
          <p:nvPr/>
        </p:nvSpPr>
        <p:spPr>
          <a:xfrm>
            <a:off x="4104110" y="4420451"/>
            <a:ext cx="1215401" cy="746972"/>
          </a:xfrm>
          <a:prstGeom prst="rect">
            <a:avLst/>
          </a:prstGeom>
          <a:solidFill>
            <a:srgbClr val="F1975A"/>
          </a:solidFill>
          <a:ln w="285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zh-CN" dirty="0">
                <a:latin typeface="Arial Rounded MT Bold" panose="020F0704030504030204" pitchFamily="34" charset="0"/>
                <a:cs typeface="Tahoma" panose="020B0604030504040204" pitchFamily="34" charset="0"/>
              </a:rPr>
              <a:t>Register</a:t>
            </a:r>
          </a:p>
          <a:p>
            <a:pPr algn="ctr"/>
            <a:r>
              <a:rPr lang="en-US" altLang="zh-CN" dirty="0">
                <a:latin typeface="Arial Rounded MT Bold" panose="020F0704030504030204" pitchFamily="34" charset="0"/>
                <a:cs typeface="Tahoma" panose="020B0604030504040204" pitchFamily="34" charset="0"/>
              </a:rPr>
              <a:t>File</a:t>
            </a:r>
            <a:endParaRPr lang="zh-CN" altLang="en-US" dirty="0">
              <a:latin typeface="Arial Rounded MT Bold" panose="020F0704030504030204" pitchFamily="34" charset="0"/>
              <a:cs typeface="Tahoma" panose="020B0604030504040204" pitchFamily="34" charset="0"/>
            </a:endParaRPr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EC7828A4-AC0D-427E-852C-69292357A65D}"/>
              </a:ext>
            </a:extLst>
          </p:cNvPr>
          <p:cNvCxnSpPr>
            <a:cxnSpLocks/>
          </p:cNvCxnSpPr>
          <p:nvPr/>
        </p:nvCxnSpPr>
        <p:spPr>
          <a:xfrm>
            <a:off x="4465696" y="3802108"/>
            <a:ext cx="0" cy="618343"/>
          </a:xfrm>
          <a:prstGeom prst="straightConnector1">
            <a:avLst/>
          </a:prstGeom>
          <a:ln w="31750">
            <a:solidFill>
              <a:srgbClr val="F1975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A82998CA-3DFF-48B8-AD60-CE915275ED8F}"/>
              </a:ext>
            </a:extLst>
          </p:cNvPr>
          <p:cNvCxnSpPr>
            <a:cxnSpLocks/>
          </p:cNvCxnSpPr>
          <p:nvPr/>
        </p:nvCxnSpPr>
        <p:spPr>
          <a:xfrm flipV="1">
            <a:off x="4892604" y="3773702"/>
            <a:ext cx="1" cy="646749"/>
          </a:xfrm>
          <a:prstGeom prst="straightConnector1">
            <a:avLst/>
          </a:prstGeom>
          <a:ln w="31750">
            <a:solidFill>
              <a:srgbClr val="F1975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EE6BB5BB-16E0-4352-80AA-D7E4266B1152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9999472" y="425302"/>
            <a:ext cx="0" cy="2711304"/>
          </a:xfrm>
          <a:prstGeom prst="line">
            <a:avLst/>
          </a:prstGeom>
          <a:ln w="31750">
            <a:solidFill>
              <a:srgbClr val="C00000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3E44EF10-6525-4382-8E3D-AC66AF7BB561}"/>
              </a:ext>
            </a:extLst>
          </p:cNvPr>
          <p:cNvCxnSpPr>
            <a:endCxn id="19" idx="3"/>
          </p:cNvCxnSpPr>
          <p:nvPr/>
        </p:nvCxnSpPr>
        <p:spPr>
          <a:xfrm flipH="1" flipV="1">
            <a:off x="3551274" y="400038"/>
            <a:ext cx="6448198" cy="25264"/>
          </a:xfrm>
          <a:prstGeom prst="straightConnector1">
            <a:avLst/>
          </a:prstGeom>
          <a:ln w="31750">
            <a:solidFill>
              <a:srgbClr val="C00000">
                <a:alpha val="8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B562B951-CAD0-4F8A-9B87-2D75A81FC9D7}"/>
              </a:ext>
            </a:extLst>
          </p:cNvPr>
          <p:cNvCxnSpPr>
            <a:cxnSpLocks/>
            <a:stCxn id="8" idx="0"/>
          </p:cNvCxnSpPr>
          <p:nvPr/>
        </p:nvCxnSpPr>
        <p:spPr>
          <a:xfrm flipH="1" flipV="1">
            <a:off x="4707255" y="400038"/>
            <a:ext cx="1" cy="2742079"/>
          </a:xfrm>
          <a:prstGeom prst="straightConnector1">
            <a:avLst/>
          </a:prstGeom>
          <a:ln w="31750">
            <a:solidFill>
              <a:srgbClr val="C00000">
                <a:alpha val="8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D2FA1038-B636-42EA-8799-9E31D33A14BB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2187901" y="721085"/>
            <a:ext cx="1" cy="2434869"/>
          </a:xfrm>
          <a:prstGeom prst="straightConnector1">
            <a:avLst/>
          </a:prstGeom>
          <a:ln w="31750">
            <a:solidFill>
              <a:srgbClr val="C00000">
                <a:alpha val="8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93CFDB6F-0B55-4D1E-BF69-63FCB0AB22A2}"/>
              </a:ext>
            </a:extLst>
          </p:cNvPr>
          <p:cNvCxnSpPr>
            <a:cxnSpLocks/>
          </p:cNvCxnSpPr>
          <p:nvPr/>
        </p:nvCxnSpPr>
        <p:spPr>
          <a:xfrm flipV="1">
            <a:off x="2187901" y="926929"/>
            <a:ext cx="8778185" cy="40634"/>
          </a:xfrm>
          <a:prstGeom prst="line">
            <a:avLst/>
          </a:prstGeom>
          <a:ln w="31750">
            <a:solidFill>
              <a:srgbClr val="C00000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74A5CC1D-E7DC-4913-9314-0F8CB701C494}"/>
              </a:ext>
            </a:extLst>
          </p:cNvPr>
          <p:cNvCxnSpPr>
            <a:cxnSpLocks/>
          </p:cNvCxnSpPr>
          <p:nvPr/>
        </p:nvCxnSpPr>
        <p:spPr>
          <a:xfrm>
            <a:off x="10966086" y="926929"/>
            <a:ext cx="0" cy="1011590"/>
          </a:xfrm>
          <a:prstGeom prst="line">
            <a:avLst/>
          </a:prstGeom>
          <a:ln w="31750">
            <a:solidFill>
              <a:srgbClr val="C00000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CD84B306-3A48-4614-8685-AAE9125C88DD}"/>
              </a:ext>
            </a:extLst>
          </p:cNvPr>
          <p:cNvCxnSpPr>
            <a:cxnSpLocks/>
          </p:cNvCxnSpPr>
          <p:nvPr/>
        </p:nvCxnSpPr>
        <p:spPr>
          <a:xfrm>
            <a:off x="10966086" y="1938519"/>
            <a:ext cx="275751" cy="0"/>
          </a:xfrm>
          <a:prstGeom prst="straightConnector1">
            <a:avLst/>
          </a:prstGeom>
          <a:ln w="31750">
            <a:solidFill>
              <a:srgbClr val="C00000">
                <a:alpha val="8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FDEB45EB-2FDD-49E8-8CCB-E87846C6B32B}"/>
              </a:ext>
            </a:extLst>
          </p:cNvPr>
          <p:cNvCxnSpPr>
            <a:cxnSpLocks/>
          </p:cNvCxnSpPr>
          <p:nvPr/>
        </p:nvCxnSpPr>
        <p:spPr>
          <a:xfrm>
            <a:off x="8188549" y="926929"/>
            <a:ext cx="0" cy="1011590"/>
          </a:xfrm>
          <a:prstGeom prst="line">
            <a:avLst/>
          </a:prstGeom>
          <a:ln w="31750">
            <a:solidFill>
              <a:srgbClr val="C00000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7FCE025A-7E76-4F72-BC45-2AA76557798F}"/>
              </a:ext>
            </a:extLst>
          </p:cNvPr>
          <p:cNvCxnSpPr>
            <a:cxnSpLocks/>
          </p:cNvCxnSpPr>
          <p:nvPr/>
        </p:nvCxnSpPr>
        <p:spPr>
          <a:xfrm>
            <a:off x="8188549" y="1938519"/>
            <a:ext cx="199664" cy="0"/>
          </a:xfrm>
          <a:prstGeom prst="straightConnector1">
            <a:avLst/>
          </a:prstGeom>
          <a:ln w="31750">
            <a:solidFill>
              <a:srgbClr val="C00000">
                <a:alpha val="8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椭圆 88">
            <a:extLst>
              <a:ext uri="{FF2B5EF4-FFF2-40B4-BE49-F238E27FC236}">
                <a16:creationId xmlns:a16="http://schemas.microsoft.com/office/drawing/2014/main" id="{4AD9FC1D-0344-43D1-8163-53A176CC9F38}"/>
              </a:ext>
            </a:extLst>
          </p:cNvPr>
          <p:cNvSpPr/>
          <p:nvPr/>
        </p:nvSpPr>
        <p:spPr>
          <a:xfrm>
            <a:off x="8144541" y="895027"/>
            <a:ext cx="108000" cy="108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0" name="直接连接符 89">
            <a:extLst>
              <a:ext uri="{FF2B5EF4-FFF2-40B4-BE49-F238E27FC236}">
                <a16:creationId xmlns:a16="http://schemas.microsoft.com/office/drawing/2014/main" id="{EBE6D51C-B1AA-4A37-B776-826E1C96DADA}"/>
              </a:ext>
            </a:extLst>
          </p:cNvPr>
          <p:cNvCxnSpPr>
            <a:cxnSpLocks/>
          </p:cNvCxnSpPr>
          <p:nvPr/>
        </p:nvCxnSpPr>
        <p:spPr>
          <a:xfrm>
            <a:off x="5565849" y="941100"/>
            <a:ext cx="0" cy="1011590"/>
          </a:xfrm>
          <a:prstGeom prst="line">
            <a:avLst/>
          </a:prstGeom>
          <a:ln w="31750">
            <a:solidFill>
              <a:srgbClr val="C00000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74E8C7DB-AFAA-45D5-9967-C92B78FC9B07}"/>
              </a:ext>
            </a:extLst>
          </p:cNvPr>
          <p:cNvCxnSpPr>
            <a:cxnSpLocks/>
          </p:cNvCxnSpPr>
          <p:nvPr/>
        </p:nvCxnSpPr>
        <p:spPr>
          <a:xfrm flipV="1">
            <a:off x="5565849" y="1937060"/>
            <a:ext cx="236435" cy="1459"/>
          </a:xfrm>
          <a:prstGeom prst="straightConnector1">
            <a:avLst/>
          </a:prstGeom>
          <a:ln w="31750">
            <a:solidFill>
              <a:srgbClr val="C00000">
                <a:alpha val="8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椭圆 91">
            <a:extLst>
              <a:ext uri="{FF2B5EF4-FFF2-40B4-BE49-F238E27FC236}">
                <a16:creationId xmlns:a16="http://schemas.microsoft.com/office/drawing/2014/main" id="{CC4777EA-F8D7-4F06-B3F0-4587B6679D7E}"/>
              </a:ext>
            </a:extLst>
          </p:cNvPr>
          <p:cNvSpPr/>
          <p:nvPr/>
        </p:nvSpPr>
        <p:spPr>
          <a:xfrm>
            <a:off x="5521841" y="909198"/>
            <a:ext cx="108000" cy="108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3" name="直接连接符 92">
            <a:extLst>
              <a:ext uri="{FF2B5EF4-FFF2-40B4-BE49-F238E27FC236}">
                <a16:creationId xmlns:a16="http://schemas.microsoft.com/office/drawing/2014/main" id="{511B226A-128B-4223-9179-D0EB2F43C84C}"/>
              </a:ext>
            </a:extLst>
          </p:cNvPr>
          <p:cNvCxnSpPr>
            <a:cxnSpLocks/>
          </p:cNvCxnSpPr>
          <p:nvPr/>
        </p:nvCxnSpPr>
        <p:spPr>
          <a:xfrm>
            <a:off x="2950231" y="951738"/>
            <a:ext cx="0" cy="1011590"/>
          </a:xfrm>
          <a:prstGeom prst="line">
            <a:avLst/>
          </a:prstGeom>
          <a:ln w="31750">
            <a:solidFill>
              <a:srgbClr val="C00000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85531A4F-D65E-4627-AE8A-05070D0A749F}"/>
              </a:ext>
            </a:extLst>
          </p:cNvPr>
          <p:cNvCxnSpPr>
            <a:cxnSpLocks/>
          </p:cNvCxnSpPr>
          <p:nvPr/>
        </p:nvCxnSpPr>
        <p:spPr>
          <a:xfrm>
            <a:off x="2950231" y="1963328"/>
            <a:ext cx="220927" cy="0"/>
          </a:xfrm>
          <a:prstGeom prst="straightConnector1">
            <a:avLst/>
          </a:prstGeom>
          <a:ln w="31750">
            <a:solidFill>
              <a:srgbClr val="C00000">
                <a:alpha val="8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椭圆 94">
            <a:extLst>
              <a:ext uri="{FF2B5EF4-FFF2-40B4-BE49-F238E27FC236}">
                <a16:creationId xmlns:a16="http://schemas.microsoft.com/office/drawing/2014/main" id="{8C2EF4B0-E8ED-4A8B-A160-D14E23127BFC}"/>
              </a:ext>
            </a:extLst>
          </p:cNvPr>
          <p:cNvSpPr/>
          <p:nvPr/>
        </p:nvSpPr>
        <p:spPr>
          <a:xfrm>
            <a:off x="2906223" y="919836"/>
            <a:ext cx="108000" cy="108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椭圆 95">
            <a:extLst>
              <a:ext uri="{FF2B5EF4-FFF2-40B4-BE49-F238E27FC236}">
                <a16:creationId xmlns:a16="http://schemas.microsoft.com/office/drawing/2014/main" id="{055F76D7-5A90-47A9-B2CF-94BC6C52A14A}"/>
              </a:ext>
            </a:extLst>
          </p:cNvPr>
          <p:cNvSpPr/>
          <p:nvPr/>
        </p:nvSpPr>
        <p:spPr>
          <a:xfrm>
            <a:off x="2144223" y="923378"/>
            <a:ext cx="108000" cy="108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7" name="直接连接符 96">
            <a:extLst>
              <a:ext uri="{FF2B5EF4-FFF2-40B4-BE49-F238E27FC236}">
                <a16:creationId xmlns:a16="http://schemas.microsoft.com/office/drawing/2014/main" id="{D900E06C-C5B6-4D98-A845-E9ED5816D0FA}"/>
              </a:ext>
            </a:extLst>
          </p:cNvPr>
          <p:cNvCxnSpPr>
            <a:cxnSpLocks/>
          </p:cNvCxnSpPr>
          <p:nvPr/>
        </p:nvCxnSpPr>
        <p:spPr>
          <a:xfrm>
            <a:off x="10943628" y="3450266"/>
            <a:ext cx="20748" cy="2406084"/>
          </a:xfrm>
          <a:prstGeom prst="line">
            <a:avLst/>
          </a:prstGeom>
          <a:ln w="31750">
            <a:solidFill>
              <a:schemeClr val="accent2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>
            <a:extLst>
              <a:ext uri="{FF2B5EF4-FFF2-40B4-BE49-F238E27FC236}">
                <a16:creationId xmlns:a16="http://schemas.microsoft.com/office/drawing/2014/main" id="{DD95C9BF-A168-4018-8643-68D26CCA02B6}"/>
              </a:ext>
            </a:extLst>
          </p:cNvPr>
          <p:cNvCxnSpPr>
            <a:cxnSpLocks/>
          </p:cNvCxnSpPr>
          <p:nvPr/>
        </p:nvCxnSpPr>
        <p:spPr>
          <a:xfrm flipH="1" flipV="1">
            <a:off x="4465696" y="5833537"/>
            <a:ext cx="6498680" cy="22813"/>
          </a:xfrm>
          <a:prstGeom prst="line">
            <a:avLst/>
          </a:prstGeom>
          <a:ln w="31750">
            <a:solidFill>
              <a:schemeClr val="accent2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>
            <a:extLst>
              <a:ext uri="{FF2B5EF4-FFF2-40B4-BE49-F238E27FC236}">
                <a16:creationId xmlns:a16="http://schemas.microsoft.com/office/drawing/2014/main" id="{546381BA-9F5C-44E0-8D6A-0C21EC1A4C94}"/>
              </a:ext>
            </a:extLst>
          </p:cNvPr>
          <p:cNvCxnSpPr>
            <a:cxnSpLocks/>
          </p:cNvCxnSpPr>
          <p:nvPr/>
        </p:nvCxnSpPr>
        <p:spPr>
          <a:xfrm flipV="1">
            <a:off x="4476305" y="5167423"/>
            <a:ext cx="1" cy="660323"/>
          </a:xfrm>
          <a:prstGeom prst="straightConnector1">
            <a:avLst/>
          </a:prstGeom>
          <a:ln w="31750">
            <a:solidFill>
              <a:schemeClr val="accent2">
                <a:alpha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椭圆 114">
            <a:extLst>
              <a:ext uri="{FF2B5EF4-FFF2-40B4-BE49-F238E27FC236}">
                <a16:creationId xmlns:a16="http://schemas.microsoft.com/office/drawing/2014/main" id="{80C73FAE-A4CE-4CFB-BCFA-B41066D08649}"/>
              </a:ext>
            </a:extLst>
          </p:cNvPr>
          <p:cNvSpPr/>
          <p:nvPr/>
        </p:nvSpPr>
        <p:spPr>
          <a:xfrm>
            <a:off x="10899581" y="3399317"/>
            <a:ext cx="108000" cy="10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4" name="直接连接符 123">
            <a:extLst>
              <a:ext uri="{FF2B5EF4-FFF2-40B4-BE49-F238E27FC236}">
                <a16:creationId xmlns:a16="http://schemas.microsoft.com/office/drawing/2014/main" id="{6BAABCFB-9597-48AA-96AE-F3941F6159AA}"/>
              </a:ext>
            </a:extLst>
          </p:cNvPr>
          <p:cNvCxnSpPr>
            <a:cxnSpLocks/>
          </p:cNvCxnSpPr>
          <p:nvPr/>
        </p:nvCxnSpPr>
        <p:spPr>
          <a:xfrm>
            <a:off x="8033844" y="3475076"/>
            <a:ext cx="29606" cy="2377605"/>
          </a:xfrm>
          <a:prstGeom prst="line">
            <a:avLst/>
          </a:prstGeom>
          <a:ln w="31750">
            <a:solidFill>
              <a:schemeClr val="accent2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椭圆 124">
            <a:extLst>
              <a:ext uri="{FF2B5EF4-FFF2-40B4-BE49-F238E27FC236}">
                <a16:creationId xmlns:a16="http://schemas.microsoft.com/office/drawing/2014/main" id="{A25792AF-906B-4840-AAC5-90D83BC74EA3}"/>
              </a:ext>
            </a:extLst>
          </p:cNvPr>
          <p:cNvSpPr/>
          <p:nvPr/>
        </p:nvSpPr>
        <p:spPr>
          <a:xfrm>
            <a:off x="8000430" y="3413494"/>
            <a:ext cx="108000" cy="10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6" name="椭圆 125">
            <a:extLst>
              <a:ext uri="{FF2B5EF4-FFF2-40B4-BE49-F238E27FC236}">
                <a16:creationId xmlns:a16="http://schemas.microsoft.com/office/drawing/2014/main" id="{8AC678B9-DD89-4AF3-88C1-02F722DA013D}"/>
              </a:ext>
            </a:extLst>
          </p:cNvPr>
          <p:cNvSpPr/>
          <p:nvPr/>
        </p:nvSpPr>
        <p:spPr>
          <a:xfrm>
            <a:off x="8020083" y="5784379"/>
            <a:ext cx="108000" cy="10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7" name="直接箭头连接符 126">
            <a:extLst>
              <a:ext uri="{FF2B5EF4-FFF2-40B4-BE49-F238E27FC236}">
                <a16:creationId xmlns:a16="http://schemas.microsoft.com/office/drawing/2014/main" id="{73C21A93-2EF5-4380-86A0-0B123BFCC336}"/>
              </a:ext>
            </a:extLst>
          </p:cNvPr>
          <p:cNvCxnSpPr>
            <a:cxnSpLocks/>
          </p:cNvCxnSpPr>
          <p:nvPr/>
        </p:nvCxnSpPr>
        <p:spPr>
          <a:xfrm flipV="1">
            <a:off x="4892603" y="5167425"/>
            <a:ext cx="0" cy="349094"/>
          </a:xfrm>
          <a:prstGeom prst="straightConnector1">
            <a:avLst/>
          </a:prstGeom>
          <a:ln w="31750">
            <a:solidFill>
              <a:srgbClr val="F1975A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连接符 128">
            <a:extLst>
              <a:ext uri="{FF2B5EF4-FFF2-40B4-BE49-F238E27FC236}">
                <a16:creationId xmlns:a16="http://schemas.microsoft.com/office/drawing/2014/main" id="{B3C0F8AF-1D1F-4087-957E-392B6FB0663D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11604130" y="3466215"/>
            <a:ext cx="390294" cy="9441"/>
          </a:xfrm>
          <a:prstGeom prst="line">
            <a:avLst/>
          </a:prstGeom>
          <a:ln w="31750">
            <a:solidFill>
              <a:srgbClr val="F197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连接符 129">
            <a:extLst>
              <a:ext uri="{FF2B5EF4-FFF2-40B4-BE49-F238E27FC236}">
                <a16:creationId xmlns:a16="http://schemas.microsoft.com/office/drawing/2014/main" id="{7C92BE2F-F4D6-4558-B141-1C653119E8D5}"/>
              </a:ext>
            </a:extLst>
          </p:cNvPr>
          <p:cNvCxnSpPr>
            <a:cxnSpLocks/>
          </p:cNvCxnSpPr>
          <p:nvPr/>
        </p:nvCxnSpPr>
        <p:spPr>
          <a:xfrm>
            <a:off x="11972739" y="3484408"/>
            <a:ext cx="0" cy="2087052"/>
          </a:xfrm>
          <a:prstGeom prst="line">
            <a:avLst/>
          </a:prstGeom>
          <a:ln w="31750">
            <a:solidFill>
              <a:srgbClr val="F197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连接符 134">
            <a:extLst>
              <a:ext uri="{FF2B5EF4-FFF2-40B4-BE49-F238E27FC236}">
                <a16:creationId xmlns:a16="http://schemas.microsoft.com/office/drawing/2014/main" id="{76757659-D53F-491B-8CED-6E4A1521D4F2}"/>
              </a:ext>
            </a:extLst>
          </p:cNvPr>
          <p:cNvCxnSpPr>
            <a:cxnSpLocks/>
          </p:cNvCxnSpPr>
          <p:nvPr/>
        </p:nvCxnSpPr>
        <p:spPr>
          <a:xfrm>
            <a:off x="4892604" y="5516519"/>
            <a:ext cx="7080135" cy="54594"/>
          </a:xfrm>
          <a:prstGeom prst="line">
            <a:avLst/>
          </a:prstGeom>
          <a:ln w="31750">
            <a:solidFill>
              <a:srgbClr val="F197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文本框 150">
            <a:extLst>
              <a:ext uri="{FF2B5EF4-FFF2-40B4-BE49-F238E27FC236}">
                <a16:creationId xmlns:a16="http://schemas.microsoft.com/office/drawing/2014/main" id="{03F4029F-4DE8-4ED0-B363-9DC301640A0B}"/>
              </a:ext>
            </a:extLst>
          </p:cNvPr>
          <p:cNvSpPr txBox="1"/>
          <p:nvPr/>
        </p:nvSpPr>
        <p:spPr>
          <a:xfrm>
            <a:off x="5860422" y="5805514"/>
            <a:ext cx="17606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F1975A"/>
                </a:solidFill>
                <a:latin typeface="Arial Rounded MT Bold" panose="020F0704030504030204" pitchFamily="34" charset="0"/>
              </a:rPr>
              <a:t>data forwarding</a:t>
            </a:r>
            <a:endParaRPr lang="zh-CN" altLang="en-US" sz="1600" dirty="0">
              <a:solidFill>
                <a:srgbClr val="F1975A"/>
              </a:solidFill>
              <a:latin typeface="Arial Rounded MT Bold" panose="020F0704030504030204" pitchFamily="34" charset="0"/>
            </a:endParaRPr>
          </a:p>
        </p:txBody>
      </p:sp>
      <p:cxnSp>
        <p:nvCxnSpPr>
          <p:cNvPr id="152" name="直接连接符 151">
            <a:extLst>
              <a:ext uri="{FF2B5EF4-FFF2-40B4-BE49-F238E27FC236}">
                <a16:creationId xmlns:a16="http://schemas.microsoft.com/office/drawing/2014/main" id="{AE910A48-8342-4784-A786-C408F1D0D3A5}"/>
              </a:ext>
            </a:extLst>
          </p:cNvPr>
          <p:cNvCxnSpPr>
            <a:cxnSpLocks/>
          </p:cNvCxnSpPr>
          <p:nvPr/>
        </p:nvCxnSpPr>
        <p:spPr>
          <a:xfrm>
            <a:off x="9726570" y="3802108"/>
            <a:ext cx="0" cy="2416823"/>
          </a:xfrm>
          <a:prstGeom prst="line">
            <a:avLst/>
          </a:prstGeom>
          <a:ln w="31750">
            <a:solidFill>
              <a:srgbClr val="C00000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箭头连接符 152">
            <a:extLst>
              <a:ext uri="{FF2B5EF4-FFF2-40B4-BE49-F238E27FC236}">
                <a16:creationId xmlns:a16="http://schemas.microsoft.com/office/drawing/2014/main" id="{2D96D326-F800-4FBC-A798-E92233CA030B}"/>
              </a:ext>
            </a:extLst>
          </p:cNvPr>
          <p:cNvCxnSpPr>
            <a:cxnSpLocks/>
          </p:cNvCxnSpPr>
          <p:nvPr/>
        </p:nvCxnSpPr>
        <p:spPr>
          <a:xfrm flipH="1">
            <a:off x="3428344" y="6210473"/>
            <a:ext cx="6319492" cy="8458"/>
          </a:xfrm>
          <a:prstGeom prst="straightConnector1">
            <a:avLst/>
          </a:prstGeom>
          <a:ln w="31750">
            <a:solidFill>
              <a:srgbClr val="C00000">
                <a:alpha val="8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连接符 155">
            <a:extLst>
              <a:ext uri="{FF2B5EF4-FFF2-40B4-BE49-F238E27FC236}">
                <a16:creationId xmlns:a16="http://schemas.microsoft.com/office/drawing/2014/main" id="{5456E6C1-F28D-42B9-954D-7D3CAEA111FA}"/>
              </a:ext>
            </a:extLst>
          </p:cNvPr>
          <p:cNvCxnSpPr>
            <a:cxnSpLocks/>
          </p:cNvCxnSpPr>
          <p:nvPr/>
        </p:nvCxnSpPr>
        <p:spPr>
          <a:xfrm flipH="1">
            <a:off x="3428345" y="6475228"/>
            <a:ext cx="6903676" cy="0"/>
          </a:xfrm>
          <a:prstGeom prst="line">
            <a:avLst/>
          </a:prstGeom>
          <a:ln w="31750">
            <a:solidFill>
              <a:srgbClr val="C00000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接箭头连接符 158">
            <a:extLst>
              <a:ext uri="{FF2B5EF4-FFF2-40B4-BE49-F238E27FC236}">
                <a16:creationId xmlns:a16="http://schemas.microsoft.com/office/drawing/2014/main" id="{9BF22739-7847-4EC3-A7AC-5063391803AE}"/>
              </a:ext>
            </a:extLst>
          </p:cNvPr>
          <p:cNvCxnSpPr>
            <a:cxnSpLocks/>
          </p:cNvCxnSpPr>
          <p:nvPr/>
        </p:nvCxnSpPr>
        <p:spPr>
          <a:xfrm flipV="1">
            <a:off x="10310896" y="3773700"/>
            <a:ext cx="1" cy="2701528"/>
          </a:xfrm>
          <a:prstGeom prst="straightConnector1">
            <a:avLst/>
          </a:prstGeom>
          <a:ln w="31750">
            <a:solidFill>
              <a:srgbClr val="C00000">
                <a:alpha val="8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接箭头连接符 171">
            <a:extLst>
              <a:ext uri="{FF2B5EF4-FFF2-40B4-BE49-F238E27FC236}">
                <a16:creationId xmlns:a16="http://schemas.microsoft.com/office/drawing/2014/main" id="{4C355005-ABF3-428D-8A31-85ADDA2EC5B7}"/>
              </a:ext>
            </a:extLst>
          </p:cNvPr>
          <p:cNvCxnSpPr>
            <a:cxnSpLocks/>
          </p:cNvCxnSpPr>
          <p:nvPr/>
        </p:nvCxnSpPr>
        <p:spPr>
          <a:xfrm flipV="1">
            <a:off x="2419981" y="3816659"/>
            <a:ext cx="0" cy="2176270"/>
          </a:xfrm>
          <a:prstGeom prst="straightConnector1">
            <a:avLst/>
          </a:prstGeom>
          <a:ln w="31750">
            <a:solidFill>
              <a:srgbClr val="C00000">
                <a:alpha val="8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接箭头连接符 175">
            <a:extLst>
              <a:ext uri="{FF2B5EF4-FFF2-40B4-BE49-F238E27FC236}">
                <a16:creationId xmlns:a16="http://schemas.microsoft.com/office/drawing/2014/main" id="{796E2ADB-9202-4248-A2BD-D743CC298BAE}"/>
              </a:ext>
            </a:extLst>
          </p:cNvPr>
          <p:cNvCxnSpPr>
            <a:cxnSpLocks/>
          </p:cNvCxnSpPr>
          <p:nvPr/>
        </p:nvCxnSpPr>
        <p:spPr>
          <a:xfrm>
            <a:off x="2161611" y="3793084"/>
            <a:ext cx="0" cy="2221285"/>
          </a:xfrm>
          <a:prstGeom prst="straightConnector1">
            <a:avLst/>
          </a:prstGeom>
          <a:ln w="31750">
            <a:solidFill>
              <a:srgbClr val="C00000">
                <a:alpha val="8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接箭头连接符 177">
            <a:extLst>
              <a:ext uri="{FF2B5EF4-FFF2-40B4-BE49-F238E27FC236}">
                <a16:creationId xmlns:a16="http://schemas.microsoft.com/office/drawing/2014/main" id="{FA29E7A5-397F-40DB-AAD2-AB82947555E4}"/>
              </a:ext>
            </a:extLst>
          </p:cNvPr>
          <p:cNvCxnSpPr>
            <a:cxnSpLocks/>
          </p:cNvCxnSpPr>
          <p:nvPr/>
        </p:nvCxnSpPr>
        <p:spPr>
          <a:xfrm>
            <a:off x="1967022" y="2243470"/>
            <a:ext cx="1" cy="912484"/>
          </a:xfrm>
          <a:prstGeom prst="straightConnector1">
            <a:avLst/>
          </a:prstGeom>
          <a:ln w="31750">
            <a:solidFill>
              <a:srgbClr val="7030A0">
                <a:alpha val="8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接箭头连接符 180">
            <a:extLst>
              <a:ext uri="{FF2B5EF4-FFF2-40B4-BE49-F238E27FC236}">
                <a16:creationId xmlns:a16="http://schemas.microsoft.com/office/drawing/2014/main" id="{AFAD537C-2114-4416-BC79-B6412EFBF9E5}"/>
              </a:ext>
            </a:extLst>
          </p:cNvPr>
          <p:cNvCxnSpPr>
            <a:cxnSpLocks/>
          </p:cNvCxnSpPr>
          <p:nvPr/>
        </p:nvCxnSpPr>
        <p:spPr>
          <a:xfrm flipH="1">
            <a:off x="1243946" y="2472148"/>
            <a:ext cx="531819" cy="0"/>
          </a:xfrm>
          <a:prstGeom prst="straightConnector1">
            <a:avLst/>
          </a:prstGeom>
          <a:ln w="31750">
            <a:solidFill>
              <a:srgbClr val="7030A0">
                <a:alpha val="8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接连接符 182">
            <a:extLst>
              <a:ext uri="{FF2B5EF4-FFF2-40B4-BE49-F238E27FC236}">
                <a16:creationId xmlns:a16="http://schemas.microsoft.com/office/drawing/2014/main" id="{D4FB38C3-B119-4108-ABCF-67FFC435A1A4}"/>
              </a:ext>
            </a:extLst>
          </p:cNvPr>
          <p:cNvCxnSpPr>
            <a:cxnSpLocks/>
          </p:cNvCxnSpPr>
          <p:nvPr/>
        </p:nvCxnSpPr>
        <p:spPr>
          <a:xfrm>
            <a:off x="1775765" y="2472148"/>
            <a:ext cx="0" cy="693769"/>
          </a:xfrm>
          <a:prstGeom prst="line">
            <a:avLst/>
          </a:prstGeom>
          <a:ln w="31750">
            <a:solidFill>
              <a:srgbClr val="7030A0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接连接符 186">
            <a:extLst>
              <a:ext uri="{FF2B5EF4-FFF2-40B4-BE49-F238E27FC236}">
                <a16:creationId xmlns:a16="http://schemas.microsoft.com/office/drawing/2014/main" id="{5C3F9DE7-77EC-45AA-B6C8-DC5E60BD3AD0}"/>
              </a:ext>
            </a:extLst>
          </p:cNvPr>
          <p:cNvCxnSpPr>
            <a:cxnSpLocks/>
          </p:cNvCxnSpPr>
          <p:nvPr/>
        </p:nvCxnSpPr>
        <p:spPr>
          <a:xfrm flipH="1">
            <a:off x="1243946" y="2243470"/>
            <a:ext cx="723076" cy="0"/>
          </a:xfrm>
          <a:prstGeom prst="line">
            <a:avLst/>
          </a:prstGeom>
          <a:ln w="31750">
            <a:solidFill>
              <a:srgbClr val="7030A0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接箭头连接符 190">
            <a:extLst>
              <a:ext uri="{FF2B5EF4-FFF2-40B4-BE49-F238E27FC236}">
                <a16:creationId xmlns:a16="http://schemas.microsoft.com/office/drawing/2014/main" id="{B227BC33-40FD-49AA-B9B5-1C1883242690}"/>
              </a:ext>
            </a:extLst>
          </p:cNvPr>
          <p:cNvCxnSpPr>
            <a:cxnSpLocks/>
          </p:cNvCxnSpPr>
          <p:nvPr/>
        </p:nvCxnSpPr>
        <p:spPr>
          <a:xfrm flipV="1">
            <a:off x="1963641" y="3815505"/>
            <a:ext cx="7372" cy="627324"/>
          </a:xfrm>
          <a:prstGeom prst="straightConnector1">
            <a:avLst/>
          </a:prstGeom>
          <a:ln w="31750">
            <a:solidFill>
              <a:srgbClr val="66A9D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接连接符 195">
            <a:extLst>
              <a:ext uri="{FF2B5EF4-FFF2-40B4-BE49-F238E27FC236}">
                <a16:creationId xmlns:a16="http://schemas.microsoft.com/office/drawing/2014/main" id="{A1AFAD5F-3647-4496-9B8A-C687B909046B}"/>
              </a:ext>
            </a:extLst>
          </p:cNvPr>
          <p:cNvCxnSpPr>
            <a:cxnSpLocks/>
          </p:cNvCxnSpPr>
          <p:nvPr/>
        </p:nvCxnSpPr>
        <p:spPr>
          <a:xfrm flipH="1">
            <a:off x="1234989" y="4455893"/>
            <a:ext cx="742916" cy="0"/>
          </a:xfrm>
          <a:prstGeom prst="line">
            <a:avLst/>
          </a:prstGeom>
          <a:ln w="31750">
            <a:solidFill>
              <a:srgbClr val="66A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接连接符 198">
            <a:extLst>
              <a:ext uri="{FF2B5EF4-FFF2-40B4-BE49-F238E27FC236}">
                <a16:creationId xmlns:a16="http://schemas.microsoft.com/office/drawing/2014/main" id="{AECB44BA-FDBC-4B52-BE9A-68EB12C643E7}"/>
              </a:ext>
            </a:extLst>
          </p:cNvPr>
          <p:cNvCxnSpPr>
            <a:cxnSpLocks/>
          </p:cNvCxnSpPr>
          <p:nvPr/>
        </p:nvCxnSpPr>
        <p:spPr>
          <a:xfrm>
            <a:off x="1775765" y="3793084"/>
            <a:ext cx="0" cy="483865"/>
          </a:xfrm>
          <a:prstGeom prst="line">
            <a:avLst/>
          </a:prstGeom>
          <a:ln w="31750">
            <a:solidFill>
              <a:srgbClr val="66A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接箭头连接符 202">
            <a:extLst>
              <a:ext uri="{FF2B5EF4-FFF2-40B4-BE49-F238E27FC236}">
                <a16:creationId xmlns:a16="http://schemas.microsoft.com/office/drawing/2014/main" id="{79A5AC23-CFD3-42D1-9FDE-8D2160A96C85}"/>
              </a:ext>
            </a:extLst>
          </p:cNvPr>
          <p:cNvCxnSpPr>
            <a:cxnSpLocks/>
          </p:cNvCxnSpPr>
          <p:nvPr/>
        </p:nvCxnSpPr>
        <p:spPr>
          <a:xfrm flipH="1">
            <a:off x="1234989" y="4276949"/>
            <a:ext cx="531819" cy="0"/>
          </a:xfrm>
          <a:prstGeom prst="straightConnector1">
            <a:avLst/>
          </a:prstGeom>
          <a:ln w="31750">
            <a:solidFill>
              <a:srgbClr val="66A9D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直接箭头连接符 203">
            <a:extLst>
              <a:ext uri="{FF2B5EF4-FFF2-40B4-BE49-F238E27FC236}">
                <a16:creationId xmlns:a16="http://schemas.microsoft.com/office/drawing/2014/main" id="{A648E0DE-E1D1-4E66-9AED-B2C5F6861946}"/>
              </a:ext>
            </a:extLst>
          </p:cNvPr>
          <p:cNvCxnSpPr>
            <a:cxnSpLocks/>
          </p:cNvCxnSpPr>
          <p:nvPr/>
        </p:nvCxnSpPr>
        <p:spPr>
          <a:xfrm flipV="1">
            <a:off x="1257130" y="4667036"/>
            <a:ext cx="1936621" cy="11306"/>
          </a:xfrm>
          <a:prstGeom prst="straightConnector1">
            <a:avLst/>
          </a:prstGeom>
          <a:ln w="31750">
            <a:solidFill>
              <a:srgbClr val="66A9D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文本框 211">
            <a:extLst>
              <a:ext uri="{FF2B5EF4-FFF2-40B4-BE49-F238E27FC236}">
                <a16:creationId xmlns:a16="http://schemas.microsoft.com/office/drawing/2014/main" id="{74F56592-1402-4AF0-B487-64F381845F13}"/>
              </a:ext>
            </a:extLst>
          </p:cNvPr>
          <p:cNvSpPr txBox="1"/>
          <p:nvPr/>
        </p:nvSpPr>
        <p:spPr>
          <a:xfrm>
            <a:off x="1450912" y="4652875"/>
            <a:ext cx="14718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66A9D9"/>
                </a:solidFill>
                <a:latin typeface="Arial Rounded MT Bold" panose="020F0704030504030204" pitchFamily="34" charset="0"/>
              </a:rPr>
              <a:t>Jump  or  not</a:t>
            </a:r>
            <a:endParaRPr lang="zh-CN" altLang="en-US" sz="1600" dirty="0">
              <a:solidFill>
                <a:srgbClr val="66A9D9"/>
              </a:solidFill>
              <a:latin typeface="Arial Rounded MT Bold" panose="020F0704030504030204" pitchFamily="34" charset="0"/>
            </a:endParaRPr>
          </a:p>
        </p:txBody>
      </p:sp>
      <p:cxnSp>
        <p:nvCxnSpPr>
          <p:cNvPr id="222" name="直接连接符 221">
            <a:extLst>
              <a:ext uri="{FF2B5EF4-FFF2-40B4-BE49-F238E27FC236}">
                <a16:creationId xmlns:a16="http://schemas.microsoft.com/office/drawing/2014/main" id="{01F9ACA7-FEC9-434D-98B7-4301265B671B}"/>
              </a:ext>
            </a:extLst>
          </p:cNvPr>
          <p:cNvCxnSpPr>
            <a:cxnSpLocks/>
          </p:cNvCxnSpPr>
          <p:nvPr/>
        </p:nvCxnSpPr>
        <p:spPr>
          <a:xfrm flipH="1">
            <a:off x="2419413" y="1173407"/>
            <a:ext cx="5618355" cy="20673"/>
          </a:xfrm>
          <a:prstGeom prst="line">
            <a:avLst/>
          </a:prstGeom>
          <a:ln w="31750">
            <a:solidFill>
              <a:srgbClr val="66A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直接箭头连接符 225">
            <a:extLst>
              <a:ext uri="{FF2B5EF4-FFF2-40B4-BE49-F238E27FC236}">
                <a16:creationId xmlns:a16="http://schemas.microsoft.com/office/drawing/2014/main" id="{F844EF55-BCCE-4820-853E-CE6E294A91A1}"/>
              </a:ext>
            </a:extLst>
          </p:cNvPr>
          <p:cNvCxnSpPr>
            <a:cxnSpLocks/>
          </p:cNvCxnSpPr>
          <p:nvPr/>
        </p:nvCxnSpPr>
        <p:spPr>
          <a:xfrm>
            <a:off x="2430046" y="1183743"/>
            <a:ext cx="0" cy="1982174"/>
          </a:xfrm>
          <a:prstGeom prst="straightConnector1">
            <a:avLst/>
          </a:prstGeom>
          <a:ln w="31750">
            <a:solidFill>
              <a:srgbClr val="66A9D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直接箭头连接符 232">
            <a:extLst>
              <a:ext uri="{FF2B5EF4-FFF2-40B4-BE49-F238E27FC236}">
                <a16:creationId xmlns:a16="http://schemas.microsoft.com/office/drawing/2014/main" id="{849DAE3A-E959-45E6-B868-33D33D59E2DF}"/>
              </a:ext>
            </a:extLst>
          </p:cNvPr>
          <p:cNvCxnSpPr>
            <a:cxnSpLocks/>
          </p:cNvCxnSpPr>
          <p:nvPr/>
        </p:nvCxnSpPr>
        <p:spPr>
          <a:xfrm>
            <a:off x="2442465" y="2427051"/>
            <a:ext cx="751286" cy="9784"/>
          </a:xfrm>
          <a:prstGeom prst="straightConnector1">
            <a:avLst/>
          </a:prstGeom>
          <a:ln w="31750">
            <a:solidFill>
              <a:srgbClr val="66A9D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椭圆 234">
            <a:extLst>
              <a:ext uri="{FF2B5EF4-FFF2-40B4-BE49-F238E27FC236}">
                <a16:creationId xmlns:a16="http://schemas.microsoft.com/office/drawing/2014/main" id="{D798128C-C921-4EB8-B85D-4B8B992504F0}"/>
              </a:ext>
            </a:extLst>
          </p:cNvPr>
          <p:cNvSpPr/>
          <p:nvPr/>
        </p:nvSpPr>
        <p:spPr>
          <a:xfrm>
            <a:off x="2399404" y="2369408"/>
            <a:ext cx="108000" cy="108000"/>
          </a:xfrm>
          <a:prstGeom prst="ellipse">
            <a:avLst/>
          </a:prstGeom>
          <a:solidFill>
            <a:srgbClr val="66A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7" name="直接连接符 236">
            <a:extLst>
              <a:ext uri="{FF2B5EF4-FFF2-40B4-BE49-F238E27FC236}">
                <a16:creationId xmlns:a16="http://schemas.microsoft.com/office/drawing/2014/main" id="{F3CDE748-C723-453D-9193-805E286DB86A}"/>
              </a:ext>
            </a:extLst>
          </p:cNvPr>
          <p:cNvCxnSpPr>
            <a:cxnSpLocks/>
          </p:cNvCxnSpPr>
          <p:nvPr/>
        </p:nvCxnSpPr>
        <p:spPr>
          <a:xfrm>
            <a:off x="5349085" y="1137378"/>
            <a:ext cx="2" cy="1282949"/>
          </a:xfrm>
          <a:prstGeom prst="line">
            <a:avLst/>
          </a:prstGeom>
          <a:ln w="31750">
            <a:solidFill>
              <a:srgbClr val="66A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直接箭头连接符 239">
            <a:extLst>
              <a:ext uri="{FF2B5EF4-FFF2-40B4-BE49-F238E27FC236}">
                <a16:creationId xmlns:a16="http://schemas.microsoft.com/office/drawing/2014/main" id="{FEBD2A17-C300-4A60-9358-987BE1EA94BE}"/>
              </a:ext>
            </a:extLst>
          </p:cNvPr>
          <p:cNvCxnSpPr>
            <a:cxnSpLocks/>
          </p:cNvCxnSpPr>
          <p:nvPr/>
        </p:nvCxnSpPr>
        <p:spPr>
          <a:xfrm>
            <a:off x="5349086" y="2420327"/>
            <a:ext cx="430594" cy="6724"/>
          </a:xfrm>
          <a:prstGeom prst="straightConnector1">
            <a:avLst/>
          </a:prstGeom>
          <a:ln w="31750">
            <a:solidFill>
              <a:srgbClr val="66A9D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椭圆 242">
            <a:extLst>
              <a:ext uri="{FF2B5EF4-FFF2-40B4-BE49-F238E27FC236}">
                <a16:creationId xmlns:a16="http://schemas.microsoft.com/office/drawing/2014/main" id="{0970F8A8-DB53-4204-9CBA-824D35C368DA}"/>
              </a:ext>
            </a:extLst>
          </p:cNvPr>
          <p:cNvSpPr/>
          <p:nvPr/>
        </p:nvSpPr>
        <p:spPr>
          <a:xfrm>
            <a:off x="5288094" y="1135724"/>
            <a:ext cx="108000" cy="108000"/>
          </a:xfrm>
          <a:prstGeom prst="ellipse">
            <a:avLst/>
          </a:prstGeom>
          <a:solidFill>
            <a:srgbClr val="66A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5" name="文本框 244">
            <a:extLst>
              <a:ext uri="{FF2B5EF4-FFF2-40B4-BE49-F238E27FC236}">
                <a16:creationId xmlns:a16="http://schemas.microsoft.com/office/drawing/2014/main" id="{1D113E7D-C2AB-4B3D-9F98-BF2CD051F481}"/>
              </a:ext>
            </a:extLst>
          </p:cNvPr>
          <p:cNvSpPr txBox="1"/>
          <p:nvPr/>
        </p:nvSpPr>
        <p:spPr>
          <a:xfrm>
            <a:off x="6045248" y="1135724"/>
            <a:ext cx="17538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66A9D9"/>
                </a:solidFill>
                <a:latin typeface="Arial Rounded MT Bold" panose="020F0704030504030204" pitchFamily="34" charset="0"/>
              </a:rPr>
              <a:t>go back to pc+4</a:t>
            </a:r>
            <a:endParaRPr lang="zh-CN" altLang="en-US" sz="1600" dirty="0">
              <a:solidFill>
                <a:srgbClr val="66A9D9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64" name="文本框 263">
            <a:extLst>
              <a:ext uri="{FF2B5EF4-FFF2-40B4-BE49-F238E27FC236}">
                <a16:creationId xmlns:a16="http://schemas.microsoft.com/office/drawing/2014/main" id="{64B7D663-629F-40D8-9882-8E740F5193B5}"/>
              </a:ext>
            </a:extLst>
          </p:cNvPr>
          <p:cNvSpPr txBox="1"/>
          <p:nvPr/>
        </p:nvSpPr>
        <p:spPr>
          <a:xfrm>
            <a:off x="6384190" y="5214347"/>
            <a:ext cx="12236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F1975A"/>
                </a:solidFill>
                <a:latin typeface="Arial Rounded MT Bold" panose="020F0704030504030204" pitchFamily="34" charset="0"/>
              </a:rPr>
              <a:t>write back</a:t>
            </a:r>
            <a:endParaRPr lang="zh-CN" altLang="en-US" sz="1600" dirty="0">
              <a:solidFill>
                <a:srgbClr val="F1975A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9847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3FAEF99C-B307-4E4C-A8CA-902BE29AA62B}"/>
              </a:ext>
            </a:extLst>
          </p:cNvPr>
          <p:cNvSpPr txBox="1"/>
          <p:nvPr/>
        </p:nvSpPr>
        <p:spPr>
          <a:xfrm>
            <a:off x="2424619" y="732565"/>
            <a:ext cx="1701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ED7D31"/>
                </a:solidFill>
                <a:latin typeface="Arial Rounded MT Bold" panose="020F0704030504030204" pitchFamily="34" charset="0"/>
              </a:rPr>
              <a:t>10-bits tag</a:t>
            </a:r>
            <a:endParaRPr lang="zh-CN" altLang="en-US" dirty="0">
              <a:solidFill>
                <a:srgbClr val="ED7D3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382B01F-E3AB-42C6-90C7-DDAB7933044A}"/>
              </a:ext>
            </a:extLst>
          </p:cNvPr>
          <p:cNvSpPr txBox="1"/>
          <p:nvPr/>
        </p:nvSpPr>
        <p:spPr>
          <a:xfrm>
            <a:off x="4238496" y="732565"/>
            <a:ext cx="1975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ED7D31"/>
                </a:solidFill>
                <a:latin typeface="Arial Rounded MT Bold" panose="020F0704030504030204" pitchFamily="34" charset="0"/>
              </a:rPr>
              <a:t>18-bits address</a:t>
            </a:r>
            <a:endParaRPr lang="zh-CN" altLang="en-US" dirty="0">
              <a:solidFill>
                <a:srgbClr val="ED7D3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25B4A92-36F4-48E3-9187-928ADA53D76A}"/>
              </a:ext>
            </a:extLst>
          </p:cNvPr>
          <p:cNvSpPr txBox="1"/>
          <p:nvPr/>
        </p:nvSpPr>
        <p:spPr>
          <a:xfrm>
            <a:off x="6416814" y="732565"/>
            <a:ext cx="1399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ED7D31"/>
                </a:solidFill>
                <a:latin typeface="Arial Rounded MT Bold" panose="020F0704030504030204" pitchFamily="34" charset="0"/>
              </a:rPr>
              <a:t>1-bit valid</a:t>
            </a:r>
            <a:endParaRPr lang="zh-CN" altLang="en-US" dirty="0">
              <a:solidFill>
                <a:srgbClr val="ED7D3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4C129BE-676C-483A-A571-8FE1026CAC0A}"/>
              </a:ext>
            </a:extLst>
          </p:cNvPr>
          <p:cNvSpPr txBox="1"/>
          <p:nvPr/>
        </p:nvSpPr>
        <p:spPr>
          <a:xfrm>
            <a:off x="8019135" y="732565"/>
            <a:ext cx="2023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ED7D31"/>
                </a:solidFill>
                <a:latin typeface="Arial Rounded MT Bold" panose="020F0704030504030204" pitchFamily="34" charset="0"/>
              </a:rPr>
              <a:t>2-bits predictor</a:t>
            </a:r>
            <a:endParaRPr lang="zh-CN" altLang="en-US" dirty="0">
              <a:solidFill>
                <a:srgbClr val="ED7D31"/>
              </a:solidFill>
              <a:latin typeface="Arial Rounded MT Bold" panose="020F0704030504030204" pitchFamily="34" charset="0"/>
            </a:endParaRPr>
          </a:p>
        </p:txBody>
      </p:sp>
      <p:graphicFrame>
        <p:nvGraphicFramePr>
          <p:cNvPr id="15" name="表格 15">
            <a:extLst>
              <a:ext uri="{FF2B5EF4-FFF2-40B4-BE49-F238E27FC236}">
                <a16:creationId xmlns:a16="http://schemas.microsoft.com/office/drawing/2014/main" id="{B2BDDEAD-B5C9-4801-A7DA-463B5F6F3F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3135154"/>
              </p:ext>
            </p:extLst>
          </p:nvPr>
        </p:nvGraphicFramePr>
        <p:xfrm>
          <a:off x="2127693" y="1123704"/>
          <a:ext cx="8128000" cy="1112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73384270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130432266"/>
                    </a:ext>
                  </a:extLst>
                </a:gridCol>
                <a:gridCol w="1591340">
                  <a:extLst>
                    <a:ext uri="{9D8B030D-6E8A-4147-A177-3AD203B41FA5}">
                      <a16:colId xmlns:a16="http://schemas.microsoft.com/office/drawing/2014/main" val="2993494479"/>
                    </a:ext>
                  </a:extLst>
                </a:gridCol>
                <a:gridCol w="2472660">
                  <a:extLst>
                    <a:ext uri="{9D8B030D-6E8A-4147-A177-3AD203B41FA5}">
                      <a16:colId xmlns:a16="http://schemas.microsoft.com/office/drawing/2014/main" val="25897606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0059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7314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9912672"/>
                  </a:ext>
                </a:extLst>
              </a:tr>
            </a:tbl>
          </a:graphicData>
        </a:graphic>
      </p:graphicFrame>
      <p:graphicFrame>
        <p:nvGraphicFramePr>
          <p:cNvPr id="18" name="表格 15">
            <a:extLst>
              <a:ext uri="{FF2B5EF4-FFF2-40B4-BE49-F238E27FC236}">
                <a16:creationId xmlns:a16="http://schemas.microsoft.com/office/drawing/2014/main" id="{C9585B54-305E-40E8-9705-D2558DB981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0078583"/>
              </p:ext>
            </p:extLst>
          </p:nvPr>
        </p:nvGraphicFramePr>
        <p:xfrm>
          <a:off x="2109965" y="2956056"/>
          <a:ext cx="8128000" cy="1112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73384270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130432266"/>
                    </a:ext>
                  </a:extLst>
                </a:gridCol>
                <a:gridCol w="1619701">
                  <a:extLst>
                    <a:ext uri="{9D8B030D-6E8A-4147-A177-3AD203B41FA5}">
                      <a16:colId xmlns:a16="http://schemas.microsoft.com/office/drawing/2014/main" val="2993494479"/>
                    </a:ext>
                  </a:extLst>
                </a:gridCol>
                <a:gridCol w="2444299">
                  <a:extLst>
                    <a:ext uri="{9D8B030D-6E8A-4147-A177-3AD203B41FA5}">
                      <a16:colId xmlns:a16="http://schemas.microsoft.com/office/drawing/2014/main" val="25897606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0059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7314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9912672"/>
                  </a:ext>
                </a:extLst>
              </a:tr>
            </a:tbl>
          </a:graphicData>
        </a:graphic>
      </p:graphicFrame>
      <p:sp>
        <p:nvSpPr>
          <p:cNvPr id="19" name="文本框 18">
            <a:extLst>
              <a:ext uri="{FF2B5EF4-FFF2-40B4-BE49-F238E27FC236}">
                <a16:creationId xmlns:a16="http://schemas.microsoft.com/office/drawing/2014/main" id="{82D4E20D-C4BF-4497-8EDD-73D2E2C8CE57}"/>
              </a:ext>
            </a:extLst>
          </p:cNvPr>
          <p:cNvSpPr txBox="1"/>
          <p:nvPr/>
        </p:nvSpPr>
        <p:spPr>
          <a:xfrm>
            <a:off x="1818178" y="1108259"/>
            <a:ext cx="499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ED7D31"/>
                </a:solidFill>
                <a:latin typeface="Arial Rounded MT Bold" panose="020F0704030504030204" pitchFamily="34" charset="0"/>
              </a:rPr>
              <a:t>0</a:t>
            </a:r>
            <a:endParaRPr lang="zh-CN" altLang="en-US" dirty="0">
              <a:solidFill>
                <a:srgbClr val="ED7D3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44060B2-FD25-481F-B117-148D505B3D0B}"/>
              </a:ext>
            </a:extLst>
          </p:cNvPr>
          <p:cNvSpPr txBox="1"/>
          <p:nvPr/>
        </p:nvSpPr>
        <p:spPr>
          <a:xfrm>
            <a:off x="1811089" y="1515846"/>
            <a:ext cx="499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ED7D31"/>
                </a:solidFill>
                <a:latin typeface="Arial Rounded MT Bold" panose="020F0704030504030204" pitchFamily="34" charset="0"/>
              </a:rPr>
              <a:t>1</a:t>
            </a:r>
            <a:endParaRPr lang="zh-CN" altLang="en-US" dirty="0">
              <a:solidFill>
                <a:srgbClr val="ED7D3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BFAFA41C-8538-463F-BD40-A0464BCF34A8}"/>
              </a:ext>
            </a:extLst>
          </p:cNvPr>
          <p:cNvSpPr txBox="1"/>
          <p:nvPr/>
        </p:nvSpPr>
        <p:spPr>
          <a:xfrm>
            <a:off x="1803994" y="1880895"/>
            <a:ext cx="499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ED7D31"/>
                </a:solidFill>
                <a:latin typeface="Arial Rounded MT Bold" panose="020F0704030504030204" pitchFamily="34" charset="0"/>
              </a:rPr>
              <a:t>2</a:t>
            </a:r>
            <a:endParaRPr lang="zh-CN" altLang="en-US" dirty="0">
              <a:solidFill>
                <a:srgbClr val="ED7D3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FDE5B974-E883-4505-8DCA-EDED34844FCB}"/>
              </a:ext>
            </a:extLst>
          </p:cNvPr>
          <p:cNvSpPr txBox="1"/>
          <p:nvPr/>
        </p:nvSpPr>
        <p:spPr>
          <a:xfrm>
            <a:off x="1808266" y="2342733"/>
            <a:ext cx="461665" cy="9144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>
                <a:solidFill>
                  <a:srgbClr val="ED7D31"/>
                </a:solidFill>
                <a:latin typeface="Arial Rounded MT Bold" panose="020F0704030504030204" pitchFamily="34" charset="0"/>
              </a:rPr>
              <a:t>……</a:t>
            </a:r>
            <a:endParaRPr lang="zh-CN" altLang="en-US" dirty="0">
              <a:solidFill>
                <a:srgbClr val="ED7D3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9085249D-1734-4C98-A79E-C7EFCD9A9D7F}"/>
              </a:ext>
            </a:extLst>
          </p:cNvPr>
          <p:cNvSpPr txBox="1"/>
          <p:nvPr/>
        </p:nvSpPr>
        <p:spPr>
          <a:xfrm>
            <a:off x="1705950" y="2969674"/>
            <a:ext cx="666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ED7D31"/>
                </a:solidFill>
                <a:latin typeface="Arial Rounded MT Bold" panose="020F0704030504030204" pitchFamily="34" charset="0"/>
              </a:rPr>
              <a:t>61</a:t>
            </a:r>
            <a:endParaRPr lang="zh-CN" altLang="en-US" dirty="0">
              <a:solidFill>
                <a:srgbClr val="ED7D3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6B52BACF-89AC-49F9-8EB1-A081AF278BC1}"/>
              </a:ext>
            </a:extLst>
          </p:cNvPr>
          <p:cNvSpPr txBox="1"/>
          <p:nvPr/>
        </p:nvSpPr>
        <p:spPr>
          <a:xfrm>
            <a:off x="1704752" y="3344655"/>
            <a:ext cx="499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ED7D31"/>
                </a:solidFill>
                <a:latin typeface="Arial Rounded MT Bold" panose="020F0704030504030204" pitchFamily="34" charset="0"/>
              </a:rPr>
              <a:t>62</a:t>
            </a:r>
            <a:endParaRPr lang="zh-CN" altLang="en-US" dirty="0">
              <a:solidFill>
                <a:srgbClr val="ED7D3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C0DFDD8C-C2D6-4013-BB57-DFB79BB50C7F}"/>
              </a:ext>
            </a:extLst>
          </p:cNvPr>
          <p:cNvSpPr txBox="1"/>
          <p:nvPr/>
        </p:nvSpPr>
        <p:spPr>
          <a:xfrm>
            <a:off x="1718926" y="3709711"/>
            <a:ext cx="499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ED7D31"/>
                </a:solidFill>
                <a:latin typeface="Arial Rounded MT Bold" panose="020F0704030504030204" pitchFamily="34" charset="0"/>
              </a:rPr>
              <a:t>63</a:t>
            </a:r>
            <a:endParaRPr lang="zh-CN" altLang="en-US" dirty="0">
              <a:solidFill>
                <a:srgbClr val="ED7D3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DEE29F04-B8CD-49ED-A4BD-92CD0E35BF1C}"/>
              </a:ext>
            </a:extLst>
          </p:cNvPr>
          <p:cNvSpPr txBox="1"/>
          <p:nvPr/>
        </p:nvSpPr>
        <p:spPr>
          <a:xfrm>
            <a:off x="3371111" y="4249890"/>
            <a:ext cx="58744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ED7D31"/>
                </a:solidFill>
                <a:latin typeface="Arial Rounded MT Bold" panose="020F0704030504030204" pitchFamily="34" charset="0"/>
              </a:rPr>
              <a:t>BTB &amp; BHT with 64 lines and 2-bits offset</a:t>
            </a:r>
            <a:endParaRPr lang="zh-CN" altLang="en-US" sz="2000" dirty="0">
              <a:solidFill>
                <a:srgbClr val="ED7D3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6249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A972F601-F2BB-472E-BD85-E9CEEE7E1F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5462458"/>
              </p:ext>
            </p:extLst>
          </p:nvPr>
        </p:nvGraphicFramePr>
        <p:xfrm>
          <a:off x="606055" y="287080"/>
          <a:ext cx="11196084" cy="170014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22676">
                  <a:extLst>
                    <a:ext uri="{9D8B030D-6E8A-4147-A177-3AD203B41FA5}">
                      <a16:colId xmlns:a16="http://schemas.microsoft.com/office/drawing/2014/main" val="2168534967"/>
                    </a:ext>
                  </a:extLst>
                </a:gridCol>
                <a:gridCol w="1040792">
                  <a:extLst>
                    <a:ext uri="{9D8B030D-6E8A-4147-A177-3AD203B41FA5}">
                      <a16:colId xmlns:a16="http://schemas.microsoft.com/office/drawing/2014/main" val="812462281"/>
                    </a:ext>
                  </a:extLst>
                </a:gridCol>
                <a:gridCol w="1061001">
                  <a:extLst>
                    <a:ext uri="{9D8B030D-6E8A-4147-A177-3AD203B41FA5}">
                      <a16:colId xmlns:a16="http://schemas.microsoft.com/office/drawing/2014/main" val="1401296737"/>
                    </a:ext>
                  </a:extLst>
                </a:gridCol>
                <a:gridCol w="1111523">
                  <a:extLst>
                    <a:ext uri="{9D8B030D-6E8A-4147-A177-3AD203B41FA5}">
                      <a16:colId xmlns:a16="http://schemas.microsoft.com/office/drawing/2014/main" val="915914499"/>
                    </a:ext>
                  </a:extLst>
                </a:gridCol>
                <a:gridCol w="1202467">
                  <a:extLst>
                    <a:ext uri="{9D8B030D-6E8A-4147-A177-3AD203B41FA5}">
                      <a16:colId xmlns:a16="http://schemas.microsoft.com/office/drawing/2014/main" val="2787688559"/>
                    </a:ext>
                  </a:extLst>
                </a:gridCol>
                <a:gridCol w="990268">
                  <a:extLst>
                    <a:ext uri="{9D8B030D-6E8A-4147-A177-3AD203B41FA5}">
                      <a16:colId xmlns:a16="http://schemas.microsoft.com/office/drawing/2014/main" val="2610068556"/>
                    </a:ext>
                  </a:extLst>
                </a:gridCol>
                <a:gridCol w="1040792">
                  <a:extLst>
                    <a:ext uri="{9D8B030D-6E8A-4147-A177-3AD203B41FA5}">
                      <a16:colId xmlns:a16="http://schemas.microsoft.com/office/drawing/2014/main" val="2235040264"/>
                    </a:ext>
                  </a:extLst>
                </a:gridCol>
                <a:gridCol w="1061001">
                  <a:extLst>
                    <a:ext uri="{9D8B030D-6E8A-4147-A177-3AD203B41FA5}">
                      <a16:colId xmlns:a16="http://schemas.microsoft.com/office/drawing/2014/main" val="2797732640"/>
                    </a:ext>
                  </a:extLst>
                </a:gridCol>
                <a:gridCol w="1131734">
                  <a:extLst>
                    <a:ext uri="{9D8B030D-6E8A-4147-A177-3AD203B41FA5}">
                      <a16:colId xmlns:a16="http://schemas.microsoft.com/office/drawing/2014/main" val="180325265"/>
                    </a:ext>
                  </a:extLst>
                </a:gridCol>
                <a:gridCol w="1333830">
                  <a:extLst>
                    <a:ext uri="{9D8B030D-6E8A-4147-A177-3AD203B41FA5}">
                      <a16:colId xmlns:a16="http://schemas.microsoft.com/office/drawing/2014/main" val="842112075"/>
                    </a:ext>
                  </a:extLst>
                </a:gridCol>
              </a:tblGrid>
              <a:tr h="50634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>
                          <a:solidFill>
                            <a:srgbClr val="ED7D31"/>
                          </a:solidFill>
                          <a:latin typeface="Arial Rounded MT Bold" panose="020F0704030504030204" pitchFamily="34" charset="0"/>
                        </a:rPr>
                        <a:t>Cycle 1</a:t>
                      </a:r>
                      <a:endParaRPr lang="zh-CN" altLang="en-US" sz="1600" dirty="0">
                        <a:solidFill>
                          <a:srgbClr val="ED7D31"/>
                        </a:solidFill>
                        <a:latin typeface="Arial Rounded MT Bold" panose="020F0704030504030204" pitchFamily="34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>
                          <a:solidFill>
                            <a:srgbClr val="ED7D31"/>
                          </a:solidFill>
                          <a:latin typeface="Arial Rounded MT Bold" panose="020F0704030504030204" pitchFamily="34" charset="0"/>
                        </a:rPr>
                        <a:t>Cycle 2</a:t>
                      </a:r>
                      <a:endParaRPr lang="zh-CN" altLang="en-US" sz="1600" dirty="0">
                        <a:solidFill>
                          <a:srgbClr val="ED7D31"/>
                        </a:solidFill>
                        <a:latin typeface="Arial Rounded MT Bold" panose="020F0704030504030204" pitchFamily="34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>
                          <a:solidFill>
                            <a:srgbClr val="ED7D31"/>
                          </a:solidFill>
                          <a:latin typeface="Arial Rounded MT Bold" panose="020F0704030504030204" pitchFamily="34" charset="0"/>
                        </a:rPr>
                        <a:t>Cycle 3</a:t>
                      </a:r>
                      <a:endParaRPr lang="zh-CN" altLang="en-US" sz="1600" dirty="0">
                        <a:solidFill>
                          <a:srgbClr val="ED7D31"/>
                        </a:solidFill>
                        <a:latin typeface="Arial Rounded MT Bold" panose="020F0704030504030204" pitchFamily="34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>
                          <a:solidFill>
                            <a:srgbClr val="ED7D31"/>
                          </a:solidFill>
                          <a:latin typeface="Arial Rounded MT Bold" panose="020F0704030504030204" pitchFamily="34" charset="0"/>
                        </a:rPr>
                        <a:t>Cycle 4</a:t>
                      </a:r>
                      <a:endParaRPr lang="zh-CN" altLang="en-US" sz="1600" dirty="0">
                        <a:solidFill>
                          <a:srgbClr val="ED7D31"/>
                        </a:solidFill>
                        <a:latin typeface="Arial Rounded MT Bold" panose="020F0704030504030204" pitchFamily="34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>
                          <a:solidFill>
                            <a:srgbClr val="ED7D31"/>
                          </a:solidFill>
                          <a:latin typeface="Arial Rounded MT Bold" panose="020F0704030504030204" pitchFamily="34" charset="0"/>
                        </a:rPr>
                        <a:t>Cycle 5</a:t>
                      </a:r>
                      <a:endParaRPr lang="zh-CN" altLang="en-US" sz="1600" dirty="0">
                        <a:solidFill>
                          <a:srgbClr val="ED7D31"/>
                        </a:solidFill>
                        <a:latin typeface="Arial Rounded MT Bold" panose="020F0704030504030204" pitchFamily="34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>
                          <a:solidFill>
                            <a:srgbClr val="ED7D31"/>
                          </a:solidFill>
                          <a:latin typeface="Arial Rounded MT Bold" panose="020F0704030504030204" pitchFamily="34" charset="0"/>
                        </a:rPr>
                        <a:t>Cycle 6</a:t>
                      </a:r>
                      <a:endParaRPr lang="zh-CN" altLang="en-US" sz="1600" dirty="0">
                        <a:solidFill>
                          <a:srgbClr val="ED7D31"/>
                        </a:solidFill>
                        <a:latin typeface="Arial Rounded MT Bold" panose="020F0704030504030204" pitchFamily="34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>
                          <a:solidFill>
                            <a:srgbClr val="ED7D31"/>
                          </a:solidFill>
                          <a:latin typeface="Arial Rounded MT Bold" panose="020F0704030504030204" pitchFamily="34" charset="0"/>
                        </a:rPr>
                        <a:t>Cycle 7</a:t>
                      </a:r>
                      <a:endParaRPr lang="zh-CN" altLang="en-US" sz="1600" dirty="0">
                        <a:solidFill>
                          <a:srgbClr val="ED7D31"/>
                        </a:solidFill>
                        <a:latin typeface="Arial Rounded MT Bold" panose="020F0704030504030204" pitchFamily="34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>
                          <a:solidFill>
                            <a:srgbClr val="ED7D31"/>
                          </a:solidFill>
                          <a:latin typeface="Arial Rounded MT Bold" panose="020F0704030504030204" pitchFamily="34" charset="0"/>
                        </a:rPr>
                        <a:t>Cycle 8</a:t>
                      </a:r>
                      <a:endParaRPr lang="zh-CN" altLang="en-US" sz="1600" dirty="0">
                        <a:solidFill>
                          <a:srgbClr val="ED7D31"/>
                        </a:solidFill>
                        <a:latin typeface="Arial Rounded MT Bold" panose="020F0704030504030204" pitchFamily="34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>
                          <a:solidFill>
                            <a:srgbClr val="ED7D31"/>
                          </a:solidFill>
                          <a:latin typeface="Arial Rounded MT Bold" panose="020F0704030504030204" pitchFamily="34" charset="0"/>
                        </a:rPr>
                        <a:t>Cycle 9</a:t>
                      </a:r>
                      <a:endParaRPr lang="zh-CN" altLang="en-US" sz="1600" dirty="0">
                        <a:solidFill>
                          <a:srgbClr val="ED7D31"/>
                        </a:solidFill>
                        <a:latin typeface="Arial Rounded MT Bold" panose="020F0704030504030204" pitchFamily="34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>
                          <a:solidFill>
                            <a:srgbClr val="ED7D31"/>
                          </a:solidFill>
                          <a:latin typeface="Arial Rounded MT Bold" panose="020F0704030504030204" pitchFamily="34" charset="0"/>
                        </a:rPr>
                        <a:t>Cycle 10</a:t>
                      </a:r>
                      <a:endParaRPr lang="zh-CN" altLang="en-US" sz="1600" dirty="0">
                        <a:solidFill>
                          <a:srgbClr val="ED7D31"/>
                        </a:solidFill>
                        <a:latin typeface="Arial Rounded MT Bold" panose="020F0704030504030204" pitchFamily="34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1807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rgbClr val="ED7D31"/>
                          </a:solidFill>
                          <a:latin typeface="Arial Rounded MT Bold" panose="020F0704030504030204" pitchFamily="34" charset="0"/>
                        </a:rPr>
                        <a:t>send b1</a:t>
                      </a:r>
                      <a:endParaRPr lang="zh-CN" altLang="en-US" sz="1600" dirty="0">
                        <a:solidFill>
                          <a:srgbClr val="ED7D31"/>
                        </a:solidFill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>
                          <a:solidFill>
                            <a:srgbClr val="ED7D31"/>
                          </a:solidFill>
                          <a:latin typeface="Arial Rounded MT Bold" panose="020F0704030504030204" pitchFamily="34" charset="0"/>
                        </a:rPr>
                        <a:t>b</a:t>
                      </a:r>
                      <a:endParaRPr lang="zh-CN" altLang="en-US" sz="1600" dirty="0">
                        <a:solidFill>
                          <a:srgbClr val="ED7D31"/>
                        </a:solidFill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5744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>
                          <a:solidFill>
                            <a:srgbClr val="ED7D31"/>
                          </a:solidFill>
                          <a:latin typeface="Arial Rounded MT Bold" panose="020F0704030504030204" pitchFamily="34" charset="0"/>
                        </a:rPr>
                        <a:t>send b1</a:t>
                      </a:r>
                      <a:endParaRPr lang="zh-CN" altLang="en-US" sz="1600" dirty="0">
                        <a:solidFill>
                          <a:srgbClr val="ED7D31"/>
                        </a:solidFill>
                        <a:latin typeface="Arial Rounded MT Bold" panose="020F0704030504030204" pitchFamily="34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>
                          <a:solidFill>
                            <a:srgbClr val="ED7D31"/>
                          </a:solidFill>
                          <a:latin typeface="Arial Rounded MT Bold" panose="020F0704030504030204" pitchFamily="34" charset="0"/>
                        </a:rPr>
                        <a:t>send b2</a:t>
                      </a:r>
                      <a:endParaRPr lang="zh-CN" altLang="en-US" sz="1600" dirty="0">
                        <a:solidFill>
                          <a:srgbClr val="ED7D31"/>
                        </a:solidFill>
                        <a:latin typeface="Arial Rounded MT Bold" panose="020F0704030504030204" pitchFamily="34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>
                          <a:solidFill>
                            <a:srgbClr val="ED7D31"/>
                          </a:solidFill>
                          <a:latin typeface="Arial Rounded MT Bold" panose="020F0704030504030204" pitchFamily="34" charset="0"/>
                        </a:rPr>
                        <a:t>send b3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>
                          <a:solidFill>
                            <a:srgbClr val="ED7D31"/>
                          </a:solidFill>
                          <a:latin typeface="Arial Rounded MT Bold" panose="020F0704030504030204" pitchFamily="34" charset="0"/>
                        </a:rPr>
                        <a:t>receive b1</a:t>
                      </a:r>
                      <a:endParaRPr lang="zh-CN" altLang="en-US" sz="1600" dirty="0">
                        <a:solidFill>
                          <a:srgbClr val="ED7D31"/>
                        </a:solidFill>
                        <a:latin typeface="Arial Rounded MT Bold" panose="020F0704030504030204" pitchFamily="34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>
                          <a:solidFill>
                            <a:srgbClr val="ED7D31"/>
                          </a:solidFill>
                          <a:latin typeface="Arial Rounded MT Bold" panose="020F0704030504030204" pitchFamily="34" charset="0"/>
                        </a:rPr>
                        <a:t>send b4</a:t>
                      </a:r>
                      <a:endParaRPr lang="zh-CN" altLang="en-US" sz="1600" dirty="0">
                        <a:solidFill>
                          <a:srgbClr val="ED7D31"/>
                        </a:solidFill>
                        <a:latin typeface="Arial Rounded MT Bold" panose="020F0704030504030204" pitchFamily="34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6007803"/>
                  </a:ext>
                </a:extLst>
              </a:tr>
            </a:tbl>
          </a:graphicData>
        </a:graphic>
      </p:graphicFrame>
      <p:graphicFrame>
        <p:nvGraphicFramePr>
          <p:cNvPr id="8" name="表格 8">
            <a:extLst>
              <a:ext uri="{FF2B5EF4-FFF2-40B4-BE49-F238E27FC236}">
                <a16:creationId xmlns:a16="http://schemas.microsoft.com/office/drawing/2014/main" id="{FBF082AE-D3A8-48FD-AF92-B18F8D721F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4967372"/>
              </p:ext>
            </p:extLst>
          </p:nvPr>
        </p:nvGraphicFramePr>
        <p:xfrm>
          <a:off x="606056" y="3264195"/>
          <a:ext cx="10994067" cy="236043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177974">
                  <a:extLst>
                    <a:ext uri="{9D8B030D-6E8A-4147-A177-3AD203B41FA5}">
                      <a16:colId xmlns:a16="http://schemas.microsoft.com/office/drawing/2014/main" val="59012309"/>
                    </a:ext>
                  </a:extLst>
                </a:gridCol>
                <a:gridCol w="751548">
                  <a:extLst>
                    <a:ext uri="{9D8B030D-6E8A-4147-A177-3AD203B41FA5}">
                      <a16:colId xmlns:a16="http://schemas.microsoft.com/office/drawing/2014/main" val="2263791781"/>
                    </a:ext>
                  </a:extLst>
                </a:gridCol>
                <a:gridCol w="773020">
                  <a:extLst>
                    <a:ext uri="{9D8B030D-6E8A-4147-A177-3AD203B41FA5}">
                      <a16:colId xmlns:a16="http://schemas.microsoft.com/office/drawing/2014/main" val="4169677237"/>
                    </a:ext>
                  </a:extLst>
                </a:gridCol>
                <a:gridCol w="773020">
                  <a:extLst>
                    <a:ext uri="{9D8B030D-6E8A-4147-A177-3AD203B41FA5}">
                      <a16:colId xmlns:a16="http://schemas.microsoft.com/office/drawing/2014/main" val="2223626642"/>
                    </a:ext>
                  </a:extLst>
                </a:gridCol>
                <a:gridCol w="773020">
                  <a:extLst>
                    <a:ext uri="{9D8B030D-6E8A-4147-A177-3AD203B41FA5}">
                      <a16:colId xmlns:a16="http://schemas.microsoft.com/office/drawing/2014/main" val="3752664513"/>
                    </a:ext>
                  </a:extLst>
                </a:gridCol>
                <a:gridCol w="762284">
                  <a:extLst>
                    <a:ext uri="{9D8B030D-6E8A-4147-A177-3AD203B41FA5}">
                      <a16:colId xmlns:a16="http://schemas.microsoft.com/office/drawing/2014/main" val="2988524776"/>
                    </a:ext>
                  </a:extLst>
                </a:gridCol>
                <a:gridCol w="773020">
                  <a:extLst>
                    <a:ext uri="{9D8B030D-6E8A-4147-A177-3AD203B41FA5}">
                      <a16:colId xmlns:a16="http://schemas.microsoft.com/office/drawing/2014/main" val="514528627"/>
                    </a:ext>
                  </a:extLst>
                </a:gridCol>
                <a:gridCol w="794493">
                  <a:extLst>
                    <a:ext uri="{9D8B030D-6E8A-4147-A177-3AD203B41FA5}">
                      <a16:colId xmlns:a16="http://schemas.microsoft.com/office/drawing/2014/main" val="948796833"/>
                    </a:ext>
                  </a:extLst>
                </a:gridCol>
                <a:gridCol w="773021">
                  <a:extLst>
                    <a:ext uri="{9D8B030D-6E8A-4147-A177-3AD203B41FA5}">
                      <a16:colId xmlns:a16="http://schemas.microsoft.com/office/drawing/2014/main" val="413041474"/>
                    </a:ext>
                  </a:extLst>
                </a:gridCol>
                <a:gridCol w="815965">
                  <a:extLst>
                    <a:ext uri="{9D8B030D-6E8A-4147-A177-3AD203B41FA5}">
                      <a16:colId xmlns:a16="http://schemas.microsoft.com/office/drawing/2014/main" val="2657349472"/>
                    </a:ext>
                  </a:extLst>
                </a:gridCol>
                <a:gridCol w="826702">
                  <a:extLst>
                    <a:ext uri="{9D8B030D-6E8A-4147-A177-3AD203B41FA5}">
                      <a16:colId xmlns:a16="http://schemas.microsoft.com/office/drawing/2014/main" val="3500818442"/>
                    </a:ext>
                  </a:extLst>
                </a:gridCol>
              </a:tblGrid>
              <a:tr h="4720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>
                          <a:solidFill>
                            <a:srgbClr val="ED7D31"/>
                          </a:solidFill>
                          <a:latin typeface="Arial Rounded MT Bold" panose="020F0704030504030204" pitchFamily="34" charset="0"/>
                        </a:rPr>
                        <a:t>cycle </a:t>
                      </a:r>
                      <a:endParaRPr lang="zh-CN" altLang="en-US" sz="1600" dirty="0">
                        <a:solidFill>
                          <a:srgbClr val="ED7D31"/>
                        </a:solidFill>
                        <a:latin typeface="Arial Rounded MT Bold" panose="020F0704030504030204" pitchFamily="34" charset="0"/>
                      </a:endParaRPr>
                    </a:p>
                  </a:txBody>
                  <a:tcPr anchor="ctr">
                    <a:solidFill>
                      <a:srgbClr val="FCEC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>
                          <a:solidFill>
                            <a:srgbClr val="ED7D31"/>
                          </a:solidFill>
                          <a:latin typeface="Arial Rounded MT Bold" panose="020F0704030504030204" pitchFamily="34" charset="0"/>
                        </a:rPr>
                        <a:t>1</a:t>
                      </a:r>
                      <a:endParaRPr lang="zh-CN" altLang="en-US" sz="1600" dirty="0"/>
                    </a:p>
                  </a:txBody>
                  <a:tcPr anchor="ctr">
                    <a:solidFill>
                      <a:srgbClr val="FCEC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>
                          <a:solidFill>
                            <a:srgbClr val="ED7D31"/>
                          </a:solidFill>
                          <a:latin typeface="Arial Rounded MT Bold" panose="020F0704030504030204" pitchFamily="34" charset="0"/>
                        </a:rPr>
                        <a:t>2</a:t>
                      </a:r>
                      <a:endParaRPr lang="zh-CN" altLang="en-US" sz="1600" dirty="0"/>
                    </a:p>
                  </a:txBody>
                  <a:tcPr anchor="ctr">
                    <a:solidFill>
                      <a:srgbClr val="FCEC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>
                          <a:solidFill>
                            <a:srgbClr val="ED7D31"/>
                          </a:solidFill>
                          <a:latin typeface="Arial Rounded MT Bold" panose="020F0704030504030204" pitchFamily="34" charset="0"/>
                        </a:rPr>
                        <a:t>3</a:t>
                      </a:r>
                      <a:endParaRPr lang="zh-CN" altLang="en-US" sz="1600" dirty="0"/>
                    </a:p>
                  </a:txBody>
                  <a:tcPr anchor="ctr">
                    <a:solidFill>
                      <a:srgbClr val="FCEC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rgbClr val="ED7D31"/>
                          </a:solidFill>
                          <a:latin typeface="Arial Rounded MT Bold" panose="020F0704030504030204" pitchFamily="34" charset="0"/>
                        </a:rPr>
                        <a:t>4</a:t>
                      </a:r>
                      <a:endParaRPr lang="zh-CN" altLang="en-US" sz="1600" dirty="0"/>
                    </a:p>
                  </a:txBody>
                  <a:tcPr anchor="ctr">
                    <a:solidFill>
                      <a:srgbClr val="FCEC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rgbClr val="ED7D31"/>
                          </a:solidFill>
                          <a:latin typeface="Arial Rounded MT Bold" panose="020F0704030504030204" pitchFamily="34" charset="0"/>
                        </a:rPr>
                        <a:t>5</a:t>
                      </a:r>
                      <a:endParaRPr lang="zh-CN" altLang="en-US" sz="1600" dirty="0"/>
                    </a:p>
                  </a:txBody>
                  <a:tcPr anchor="ctr">
                    <a:solidFill>
                      <a:srgbClr val="FCEC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rgbClr val="ED7D31"/>
                          </a:solidFill>
                          <a:latin typeface="Arial Rounded MT Bold" panose="020F0704030504030204" pitchFamily="34" charset="0"/>
                        </a:rPr>
                        <a:t>6</a:t>
                      </a:r>
                      <a:endParaRPr lang="zh-CN" altLang="en-US" sz="1600" dirty="0"/>
                    </a:p>
                  </a:txBody>
                  <a:tcPr anchor="ctr">
                    <a:solidFill>
                      <a:srgbClr val="FCEC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rgbClr val="ED7D31"/>
                          </a:solidFill>
                          <a:latin typeface="Arial Rounded MT Bold" panose="020F0704030504030204" pitchFamily="34" charset="0"/>
                        </a:rPr>
                        <a:t>7</a:t>
                      </a:r>
                      <a:endParaRPr lang="zh-CN" altLang="en-US" sz="1600" dirty="0"/>
                    </a:p>
                  </a:txBody>
                  <a:tcPr anchor="ctr">
                    <a:solidFill>
                      <a:srgbClr val="FCEC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rgbClr val="ED7D31"/>
                          </a:solidFill>
                          <a:latin typeface="Arial Rounded MT Bold" panose="020F0704030504030204" pitchFamily="34" charset="0"/>
                        </a:rPr>
                        <a:t>8</a:t>
                      </a:r>
                      <a:endParaRPr lang="zh-CN" altLang="en-US" sz="1600" dirty="0"/>
                    </a:p>
                  </a:txBody>
                  <a:tcPr anchor="ctr">
                    <a:solidFill>
                      <a:srgbClr val="FCEC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rgbClr val="ED7D31"/>
                          </a:solidFill>
                          <a:latin typeface="Arial Rounded MT Bold" panose="020F0704030504030204" pitchFamily="34" charset="0"/>
                        </a:rPr>
                        <a:t>9</a:t>
                      </a:r>
                      <a:endParaRPr lang="zh-CN" altLang="en-US" sz="1600" dirty="0"/>
                    </a:p>
                  </a:txBody>
                  <a:tcPr anchor="ctr">
                    <a:solidFill>
                      <a:srgbClr val="FCEC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rgbClr val="ED7D31"/>
                          </a:solidFill>
                          <a:latin typeface="Arial Rounded MT Bold" panose="020F0704030504030204" pitchFamily="34" charset="0"/>
                        </a:rPr>
                        <a:t>10</a:t>
                      </a:r>
                      <a:endParaRPr lang="zh-CN" altLang="en-US" sz="1600" dirty="0"/>
                    </a:p>
                  </a:txBody>
                  <a:tcPr anchor="ctr">
                    <a:solidFill>
                      <a:srgbClr val="FCEC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3323163"/>
                  </a:ext>
                </a:extLst>
              </a:tr>
              <a:tr h="47208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rgbClr val="ED7D31"/>
                          </a:solidFill>
                          <a:latin typeface="Arial Rounded MT Bold" panose="020F0704030504030204" pitchFamily="34" charset="0"/>
                        </a:rPr>
                        <a:t>send to controller(IF)  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rgbClr val="ED7D31"/>
                          </a:solidFill>
                          <a:latin typeface="Arial Rounded MT Bold" panose="020F0704030504030204" pitchFamily="34" charset="0"/>
                        </a:rPr>
                        <a:t>byte1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rgbClr val="ED7D31"/>
                          </a:solidFill>
                          <a:latin typeface="Arial Rounded MT Bold" panose="020F0704030504030204" pitchFamily="34" charset="0"/>
                        </a:rPr>
                        <a:t>byte2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rgbClr val="ED7D31"/>
                          </a:solidFill>
                          <a:latin typeface="Arial Rounded MT Bold" panose="020F0704030504030204" pitchFamily="34" charset="0"/>
                        </a:rPr>
                        <a:t>byte2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rgbClr val="ED7D31"/>
                          </a:solidFill>
                          <a:latin typeface="Arial Rounded MT Bold" panose="020F0704030504030204" pitchFamily="34" charset="0"/>
                        </a:rPr>
                        <a:t>byte3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rgbClr val="ED7D31"/>
                          </a:solidFill>
                          <a:latin typeface="Arial Rounded MT Bold" panose="020F0704030504030204" pitchFamily="34" charset="0"/>
                        </a:rPr>
                        <a:t>byte4</a:t>
                      </a:r>
                      <a:endParaRPr lang="zh-CN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3025835"/>
                  </a:ext>
                </a:extLst>
              </a:tr>
              <a:tr h="4720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>
                          <a:solidFill>
                            <a:srgbClr val="ED7D31"/>
                          </a:solidFill>
                          <a:latin typeface="Arial Rounded MT Bold" panose="020F0704030504030204" pitchFamily="34" charset="0"/>
                        </a:rPr>
                        <a:t>receive from controller(IF)  </a:t>
                      </a:r>
                      <a:endParaRPr lang="zh-CN" altLang="en-US" sz="1600" dirty="0"/>
                    </a:p>
                  </a:txBody>
                  <a:tcPr anchor="ctr">
                    <a:solidFill>
                      <a:srgbClr val="FCEC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solidFill>
                      <a:srgbClr val="FCEC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 anchor="ctr">
                    <a:solidFill>
                      <a:srgbClr val="FCEC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rgbClr val="ED7D31"/>
                          </a:solidFill>
                          <a:latin typeface="Arial Rounded MT Bold" panose="020F0704030504030204" pitchFamily="34" charset="0"/>
                        </a:rPr>
                        <a:t>byte1</a:t>
                      </a:r>
                      <a:endParaRPr lang="zh-CN" altLang="en-US" sz="1600" dirty="0"/>
                    </a:p>
                  </a:txBody>
                  <a:tcPr anchor="ctr">
                    <a:solidFill>
                      <a:srgbClr val="FCEC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 anchor="ctr">
                    <a:solidFill>
                      <a:srgbClr val="FCEC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 anchor="ctr">
                    <a:solidFill>
                      <a:srgbClr val="FCEC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 anchor="ctr">
                    <a:solidFill>
                      <a:srgbClr val="FCEC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 anchor="ctr">
                    <a:solidFill>
                      <a:srgbClr val="FCEC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solidFill>
                      <a:srgbClr val="FCEC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solidFill>
                      <a:srgbClr val="FCEC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rgbClr val="ED7D31"/>
                          </a:solidFill>
                          <a:latin typeface="Arial Rounded MT Bold" panose="020F0704030504030204" pitchFamily="34" charset="0"/>
                        </a:rPr>
                        <a:t>byte2</a:t>
                      </a:r>
                      <a:endParaRPr lang="zh-CN" altLang="en-US" sz="1600" dirty="0"/>
                    </a:p>
                  </a:txBody>
                  <a:tcPr anchor="ctr">
                    <a:solidFill>
                      <a:srgbClr val="FCEC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208054"/>
                  </a:ext>
                </a:extLst>
              </a:tr>
              <a:tr h="4720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>
                          <a:solidFill>
                            <a:srgbClr val="ED7D31"/>
                          </a:solidFill>
                          <a:latin typeface="Arial Rounded MT Bold" panose="020F0704030504030204" pitchFamily="34" charset="0"/>
                        </a:rPr>
                        <a:t>send to controller(MEM)  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rgbClr val="ED7D31"/>
                          </a:solidFill>
                          <a:latin typeface="Arial Rounded MT Bold" panose="020F0704030504030204" pitchFamily="34" charset="0"/>
                        </a:rPr>
                        <a:t>byte1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rgbClr val="ED7D31"/>
                          </a:solidFill>
                          <a:latin typeface="Arial Rounded MT Bold" panose="020F0704030504030204" pitchFamily="34" charset="0"/>
                        </a:rPr>
                        <a:t>byte2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rgbClr val="ED7D31"/>
                          </a:solidFill>
                          <a:latin typeface="Arial Rounded MT Bold" panose="020F0704030504030204" pitchFamily="34" charset="0"/>
                        </a:rPr>
                        <a:t>byte3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rgbClr val="ED7D31"/>
                          </a:solidFill>
                          <a:latin typeface="Arial Rounded MT Bold" panose="020F0704030504030204" pitchFamily="34" charset="0"/>
                        </a:rPr>
                        <a:t>byte4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rgbClr val="FF0000"/>
                          </a:solidFill>
                          <a:latin typeface="Arial Rounded MT Bold" panose="020F0704030504030204" pitchFamily="34" charset="0"/>
                        </a:rPr>
                        <a:t>byte4</a:t>
                      </a:r>
                      <a:endParaRPr lang="zh-CN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064462"/>
                  </a:ext>
                </a:extLst>
              </a:tr>
              <a:tr h="4720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>
                          <a:solidFill>
                            <a:srgbClr val="ED7D31"/>
                          </a:solidFill>
                          <a:latin typeface="Arial Rounded MT Bold" panose="020F0704030504030204" pitchFamily="34" charset="0"/>
                        </a:rPr>
                        <a:t>receive from controller(MEM)  </a:t>
                      </a:r>
                      <a:endParaRPr lang="zh-CN" altLang="en-US" sz="1600" dirty="0"/>
                    </a:p>
                  </a:txBody>
                  <a:tcPr anchor="ctr">
                    <a:solidFill>
                      <a:srgbClr val="FCEC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solidFill>
                      <a:srgbClr val="FCEC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 anchor="ctr">
                    <a:solidFill>
                      <a:srgbClr val="FCEC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solidFill>
                      <a:srgbClr val="FCEC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 anchor="ctr">
                    <a:solidFill>
                      <a:srgbClr val="FCEC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rgbClr val="ED7D31"/>
                          </a:solidFill>
                          <a:latin typeface="Arial Rounded MT Bold" panose="020F0704030504030204" pitchFamily="34" charset="0"/>
                        </a:rPr>
                        <a:t>byte1</a:t>
                      </a:r>
                      <a:endParaRPr lang="zh-CN" altLang="en-US" sz="1600" dirty="0"/>
                    </a:p>
                  </a:txBody>
                  <a:tcPr anchor="ctr">
                    <a:solidFill>
                      <a:srgbClr val="FCEC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rgbClr val="ED7D31"/>
                          </a:solidFill>
                          <a:latin typeface="Arial Rounded MT Bold" panose="020F0704030504030204" pitchFamily="34" charset="0"/>
                        </a:rPr>
                        <a:t>byte2</a:t>
                      </a:r>
                      <a:endParaRPr lang="zh-CN" altLang="en-US" sz="1600" dirty="0"/>
                    </a:p>
                  </a:txBody>
                  <a:tcPr anchor="ctr">
                    <a:solidFill>
                      <a:srgbClr val="FCEC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rgbClr val="ED7D31"/>
                          </a:solidFill>
                          <a:latin typeface="Arial Rounded MT Bold" panose="020F0704030504030204" pitchFamily="34" charset="0"/>
                        </a:rPr>
                        <a:t>byte3</a:t>
                      </a:r>
                      <a:endParaRPr lang="zh-CN" altLang="en-US" sz="1600" dirty="0"/>
                    </a:p>
                  </a:txBody>
                  <a:tcPr anchor="ctr">
                    <a:solidFill>
                      <a:srgbClr val="FCEC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rgbClr val="ED7D31"/>
                          </a:solidFill>
                          <a:latin typeface="Arial Rounded MT Bold" panose="020F0704030504030204" pitchFamily="34" charset="0"/>
                        </a:rPr>
                        <a:t>byte4</a:t>
                      </a:r>
                      <a:endParaRPr lang="zh-CN" altLang="en-US" sz="1600" dirty="0"/>
                    </a:p>
                  </a:txBody>
                  <a:tcPr anchor="ctr">
                    <a:solidFill>
                      <a:srgbClr val="FCEC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solidFill>
                      <a:srgbClr val="FCEC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solidFill>
                      <a:srgbClr val="FCEC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9657048"/>
                  </a:ext>
                </a:extLst>
              </a:tr>
            </a:tbl>
          </a:graphicData>
        </a:graphic>
      </p:graphicFrame>
      <p:graphicFrame>
        <p:nvGraphicFramePr>
          <p:cNvPr id="10" name="表格 10">
            <a:extLst>
              <a:ext uri="{FF2B5EF4-FFF2-40B4-BE49-F238E27FC236}">
                <a16:creationId xmlns:a16="http://schemas.microsoft.com/office/drawing/2014/main" id="{0AE7FC05-8DEF-4175-B129-0045BF284BE1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719666"/>
          <a:ext cx="8127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08191733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87892590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2977215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866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689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6917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158</Words>
  <Application>Microsoft Office PowerPoint</Application>
  <PresentationFormat>宽屏</PresentationFormat>
  <Paragraphs>83</Paragraphs>
  <Slides>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等线</vt:lpstr>
      <vt:lpstr>等线 Light</vt:lpstr>
      <vt:lpstr>Arial</vt:lpstr>
      <vt:lpstr>Arial Rounded MT Bold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郭 林松</dc:creator>
  <cp:lastModifiedBy>郭 林松</cp:lastModifiedBy>
  <cp:revision>156</cp:revision>
  <dcterms:created xsi:type="dcterms:W3CDTF">2020-01-03T02:18:55Z</dcterms:created>
  <dcterms:modified xsi:type="dcterms:W3CDTF">2020-01-03T11:39:56Z</dcterms:modified>
</cp:coreProperties>
</file>