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微軟正黑體" panose="020B0604030504040204" pitchFamily="34" charset="-120"/>
      <p:regular r:id="rId18"/>
      <p:bold r:id="rId19"/>
    </p:embeddedFont>
    <p:embeddedFont>
      <p:font typeface="Brown Sugar" panose="02020500000000000000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Jura Bold" panose="020205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2.sv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svg"/><Relationship Id="rId7" Type="http://schemas.openxmlformats.org/officeDocument/2006/relationships/image" Target="../media/image2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99871">
            <a:off x="-2408891" y="-3346044"/>
            <a:ext cx="12594056" cy="11778477"/>
          </a:xfrm>
          <a:custGeom>
            <a:avLst/>
            <a:gdLst/>
            <a:ahLst/>
            <a:cxnLst/>
            <a:rect l="l" t="t" r="r" b="b"/>
            <a:pathLst>
              <a:path w="12594056" h="11778477">
                <a:moveTo>
                  <a:pt x="0" y="0"/>
                </a:moveTo>
                <a:lnTo>
                  <a:pt x="12594056" y="0"/>
                </a:lnTo>
                <a:lnTo>
                  <a:pt x="12594056" y="11778476"/>
                </a:lnTo>
                <a:lnTo>
                  <a:pt x="0" y="11778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2736206"/>
            <a:ext cx="18784018" cy="13763562"/>
          </a:xfrm>
          <a:custGeom>
            <a:avLst/>
            <a:gdLst/>
            <a:ahLst/>
            <a:cxnLst/>
            <a:rect l="l" t="t" r="r" b="b"/>
            <a:pathLst>
              <a:path w="18784018" h="13763562">
                <a:moveTo>
                  <a:pt x="0" y="0"/>
                </a:moveTo>
                <a:lnTo>
                  <a:pt x="18784018" y="0"/>
                </a:lnTo>
                <a:lnTo>
                  <a:pt x="18784018" y="13763562"/>
                </a:lnTo>
                <a:lnTo>
                  <a:pt x="0" y="13763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42393" y="1028700"/>
            <a:ext cx="2406568" cy="783228"/>
          </a:xfrm>
          <a:custGeom>
            <a:avLst/>
            <a:gdLst/>
            <a:ahLst/>
            <a:cxnLst/>
            <a:rect l="l" t="t" r="r" b="b"/>
            <a:pathLst>
              <a:path w="2406568" h="783228">
                <a:moveTo>
                  <a:pt x="0" y="0"/>
                </a:moveTo>
                <a:lnTo>
                  <a:pt x="2406567" y="0"/>
                </a:lnTo>
                <a:lnTo>
                  <a:pt x="2406567" y="783228"/>
                </a:lnTo>
                <a:lnTo>
                  <a:pt x="0" y="783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37432" y="8475072"/>
            <a:ext cx="2406568" cy="783228"/>
          </a:xfrm>
          <a:custGeom>
            <a:avLst/>
            <a:gdLst/>
            <a:ahLst/>
            <a:cxnLst/>
            <a:rect l="l" t="t" r="r" b="b"/>
            <a:pathLst>
              <a:path w="2406568" h="783228">
                <a:moveTo>
                  <a:pt x="0" y="0"/>
                </a:moveTo>
                <a:lnTo>
                  <a:pt x="2406568" y="0"/>
                </a:lnTo>
                <a:lnTo>
                  <a:pt x="2406568" y="783228"/>
                </a:lnTo>
                <a:lnTo>
                  <a:pt x="0" y="783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602389"/>
            <a:ext cx="7903966" cy="1222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5"/>
              </a:lnSpc>
            </a:pPr>
            <a:r>
              <a:rPr lang="en-US" sz="8114">
                <a:solidFill>
                  <a:srgbClr val="FFFFFF"/>
                </a:solidFill>
                <a:latin typeface="Brown Sugar"/>
                <a:ea typeface="Brown Sugar"/>
              </a:rPr>
              <a:t>深度學習HW3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220" y="7786097"/>
            <a:ext cx="570873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D06E"/>
                </a:solidFill>
                <a:latin typeface="Jura Bold"/>
                <a:ea typeface="Jura Bold"/>
              </a:rPr>
              <a:t>109704020林思圻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26317" y="6739625"/>
            <a:ext cx="570873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D06E"/>
                </a:solidFill>
                <a:latin typeface="Jura Bold"/>
                <a:ea typeface="Jura Bold"/>
              </a:rPr>
              <a:t>預測pm2.5濃度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86556" y="7601992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33517" y="3402109"/>
            <a:ext cx="5544448" cy="569605"/>
            <a:chOff x="0" y="0"/>
            <a:chExt cx="3416789" cy="351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16789" cy="351021"/>
            </a:xfrm>
            <a:custGeom>
              <a:avLst/>
              <a:gdLst/>
              <a:ahLst/>
              <a:cxnLst/>
              <a:rect l="l" t="t" r="r" b="b"/>
              <a:pathLst>
                <a:path w="3416789" h="351021">
                  <a:moveTo>
                    <a:pt x="71213" y="0"/>
                  </a:moveTo>
                  <a:lnTo>
                    <a:pt x="3345576" y="0"/>
                  </a:lnTo>
                  <a:cubicBezTo>
                    <a:pt x="3364462" y="0"/>
                    <a:pt x="3382576" y="7503"/>
                    <a:pt x="3395931" y="20858"/>
                  </a:cubicBezTo>
                  <a:cubicBezTo>
                    <a:pt x="3409286" y="34213"/>
                    <a:pt x="3416789" y="52326"/>
                    <a:pt x="3416789" y="71213"/>
                  </a:cubicBezTo>
                  <a:lnTo>
                    <a:pt x="3416789" y="279808"/>
                  </a:lnTo>
                  <a:cubicBezTo>
                    <a:pt x="3416789" y="319138"/>
                    <a:pt x="3384905" y="351021"/>
                    <a:pt x="3345576" y="351021"/>
                  </a:cubicBezTo>
                  <a:lnTo>
                    <a:pt x="71213" y="351021"/>
                  </a:lnTo>
                  <a:cubicBezTo>
                    <a:pt x="31883" y="351021"/>
                    <a:pt x="0" y="319138"/>
                    <a:pt x="0" y="279808"/>
                  </a:cubicBezTo>
                  <a:lnTo>
                    <a:pt x="0" y="71213"/>
                  </a:lnTo>
                  <a:cubicBezTo>
                    <a:pt x="0" y="31883"/>
                    <a:pt x="31883" y="0"/>
                    <a:pt x="71213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416789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92323" y="3534624"/>
            <a:ext cx="334324" cy="386862"/>
            <a:chOff x="0" y="0"/>
            <a:chExt cx="556826" cy="6443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33758" y="3528524"/>
            <a:ext cx="334324" cy="386862"/>
            <a:chOff x="0" y="0"/>
            <a:chExt cx="556826" cy="6443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89632" y="3528524"/>
            <a:ext cx="334324" cy="386862"/>
            <a:chOff x="0" y="0"/>
            <a:chExt cx="556826" cy="6443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38145" y="3534624"/>
            <a:ext cx="334324" cy="386862"/>
            <a:chOff x="0" y="0"/>
            <a:chExt cx="556826" cy="64432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111057" y="3534624"/>
            <a:ext cx="334324" cy="386862"/>
            <a:chOff x="0" y="0"/>
            <a:chExt cx="556826" cy="6443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083968" y="3534624"/>
            <a:ext cx="334324" cy="386862"/>
            <a:chOff x="0" y="0"/>
            <a:chExt cx="556826" cy="6443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flipV="1">
            <a:off x="1526646" y="3721955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23956" y="3721955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472469" y="372805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4445380" y="372805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5418292" y="372195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7956381" y="3525475"/>
            <a:ext cx="334324" cy="386862"/>
            <a:chOff x="0" y="0"/>
            <a:chExt cx="556826" cy="64432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006590" y="3531574"/>
            <a:ext cx="334324" cy="386862"/>
            <a:chOff x="0" y="0"/>
            <a:chExt cx="556826" cy="64432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>
            <a:off x="6368082" y="3721955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flipV="1">
            <a:off x="7340914" y="371890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Freeform 37"/>
          <p:cNvSpPr/>
          <p:nvPr/>
        </p:nvSpPr>
        <p:spPr>
          <a:xfrm>
            <a:off x="6335761" y="3911368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9463377" y="3402109"/>
            <a:ext cx="6498971" cy="569605"/>
            <a:chOff x="0" y="0"/>
            <a:chExt cx="4005017" cy="35102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005017" cy="351021"/>
            </a:xfrm>
            <a:custGeom>
              <a:avLst/>
              <a:gdLst/>
              <a:ahLst/>
              <a:cxnLst/>
              <a:rect l="l" t="t" r="r" b="b"/>
              <a:pathLst>
                <a:path w="4005017" h="351021">
                  <a:moveTo>
                    <a:pt x="60754" y="0"/>
                  </a:moveTo>
                  <a:lnTo>
                    <a:pt x="3944263" y="0"/>
                  </a:lnTo>
                  <a:cubicBezTo>
                    <a:pt x="3960376" y="0"/>
                    <a:pt x="3975829" y="6401"/>
                    <a:pt x="3987223" y="17794"/>
                  </a:cubicBezTo>
                  <a:cubicBezTo>
                    <a:pt x="3998616" y="29188"/>
                    <a:pt x="4005017" y="44641"/>
                    <a:pt x="4005017" y="60754"/>
                  </a:cubicBezTo>
                  <a:lnTo>
                    <a:pt x="4005017" y="290267"/>
                  </a:lnTo>
                  <a:cubicBezTo>
                    <a:pt x="4005017" y="306380"/>
                    <a:pt x="3998616" y="321833"/>
                    <a:pt x="3987223" y="333227"/>
                  </a:cubicBezTo>
                  <a:cubicBezTo>
                    <a:pt x="3975829" y="344621"/>
                    <a:pt x="3960376" y="351021"/>
                    <a:pt x="3944263" y="351021"/>
                  </a:cubicBezTo>
                  <a:lnTo>
                    <a:pt x="60754" y="351021"/>
                  </a:lnTo>
                  <a:cubicBezTo>
                    <a:pt x="44641" y="351021"/>
                    <a:pt x="29188" y="344621"/>
                    <a:pt x="17794" y="333227"/>
                  </a:cubicBezTo>
                  <a:cubicBezTo>
                    <a:pt x="6401" y="321833"/>
                    <a:pt x="0" y="306380"/>
                    <a:pt x="0" y="290267"/>
                  </a:cubicBezTo>
                  <a:lnTo>
                    <a:pt x="0" y="60754"/>
                  </a:lnTo>
                  <a:cubicBezTo>
                    <a:pt x="0" y="44641"/>
                    <a:pt x="6401" y="29188"/>
                    <a:pt x="17794" y="17794"/>
                  </a:cubicBezTo>
                  <a:cubicBezTo>
                    <a:pt x="29188" y="6401"/>
                    <a:pt x="44641" y="0"/>
                    <a:pt x="60754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4005017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622183" y="3534624"/>
            <a:ext cx="334324" cy="386862"/>
            <a:chOff x="0" y="0"/>
            <a:chExt cx="556826" cy="644329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463619" y="3528524"/>
            <a:ext cx="334324" cy="386862"/>
            <a:chOff x="0" y="0"/>
            <a:chExt cx="556826" cy="64432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619493" y="3528524"/>
            <a:ext cx="334324" cy="386862"/>
            <a:chOff x="0" y="0"/>
            <a:chExt cx="556826" cy="64432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568006" y="3534624"/>
            <a:ext cx="334324" cy="386862"/>
            <a:chOff x="0" y="0"/>
            <a:chExt cx="556826" cy="64432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2540917" y="3534624"/>
            <a:ext cx="334324" cy="386862"/>
            <a:chOff x="0" y="0"/>
            <a:chExt cx="556826" cy="64432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513829" y="3534624"/>
            <a:ext cx="334324" cy="386862"/>
            <a:chOff x="0" y="0"/>
            <a:chExt cx="556826" cy="644329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9956507" y="3721955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0953817" y="3721955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>
            <a:off x="11902330" y="372805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>
            <a:off x="12875241" y="372805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13848152" y="372195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4" name="Group 64"/>
          <p:cNvGrpSpPr/>
          <p:nvPr/>
        </p:nvGrpSpPr>
        <p:grpSpPr>
          <a:xfrm>
            <a:off x="16386241" y="3525475"/>
            <a:ext cx="334324" cy="386862"/>
            <a:chOff x="0" y="0"/>
            <a:chExt cx="556826" cy="644329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5436451" y="3531574"/>
            <a:ext cx="334324" cy="386862"/>
            <a:chOff x="0" y="0"/>
            <a:chExt cx="556826" cy="644329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>
            <a:off x="14797943" y="3721955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flipV="1">
            <a:off x="15770774" y="371890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Freeform 72"/>
          <p:cNvSpPr/>
          <p:nvPr/>
        </p:nvSpPr>
        <p:spPr>
          <a:xfrm>
            <a:off x="15656665" y="3912336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1136041" y="4270008"/>
            <a:ext cx="4338532" cy="3275711"/>
          </a:xfrm>
          <a:custGeom>
            <a:avLst/>
            <a:gdLst/>
            <a:ahLst/>
            <a:cxnLst/>
            <a:rect l="l" t="t" r="r" b="b"/>
            <a:pathLst>
              <a:path w="4338532" h="3275711">
                <a:moveTo>
                  <a:pt x="0" y="0"/>
                </a:moveTo>
                <a:lnTo>
                  <a:pt x="4338532" y="0"/>
                </a:lnTo>
                <a:lnTo>
                  <a:pt x="4338532" y="3275711"/>
                </a:lnTo>
                <a:lnTo>
                  <a:pt x="0" y="3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4" name="Freeform 74"/>
          <p:cNvSpPr/>
          <p:nvPr/>
        </p:nvSpPr>
        <p:spPr>
          <a:xfrm>
            <a:off x="9699771" y="4253186"/>
            <a:ext cx="4111987" cy="3054407"/>
          </a:xfrm>
          <a:custGeom>
            <a:avLst/>
            <a:gdLst/>
            <a:ahLst/>
            <a:cxnLst/>
            <a:rect l="l" t="t" r="r" b="b"/>
            <a:pathLst>
              <a:path w="4111987" h="3054407">
                <a:moveTo>
                  <a:pt x="0" y="0"/>
                </a:moveTo>
                <a:lnTo>
                  <a:pt x="4111987" y="0"/>
                </a:lnTo>
                <a:lnTo>
                  <a:pt x="4111987" y="3054408"/>
                </a:lnTo>
                <a:lnTo>
                  <a:pt x="0" y="3054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5" name="TextBox 75"/>
          <p:cNvSpPr txBox="1"/>
          <p:nvPr/>
        </p:nvSpPr>
        <p:spPr>
          <a:xfrm>
            <a:off x="5874952" y="5417506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0.0297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0.0422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0.1445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0.0209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4281708" y="5417506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0.0277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 : 0.044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0.1427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0.0204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581599" y="4661386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六天前預測第七天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4056157" y="4661386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七天前預測第八天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849432" y="904875"/>
            <a:ext cx="12589136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測試集準確度(RMSE/MSE)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127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77352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3835750" y="0"/>
                </a:moveTo>
                <a:lnTo>
                  <a:pt x="0" y="0"/>
                </a:lnTo>
                <a:lnTo>
                  <a:pt x="0" y="4114800"/>
                </a:lnTo>
                <a:lnTo>
                  <a:pt x="3835750" y="4114800"/>
                </a:lnTo>
                <a:lnTo>
                  <a:pt x="3835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52819" y="2021839"/>
            <a:ext cx="13011477" cy="1820848"/>
          </a:xfrm>
          <a:custGeom>
            <a:avLst/>
            <a:gdLst/>
            <a:ahLst/>
            <a:cxnLst/>
            <a:rect l="l" t="t" r="r" b="b"/>
            <a:pathLst>
              <a:path w="13011477" h="1820848">
                <a:moveTo>
                  <a:pt x="0" y="0"/>
                </a:moveTo>
                <a:lnTo>
                  <a:pt x="13011477" y="0"/>
                </a:lnTo>
                <a:lnTo>
                  <a:pt x="13011477" y="1820848"/>
                </a:lnTo>
                <a:lnTo>
                  <a:pt x="0" y="1820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模型微調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2819" y="5183066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第二層: 32個單元的LSTM層。返回輸入序列中最後一個時間步的輸出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52819" y="4397843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第一層: 32個單元的LSTM層並返回每個輸入序列的完整輸出序列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52819" y="5967926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第三層: 全連接的層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52819" y="6735487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優化器: Adam  / 損失函數:  平均絕對誤差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127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5364077" y="8151243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3835750" y="0"/>
                </a:moveTo>
                <a:lnTo>
                  <a:pt x="0" y="0"/>
                </a:lnTo>
                <a:lnTo>
                  <a:pt x="0" y="4114800"/>
                </a:lnTo>
                <a:lnTo>
                  <a:pt x="3835750" y="4114800"/>
                </a:lnTo>
                <a:lnTo>
                  <a:pt x="3835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模型微調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0570" y="2017216"/>
            <a:ext cx="15917007" cy="1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選擇微調: 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1.val_loss 最小-五天前預測第六天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2.RMSE、MSE最小-三天前預測第四天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956091" y="4058917"/>
            <a:ext cx="2659996" cy="569605"/>
            <a:chOff x="0" y="0"/>
            <a:chExt cx="1639233" cy="3510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9233" cy="351021"/>
            </a:xfrm>
            <a:custGeom>
              <a:avLst/>
              <a:gdLst/>
              <a:ahLst/>
              <a:cxnLst/>
              <a:rect l="l" t="t" r="r" b="b"/>
              <a:pathLst>
                <a:path w="1639233" h="351021">
                  <a:moveTo>
                    <a:pt x="148436" y="0"/>
                  </a:moveTo>
                  <a:lnTo>
                    <a:pt x="1490798" y="0"/>
                  </a:lnTo>
                  <a:cubicBezTo>
                    <a:pt x="1530165" y="0"/>
                    <a:pt x="1567920" y="15639"/>
                    <a:pt x="1595757" y="43476"/>
                  </a:cubicBezTo>
                  <a:cubicBezTo>
                    <a:pt x="1623594" y="71313"/>
                    <a:pt x="1639233" y="109068"/>
                    <a:pt x="1639233" y="148436"/>
                  </a:cubicBezTo>
                  <a:lnTo>
                    <a:pt x="1639233" y="202586"/>
                  </a:lnTo>
                  <a:cubicBezTo>
                    <a:pt x="1639233" y="241953"/>
                    <a:pt x="1623594" y="279709"/>
                    <a:pt x="1595757" y="307546"/>
                  </a:cubicBezTo>
                  <a:cubicBezTo>
                    <a:pt x="1567920" y="335383"/>
                    <a:pt x="1530165" y="351021"/>
                    <a:pt x="1490798" y="351021"/>
                  </a:cubicBezTo>
                  <a:lnTo>
                    <a:pt x="148436" y="351021"/>
                  </a:lnTo>
                  <a:cubicBezTo>
                    <a:pt x="66457" y="351021"/>
                    <a:pt x="0" y="284564"/>
                    <a:pt x="0" y="202586"/>
                  </a:cubicBezTo>
                  <a:lnTo>
                    <a:pt x="0" y="148436"/>
                  </a:lnTo>
                  <a:cubicBezTo>
                    <a:pt x="0" y="66457"/>
                    <a:pt x="66457" y="0"/>
                    <a:pt x="148436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639233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114898" y="4191431"/>
            <a:ext cx="334324" cy="386862"/>
            <a:chOff x="0" y="0"/>
            <a:chExt cx="556826" cy="6443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956333" y="4185332"/>
            <a:ext cx="334324" cy="386862"/>
            <a:chOff x="0" y="0"/>
            <a:chExt cx="556826" cy="6443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112207" y="4185332"/>
            <a:ext cx="334324" cy="386862"/>
            <a:chOff x="0" y="0"/>
            <a:chExt cx="556826" cy="64432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060720" y="4191431"/>
            <a:ext cx="334324" cy="386862"/>
            <a:chOff x="0" y="0"/>
            <a:chExt cx="556826" cy="6443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033631" y="4191431"/>
            <a:ext cx="334324" cy="386862"/>
            <a:chOff x="0" y="0"/>
            <a:chExt cx="556826" cy="6443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006543" y="4191431"/>
            <a:ext cx="334324" cy="386862"/>
            <a:chOff x="0" y="0"/>
            <a:chExt cx="556826" cy="64432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10449221" y="4378762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1446531" y="4378762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2395044" y="4384862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3367955" y="4384862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4340866" y="4378762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2" name="Group 32"/>
          <p:cNvGrpSpPr/>
          <p:nvPr/>
        </p:nvGrpSpPr>
        <p:grpSpPr>
          <a:xfrm>
            <a:off x="16878955" y="4182282"/>
            <a:ext cx="334324" cy="386862"/>
            <a:chOff x="0" y="0"/>
            <a:chExt cx="556826" cy="64432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929165" y="4188381"/>
            <a:ext cx="334324" cy="386862"/>
            <a:chOff x="0" y="0"/>
            <a:chExt cx="556826" cy="64432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>
            <a:off x="15290657" y="4378762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16263489" y="4375713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Freeform 40"/>
          <p:cNvSpPr/>
          <p:nvPr/>
        </p:nvSpPr>
        <p:spPr>
          <a:xfrm>
            <a:off x="12354447" y="4578293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6" y="0"/>
                </a:lnTo>
                <a:lnTo>
                  <a:pt x="846346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9998157" y="5105739"/>
            <a:ext cx="4453769" cy="3308285"/>
          </a:xfrm>
          <a:custGeom>
            <a:avLst/>
            <a:gdLst/>
            <a:ahLst/>
            <a:cxnLst/>
            <a:rect l="l" t="t" r="r" b="b"/>
            <a:pathLst>
              <a:path w="4453769" h="3308285">
                <a:moveTo>
                  <a:pt x="0" y="0"/>
                </a:moveTo>
                <a:lnTo>
                  <a:pt x="4453768" y="0"/>
                </a:lnTo>
                <a:lnTo>
                  <a:pt x="4453768" y="3308285"/>
                </a:lnTo>
                <a:lnTo>
                  <a:pt x="0" y="33082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14871025" y="6200284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0.0283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0.0445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0.1381 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0.0191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569213" y="5310445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三天前預測第四天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373831" y="4058917"/>
            <a:ext cx="5544448" cy="569605"/>
            <a:chOff x="0" y="0"/>
            <a:chExt cx="3416789" cy="35102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416789" cy="351021"/>
            </a:xfrm>
            <a:custGeom>
              <a:avLst/>
              <a:gdLst/>
              <a:ahLst/>
              <a:cxnLst/>
              <a:rect l="l" t="t" r="r" b="b"/>
              <a:pathLst>
                <a:path w="3416789" h="351021">
                  <a:moveTo>
                    <a:pt x="71213" y="0"/>
                  </a:moveTo>
                  <a:lnTo>
                    <a:pt x="3345576" y="0"/>
                  </a:lnTo>
                  <a:cubicBezTo>
                    <a:pt x="3364462" y="0"/>
                    <a:pt x="3382576" y="7503"/>
                    <a:pt x="3395931" y="20858"/>
                  </a:cubicBezTo>
                  <a:cubicBezTo>
                    <a:pt x="3409286" y="34213"/>
                    <a:pt x="3416789" y="52326"/>
                    <a:pt x="3416789" y="71213"/>
                  </a:cubicBezTo>
                  <a:lnTo>
                    <a:pt x="3416789" y="279808"/>
                  </a:lnTo>
                  <a:cubicBezTo>
                    <a:pt x="3416789" y="319138"/>
                    <a:pt x="3384905" y="351021"/>
                    <a:pt x="3345576" y="351021"/>
                  </a:cubicBezTo>
                  <a:lnTo>
                    <a:pt x="71213" y="351021"/>
                  </a:lnTo>
                  <a:cubicBezTo>
                    <a:pt x="31883" y="351021"/>
                    <a:pt x="0" y="319138"/>
                    <a:pt x="0" y="279808"/>
                  </a:cubicBezTo>
                  <a:lnTo>
                    <a:pt x="0" y="71213"/>
                  </a:lnTo>
                  <a:cubicBezTo>
                    <a:pt x="0" y="31883"/>
                    <a:pt x="31883" y="0"/>
                    <a:pt x="71213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3416789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532637" y="4191431"/>
            <a:ext cx="334324" cy="386862"/>
            <a:chOff x="0" y="0"/>
            <a:chExt cx="556826" cy="64432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6374073" y="4185332"/>
            <a:ext cx="334324" cy="386862"/>
            <a:chOff x="0" y="0"/>
            <a:chExt cx="556826" cy="64432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2529947" y="4185332"/>
            <a:ext cx="334324" cy="386862"/>
            <a:chOff x="0" y="0"/>
            <a:chExt cx="556826" cy="64432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3478460" y="4191431"/>
            <a:ext cx="334324" cy="386862"/>
            <a:chOff x="0" y="0"/>
            <a:chExt cx="556826" cy="644329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4451371" y="4191431"/>
            <a:ext cx="334324" cy="386862"/>
            <a:chOff x="0" y="0"/>
            <a:chExt cx="556826" cy="644329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5424282" y="4191431"/>
            <a:ext cx="334324" cy="386862"/>
            <a:chOff x="0" y="0"/>
            <a:chExt cx="556826" cy="644329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65" name="AutoShape 65"/>
          <p:cNvSpPr/>
          <p:nvPr/>
        </p:nvSpPr>
        <p:spPr>
          <a:xfrm flipV="1">
            <a:off x="1866961" y="4378762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>
            <a:off x="2864270" y="4378762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>
            <a:off x="3812783" y="4384862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>
            <a:off x="4785695" y="4384862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V="1">
            <a:off x="5758606" y="4378762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>
            <a:off x="8296695" y="4182282"/>
            <a:ext cx="334324" cy="386862"/>
            <a:chOff x="0" y="0"/>
            <a:chExt cx="556826" cy="644329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346904" y="4188381"/>
            <a:ext cx="334324" cy="386862"/>
            <a:chOff x="0" y="0"/>
            <a:chExt cx="556826" cy="644329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75" name="TextBox 7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76" name="AutoShape 76"/>
          <p:cNvSpPr/>
          <p:nvPr/>
        </p:nvSpPr>
        <p:spPr>
          <a:xfrm>
            <a:off x="6708396" y="4378762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7681228" y="4375713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Freeform 78"/>
          <p:cNvSpPr/>
          <p:nvPr/>
        </p:nvSpPr>
        <p:spPr>
          <a:xfrm>
            <a:off x="6676075" y="4568175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1476355" y="4926815"/>
            <a:ext cx="4338532" cy="3275711"/>
          </a:xfrm>
          <a:custGeom>
            <a:avLst/>
            <a:gdLst/>
            <a:ahLst/>
            <a:cxnLst/>
            <a:rect l="l" t="t" r="r" b="b"/>
            <a:pathLst>
              <a:path w="4338532" h="3275711">
                <a:moveTo>
                  <a:pt x="0" y="0"/>
                </a:moveTo>
                <a:lnTo>
                  <a:pt x="4338533" y="0"/>
                </a:lnTo>
                <a:lnTo>
                  <a:pt x="4338533" y="3275711"/>
                </a:lnTo>
                <a:lnTo>
                  <a:pt x="0" y="3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0" name="TextBox 80"/>
          <p:cNvSpPr txBox="1"/>
          <p:nvPr/>
        </p:nvSpPr>
        <p:spPr>
          <a:xfrm>
            <a:off x="6215267" y="6074313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0.0297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0.0422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0.1445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0.0209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5921913" y="5318193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六天前預測第七天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127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5364077" y="8151243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3835750" y="0"/>
                </a:moveTo>
                <a:lnTo>
                  <a:pt x="0" y="0"/>
                </a:lnTo>
                <a:lnTo>
                  <a:pt x="0" y="4114800"/>
                </a:lnTo>
                <a:lnTo>
                  <a:pt x="3835750" y="4114800"/>
                </a:lnTo>
                <a:lnTo>
                  <a:pt x="3835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3592351"/>
            <a:ext cx="5544448" cy="569605"/>
            <a:chOff x="0" y="0"/>
            <a:chExt cx="3416789" cy="3510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16789" cy="351021"/>
            </a:xfrm>
            <a:custGeom>
              <a:avLst/>
              <a:gdLst/>
              <a:ahLst/>
              <a:cxnLst/>
              <a:rect l="l" t="t" r="r" b="b"/>
              <a:pathLst>
                <a:path w="3416789" h="351021">
                  <a:moveTo>
                    <a:pt x="71213" y="0"/>
                  </a:moveTo>
                  <a:lnTo>
                    <a:pt x="3345576" y="0"/>
                  </a:lnTo>
                  <a:cubicBezTo>
                    <a:pt x="3364462" y="0"/>
                    <a:pt x="3382576" y="7503"/>
                    <a:pt x="3395931" y="20858"/>
                  </a:cubicBezTo>
                  <a:cubicBezTo>
                    <a:pt x="3409286" y="34213"/>
                    <a:pt x="3416789" y="52326"/>
                    <a:pt x="3416789" y="71213"/>
                  </a:cubicBezTo>
                  <a:lnTo>
                    <a:pt x="3416789" y="279808"/>
                  </a:lnTo>
                  <a:cubicBezTo>
                    <a:pt x="3416789" y="319138"/>
                    <a:pt x="3384905" y="351021"/>
                    <a:pt x="3345576" y="351021"/>
                  </a:cubicBezTo>
                  <a:lnTo>
                    <a:pt x="71213" y="351021"/>
                  </a:lnTo>
                  <a:cubicBezTo>
                    <a:pt x="31883" y="351021"/>
                    <a:pt x="0" y="319138"/>
                    <a:pt x="0" y="279808"/>
                  </a:cubicBezTo>
                  <a:lnTo>
                    <a:pt x="0" y="71213"/>
                  </a:lnTo>
                  <a:cubicBezTo>
                    <a:pt x="0" y="31883"/>
                    <a:pt x="31883" y="0"/>
                    <a:pt x="71213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416789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7506" y="3724866"/>
            <a:ext cx="334324" cy="386862"/>
            <a:chOff x="0" y="0"/>
            <a:chExt cx="556826" cy="64432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28942" y="3718766"/>
            <a:ext cx="334324" cy="386862"/>
            <a:chOff x="0" y="0"/>
            <a:chExt cx="556826" cy="64432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84816" y="3718766"/>
            <a:ext cx="334324" cy="386862"/>
            <a:chOff x="0" y="0"/>
            <a:chExt cx="556826" cy="64432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133329" y="3724866"/>
            <a:ext cx="334324" cy="386862"/>
            <a:chOff x="0" y="0"/>
            <a:chExt cx="556826" cy="64432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106240" y="3724866"/>
            <a:ext cx="334324" cy="386862"/>
            <a:chOff x="0" y="0"/>
            <a:chExt cx="556826" cy="64432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079151" y="3724866"/>
            <a:ext cx="334324" cy="386862"/>
            <a:chOff x="0" y="0"/>
            <a:chExt cx="556826" cy="6443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521830" y="3912197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19139" y="3912197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3467652" y="3918297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4440564" y="3918297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5413475" y="3912197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30"/>
          <p:cNvGrpSpPr/>
          <p:nvPr/>
        </p:nvGrpSpPr>
        <p:grpSpPr>
          <a:xfrm>
            <a:off x="7951564" y="3715717"/>
            <a:ext cx="334324" cy="386862"/>
            <a:chOff x="0" y="0"/>
            <a:chExt cx="556826" cy="64432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001773" y="3721816"/>
            <a:ext cx="334324" cy="386862"/>
            <a:chOff x="0" y="0"/>
            <a:chExt cx="556826" cy="64432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>
            <a:off x="6363266" y="3912197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flipV="1">
            <a:off x="7336097" y="3909147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Freeform 38"/>
          <p:cNvSpPr/>
          <p:nvPr/>
        </p:nvSpPr>
        <p:spPr>
          <a:xfrm>
            <a:off x="6330944" y="4101610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131224" y="4460250"/>
            <a:ext cx="4338532" cy="3275711"/>
          </a:xfrm>
          <a:custGeom>
            <a:avLst/>
            <a:gdLst/>
            <a:ahLst/>
            <a:cxnLst/>
            <a:rect l="l" t="t" r="r" b="b"/>
            <a:pathLst>
              <a:path w="4338532" h="3275711">
                <a:moveTo>
                  <a:pt x="0" y="0"/>
                </a:moveTo>
                <a:lnTo>
                  <a:pt x="4338533" y="0"/>
                </a:lnTo>
                <a:lnTo>
                  <a:pt x="4338533" y="3275710"/>
                </a:lnTo>
                <a:lnTo>
                  <a:pt x="0" y="3275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8956475" y="5931159"/>
            <a:ext cx="973852" cy="688779"/>
          </a:xfrm>
          <a:custGeom>
            <a:avLst/>
            <a:gdLst/>
            <a:ahLst/>
            <a:cxnLst/>
            <a:rect l="l" t="t" r="r" b="b"/>
            <a:pathLst>
              <a:path w="973852" h="688779">
                <a:moveTo>
                  <a:pt x="0" y="0"/>
                </a:moveTo>
                <a:lnTo>
                  <a:pt x="973852" y="0"/>
                </a:lnTo>
                <a:lnTo>
                  <a:pt x="973852" y="688779"/>
                </a:lnTo>
                <a:lnTo>
                  <a:pt x="0" y="688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0111302" y="4340703"/>
            <a:ext cx="4469518" cy="3374609"/>
          </a:xfrm>
          <a:custGeom>
            <a:avLst/>
            <a:gdLst/>
            <a:ahLst/>
            <a:cxnLst/>
            <a:rect l="l" t="t" r="r" b="b"/>
            <a:pathLst>
              <a:path w="4469518" h="3374609">
                <a:moveTo>
                  <a:pt x="0" y="0"/>
                </a:moveTo>
                <a:lnTo>
                  <a:pt x="4469518" y="0"/>
                </a:lnTo>
                <a:lnTo>
                  <a:pt x="4469518" y="3374609"/>
                </a:lnTo>
                <a:lnTo>
                  <a:pt x="0" y="33746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模型微調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87506" y="1959766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1.val_loss 最小-五天前預測第六天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870136" y="5607748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0.0297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0.0422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0.1445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0.0209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76782" y="4851628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六天前預測第七天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980870" y="5607748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0.0322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0.0408 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0.1373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0.0189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127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5364077" y="8151243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3835750" y="0"/>
                </a:moveTo>
                <a:lnTo>
                  <a:pt x="0" y="0"/>
                </a:lnTo>
                <a:lnTo>
                  <a:pt x="0" y="4114800"/>
                </a:lnTo>
                <a:lnTo>
                  <a:pt x="3835750" y="4114800"/>
                </a:lnTo>
                <a:lnTo>
                  <a:pt x="3835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56475" y="5931159"/>
            <a:ext cx="973852" cy="688779"/>
          </a:xfrm>
          <a:custGeom>
            <a:avLst/>
            <a:gdLst/>
            <a:ahLst/>
            <a:cxnLst/>
            <a:rect l="l" t="t" r="r" b="b"/>
            <a:pathLst>
              <a:path w="973852" h="688779">
                <a:moveTo>
                  <a:pt x="0" y="0"/>
                </a:moveTo>
                <a:lnTo>
                  <a:pt x="973852" y="0"/>
                </a:lnTo>
                <a:lnTo>
                  <a:pt x="973852" y="688779"/>
                </a:lnTo>
                <a:lnTo>
                  <a:pt x="0" y="688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3487344"/>
            <a:ext cx="2659996" cy="569605"/>
            <a:chOff x="0" y="0"/>
            <a:chExt cx="1639233" cy="351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9233" cy="351021"/>
            </a:xfrm>
            <a:custGeom>
              <a:avLst/>
              <a:gdLst/>
              <a:ahLst/>
              <a:cxnLst/>
              <a:rect l="l" t="t" r="r" b="b"/>
              <a:pathLst>
                <a:path w="1639233" h="351021">
                  <a:moveTo>
                    <a:pt x="148436" y="0"/>
                  </a:moveTo>
                  <a:lnTo>
                    <a:pt x="1490798" y="0"/>
                  </a:lnTo>
                  <a:cubicBezTo>
                    <a:pt x="1530165" y="0"/>
                    <a:pt x="1567920" y="15639"/>
                    <a:pt x="1595757" y="43476"/>
                  </a:cubicBezTo>
                  <a:cubicBezTo>
                    <a:pt x="1623594" y="71313"/>
                    <a:pt x="1639233" y="109068"/>
                    <a:pt x="1639233" y="148436"/>
                  </a:cubicBezTo>
                  <a:lnTo>
                    <a:pt x="1639233" y="202586"/>
                  </a:lnTo>
                  <a:cubicBezTo>
                    <a:pt x="1639233" y="241953"/>
                    <a:pt x="1623594" y="279709"/>
                    <a:pt x="1595757" y="307546"/>
                  </a:cubicBezTo>
                  <a:cubicBezTo>
                    <a:pt x="1567920" y="335383"/>
                    <a:pt x="1530165" y="351021"/>
                    <a:pt x="1490798" y="351021"/>
                  </a:cubicBezTo>
                  <a:lnTo>
                    <a:pt x="148436" y="351021"/>
                  </a:lnTo>
                  <a:cubicBezTo>
                    <a:pt x="66457" y="351021"/>
                    <a:pt x="0" y="284564"/>
                    <a:pt x="0" y="202586"/>
                  </a:cubicBezTo>
                  <a:lnTo>
                    <a:pt x="0" y="148436"/>
                  </a:lnTo>
                  <a:cubicBezTo>
                    <a:pt x="0" y="66457"/>
                    <a:pt x="66457" y="0"/>
                    <a:pt x="148436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639233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7506" y="3619859"/>
            <a:ext cx="334324" cy="386862"/>
            <a:chOff x="0" y="0"/>
            <a:chExt cx="556826" cy="6443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028942" y="3613759"/>
            <a:ext cx="334324" cy="386862"/>
            <a:chOff x="0" y="0"/>
            <a:chExt cx="556826" cy="6443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84816" y="3613759"/>
            <a:ext cx="334324" cy="386862"/>
            <a:chOff x="0" y="0"/>
            <a:chExt cx="556826" cy="6443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133329" y="3619859"/>
            <a:ext cx="334324" cy="386862"/>
            <a:chOff x="0" y="0"/>
            <a:chExt cx="556826" cy="6443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106240" y="3619859"/>
            <a:ext cx="334324" cy="386862"/>
            <a:chOff x="0" y="0"/>
            <a:chExt cx="556826" cy="6443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079151" y="3619859"/>
            <a:ext cx="334324" cy="386862"/>
            <a:chOff x="0" y="0"/>
            <a:chExt cx="556826" cy="64432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1521830" y="3807190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19139" y="3807190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3467652" y="3813289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4440564" y="3813289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V="1">
            <a:off x="5413475" y="3807190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7951564" y="3610709"/>
            <a:ext cx="334324" cy="386862"/>
            <a:chOff x="0" y="0"/>
            <a:chExt cx="556826" cy="64432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001773" y="3616809"/>
            <a:ext cx="334324" cy="386862"/>
            <a:chOff x="0" y="0"/>
            <a:chExt cx="556826" cy="64432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7" name="AutoShape 37"/>
          <p:cNvSpPr/>
          <p:nvPr/>
        </p:nvSpPr>
        <p:spPr>
          <a:xfrm>
            <a:off x="6363266" y="3807190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flipV="1">
            <a:off x="7336097" y="3804140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Freeform 39"/>
          <p:cNvSpPr/>
          <p:nvPr/>
        </p:nvSpPr>
        <p:spPr>
          <a:xfrm>
            <a:off x="3427055" y="4006720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704732" y="4482703"/>
            <a:ext cx="4453769" cy="3308285"/>
          </a:xfrm>
          <a:custGeom>
            <a:avLst/>
            <a:gdLst/>
            <a:ahLst/>
            <a:cxnLst/>
            <a:rect l="l" t="t" r="r" b="b"/>
            <a:pathLst>
              <a:path w="4453769" h="3308285">
                <a:moveTo>
                  <a:pt x="0" y="0"/>
                </a:moveTo>
                <a:lnTo>
                  <a:pt x="4453769" y="0"/>
                </a:lnTo>
                <a:lnTo>
                  <a:pt x="4453769" y="3308285"/>
                </a:lnTo>
                <a:lnTo>
                  <a:pt x="0" y="33082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9930327" y="4245813"/>
            <a:ext cx="4791079" cy="3558841"/>
          </a:xfrm>
          <a:custGeom>
            <a:avLst/>
            <a:gdLst/>
            <a:ahLst/>
            <a:cxnLst/>
            <a:rect l="l" t="t" r="r" b="b"/>
            <a:pathLst>
              <a:path w="4791079" h="3558841">
                <a:moveTo>
                  <a:pt x="0" y="0"/>
                </a:moveTo>
                <a:lnTo>
                  <a:pt x="4791079" y="0"/>
                </a:lnTo>
                <a:lnTo>
                  <a:pt x="4791079" y="3558841"/>
                </a:lnTo>
                <a:lnTo>
                  <a:pt x="0" y="35588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模型微調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87506" y="1959766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1.RMSE、MSE最小-三天前預測第四天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980870" y="5607748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0.0332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0.0423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0.1328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0.0176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77601" y="5577248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0.0283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0.0445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0.1381 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0.0191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355408" y="4786681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三天前預測第四天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06404" y="-614520"/>
            <a:ext cx="6166594" cy="4114800"/>
          </a:xfrm>
          <a:custGeom>
            <a:avLst/>
            <a:gdLst/>
            <a:ahLst/>
            <a:cxnLst/>
            <a:rect l="l" t="t" r="r" b="b"/>
            <a:pathLst>
              <a:path w="6166594" h="4114800">
                <a:moveTo>
                  <a:pt x="0" y="0"/>
                </a:moveTo>
                <a:lnTo>
                  <a:pt x="6166594" y="0"/>
                </a:lnTo>
                <a:lnTo>
                  <a:pt x="616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76003" y="-477703"/>
            <a:ext cx="6166594" cy="4114800"/>
          </a:xfrm>
          <a:custGeom>
            <a:avLst/>
            <a:gdLst/>
            <a:ahLst/>
            <a:cxnLst/>
            <a:rect l="l" t="t" r="r" b="b"/>
            <a:pathLst>
              <a:path w="6166594" h="4114800">
                <a:moveTo>
                  <a:pt x="0" y="0"/>
                </a:moveTo>
                <a:lnTo>
                  <a:pt x="6166594" y="0"/>
                </a:lnTo>
                <a:lnTo>
                  <a:pt x="616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778034" y="82296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4994809" y="0"/>
                </a:moveTo>
                <a:lnTo>
                  <a:pt x="0" y="0"/>
                </a:lnTo>
                <a:lnTo>
                  <a:pt x="0" y="4114800"/>
                </a:lnTo>
                <a:lnTo>
                  <a:pt x="4994809" y="4114800"/>
                </a:lnTo>
                <a:lnTo>
                  <a:pt x="49948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6" name="Freeform 6"/>
          <p:cNvSpPr/>
          <p:nvPr/>
        </p:nvSpPr>
        <p:spPr>
          <a:xfrm>
            <a:off x="3544925" y="4364641"/>
            <a:ext cx="5708098" cy="4240008"/>
          </a:xfrm>
          <a:custGeom>
            <a:avLst/>
            <a:gdLst/>
            <a:ahLst/>
            <a:cxnLst/>
            <a:rect l="l" t="t" r="r" b="b"/>
            <a:pathLst>
              <a:path w="5708098" h="4240008">
                <a:moveTo>
                  <a:pt x="0" y="0"/>
                </a:moveTo>
                <a:lnTo>
                  <a:pt x="5708098" y="0"/>
                </a:lnTo>
                <a:lnTo>
                  <a:pt x="5708098" y="4240008"/>
                </a:lnTo>
                <a:lnTo>
                  <a:pt x="0" y="4240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57091" y="6015420"/>
            <a:ext cx="3548976" cy="2342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0"/>
              </a:lnSpc>
            </a:pPr>
            <a:r>
              <a:rPr lang="en-US" sz="3335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0.0332</a:t>
            </a:r>
          </a:p>
          <a:p>
            <a:pPr>
              <a:lnSpc>
                <a:spcPts val="4670"/>
              </a:lnSpc>
            </a:pPr>
            <a:r>
              <a:rPr lang="en-US" sz="3335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0.0423</a:t>
            </a:r>
          </a:p>
          <a:p>
            <a:pPr>
              <a:lnSpc>
                <a:spcPts val="4670"/>
              </a:lnSpc>
            </a:pPr>
            <a:r>
              <a:rPr lang="en-US" sz="3335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0.1328</a:t>
            </a:r>
          </a:p>
          <a:p>
            <a:pPr>
              <a:lnSpc>
                <a:spcPts val="4670"/>
              </a:lnSpc>
              <a:spcBef>
                <a:spcPct val="0"/>
              </a:spcBef>
            </a:pPr>
            <a:r>
              <a:rPr lang="en-US" sz="3335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0.0176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41473" y="2256615"/>
            <a:ext cx="10823101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調整模型並採用三天前資料預測第四天，為目前所做預測誤差最小結果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6" y="4274503"/>
            <a:ext cx="911858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26C80"/>
                </a:solidFill>
                <a:latin typeface="Brown Sugar"/>
              </a:rPr>
              <a:t>the end</a:t>
            </a:r>
          </a:p>
        </p:txBody>
      </p:sp>
      <p:sp>
        <p:nvSpPr>
          <p:cNvPr id="3" name="Freeform 3"/>
          <p:cNvSpPr/>
          <p:nvPr/>
        </p:nvSpPr>
        <p:spPr>
          <a:xfrm>
            <a:off x="6811977" y="5841047"/>
            <a:ext cx="4664047" cy="636006"/>
          </a:xfrm>
          <a:custGeom>
            <a:avLst/>
            <a:gdLst/>
            <a:ahLst/>
            <a:cxnLst/>
            <a:rect l="l" t="t" r="r" b="b"/>
            <a:pathLst>
              <a:path w="4664047" h="636006">
                <a:moveTo>
                  <a:pt x="0" y="0"/>
                </a:moveTo>
                <a:lnTo>
                  <a:pt x="4664046" y="0"/>
                </a:lnTo>
                <a:lnTo>
                  <a:pt x="4664046" y="636007"/>
                </a:lnTo>
                <a:lnTo>
                  <a:pt x="0" y="636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591436" y="9718530"/>
            <a:ext cx="21301983" cy="1189962"/>
            <a:chOff x="0" y="0"/>
            <a:chExt cx="5610399" cy="313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10399" cy="313406"/>
            </a:xfrm>
            <a:custGeom>
              <a:avLst/>
              <a:gdLst/>
              <a:ahLst/>
              <a:cxnLst/>
              <a:rect l="l" t="t" r="r" b="b"/>
              <a:pathLst>
                <a:path w="5610399" h="313406">
                  <a:moveTo>
                    <a:pt x="18535" y="0"/>
                  </a:moveTo>
                  <a:lnTo>
                    <a:pt x="5591863" y="0"/>
                  </a:lnTo>
                  <a:cubicBezTo>
                    <a:pt x="5596779" y="0"/>
                    <a:pt x="5601494" y="1953"/>
                    <a:pt x="5604970" y="5429"/>
                  </a:cubicBezTo>
                  <a:cubicBezTo>
                    <a:pt x="5608446" y="8905"/>
                    <a:pt x="5610399" y="13619"/>
                    <a:pt x="5610399" y="18535"/>
                  </a:cubicBezTo>
                  <a:lnTo>
                    <a:pt x="5610399" y="294870"/>
                  </a:lnTo>
                  <a:cubicBezTo>
                    <a:pt x="5610399" y="299786"/>
                    <a:pt x="5608446" y="304501"/>
                    <a:pt x="5604970" y="307977"/>
                  </a:cubicBezTo>
                  <a:cubicBezTo>
                    <a:pt x="5601494" y="311453"/>
                    <a:pt x="5596779" y="313406"/>
                    <a:pt x="5591863" y="313406"/>
                  </a:cubicBezTo>
                  <a:lnTo>
                    <a:pt x="18535" y="313406"/>
                  </a:lnTo>
                  <a:cubicBezTo>
                    <a:pt x="13619" y="313406"/>
                    <a:pt x="8905" y="311453"/>
                    <a:pt x="5429" y="307977"/>
                  </a:cubicBezTo>
                  <a:cubicBezTo>
                    <a:pt x="1953" y="304501"/>
                    <a:pt x="0" y="299786"/>
                    <a:pt x="0" y="294870"/>
                  </a:cubicBezTo>
                  <a:lnTo>
                    <a:pt x="0" y="18535"/>
                  </a:lnTo>
                  <a:cubicBezTo>
                    <a:pt x="0" y="13619"/>
                    <a:pt x="1953" y="8905"/>
                    <a:pt x="5429" y="5429"/>
                  </a:cubicBezTo>
                  <a:cubicBezTo>
                    <a:pt x="8905" y="1953"/>
                    <a:pt x="13619" y="0"/>
                    <a:pt x="18535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610399" cy="3515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9200" y="-1398223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0" y="0"/>
                </a:moveTo>
                <a:lnTo>
                  <a:pt x="4994809" y="0"/>
                </a:lnTo>
                <a:lnTo>
                  <a:pt x="4994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28905" y="617220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06820" y="1371647"/>
            <a:ext cx="6630114" cy="127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實作介紹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93907" y="3314318"/>
            <a:ext cx="11655940" cy="441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step1. </a:t>
            </a:r>
            <a:r>
              <a:rPr lang="en-US" sz="5000" b="1" dirty="0" err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sz="5000" b="1" dirty="0">
              <a:solidFill>
                <a:srgbClr val="026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7000"/>
              </a:lnSpc>
            </a:pP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step2. </a:t>
            </a:r>
            <a:r>
              <a:rPr lang="en-US" sz="5000" b="1" dirty="0" err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訓練與驗證資料集</a:t>
            </a:r>
            <a:endParaRPr lang="en-US" sz="5000" b="1" dirty="0">
              <a:solidFill>
                <a:srgbClr val="026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7000"/>
              </a:lnSpc>
            </a:pP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step3. </a:t>
            </a:r>
            <a:r>
              <a:rPr lang="en-US" sz="5000" b="1" dirty="0" err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LSTM模型</a:t>
            </a:r>
            <a:endParaRPr lang="en-US" sz="5000" b="1" dirty="0">
              <a:solidFill>
                <a:srgbClr val="026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7000"/>
              </a:lnSpc>
            </a:pP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</a:t>
            </a:r>
            <a:r>
              <a:rPr lang="en-US" sz="5000" b="1" dirty="0" err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測試集準確度</a:t>
            </a: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(RMSE/MSE)</a:t>
            </a:r>
          </a:p>
          <a:p>
            <a:pPr algn="just">
              <a:lnSpc>
                <a:spcPts val="7000"/>
              </a:lnSpc>
            </a:pPr>
            <a:r>
              <a:rPr lang="en-US" sz="5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</a:t>
            </a:r>
            <a:r>
              <a:rPr lang="en-US" sz="5000" b="1" dirty="0" err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模型微調</a:t>
            </a:r>
            <a:endParaRPr lang="en-US" sz="5000" b="1" dirty="0">
              <a:solidFill>
                <a:srgbClr val="026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6675" y="72009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0" y="0"/>
                </a:moveTo>
                <a:lnTo>
                  <a:pt x="4994809" y="0"/>
                </a:lnTo>
                <a:lnTo>
                  <a:pt x="4994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468704" y="72009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4994808" y="0"/>
                </a:moveTo>
                <a:lnTo>
                  <a:pt x="0" y="0"/>
                </a:lnTo>
                <a:lnTo>
                  <a:pt x="0" y="4114800"/>
                </a:lnTo>
                <a:lnTo>
                  <a:pt x="4994808" y="4114800"/>
                </a:lnTo>
                <a:lnTo>
                  <a:pt x="49948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774095" y="2140027"/>
            <a:ext cx="4793483" cy="741879"/>
            <a:chOff x="0" y="0"/>
            <a:chExt cx="1116677" cy="1728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trike="sngStrike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No編號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74095" y="4690585"/>
            <a:ext cx="4793483" cy="741879"/>
            <a:chOff x="0" y="0"/>
            <a:chExt cx="1116677" cy="1728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month月份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095" y="3415306"/>
            <a:ext cx="4793483" cy="741879"/>
            <a:chOff x="0" y="0"/>
            <a:chExt cx="1116677" cy="1728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year年份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421919" y="3415306"/>
            <a:ext cx="4793483" cy="741879"/>
            <a:chOff x="0" y="0"/>
            <a:chExt cx="1116677" cy="1728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TEMP溫度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421919" y="2140027"/>
            <a:ext cx="4793483" cy="741879"/>
            <a:chOff x="0" y="0"/>
            <a:chExt cx="1116677" cy="1728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DEWP露點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21919" y="4690585"/>
            <a:ext cx="4793483" cy="741879"/>
            <a:chOff x="0" y="0"/>
            <a:chExt cx="1116677" cy="17282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PRES大氣壓力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74095" y="7241142"/>
            <a:ext cx="4793483" cy="741879"/>
            <a:chOff x="0" y="0"/>
            <a:chExt cx="1116677" cy="17282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hour小時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74095" y="5965864"/>
            <a:ext cx="4793483" cy="741879"/>
            <a:chOff x="0" y="0"/>
            <a:chExt cx="1116677" cy="17282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day日期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774095" y="8516421"/>
            <a:ext cx="4793483" cy="741879"/>
            <a:chOff x="0" y="0"/>
            <a:chExt cx="1116677" cy="17282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pm2.5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421919" y="6089689"/>
            <a:ext cx="4793483" cy="741879"/>
            <a:chOff x="0" y="0"/>
            <a:chExt cx="1116677" cy="17282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 dirty="0" err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cbwd風向</a:t>
              </a:r>
              <a:endParaRPr lang="en-US" sz="2999" b="1" spc="176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510597" y="4690585"/>
            <a:ext cx="4793483" cy="741879"/>
            <a:chOff x="0" y="0"/>
            <a:chExt cx="1116677" cy="17282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Is類積雪量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510597" y="3415306"/>
            <a:ext cx="4793483" cy="741879"/>
            <a:chOff x="0" y="0"/>
            <a:chExt cx="1116677" cy="172826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Iws風速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510597" y="5965864"/>
            <a:ext cx="4793483" cy="741879"/>
            <a:chOff x="0" y="0"/>
            <a:chExt cx="1116677" cy="17282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116677" cy="172826"/>
            </a:xfrm>
            <a:custGeom>
              <a:avLst/>
              <a:gdLst/>
              <a:ahLst/>
              <a:cxnLst/>
              <a:rect l="l" t="t" r="r" b="b"/>
              <a:pathLst>
                <a:path w="1116677" h="172826">
                  <a:moveTo>
                    <a:pt x="32302" y="0"/>
                  </a:moveTo>
                  <a:lnTo>
                    <a:pt x="1084375" y="0"/>
                  </a:lnTo>
                  <a:cubicBezTo>
                    <a:pt x="1092942" y="0"/>
                    <a:pt x="1101159" y="3403"/>
                    <a:pt x="1107216" y="9461"/>
                  </a:cubicBezTo>
                  <a:cubicBezTo>
                    <a:pt x="1113274" y="15519"/>
                    <a:pt x="1116677" y="23735"/>
                    <a:pt x="1116677" y="32302"/>
                  </a:cubicBezTo>
                  <a:lnTo>
                    <a:pt x="1116677" y="140524"/>
                  </a:lnTo>
                  <a:cubicBezTo>
                    <a:pt x="1116677" y="158364"/>
                    <a:pt x="1102215" y="172826"/>
                    <a:pt x="1084375" y="172826"/>
                  </a:cubicBezTo>
                  <a:lnTo>
                    <a:pt x="32302" y="172826"/>
                  </a:lnTo>
                  <a:cubicBezTo>
                    <a:pt x="14462" y="172826"/>
                    <a:pt x="0" y="158364"/>
                    <a:pt x="0" y="140524"/>
                  </a:cubicBezTo>
                  <a:lnTo>
                    <a:pt x="0" y="32302"/>
                  </a:lnTo>
                  <a:cubicBezTo>
                    <a:pt x="0" y="14462"/>
                    <a:pt x="14462" y="0"/>
                    <a:pt x="32302" y="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1116677" cy="239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spc="176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Ir累積雨量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564484" y="3091455"/>
            <a:ext cx="5211339" cy="5229238"/>
            <a:chOff x="0" y="0"/>
            <a:chExt cx="1372534" cy="137724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72534" cy="1377248"/>
            </a:xfrm>
            <a:custGeom>
              <a:avLst/>
              <a:gdLst/>
              <a:ahLst/>
              <a:cxnLst/>
              <a:rect l="l" t="t" r="r" b="b"/>
              <a:pathLst>
                <a:path w="1372534" h="1377248">
                  <a:moveTo>
                    <a:pt x="75765" y="0"/>
                  </a:moveTo>
                  <a:lnTo>
                    <a:pt x="1296769" y="0"/>
                  </a:lnTo>
                  <a:cubicBezTo>
                    <a:pt x="1316863" y="0"/>
                    <a:pt x="1336134" y="7982"/>
                    <a:pt x="1350343" y="22191"/>
                  </a:cubicBezTo>
                  <a:cubicBezTo>
                    <a:pt x="1364551" y="36400"/>
                    <a:pt x="1372534" y="55671"/>
                    <a:pt x="1372534" y="75765"/>
                  </a:cubicBezTo>
                  <a:lnTo>
                    <a:pt x="1372534" y="1301483"/>
                  </a:lnTo>
                  <a:cubicBezTo>
                    <a:pt x="1372534" y="1343327"/>
                    <a:pt x="1338612" y="1377248"/>
                    <a:pt x="1296769" y="1377248"/>
                  </a:cubicBezTo>
                  <a:lnTo>
                    <a:pt x="75765" y="1377248"/>
                  </a:lnTo>
                  <a:cubicBezTo>
                    <a:pt x="33921" y="1377248"/>
                    <a:pt x="0" y="1343327"/>
                    <a:pt x="0" y="1301483"/>
                  </a:cubicBezTo>
                  <a:lnTo>
                    <a:pt x="0" y="75765"/>
                  </a:lnTo>
                  <a:cubicBezTo>
                    <a:pt x="0" y="55671"/>
                    <a:pt x="7982" y="36400"/>
                    <a:pt x="22191" y="22191"/>
                  </a:cubicBezTo>
                  <a:cubicBezTo>
                    <a:pt x="36400" y="7982"/>
                    <a:pt x="55671" y="0"/>
                    <a:pt x="757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04040"/>
              </a:solidFill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72534" cy="141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-2483686" y="5064089"/>
            <a:ext cx="7024772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775823" y="7952075"/>
            <a:ext cx="7024772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刪除缺失資料+去掉編號欄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599249" y="2522814"/>
            <a:ext cx="7024772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NE/NW/SE/cv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483575" y="447675"/>
            <a:ext cx="9856635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step1.資料處理-train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6675" y="72009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0" y="0"/>
                </a:moveTo>
                <a:lnTo>
                  <a:pt x="4994809" y="0"/>
                </a:lnTo>
                <a:lnTo>
                  <a:pt x="4994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468704" y="72009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4994808" y="0"/>
                </a:moveTo>
                <a:lnTo>
                  <a:pt x="0" y="0"/>
                </a:lnTo>
                <a:lnTo>
                  <a:pt x="0" y="4114800"/>
                </a:lnTo>
                <a:lnTo>
                  <a:pt x="4994808" y="4114800"/>
                </a:lnTo>
                <a:lnTo>
                  <a:pt x="49948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39648" y="1859877"/>
            <a:ext cx="11367028" cy="3572081"/>
          </a:xfrm>
          <a:custGeom>
            <a:avLst/>
            <a:gdLst/>
            <a:ahLst/>
            <a:cxnLst/>
            <a:rect l="l" t="t" r="r" b="b"/>
            <a:pathLst>
              <a:path w="11367028" h="3572081">
                <a:moveTo>
                  <a:pt x="0" y="0"/>
                </a:moveTo>
                <a:lnTo>
                  <a:pt x="11367027" y="0"/>
                </a:lnTo>
                <a:lnTo>
                  <a:pt x="11367027" y="3572081"/>
                </a:lnTo>
                <a:lnTo>
                  <a:pt x="0" y="3572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8678537" y="5672602"/>
            <a:ext cx="973852" cy="688779"/>
          </a:xfrm>
          <a:custGeom>
            <a:avLst/>
            <a:gdLst/>
            <a:ahLst/>
            <a:cxnLst/>
            <a:rect l="l" t="t" r="r" b="b"/>
            <a:pathLst>
              <a:path w="973852" h="688779">
                <a:moveTo>
                  <a:pt x="0" y="0"/>
                </a:moveTo>
                <a:lnTo>
                  <a:pt x="973852" y="0"/>
                </a:lnTo>
                <a:lnTo>
                  <a:pt x="973852" y="688779"/>
                </a:lnTo>
                <a:lnTo>
                  <a:pt x="0" y="688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91953" y="6875392"/>
            <a:ext cx="11662417" cy="2887113"/>
          </a:xfrm>
          <a:custGeom>
            <a:avLst/>
            <a:gdLst/>
            <a:ahLst/>
            <a:cxnLst/>
            <a:rect l="l" t="t" r="r" b="b"/>
            <a:pathLst>
              <a:path w="11662417" h="2887113">
                <a:moveTo>
                  <a:pt x="0" y="0"/>
                </a:moveTo>
                <a:lnTo>
                  <a:pt x="11662417" y="0"/>
                </a:lnTo>
                <a:lnTo>
                  <a:pt x="11662417" y="2887113"/>
                </a:lnTo>
                <a:lnTo>
                  <a:pt x="0" y="28871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83575" y="447675"/>
            <a:ext cx="966911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step1.資料處理-train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21170" y="5708183"/>
            <a:ext cx="7024772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06404" y="-614520"/>
            <a:ext cx="6166594" cy="4114800"/>
          </a:xfrm>
          <a:custGeom>
            <a:avLst/>
            <a:gdLst/>
            <a:ahLst/>
            <a:cxnLst/>
            <a:rect l="l" t="t" r="r" b="b"/>
            <a:pathLst>
              <a:path w="6166594" h="4114800">
                <a:moveTo>
                  <a:pt x="0" y="0"/>
                </a:moveTo>
                <a:lnTo>
                  <a:pt x="6166594" y="0"/>
                </a:lnTo>
                <a:lnTo>
                  <a:pt x="616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76003" y="-477703"/>
            <a:ext cx="6166594" cy="4114800"/>
          </a:xfrm>
          <a:custGeom>
            <a:avLst/>
            <a:gdLst/>
            <a:ahLst/>
            <a:cxnLst/>
            <a:rect l="l" t="t" r="r" b="b"/>
            <a:pathLst>
              <a:path w="6166594" h="4114800">
                <a:moveTo>
                  <a:pt x="0" y="0"/>
                </a:moveTo>
                <a:lnTo>
                  <a:pt x="6166594" y="0"/>
                </a:lnTo>
                <a:lnTo>
                  <a:pt x="616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778034" y="8229600"/>
            <a:ext cx="4994809" cy="4114800"/>
          </a:xfrm>
          <a:custGeom>
            <a:avLst/>
            <a:gdLst/>
            <a:ahLst/>
            <a:cxnLst/>
            <a:rect l="l" t="t" r="r" b="b"/>
            <a:pathLst>
              <a:path w="4994809" h="4114800">
                <a:moveTo>
                  <a:pt x="4994809" y="0"/>
                </a:moveTo>
                <a:lnTo>
                  <a:pt x="0" y="0"/>
                </a:lnTo>
                <a:lnTo>
                  <a:pt x="0" y="4114800"/>
                </a:lnTo>
                <a:lnTo>
                  <a:pt x="4994809" y="4114800"/>
                </a:lnTo>
                <a:lnTo>
                  <a:pt x="49948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step2.訓練與驗證資料集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02107" y="2266138"/>
            <a:ext cx="8680514" cy="236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27"/>
              </a:lnSpc>
            </a:pPr>
            <a:r>
              <a:rPr lang="en-US" sz="4448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1.train.csv : </a:t>
            </a:r>
          </a:p>
          <a:p>
            <a:pPr>
              <a:lnSpc>
                <a:spcPts val="6227"/>
              </a:lnSpc>
            </a:pPr>
            <a:r>
              <a:rPr lang="en-US" sz="4448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0.8 train dataset</a:t>
            </a:r>
          </a:p>
          <a:p>
            <a:pPr>
              <a:lnSpc>
                <a:spcPts val="6227"/>
              </a:lnSpc>
            </a:pPr>
            <a:r>
              <a:rPr lang="en-US" sz="4448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 validation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2107" y="5038725"/>
            <a:ext cx="8680514" cy="7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27"/>
              </a:lnSpc>
            </a:pPr>
            <a:r>
              <a:rPr lang="en-US" sz="4448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2.features: 共10個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02107" y="5995582"/>
            <a:ext cx="12698898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(DEWP、TEMP、PRES、lws、ls、lr、NE、NW、SE、cv)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02107" y="6990017"/>
            <a:ext cx="8680514" cy="7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27"/>
              </a:lnSpc>
            </a:pPr>
            <a:r>
              <a:rPr lang="en-US" sz="4448" b="1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3.預測:  pm2.5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127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0" y="0"/>
                </a:moveTo>
                <a:lnTo>
                  <a:pt x="3835750" y="0"/>
                </a:lnTo>
                <a:lnTo>
                  <a:pt x="3835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773527" y="8027878"/>
            <a:ext cx="3835750" cy="4114800"/>
          </a:xfrm>
          <a:custGeom>
            <a:avLst/>
            <a:gdLst/>
            <a:ahLst/>
            <a:cxnLst/>
            <a:rect l="l" t="t" r="r" b="b"/>
            <a:pathLst>
              <a:path w="3835750" h="4114800">
                <a:moveTo>
                  <a:pt x="3835750" y="0"/>
                </a:moveTo>
                <a:lnTo>
                  <a:pt x="0" y="0"/>
                </a:lnTo>
                <a:lnTo>
                  <a:pt x="0" y="4114800"/>
                </a:lnTo>
                <a:lnTo>
                  <a:pt x="3835750" y="4114800"/>
                </a:lnTo>
                <a:lnTo>
                  <a:pt x="3835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42293" y="2069008"/>
            <a:ext cx="15603413" cy="2860178"/>
          </a:xfrm>
          <a:custGeom>
            <a:avLst/>
            <a:gdLst/>
            <a:ahLst/>
            <a:cxnLst/>
            <a:rect l="l" t="t" r="r" b="b"/>
            <a:pathLst>
              <a:path w="15603413" h="2860178">
                <a:moveTo>
                  <a:pt x="0" y="0"/>
                </a:moveTo>
                <a:lnTo>
                  <a:pt x="15603414" y="0"/>
                </a:lnTo>
                <a:lnTo>
                  <a:pt x="15603414" y="2860178"/>
                </a:lnTo>
                <a:lnTo>
                  <a:pt x="0" y="2860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6050" y="447675"/>
            <a:ext cx="9320851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step3. LSTM模型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293" y="5833473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第三層: 32個單元的LSTM層。返回輸入序列中最後一個時間步的輸出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293" y="5048250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第一、二層: 32個單元的LSTM層並返回每個輸入序列的完整輸出序列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2293" y="6618333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第四層: 全連接的層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293" y="7385893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優化器: Adam  / 損失函數:  平均絕對誤差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12418" y="-4060423"/>
            <a:ext cx="8723565" cy="8120846"/>
          </a:xfrm>
          <a:custGeom>
            <a:avLst/>
            <a:gdLst/>
            <a:ahLst/>
            <a:cxnLst/>
            <a:rect l="l" t="t" r="r" b="b"/>
            <a:pathLst>
              <a:path w="8723565" h="8120846">
                <a:moveTo>
                  <a:pt x="0" y="0"/>
                </a:moveTo>
                <a:lnTo>
                  <a:pt x="8723566" y="0"/>
                </a:lnTo>
                <a:lnTo>
                  <a:pt x="8723566" y="8120846"/>
                </a:lnTo>
                <a:lnTo>
                  <a:pt x="0" y="8120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998374">
            <a:off x="15256821" y="7663735"/>
            <a:ext cx="8723565" cy="8120846"/>
          </a:xfrm>
          <a:custGeom>
            <a:avLst/>
            <a:gdLst/>
            <a:ahLst/>
            <a:cxnLst/>
            <a:rect l="l" t="t" r="r" b="b"/>
            <a:pathLst>
              <a:path w="8723565" h="8120846">
                <a:moveTo>
                  <a:pt x="0" y="0"/>
                </a:moveTo>
                <a:lnTo>
                  <a:pt x="8723565" y="0"/>
                </a:lnTo>
                <a:lnTo>
                  <a:pt x="8723565" y="8120846"/>
                </a:lnTo>
                <a:lnTo>
                  <a:pt x="0" y="8120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60829" y="2872445"/>
            <a:ext cx="15184164" cy="1332784"/>
            <a:chOff x="0" y="0"/>
            <a:chExt cx="3999121" cy="3510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99121" cy="351021"/>
            </a:xfrm>
            <a:custGeom>
              <a:avLst/>
              <a:gdLst/>
              <a:ahLst/>
              <a:cxnLst/>
              <a:rect l="l" t="t" r="r" b="b"/>
              <a:pathLst>
                <a:path w="3999121" h="351021">
                  <a:moveTo>
                    <a:pt x="26003" y="0"/>
                  </a:moveTo>
                  <a:lnTo>
                    <a:pt x="3973118" y="0"/>
                  </a:lnTo>
                  <a:cubicBezTo>
                    <a:pt x="3987479" y="0"/>
                    <a:pt x="3999121" y="11642"/>
                    <a:pt x="3999121" y="26003"/>
                  </a:cubicBezTo>
                  <a:lnTo>
                    <a:pt x="3999121" y="325018"/>
                  </a:lnTo>
                  <a:cubicBezTo>
                    <a:pt x="3999121" y="339379"/>
                    <a:pt x="3987479" y="351021"/>
                    <a:pt x="3973118" y="351021"/>
                  </a:cubicBezTo>
                  <a:lnTo>
                    <a:pt x="26003" y="351021"/>
                  </a:lnTo>
                  <a:cubicBezTo>
                    <a:pt x="11642" y="351021"/>
                    <a:pt x="0" y="339379"/>
                    <a:pt x="0" y="325018"/>
                  </a:cubicBezTo>
                  <a:lnTo>
                    <a:pt x="0" y="26003"/>
                  </a:lnTo>
                  <a:cubicBezTo>
                    <a:pt x="0" y="11642"/>
                    <a:pt x="11642" y="0"/>
                    <a:pt x="26003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999121" cy="389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2410" y="3182508"/>
            <a:ext cx="782264" cy="782264"/>
            <a:chOff x="0" y="0"/>
            <a:chExt cx="556826" cy="5568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60593" y="3168236"/>
            <a:ext cx="782264" cy="782264"/>
            <a:chOff x="0" y="0"/>
            <a:chExt cx="556826" cy="5568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65955" y="3168236"/>
            <a:ext cx="782264" cy="782264"/>
            <a:chOff x="0" y="0"/>
            <a:chExt cx="556826" cy="5568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685323" y="3182508"/>
            <a:ext cx="782264" cy="782264"/>
            <a:chOff x="0" y="0"/>
            <a:chExt cx="556826" cy="5568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961780" y="3182508"/>
            <a:ext cx="782264" cy="782264"/>
            <a:chOff x="0" y="0"/>
            <a:chExt cx="556826" cy="55682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38236" y="3182508"/>
            <a:ext cx="782264" cy="782264"/>
            <a:chOff x="0" y="0"/>
            <a:chExt cx="556826" cy="55682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914674" y="3559368"/>
            <a:ext cx="1551281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248219" y="3559368"/>
            <a:ext cx="143710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6467587" y="3573640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8744043" y="3573640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11020500" y="3559368"/>
            <a:ext cx="144009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30"/>
          <p:cNvGrpSpPr/>
          <p:nvPr/>
        </p:nvGrpSpPr>
        <p:grpSpPr>
          <a:xfrm>
            <a:off x="16959221" y="3161100"/>
            <a:ext cx="782264" cy="782264"/>
            <a:chOff x="0" y="0"/>
            <a:chExt cx="556826" cy="5568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736863" y="3175372"/>
            <a:ext cx="782264" cy="782264"/>
            <a:chOff x="0" y="0"/>
            <a:chExt cx="556826" cy="55682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 flipV="1">
            <a:off x="13242671" y="3566504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flipV="1">
            <a:off x="15519127" y="3552232"/>
            <a:ext cx="144009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Freeform 38"/>
          <p:cNvSpPr/>
          <p:nvPr/>
        </p:nvSpPr>
        <p:spPr>
          <a:xfrm>
            <a:off x="15087068" y="4205229"/>
            <a:ext cx="2279389" cy="643927"/>
          </a:xfrm>
          <a:custGeom>
            <a:avLst/>
            <a:gdLst/>
            <a:ahLst/>
            <a:cxnLst/>
            <a:rect l="l" t="t" r="r" b="b"/>
            <a:pathLst>
              <a:path w="2279389" h="643927">
                <a:moveTo>
                  <a:pt x="0" y="0"/>
                </a:moveTo>
                <a:lnTo>
                  <a:pt x="2279389" y="0"/>
                </a:lnTo>
                <a:lnTo>
                  <a:pt x="2279389" y="643928"/>
                </a:lnTo>
                <a:lnTo>
                  <a:pt x="0" y="64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3016466" y="447675"/>
            <a:ext cx="12589136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測試集準確度(RMSE/MSE)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685323" y="4992032"/>
            <a:ext cx="15917007" cy="58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以過去的資料預測未來pm2.5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644237" y="6117782"/>
            <a:ext cx="4251977" cy="1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1.一天前預測第二天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2.兩天前預測第三天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3.三天前預測第四天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725737" y="6117782"/>
            <a:ext cx="4251977" cy="1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4.四天前預測第五天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5.五天前預測第六天</a:t>
            </a:r>
          </a:p>
          <a:p>
            <a:pPr>
              <a:lnSpc>
                <a:spcPts val="5040"/>
              </a:lnSpc>
            </a:pPr>
            <a:r>
              <a:rPr lang="en-US" sz="3600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3.七天前預測第八天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61476">
            <a:off x="-3172859" y="7114141"/>
            <a:ext cx="6345718" cy="6345718"/>
          </a:xfrm>
          <a:custGeom>
            <a:avLst/>
            <a:gdLst/>
            <a:ahLst/>
            <a:cxnLst/>
            <a:rect l="l" t="t" r="r" b="b"/>
            <a:pathLst>
              <a:path w="6345718" h="6345718">
                <a:moveTo>
                  <a:pt x="0" y="0"/>
                </a:moveTo>
                <a:lnTo>
                  <a:pt x="6345718" y="0"/>
                </a:lnTo>
                <a:lnTo>
                  <a:pt x="6345718" y="6345718"/>
                </a:lnTo>
                <a:lnTo>
                  <a:pt x="0" y="6345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932930">
            <a:off x="15066590" y="-1028700"/>
            <a:ext cx="4385419" cy="4114800"/>
          </a:xfrm>
          <a:custGeom>
            <a:avLst/>
            <a:gdLst/>
            <a:ahLst/>
            <a:cxnLst/>
            <a:rect l="l" t="t" r="r" b="b"/>
            <a:pathLst>
              <a:path w="4385419" h="4114800">
                <a:moveTo>
                  <a:pt x="0" y="0"/>
                </a:moveTo>
                <a:lnTo>
                  <a:pt x="4385420" y="0"/>
                </a:lnTo>
                <a:lnTo>
                  <a:pt x="43854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60829" y="2872445"/>
            <a:ext cx="1685950" cy="1332784"/>
            <a:chOff x="0" y="0"/>
            <a:chExt cx="444036" cy="3510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036" cy="351021"/>
            </a:xfrm>
            <a:custGeom>
              <a:avLst/>
              <a:gdLst/>
              <a:ahLst/>
              <a:cxnLst/>
              <a:rect l="l" t="t" r="r" b="b"/>
              <a:pathLst>
                <a:path w="444036" h="351021">
                  <a:moveTo>
                    <a:pt x="175511" y="0"/>
                  </a:moveTo>
                  <a:lnTo>
                    <a:pt x="268526" y="0"/>
                  </a:lnTo>
                  <a:cubicBezTo>
                    <a:pt x="365458" y="0"/>
                    <a:pt x="444036" y="78579"/>
                    <a:pt x="444036" y="175511"/>
                  </a:cubicBezTo>
                  <a:lnTo>
                    <a:pt x="444036" y="175511"/>
                  </a:lnTo>
                  <a:cubicBezTo>
                    <a:pt x="444036" y="222059"/>
                    <a:pt x="425545" y="266701"/>
                    <a:pt x="392630" y="299615"/>
                  </a:cubicBezTo>
                  <a:cubicBezTo>
                    <a:pt x="359716" y="332530"/>
                    <a:pt x="315074" y="351021"/>
                    <a:pt x="268526" y="351021"/>
                  </a:cubicBezTo>
                  <a:lnTo>
                    <a:pt x="175511" y="351021"/>
                  </a:lnTo>
                  <a:cubicBezTo>
                    <a:pt x="78579" y="351021"/>
                    <a:pt x="0" y="272443"/>
                    <a:pt x="0" y="175511"/>
                  </a:cubicBezTo>
                  <a:lnTo>
                    <a:pt x="0" y="175511"/>
                  </a:lnTo>
                  <a:cubicBezTo>
                    <a:pt x="0" y="78579"/>
                    <a:pt x="78579" y="0"/>
                    <a:pt x="175511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4036" cy="389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2410" y="3182508"/>
            <a:ext cx="782264" cy="782264"/>
            <a:chOff x="0" y="0"/>
            <a:chExt cx="556826" cy="5568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60593" y="3168236"/>
            <a:ext cx="782264" cy="782264"/>
            <a:chOff x="0" y="0"/>
            <a:chExt cx="556826" cy="5568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65955" y="3168236"/>
            <a:ext cx="782264" cy="782264"/>
            <a:chOff x="0" y="0"/>
            <a:chExt cx="556826" cy="5568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685323" y="3182508"/>
            <a:ext cx="782264" cy="782264"/>
            <a:chOff x="0" y="0"/>
            <a:chExt cx="556826" cy="5568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961780" y="3182508"/>
            <a:ext cx="782264" cy="782264"/>
            <a:chOff x="0" y="0"/>
            <a:chExt cx="556826" cy="55682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38236" y="3182508"/>
            <a:ext cx="782264" cy="782264"/>
            <a:chOff x="0" y="0"/>
            <a:chExt cx="556826" cy="55682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914674" y="3559368"/>
            <a:ext cx="1551281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4248219" y="3559368"/>
            <a:ext cx="143710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6467587" y="3573640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8744043" y="3573640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11020500" y="3559368"/>
            <a:ext cx="144009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30"/>
          <p:cNvGrpSpPr/>
          <p:nvPr/>
        </p:nvGrpSpPr>
        <p:grpSpPr>
          <a:xfrm>
            <a:off x="16959221" y="3161100"/>
            <a:ext cx="782264" cy="782264"/>
            <a:chOff x="0" y="0"/>
            <a:chExt cx="556826" cy="5568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736863" y="3175372"/>
            <a:ext cx="782264" cy="782264"/>
            <a:chOff x="0" y="0"/>
            <a:chExt cx="556826" cy="55682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 flipV="1">
            <a:off x="13242671" y="3566504"/>
            <a:ext cx="1494193" cy="0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flipV="1">
            <a:off x="15519127" y="3552232"/>
            <a:ext cx="1440094" cy="14272"/>
          </a:xfrm>
          <a:prstGeom prst="line">
            <a:avLst/>
          </a:prstGeom>
          <a:ln w="476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Freeform 38"/>
          <p:cNvSpPr/>
          <p:nvPr/>
        </p:nvSpPr>
        <p:spPr>
          <a:xfrm>
            <a:off x="1876772" y="4205229"/>
            <a:ext cx="1980315" cy="559439"/>
          </a:xfrm>
          <a:custGeom>
            <a:avLst/>
            <a:gdLst/>
            <a:ahLst/>
            <a:cxnLst/>
            <a:rect l="l" t="t" r="r" b="b"/>
            <a:pathLst>
              <a:path w="1980315" h="559439">
                <a:moveTo>
                  <a:pt x="0" y="0"/>
                </a:moveTo>
                <a:lnTo>
                  <a:pt x="1980315" y="0"/>
                </a:lnTo>
                <a:lnTo>
                  <a:pt x="1980315" y="559439"/>
                </a:lnTo>
                <a:lnTo>
                  <a:pt x="0" y="559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3680269" y="5311827"/>
            <a:ext cx="6205849" cy="4685587"/>
          </a:xfrm>
          <a:custGeom>
            <a:avLst/>
            <a:gdLst/>
            <a:ahLst/>
            <a:cxnLst/>
            <a:rect l="l" t="t" r="r" b="b"/>
            <a:pathLst>
              <a:path w="6205849" h="4685587">
                <a:moveTo>
                  <a:pt x="0" y="0"/>
                </a:moveTo>
                <a:lnTo>
                  <a:pt x="6205849" y="0"/>
                </a:lnTo>
                <a:lnTo>
                  <a:pt x="6205849" y="4685587"/>
                </a:lnTo>
                <a:lnTo>
                  <a:pt x="0" y="4685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3016466" y="447675"/>
            <a:ext cx="12589136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測試集準確度(RMSE/MSE)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857087" y="4767791"/>
            <a:ext cx="6205849" cy="519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 dirty="0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1.一天前預測第二天(前200筆呈現)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837898" y="5654331"/>
            <a:ext cx="5164101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 dirty="0" err="1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藍線</a:t>
            </a:r>
            <a:r>
              <a:rPr lang="en-US" sz="3151" b="1" dirty="0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sz="3151" b="1" dirty="0" err="1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實際值</a:t>
            </a:r>
            <a:r>
              <a:rPr lang="en-US" sz="3151" b="1" dirty="0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/ </a:t>
            </a:r>
            <a:r>
              <a:rPr lang="en-US" sz="3151" b="1" dirty="0" err="1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橘線</a:t>
            </a:r>
            <a:r>
              <a:rPr lang="en-US" sz="3151" b="1" dirty="0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en-US" sz="3151" b="1" dirty="0" err="1">
                <a:solidFill>
                  <a:srgbClr val="D1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  <a:endParaRPr lang="en-US" sz="3151" b="1" dirty="0">
              <a:solidFill>
                <a:srgbClr val="D13B4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891702" y="6695778"/>
            <a:ext cx="5878124" cy="2511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3"/>
              </a:lnSpc>
            </a:pPr>
            <a:r>
              <a:rPr lang="en-US" sz="3602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rain_loss:  0.0341</a:t>
            </a:r>
          </a:p>
          <a:p>
            <a:pPr>
              <a:lnSpc>
                <a:spcPts val="5043"/>
              </a:lnSpc>
            </a:pPr>
            <a:r>
              <a:rPr lang="en-US" sz="3602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0.0446</a:t>
            </a:r>
          </a:p>
          <a:p>
            <a:pPr>
              <a:lnSpc>
                <a:spcPts val="5043"/>
              </a:lnSpc>
            </a:pPr>
            <a:r>
              <a:rPr lang="en-US" sz="3602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RMSE(均方根誤差): 0.1395  </a:t>
            </a:r>
          </a:p>
          <a:p>
            <a:pPr>
              <a:lnSpc>
                <a:spcPts val="5043"/>
              </a:lnSpc>
              <a:spcBef>
                <a:spcPct val="0"/>
              </a:spcBef>
            </a:pPr>
            <a:r>
              <a:rPr lang="en-US" sz="3602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MSE(平均平方誤差): 0.0195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338660"/>
            <a:ext cx="1771254" cy="569605"/>
            <a:chOff x="0" y="0"/>
            <a:chExt cx="1091542" cy="351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1542" cy="351021"/>
            </a:xfrm>
            <a:custGeom>
              <a:avLst/>
              <a:gdLst/>
              <a:ahLst/>
              <a:cxnLst/>
              <a:rect l="l" t="t" r="r" b="b"/>
              <a:pathLst>
                <a:path w="1091542" h="351021">
                  <a:moveTo>
                    <a:pt x="175511" y="0"/>
                  </a:moveTo>
                  <a:lnTo>
                    <a:pt x="916032" y="0"/>
                  </a:lnTo>
                  <a:cubicBezTo>
                    <a:pt x="1012963" y="0"/>
                    <a:pt x="1091542" y="78579"/>
                    <a:pt x="1091542" y="175511"/>
                  </a:cubicBezTo>
                  <a:lnTo>
                    <a:pt x="1091542" y="175511"/>
                  </a:lnTo>
                  <a:cubicBezTo>
                    <a:pt x="1091542" y="222059"/>
                    <a:pt x="1073051" y="266701"/>
                    <a:pt x="1040136" y="299615"/>
                  </a:cubicBezTo>
                  <a:cubicBezTo>
                    <a:pt x="1007222" y="332530"/>
                    <a:pt x="962580" y="351021"/>
                    <a:pt x="916032" y="351021"/>
                  </a:cubicBezTo>
                  <a:lnTo>
                    <a:pt x="175511" y="351021"/>
                  </a:lnTo>
                  <a:cubicBezTo>
                    <a:pt x="78579" y="351021"/>
                    <a:pt x="0" y="272443"/>
                    <a:pt x="0" y="175511"/>
                  </a:cubicBezTo>
                  <a:lnTo>
                    <a:pt x="0" y="175511"/>
                  </a:lnTo>
                  <a:cubicBezTo>
                    <a:pt x="0" y="78579"/>
                    <a:pt x="78579" y="0"/>
                    <a:pt x="175511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91542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87506" y="1471174"/>
            <a:ext cx="334324" cy="386862"/>
            <a:chOff x="0" y="0"/>
            <a:chExt cx="556826" cy="6443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28942" y="1465075"/>
            <a:ext cx="334324" cy="386862"/>
            <a:chOff x="0" y="0"/>
            <a:chExt cx="556826" cy="6443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84816" y="1465075"/>
            <a:ext cx="334324" cy="386862"/>
            <a:chOff x="0" y="0"/>
            <a:chExt cx="556826" cy="6443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33329" y="1471174"/>
            <a:ext cx="334324" cy="386862"/>
            <a:chOff x="0" y="0"/>
            <a:chExt cx="556826" cy="6443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106240" y="1471174"/>
            <a:ext cx="334324" cy="386862"/>
            <a:chOff x="0" y="0"/>
            <a:chExt cx="556826" cy="6443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079151" y="1471174"/>
            <a:ext cx="334324" cy="386862"/>
            <a:chOff x="0" y="0"/>
            <a:chExt cx="556826" cy="6443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V="1">
            <a:off x="1521830" y="1658505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519139" y="1658505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3467652" y="166460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4440564" y="166460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5413475" y="165850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7951564" y="1462025"/>
            <a:ext cx="334324" cy="386862"/>
            <a:chOff x="0" y="0"/>
            <a:chExt cx="556826" cy="64432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001773" y="1468124"/>
            <a:ext cx="334324" cy="386862"/>
            <a:chOff x="0" y="0"/>
            <a:chExt cx="556826" cy="64432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34" name="AutoShape 34"/>
          <p:cNvSpPr/>
          <p:nvPr/>
        </p:nvSpPr>
        <p:spPr>
          <a:xfrm>
            <a:off x="6363266" y="1658505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V="1">
            <a:off x="7336097" y="1655456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2376780" y="1908265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2"/>
                </a:lnTo>
                <a:lnTo>
                  <a:pt x="0" y="239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054372" y="2356907"/>
            <a:ext cx="4492238" cy="3336860"/>
          </a:xfrm>
          <a:custGeom>
            <a:avLst/>
            <a:gdLst/>
            <a:ahLst/>
            <a:cxnLst/>
            <a:rect l="l" t="t" r="r" b="b"/>
            <a:pathLst>
              <a:path w="4492238" h="3336860">
                <a:moveTo>
                  <a:pt x="0" y="0"/>
                </a:moveTo>
                <a:lnTo>
                  <a:pt x="4492237" y="0"/>
                </a:lnTo>
                <a:lnTo>
                  <a:pt x="4492237" y="3336860"/>
                </a:lnTo>
                <a:lnTo>
                  <a:pt x="0" y="3336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9505384" y="1338660"/>
            <a:ext cx="2659996" cy="569605"/>
            <a:chOff x="0" y="0"/>
            <a:chExt cx="1639233" cy="35102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639233" cy="351021"/>
            </a:xfrm>
            <a:custGeom>
              <a:avLst/>
              <a:gdLst/>
              <a:ahLst/>
              <a:cxnLst/>
              <a:rect l="l" t="t" r="r" b="b"/>
              <a:pathLst>
                <a:path w="1639233" h="351021">
                  <a:moveTo>
                    <a:pt x="148436" y="0"/>
                  </a:moveTo>
                  <a:lnTo>
                    <a:pt x="1490798" y="0"/>
                  </a:lnTo>
                  <a:cubicBezTo>
                    <a:pt x="1530165" y="0"/>
                    <a:pt x="1567920" y="15639"/>
                    <a:pt x="1595757" y="43476"/>
                  </a:cubicBezTo>
                  <a:cubicBezTo>
                    <a:pt x="1623594" y="71313"/>
                    <a:pt x="1639233" y="109068"/>
                    <a:pt x="1639233" y="148436"/>
                  </a:cubicBezTo>
                  <a:lnTo>
                    <a:pt x="1639233" y="202586"/>
                  </a:lnTo>
                  <a:cubicBezTo>
                    <a:pt x="1639233" y="241953"/>
                    <a:pt x="1623594" y="279709"/>
                    <a:pt x="1595757" y="307546"/>
                  </a:cubicBezTo>
                  <a:cubicBezTo>
                    <a:pt x="1567920" y="335383"/>
                    <a:pt x="1530165" y="351021"/>
                    <a:pt x="1490798" y="351021"/>
                  </a:cubicBezTo>
                  <a:lnTo>
                    <a:pt x="148436" y="351021"/>
                  </a:lnTo>
                  <a:cubicBezTo>
                    <a:pt x="66457" y="351021"/>
                    <a:pt x="0" y="284564"/>
                    <a:pt x="0" y="202586"/>
                  </a:cubicBezTo>
                  <a:lnTo>
                    <a:pt x="0" y="148436"/>
                  </a:lnTo>
                  <a:cubicBezTo>
                    <a:pt x="0" y="66457"/>
                    <a:pt x="66457" y="0"/>
                    <a:pt x="148436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1639233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664190" y="1471174"/>
            <a:ext cx="334324" cy="386862"/>
            <a:chOff x="0" y="0"/>
            <a:chExt cx="556826" cy="644329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505626" y="1465075"/>
            <a:ext cx="334324" cy="386862"/>
            <a:chOff x="0" y="0"/>
            <a:chExt cx="556826" cy="64432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661500" y="1465075"/>
            <a:ext cx="334324" cy="386862"/>
            <a:chOff x="0" y="0"/>
            <a:chExt cx="556826" cy="64432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610013" y="1471174"/>
            <a:ext cx="334324" cy="386862"/>
            <a:chOff x="0" y="0"/>
            <a:chExt cx="556826" cy="64432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2582924" y="1471174"/>
            <a:ext cx="334324" cy="386862"/>
            <a:chOff x="0" y="0"/>
            <a:chExt cx="556826" cy="64432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555835" y="1471174"/>
            <a:ext cx="334324" cy="386862"/>
            <a:chOff x="0" y="0"/>
            <a:chExt cx="556826" cy="644329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9998514" y="1658505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0995823" y="1658505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11944336" y="166460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V="1">
            <a:off x="12917248" y="1664605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13890159" y="1658505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4" name="Group 64"/>
          <p:cNvGrpSpPr/>
          <p:nvPr/>
        </p:nvGrpSpPr>
        <p:grpSpPr>
          <a:xfrm>
            <a:off x="16428248" y="1462025"/>
            <a:ext cx="334324" cy="386862"/>
            <a:chOff x="0" y="0"/>
            <a:chExt cx="556826" cy="644329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5478457" y="1468124"/>
            <a:ext cx="334324" cy="386862"/>
            <a:chOff x="0" y="0"/>
            <a:chExt cx="556826" cy="644329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>
            <a:off x="14839949" y="1658505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flipV="1">
            <a:off x="15812781" y="1655456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Freeform 72"/>
          <p:cNvSpPr/>
          <p:nvPr/>
        </p:nvSpPr>
        <p:spPr>
          <a:xfrm>
            <a:off x="11903739" y="1858036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3" name="Group 73"/>
          <p:cNvGrpSpPr/>
          <p:nvPr/>
        </p:nvGrpSpPr>
        <p:grpSpPr>
          <a:xfrm>
            <a:off x="1187506" y="5931892"/>
            <a:ext cx="3717076" cy="569605"/>
            <a:chOff x="0" y="0"/>
            <a:chExt cx="2290663" cy="351021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2290663" cy="351021"/>
            </a:xfrm>
            <a:custGeom>
              <a:avLst/>
              <a:gdLst/>
              <a:ahLst/>
              <a:cxnLst/>
              <a:rect l="l" t="t" r="r" b="b"/>
              <a:pathLst>
                <a:path w="2290663" h="351021">
                  <a:moveTo>
                    <a:pt x="106223" y="0"/>
                  </a:moveTo>
                  <a:lnTo>
                    <a:pt x="2184441" y="0"/>
                  </a:lnTo>
                  <a:cubicBezTo>
                    <a:pt x="2212613" y="0"/>
                    <a:pt x="2239631" y="11191"/>
                    <a:pt x="2259552" y="31112"/>
                  </a:cubicBezTo>
                  <a:cubicBezTo>
                    <a:pt x="2279472" y="51033"/>
                    <a:pt x="2290663" y="78051"/>
                    <a:pt x="2290663" y="106223"/>
                  </a:cubicBezTo>
                  <a:lnTo>
                    <a:pt x="2290663" y="244799"/>
                  </a:lnTo>
                  <a:cubicBezTo>
                    <a:pt x="2290663" y="272971"/>
                    <a:pt x="2279472" y="299989"/>
                    <a:pt x="2259552" y="319909"/>
                  </a:cubicBezTo>
                  <a:cubicBezTo>
                    <a:pt x="2239631" y="339830"/>
                    <a:pt x="2212613" y="351021"/>
                    <a:pt x="2184441" y="351021"/>
                  </a:cubicBezTo>
                  <a:lnTo>
                    <a:pt x="106223" y="351021"/>
                  </a:lnTo>
                  <a:cubicBezTo>
                    <a:pt x="47558" y="351021"/>
                    <a:pt x="0" y="303464"/>
                    <a:pt x="0" y="244799"/>
                  </a:cubicBezTo>
                  <a:lnTo>
                    <a:pt x="0" y="106223"/>
                  </a:lnTo>
                  <a:cubicBezTo>
                    <a:pt x="0" y="47558"/>
                    <a:pt x="47558" y="0"/>
                    <a:pt x="106223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75" name="TextBox 75"/>
            <p:cNvSpPr txBox="1"/>
            <p:nvPr/>
          </p:nvSpPr>
          <p:spPr>
            <a:xfrm>
              <a:off x="0" y="-28575"/>
              <a:ext cx="2290663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346312" y="6064407"/>
            <a:ext cx="334324" cy="386862"/>
            <a:chOff x="0" y="0"/>
            <a:chExt cx="556826" cy="644329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78" name="TextBox 7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6187748" y="6058307"/>
            <a:ext cx="334324" cy="386862"/>
            <a:chOff x="0" y="0"/>
            <a:chExt cx="556826" cy="644329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81" name="TextBox 8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2343622" y="6058307"/>
            <a:ext cx="334324" cy="386862"/>
            <a:chOff x="0" y="0"/>
            <a:chExt cx="556826" cy="644329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84" name="TextBox 8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3292135" y="6064407"/>
            <a:ext cx="334324" cy="386862"/>
            <a:chOff x="0" y="0"/>
            <a:chExt cx="556826" cy="644329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87" name="TextBox 8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265046" y="6064407"/>
            <a:ext cx="334324" cy="386862"/>
            <a:chOff x="0" y="0"/>
            <a:chExt cx="556826" cy="644329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90" name="TextBox 9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237958" y="6064407"/>
            <a:ext cx="334324" cy="386862"/>
            <a:chOff x="0" y="0"/>
            <a:chExt cx="556826" cy="644329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93" name="TextBox 93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94" name="AutoShape 94"/>
          <p:cNvSpPr/>
          <p:nvPr/>
        </p:nvSpPr>
        <p:spPr>
          <a:xfrm flipV="1">
            <a:off x="1680636" y="6251738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5" name="AutoShape 95"/>
          <p:cNvSpPr/>
          <p:nvPr/>
        </p:nvSpPr>
        <p:spPr>
          <a:xfrm>
            <a:off x="2677946" y="6251738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6" name="AutoShape 96"/>
          <p:cNvSpPr/>
          <p:nvPr/>
        </p:nvSpPr>
        <p:spPr>
          <a:xfrm>
            <a:off x="3626459" y="6257838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7" name="AutoShape 97"/>
          <p:cNvSpPr/>
          <p:nvPr/>
        </p:nvSpPr>
        <p:spPr>
          <a:xfrm>
            <a:off x="4599370" y="6257838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8" name="AutoShape 98"/>
          <p:cNvSpPr/>
          <p:nvPr/>
        </p:nvSpPr>
        <p:spPr>
          <a:xfrm flipV="1">
            <a:off x="5572281" y="6251738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9" name="Group 99"/>
          <p:cNvGrpSpPr/>
          <p:nvPr/>
        </p:nvGrpSpPr>
        <p:grpSpPr>
          <a:xfrm>
            <a:off x="8110370" y="6055258"/>
            <a:ext cx="334324" cy="386862"/>
            <a:chOff x="0" y="0"/>
            <a:chExt cx="556826" cy="644329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01" name="TextBox 10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7160580" y="6061357"/>
            <a:ext cx="334324" cy="386862"/>
            <a:chOff x="0" y="0"/>
            <a:chExt cx="556826" cy="644329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105" name="AutoShape 105"/>
          <p:cNvSpPr/>
          <p:nvPr/>
        </p:nvSpPr>
        <p:spPr>
          <a:xfrm>
            <a:off x="6522072" y="6251738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flipV="1">
            <a:off x="7494903" y="6248688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7" name="Freeform 107"/>
          <p:cNvSpPr/>
          <p:nvPr/>
        </p:nvSpPr>
        <p:spPr>
          <a:xfrm>
            <a:off x="4481409" y="6451268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7" y="0"/>
                </a:lnTo>
                <a:lnTo>
                  <a:pt x="846347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8" name="Freeform 108"/>
          <p:cNvSpPr/>
          <p:nvPr/>
        </p:nvSpPr>
        <p:spPr>
          <a:xfrm>
            <a:off x="9547449" y="2385482"/>
            <a:ext cx="4453769" cy="3308285"/>
          </a:xfrm>
          <a:custGeom>
            <a:avLst/>
            <a:gdLst/>
            <a:ahLst/>
            <a:cxnLst/>
            <a:rect l="l" t="t" r="r" b="b"/>
            <a:pathLst>
              <a:path w="4453769" h="3308285">
                <a:moveTo>
                  <a:pt x="0" y="0"/>
                </a:moveTo>
                <a:lnTo>
                  <a:pt x="4453769" y="0"/>
                </a:lnTo>
                <a:lnTo>
                  <a:pt x="4453769" y="3308285"/>
                </a:lnTo>
                <a:lnTo>
                  <a:pt x="0" y="3308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9" name="Freeform 109"/>
          <p:cNvSpPr/>
          <p:nvPr/>
        </p:nvSpPr>
        <p:spPr>
          <a:xfrm>
            <a:off x="1214623" y="6711047"/>
            <a:ext cx="4357658" cy="3290151"/>
          </a:xfrm>
          <a:custGeom>
            <a:avLst/>
            <a:gdLst/>
            <a:ahLst/>
            <a:cxnLst/>
            <a:rect l="l" t="t" r="r" b="b"/>
            <a:pathLst>
              <a:path w="4357658" h="3290151">
                <a:moveTo>
                  <a:pt x="0" y="0"/>
                </a:moveTo>
                <a:lnTo>
                  <a:pt x="4357658" y="0"/>
                </a:lnTo>
                <a:lnTo>
                  <a:pt x="4357658" y="3290151"/>
                </a:lnTo>
                <a:lnTo>
                  <a:pt x="0" y="3290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10" name="Group 110"/>
          <p:cNvGrpSpPr/>
          <p:nvPr/>
        </p:nvGrpSpPr>
        <p:grpSpPr>
          <a:xfrm>
            <a:off x="9619493" y="6170017"/>
            <a:ext cx="4574554" cy="569605"/>
            <a:chOff x="0" y="0"/>
            <a:chExt cx="2819088" cy="351021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2819088" cy="351021"/>
            </a:xfrm>
            <a:custGeom>
              <a:avLst/>
              <a:gdLst/>
              <a:ahLst/>
              <a:cxnLst/>
              <a:rect l="l" t="t" r="r" b="b"/>
              <a:pathLst>
                <a:path w="2819088" h="351021">
                  <a:moveTo>
                    <a:pt x="86312" y="0"/>
                  </a:moveTo>
                  <a:lnTo>
                    <a:pt x="2732776" y="0"/>
                  </a:lnTo>
                  <a:cubicBezTo>
                    <a:pt x="2780444" y="0"/>
                    <a:pt x="2819088" y="38643"/>
                    <a:pt x="2819088" y="86312"/>
                  </a:cubicBezTo>
                  <a:lnTo>
                    <a:pt x="2819088" y="264710"/>
                  </a:lnTo>
                  <a:cubicBezTo>
                    <a:pt x="2819088" y="287601"/>
                    <a:pt x="2809994" y="309555"/>
                    <a:pt x="2793808" y="325741"/>
                  </a:cubicBezTo>
                  <a:cubicBezTo>
                    <a:pt x="2777621" y="341928"/>
                    <a:pt x="2755667" y="351021"/>
                    <a:pt x="2732776" y="351021"/>
                  </a:cubicBezTo>
                  <a:lnTo>
                    <a:pt x="86312" y="351021"/>
                  </a:lnTo>
                  <a:cubicBezTo>
                    <a:pt x="38643" y="351021"/>
                    <a:pt x="0" y="312378"/>
                    <a:pt x="0" y="264710"/>
                  </a:cubicBezTo>
                  <a:lnTo>
                    <a:pt x="0" y="86312"/>
                  </a:lnTo>
                  <a:cubicBezTo>
                    <a:pt x="0" y="63420"/>
                    <a:pt x="9094" y="41467"/>
                    <a:pt x="25280" y="25280"/>
                  </a:cubicBezTo>
                  <a:cubicBezTo>
                    <a:pt x="41467" y="9094"/>
                    <a:pt x="63420" y="0"/>
                    <a:pt x="86312" y="0"/>
                  </a:cubicBezTo>
                  <a:close/>
                </a:path>
              </a:pathLst>
            </a:custGeom>
            <a:solidFill>
              <a:srgbClr val="FFD06E">
                <a:alpha val="67843"/>
              </a:srgbClr>
            </a:solidFill>
          </p:spPr>
        </p:sp>
        <p:sp>
          <p:nvSpPr>
            <p:cNvPr id="112" name="TextBox 112"/>
            <p:cNvSpPr txBox="1"/>
            <p:nvPr/>
          </p:nvSpPr>
          <p:spPr>
            <a:xfrm>
              <a:off x="0" y="-28575"/>
              <a:ext cx="2819088" cy="37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9778299" y="6302532"/>
            <a:ext cx="334324" cy="386862"/>
            <a:chOff x="0" y="0"/>
            <a:chExt cx="556826" cy="644329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115" name="TextBox 115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4619735" y="6296432"/>
            <a:ext cx="334324" cy="386862"/>
            <a:chOff x="0" y="0"/>
            <a:chExt cx="556826" cy="644329"/>
          </a:xfrm>
        </p:grpSpPr>
        <p:sp>
          <p:nvSpPr>
            <p:cNvPr id="117" name="Freeform 11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18" name="TextBox 11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10775608" y="6296432"/>
            <a:ext cx="334324" cy="386862"/>
            <a:chOff x="0" y="0"/>
            <a:chExt cx="556826" cy="644329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21" name="TextBox 12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1724121" y="6302532"/>
            <a:ext cx="334324" cy="386862"/>
            <a:chOff x="0" y="0"/>
            <a:chExt cx="556826" cy="644329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24" name="TextBox 124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12697033" y="6302532"/>
            <a:ext cx="334324" cy="386862"/>
            <a:chOff x="0" y="0"/>
            <a:chExt cx="556826" cy="644329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id="127" name="TextBox 127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3669944" y="6302532"/>
            <a:ext cx="334324" cy="386862"/>
            <a:chOff x="0" y="0"/>
            <a:chExt cx="556826" cy="644329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130" name="TextBox 130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</a:p>
          </p:txBody>
        </p:sp>
      </p:grpSp>
      <p:sp>
        <p:nvSpPr>
          <p:cNvPr id="131" name="AutoShape 131"/>
          <p:cNvSpPr/>
          <p:nvPr/>
        </p:nvSpPr>
        <p:spPr>
          <a:xfrm flipV="1">
            <a:off x="10112623" y="6489863"/>
            <a:ext cx="662986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2" name="AutoShape 132"/>
          <p:cNvSpPr/>
          <p:nvPr/>
        </p:nvSpPr>
        <p:spPr>
          <a:xfrm>
            <a:off x="11109932" y="6489863"/>
            <a:ext cx="614189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3" name="AutoShape 133"/>
          <p:cNvSpPr/>
          <p:nvPr/>
        </p:nvSpPr>
        <p:spPr>
          <a:xfrm>
            <a:off x="12058445" y="6495963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4" name="AutoShape 134"/>
          <p:cNvSpPr/>
          <p:nvPr/>
        </p:nvSpPr>
        <p:spPr>
          <a:xfrm>
            <a:off x="13031356" y="6495963"/>
            <a:ext cx="638588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5" name="AutoShape 135"/>
          <p:cNvSpPr/>
          <p:nvPr/>
        </p:nvSpPr>
        <p:spPr>
          <a:xfrm flipV="1">
            <a:off x="14004268" y="6489863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6" name="Group 136"/>
          <p:cNvGrpSpPr/>
          <p:nvPr/>
        </p:nvGrpSpPr>
        <p:grpSpPr>
          <a:xfrm>
            <a:off x="16542357" y="6293383"/>
            <a:ext cx="334324" cy="386862"/>
            <a:chOff x="0" y="0"/>
            <a:chExt cx="556826" cy="644329"/>
          </a:xfrm>
        </p:grpSpPr>
        <p:sp>
          <p:nvSpPr>
            <p:cNvPr id="137" name="Freeform 137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38" name="TextBox 138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15592566" y="6299482"/>
            <a:ext cx="334324" cy="386862"/>
            <a:chOff x="0" y="0"/>
            <a:chExt cx="556826" cy="644329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556826" cy="644329"/>
            </a:xfrm>
            <a:custGeom>
              <a:avLst/>
              <a:gdLst/>
              <a:ahLst/>
              <a:cxnLst/>
              <a:rect l="l" t="t" r="r" b="b"/>
              <a:pathLst>
                <a:path w="556826" h="644329">
                  <a:moveTo>
                    <a:pt x="278413" y="0"/>
                  </a:moveTo>
                  <a:cubicBezTo>
                    <a:pt x="124650" y="0"/>
                    <a:pt x="0" y="144238"/>
                    <a:pt x="0" y="322165"/>
                  </a:cubicBezTo>
                  <a:cubicBezTo>
                    <a:pt x="0" y="500091"/>
                    <a:pt x="124650" y="644329"/>
                    <a:pt x="278413" y="644329"/>
                  </a:cubicBezTo>
                  <a:cubicBezTo>
                    <a:pt x="432176" y="644329"/>
                    <a:pt x="556826" y="500091"/>
                    <a:pt x="556826" y="322165"/>
                  </a:cubicBezTo>
                  <a:cubicBezTo>
                    <a:pt x="556826" y="144238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026C80"/>
            </a:solidFill>
          </p:spPr>
        </p:sp>
        <p:sp>
          <p:nvSpPr>
            <p:cNvPr id="141" name="TextBox 141"/>
            <p:cNvSpPr txBox="1"/>
            <p:nvPr/>
          </p:nvSpPr>
          <p:spPr>
            <a:xfrm>
              <a:off x="52202" y="22306"/>
              <a:ext cx="452421" cy="56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</p:grpSp>
      <p:sp>
        <p:nvSpPr>
          <p:cNvPr id="142" name="AutoShape 142"/>
          <p:cNvSpPr/>
          <p:nvPr/>
        </p:nvSpPr>
        <p:spPr>
          <a:xfrm>
            <a:off x="14954058" y="6489863"/>
            <a:ext cx="638508" cy="305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3" name="AutoShape 143"/>
          <p:cNvSpPr/>
          <p:nvPr/>
        </p:nvSpPr>
        <p:spPr>
          <a:xfrm flipV="1">
            <a:off x="15926890" y="6486813"/>
            <a:ext cx="615467" cy="610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4" name="Freeform 144"/>
          <p:cNvSpPr/>
          <p:nvPr/>
        </p:nvSpPr>
        <p:spPr>
          <a:xfrm>
            <a:off x="13940550" y="6699736"/>
            <a:ext cx="846347" cy="239093"/>
          </a:xfrm>
          <a:custGeom>
            <a:avLst/>
            <a:gdLst/>
            <a:ahLst/>
            <a:cxnLst/>
            <a:rect l="l" t="t" r="r" b="b"/>
            <a:pathLst>
              <a:path w="846347" h="239093">
                <a:moveTo>
                  <a:pt x="0" y="0"/>
                </a:moveTo>
                <a:lnTo>
                  <a:pt x="846346" y="0"/>
                </a:lnTo>
                <a:lnTo>
                  <a:pt x="846346" y="239093"/>
                </a:lnTo>
                <a:lnTo>
                  <a:pt x="0" y="23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5" name="Freeform 145"/>
          <p:cNvSpPr/>
          <p:nvPr/>
        </p:nvSpPr>
        <p:spPr>
          <a:xfrm>
            <a:off x="9696613" y="6920597"/>
            <a:ext cx="4243937" cy="3204289"/>
          </a:xfrm>
          <a:custGeom>
            <a:avLst/>
            <a:gdLst/>
            <a:ahLst/>
            <a:cxnLst/>
            <a:rect l="l" t="t" r="r" b="b"/>
            <a:pathLst>
              <a:path w="4243937" h="3204289">
                <a:moveTo>
                  <a:pt x="0" y="0"/>
                </a:moveTo>
                <a:lnTo>
                  <a:pt x="4243937" y="0"/>
                </a:lnTo>
                <a:lnTo>
                  <a:pt x="4243937" y="3204289"/>
                </a:lnTo>
                <a:lnTo>
                  <a:pt x="0" y="32042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6" name="TextBox 146"/>
          <p:cNvSpPr txBox="1"/>
          <p:nvPr/>
        </p:nvSpPr>
        <p:spPr>
          <a:xfrm>
            <a:off x="2958760" y="-9525"/>
            <a:ext cx="12589136" cy="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測試集準確度(RMSE/MSE)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5963358" y="3505699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0.0323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0.0425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0.143 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0.0205 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4420318" y="3480027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0.0283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0.0445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0.1381 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0.0191 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6028942" y="7947289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0.0296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0.0446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0.1414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14377093" y="7947289"/>
            <a:ext cx="297882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train_loss: 0.0278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val_loss:  0.0425 </a:t>
            </a:r>
          </a:p>
          <a:p>
            <a:pPr>
              <a:lnSpc>
                <a:spcPts val="3919"/>
              </a:lnSpc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RMSE: 0.1424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MSE: 0.0203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5735589" y="2590188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兩天前預測第三天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4118506" y="2590188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三天前預測第四天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735589" y="7191169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四天前預測第五天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4212272" y="7243629"/>
            <a:ext cx="3201017" cy="5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1"/>
              </a:lnSpc>
              <a:spcBef>
                <a:spcPct val="0"/>
              </a:spcBef>
            </a:pPr>
            <a:r>
              <a:rPr lang="en-US" sz="3151" b="1">
                <a:solidFill>
                  <a:srgbClr val="026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五天前預測第六天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633</Words>
  <Application>Microsoft Office PowerPoint</Application>
  <PresentationFormat>自訂</PresentationFormat>
  <Paragraphs>231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Brown Sugar</vt:lpstr>
      <vt:lpstr>Calibri</vt:lpstr>
      <vt:lpstr>Jura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深度學習hw3</dc:title>
  <cp:lastModifiedBy>User</cp:lastModifiedBy>
  <cp:revision>2</cp:revision>
  <dcterms:created xsi:type="dcterms:W3CDTF">2006-08-16T00:00:00Z</dcterms:created>
  <dcterms:modified xsi:type="dcterms:W3CDTF">2024-01-03T01:54:43Z</dcterms:modified>
  <dc:identifier>DAF4cC_sLEw</dc:identifier>
</cp:coreProperties>
</file>