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65" r:id="rId2"/>
    <p:sldId id="310" r:id="rId3"/>
    <p:sldId id="311" r:id="rId4"/>
    <p:sldId id="313" r:id="rId5"/>
    <p:sldId id="312" r:id="rId6"/>
    <p:sldId id="314" r:id="rId7"/>
    <p:sldId id="315" r:id="rId8"/>
    <p:sldId id="316" r:id="rId9"/>
    <p:sldId id="317" r:id="rId10"/>
    <p:sldId id="318" r:id="rId11"/>
    <p:sldId id="319" r:id="rId12"/>
    <p:sldId id="320" r:id="rId13"/>
  </p:sldIdLst>
  <p:sldSz cx="12188825" cy="6858000"/>
  <p:notesSz cx="6858000" cy="9144000"/>
  <p:custDataLst>
    <p:tags r:id="rId1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29" autoAdjust="0"/>
  </p:normalViewPr>
  <p:slideViewPr>
    <p:cSldViewPr showGuides="1">
      <p:cViewPr>
        <p:scale>
          <a:sx n="75" d="100"/>
          <a:sy n="75" d="100"/>
        </p:scale>
        <p:origin x="974" y="312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9/25/2022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9/25/2022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9/25/2022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9/25/2022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9/25/2022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9/25/2022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9/25/2022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9/25/2022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9/25/2022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9/25/2022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9/25/2022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9/25/2022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41C87-7AD9-4845-A077-840E4A0F3F06}" type="datetimeFigureOut">
              <a:rPr lang="en-US" smtClean="0"/>
              <a:pPr/>
              <a:t>9/25/2022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6D30A7E1-9A04-5954-DC2E-276E173C21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1861" y="908720"/>
            <a:ext cx="8070579" cy="4537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B133F78-6046-B898-86F7-50AF51F6404F}"/>
              </a:ext>
            </a:extLst>
          </p:cNvPr>
          <p:cNvSpPr txBox="1"/>
          <p:nvPr/>
        </p:nvSpPr>
        <p:spPr>
          <a:xfrm>
            <a:off x="-1" y="1916832"/>
            <a:ext cx="422220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dirty="0"/>
              <a:t>Online Teaching Stress Analysis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818EAAC-4213-35E1-EE38-96458ACD7E28}"/>
              </a:ext>
            </a:extLst>
          </p:cNvPr>
          <p:cNvSpPr txBox="1"/>
          <p:nvPr/>
        </p:nvSpPr>
        <p:spPr>
          <a:xfrm>
            <a:off x="189756" y="5805264"/>
            <a:ext cx="2016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Linta Mariya Joy</a:t>
            </a:r>
          </a:p>
          <a:p>
            <a:r>
              <a:rPr lang="en-IN" b="1" dirty="0"/>
              <a:t>Msccs216</a:t>
            </a:r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7B51F18-CA11-84BD-2ED6-5147C7287B0C}"/>
              </a:ext>
            </a:extLst>
          </p:cNvPr>
          <p:cNvSpPr/>
          <p:nvPr/>
        </p:nvSpPr>
        <p:spPr>
          <a:xfrm>
            <a:off x="405780" y="965591"/>
            <a:ext cx="4536504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Decision Tree</a:t>
            </a:r>
            <a:endParaRPr lang="en-IN" sz="2800" dirty="0">
              <a:solidFill>
                <a:schemeClr val="bg1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0E7E86F-1A36-541F-2962-D6AF63987017}"/>
              </a:ext>
            </a:extLst>
          </p:cNvPr>
          <p:cNvSpPr/>
          <p:nvPr/>
        </p:nvSpPr>
        <p:spPr>
          <a:xfrm>
            <a:off x="405780" y="4797152"/>
            <a:ext cx="4536504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Support Vector Machines</a:t>
            </a:r>
            <a:endParaRPr lang="en-IN" sz="2800" dirty="0">
              <a:solidFill>
                <a:schemeClr val="bg1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CC9FDD3-3DB8-C113-816D-7A808492F7D4}"/>
              </a:ext>
            </a:extLst>
          </p:cNvPr>
          <p:cNvSpPr/>
          <p:nvPr/>
        </p:nvSpPr>
        <p:spPr>
          <a:xfrm>
            <a:off x="405780" y="1808763"/>
            <a:ext cx="4536504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Naïve Bayes</a:t>
            </a:r>
            <a:endParaRPr lang="en-IN" sz="2800" dirty="0">
              <a:solidFill>
                <a:schemeClr val="bg1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EC1A232-514B-BCEC-5623-FF78DF5D1303}"/>
              </a:ext>
            </a:extLst>
          </p:cNvPr>
          <p:cNvSpPr/>
          <p:nvPr/>
        </p:nvSpPr>
        <p:spPr>
          <a:xfrm>
            <a:off x="405780" y="2816876"/>
            <a:ext cx="4536504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K-Nearest </a:t>
            </a:r>
            <a:r>
              <a:rPr lang="en-IN" sz="2800" b="1" spc="50" dirty="0" err="1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Neighbor</a:t>
            </a:r>
            <a:endParaRPr lang="en-IN" sz="2800" dirty="0">
              <a:solidFill>
                <a:schemeClr val="bg1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B41673A-00E1-069B-9CB6-9D2477BB7F70}"/>
              </a:ext>
            </a:extLst>
          </p:cNvPr>
          <p:cNvSpPr/>
          <p:nvPr/>
        </p:nvSpPr>
        <p:spPr>
          <a:xfrm>
            <a:off x="405780" y="3900560"/>
            <a:ext cx="4536504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Random Forest</a:t>
            </a:r>
            <a:endParaRPr lang="en-IN" sz="2800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91C1ED0-8903-AFFB-6898-387E5A8C5DB7}"/>
              </a:ext>
            </a:extLst>
          </p:cNvPr>
          <p:cNvSpPr txBox="1"/>
          <p:nvPr/>
        </p:nvSpPr>
        <p:spPr>
          <a:xfrm>
            <a:off x="4942284" y="130059"/>
            <a:ext cx="172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/>
              <a:t>Models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88CE654-2908-5D06-E729-C26D7DEE03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8388" y="1268760"/>
            <a:ext cx="6025659" cy="3915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137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F68B5266-0064-E830-2370-468253735593}"/>
              </a:ext>
            </a:extLst>
          </p:cNvPr>
          <p:cNvSpPr txBox="1"/>
          <p:nvPr/>
        </p:nvSpPr>
        <p:spPr>
          <a:xfrm>
            <a:off x="333772" y="116632"/>
            <a:ext cx="2304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/>
              <a:t>Conclusion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C9A32B0-A993-EA2B-1F6B-76380BE93937}"/>
              </a:ext>
            </a:extLst>
          </p:cNvPr>
          <p:cNvSpPr txBox="1"/>
          <p:nvPr/>
        </p:nvSpPr>
        <p:spPr>
          <a:xfrm>
            <a:off x="333772" y="740435"/>
            <a:ext cx="10513168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/>
              <a:t>Out of 189 Teachers 97  have highest stress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/>
              <a:t> Private school Teachers have stress level is high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/>
              <a:t> Female Teachers have more stress than male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/>
              <a:t> Those who are teaching in the state board has highest stress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/>
              <a:t>Plus 2 Teachers has highest stress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/>
              <a:t>Those who use Google meet as a platform for teaching has the highest stress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/>
              <a:t>From 5 model KNN  has the highest accuracy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/>
              <a:t>There are many problem regarding this dataset, it is a small dataset, in that many field has missing value. And also most of the value get  is from Kerala so other state could not </a:t>
            </a:r>
            <a:r>
              <a:rPr lang="en-IN" sz="2800" dirty="0" err="1"/>
              <a:t>analyze</a:t>
            </a:r>
            <a:r>
              <a:rPr lang="en-IN" sz="28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08506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3C8A1203-E1B7-50C8-6121-E0023F3B63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88825" cy="6856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2166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00509" y="980728"/>
            <a:ext cx="7794103" cy="4114801"/>
          </a:xfrm>
        </p:spPr>
        <p:txBody>
          <a:bodyPr>
            <a:normAutofit fontScale="92500" lnSpcReduction="20000"/>
          </a:bodyPr>
          <a:lstStyle/>
          <a:p>
            <a:r>
              <a:rPr lang="en-US" sz="2600" dirty="0"/>
              <a:t>Covid 19 affect all over the world. It also affect education system.</a:t>
            </a:r>
          </a:p>
          <a:p>
            <a:r>
              <a:rPr lang="en-US" sz="2600" dirty="0"/>
              <a:t>Teaching had to change into online mode.</a:t>
            </a:r>
          </a:p>
          <a:p>
            <a:r>
              <a:rPr lang="en-US" sz="2600" dirty="0"/>
              <a:t>This project aims to analyze the stress level of  Teachers during covid 19</a:t>
            </a:r>
          </a:p>
          <a:p>
            <a:r>
              <a:rPr lang="en-US" sz="2600" dirty="0"/>
              <a:t>It analyze the school teachers in India</a:t>
            </a:r>
          </a:p>
          <a:p>
            <a:r>
              <a:rPr lang="en-US" sz="2600" dirty="0"/>
              <a:t>Data collected from Google form survey.</a:t>
            </a:r>
          </a:p>
          <a:p>
            <a:r>
              <a:rPr lang="en-US" sz="2600" dirty="0"/>
              <a:t>Based on certain factors  analyze data and how it affect stress level. And also it classify the level of stress using various model.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27DC5D9-FD9F-1784-B21E-E34D2B850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09" y="210344"/>
            <a:ext cx="2843807" cy="627856"/>
          </a:xfrm>
        </p:spPr>
        <p:txBody>
          <a:bodyPr/>
          <a:lstStyle/>
          <a:p>
            <a:r>
              <a:rPr lang="en-IN" dirty="0"/>
              <a:t>Introduction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CA2FA7F-DB65-FC77-55D0-7D019EDB5C0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951"/>
          <a:stretch/>
        </p:blipFill>
        <p:spPr bwMode="auto">
          <a:xfrm>
            <a:off x="8182644" y="1515448"/>
            <a:ext cx="3846399" cy="3827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913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89756" y="188640"/>
            <a:ext cx="1763687" cy="699864"/>
          </a:xfrm>
        </p:spPr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6B6C21-547B-FBCF-6AF6-D58F16B85163}"/>
              </a:ext>
            </a:extLst>
          </p:cNvPr>
          <p:cNvSpPr txBox="1"/>
          <p:nvPr/>
        </p:nvSpPr>
        <p:spPr>
          <a:xfrm>
            <a:off x="45740" y="888505"/>
            <a:ext cx="12025335" cy="70480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Dataset contain  17 features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 err="1"/>
              <a:t>sl</a:t>
            </a:r>
            <a:r>
              <a:rPr lang="en-IN" sz="2000" dirty="0"/>
              <a:t> no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Gender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Age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You are teaching in Which category of school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You are from which state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You teach in which Board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Which level you are teaching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Which platform do you use for delivering your content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Level of preparation required for online teaching compared to offline teaching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Your level of technical expertise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Effectiveness of Online teaching-learning Process compared to Classroom Teaching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Attitude of Students towards Online Classes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Performance of students in exams based on online classes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How do you rate your stress level in managing the online classes and video preparation compared to classroom teaching Attentiveness of students during online session compared to classroom sessions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Your satisfaction level taking online classes compared to offline classes’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Any other Suggestions or Information you want to give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endParaRPr lang="en-IN" sz="2800" dirty="0"/>
          </a:p>
          <a:p>
            <a:endParaRPr lang="en-IN" sz="28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06206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B206DF7-03E8-0405-9715-1E60E991F1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6100" y="1086371"/>
            <a:ext cx="5905947" cy="277088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79DC7A4-3A79-1EAD-5EE3-09961FB8E86A}"/>
              </a:ext>
            </a:extLst>
          </p:cNvPr>
          <p:cNvSpPr txBox="1"/>
          <p:nvPr/>
        </p:nvSpPr>
        <p:spPr>
          <a:xfrm>
            <a:off x="117747" y="116632"/>
            <a:ext cx="113772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Dataset contain 189 observation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All the variables are categorical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6949629-CCB5-CE32-33A8-904AD7D883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4677" y="4683183"/>
            <a:ext cx="7128792" cy="105573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B1A6DFC-7BFA-E194-4926-B1B270EADDA2}"/>
              </a:ext>
            </a:extLst>
          </p:cNvPr>
          <p:cNvSpPr txBox="1"/>
          <p:nvPr/>
        </p:nvSpPr>
        <p:spPr>
          <a:xfrm>
            <a:off x="28972" y="4011986"/>
            <a:ext cx="51293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After renaming the columns</a:t>
            </a:r>
          </a:p>
        </p:txBody>
      </p:sp>
    </p:spTree>
    <p:extLst>
      <p:ext uri="{BB962C8B-B14F-4D97-AF65-F5344CB8AC3E}">
        <p14:creationId xmlns:p14="http://schemas.microsoft.com/office/powerpoint/2010/main" val="4206988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4D4E319-62A0-05B3-193B-7923CA1551DB}"/>
              </a:ext>
            </a:extLst>
          </p:cNvPr>
          <p:cNvSpPr txBox="1"/>
          <p:nvPr/>
        </p:nvSpPr>
        <p:spPr>
          <a:xfrm>
            <a:off x="261763" y="476672"/>
            <a:ext cx="1192706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Column ‘Age’ contain string value other than number. So replaced column with null value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Most of the column contain null value.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Replace null value with mode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9721893-132C-81A0-07C6-B4E861A353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353" y="2708920"/>
            <a:ext cx="2667000" cy="34671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5DC32E4-05EB-9699-307B-0644B972AA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2404" y="2713630"/>
            <a:ext cx="3440435" cy="345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238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B6C01A4-1DC5-6287-7249-4C57F0636BFC}"/>
              </a:ext>
            </a:extLst>
          </p:cNvPr>
          <p:cNvSpPr txBox="1"/>
          <p:nvPr/>
        </p:nvSpPr>
        <p:spPr>
          <a:xfrm>
            <a:off x="-1" y="548680"/>
            <a:ext cx="1218882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Age is a categorical variable, so age is converted into numerical variable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Teaching Level and Platform contain multi value in a column. Using split function multi column changed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After using split function number of rows changed to 269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Categorical values are changed into numerical using replace function and </a:t>
            </a:r>
            <a:r>
              <a:rPr lang="en-IN" sz="2800" dirty="0" err="1"/>
              <a:t>get_dummies</a:t>
            </a:r>
            <a:r>
              <a:rPr lang="en-IN" sz="2800" dirty="0"/>
              <a:t> function.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CBEF699-6D1D-FD3D-4A56-76F1E4DECF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852" y="3622249"/>
            <a:ext cx="9550796" cy="2230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16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CBAB472-1F3B-16B1-A9C9-9CC2BEBBFD4C}"/>
              </a:ext>
            </a:extLst>
          </p:cNvPr>
          <p:cNvSpPr txBox="1"/>
          <p:nvPr/>
        </p:nvSpPr>
        <p:spPr>
          <a:xfrm>
            <a:off x="4582244" y="116632"/>
            <a:ext cx="2664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/>
              <a:t>Visualization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71DC52C-6FF8-1D94-2CD0-1425910AD0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081" y="1268760"/>
            <a:ext cx="5096464" cy="482453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60D9EDF-B501-D974-ADD5-3190217DD8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2364" y="1268760"/>
            <a:ext cx="6301857" cy="4824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425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4686D81-906B-E187-D531-7D747E43C8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748" y="980728"/>
            <a:ext cx="5734050" cy="44386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9C3CB75-AEB9-24E0-C1DD-3186E9AB09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7239" y="1004848"/>
            <a:ext cx="6013838" cy="4414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506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A13AB60-AD63-5323-921D-7365319394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772" y="980728"/>
            <a:ext cx="5581650" cy="42767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7730504-D73A-A40B-5F77-C95E8AD6AC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8776" y="963038"/>
            <a:ext cx="5440758" cy="4288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722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igital Blue Tunnel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895261.potx" id="{4CBF9558-C12D-4F51-9AA3-9D0796951DBC}" vid="{FFC159E6-A134-46E7-B1A0-C306E39FC295}"/>
    </a:ext>
  </a:extLst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digital blue tunnel presentation (widescreen)</Template>
  <TotalTime>418</TotalTime>
  <Words>429</Words>
  <Application>Microsoft Office PowerPoint</Application>
  <PresentationFormat>Custom</PresentationFormat>
  <Paragraphs>56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Corbel</vt:lpstr>
      <vt:lpstr>Digital Blue Tunnel 16x9</vt:lpstr>
      <vt:lpstr>PowerPoint Presentation</vt:lpstr>
      <vt:lpstr>Introduction</vt:lpstr>
      <vt:lpstr>Dataset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Linta Mariya Joy</dc:creator>
  <cp:lastModifiedBy>Linta Mariya Joy</cp:lastModifiedBy>
  <cp:revision>1</cp:revision>
  <dcterms:created xsi:type="dcterms:W3CDTF">2022-09-25T12:20:48Z</dcterms:created>
  <dcterms:modified xsi:type="dcterms:W3CDTF">2022-09-25T19:19:34Z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