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6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957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803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33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2218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517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7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8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6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5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3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1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4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0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1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4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get-started/install/window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0" y="627955"/>
            <a:ext cx="7575247" cy="3161725"/>
          </a:xfrm>
        </p:spPr>
        <p:txBody>
          <a:bodyPr>
            <a:normAutofit/>
          </a:bodyPr>
          <a:lstStyle/>
          <a:p>
            <a:r>
              <a:rPr lang="en-US" sz="8000" dirty="0" err="1"/>
              <a:t>Pemrograman</a:t>
            </a:r>
            <a:r>
              <a:rPr lang="en-US" sz="8000" dirty="0"/>
              <a:t>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4713" y="4164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Marta ardiyanto</a:t>
            </a:r>
          </a:p>
        </p:txBody>
      </p:sp>
      <p:pic>
        <p:nvPicPr>
          <p:cNvPr id="1026" name="Picture 2" descr="Mobile programming: A roadmap for becoming a good mobile developer | Adrian  Roche Co., Ltd">
            <a:extLst>
              <a:ext uri="{FF2B5EF4-FFF2-40B4-BE49-F238E27FC236}">
                <a16:creationId xmlns:a16="http://schemas.microsoft.com/office/drawing/2014/main" id="{C785DCD0-A2BB-1C97-FF06-E9DD781F6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0" r="32409"/>
          <a:stretch/>
        </p:blipFill>
        <p:spPr bwMode="auto">
          <a:xfrm>
            <a:off x="512113" y="324092"/>
            <a:ext cx="3440127" cy="638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756760-8E97-C413-A2CE-81F378E1CA5C}"/>
              </a:ext>
            </a:extLst>
          </p:cNvPr>
          <p:cNvSpPr/>
          <p:nvPr/>
        </p:nvSpPr>
        <p:spPr>
          <a:xfrm>
            <a:off x="4206240" y="4003039"/>
            <a:ext cx="7305040" cy="1616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1DF-A4CA-72B1-26FE-67E31169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79" y="2136775"/>
            <a:ext cx="8825659" cy="3416300"/>
          </a:xfrm>
        </p:spPr>
        <p:txBody>
          <a:bodyPr/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b="1" dirty="0">
                <a:effectLst/>
                <a:latin typeface="Noto Sans Symbols"/>
                <a:ea typeface="Noto Sans Symbols"/>
                <a:cs typeface="Noto Sans Symbols"/>
              </a:rPr>
              <a:t>Buka </a:t>
            </a:r>
            <a:r>
              <a:rPr lang="en-US" sz="1800" b="1" dirty="0" err="1">
                <a:effectLst/>
                <a:latin typeface="Noto Sans Symbols"/>
                <a:ea typeface="Noto Sans Symbols"/>
                <a:cs typeface="Noto Sans Symbols"/>
              </a:rPr>
              <a:t>VSCode</a:t>
            </a:r>
            <a:r>
              <a:rPr lang="en-US" sz="1800" b="1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b="1" dirty="0" err="1">
                <a:effectLst/>
                <a:latin typeface="Noto Sans Symbols"/>
                <a:ea typeface="Noto Sans Symbols"/>
                <a:cs typeface="Noto Sans Symbols"/>
              </a:rPr>
              <a:t>Klik</a:t>
            </a:r>
            <a:r>
              <a:rPr lang="en-US" sz="1800" b="1" dirty="0">
                <a:effectLst/>
                <a:latin typeface="Noto Sans Symbols"/>
                <a:ea typeface="Noto Sans Symbols"/>
                <a:cs typeface="Noto Sans Symbols"/>
              </a:rPr>
              <a:t> View-&gt;Command </a:t>
            </a:r>
            <a:r>
              <a:rPr lang="en-US" sz="1800" b="1" dirty="0" err="1">
                <a:effectLst/>
                <a:latin typeface="Noto Sans Symbols"/>
                <a:ea typeface="Noto Sans Symbols"/>
                <a:cs typeface="Noto Sans Symbols"/>
              </a:rPr>
              <a:t>Pallete</a:t>
            </a:r>
            <a:r>
              <a:rPr lang="en-US" sz="1800" b="1" dirty="0">
                <a:effectLst/>
                <a:latin typeface="Noto Sans Symbols"/>
                <a:ea typeface="Noto Sans Symbols"/>
                <a:cs typeface="Noto Sans Symbols"/>
              </a:rPr>
              <a:t> , </a:t>
            </a:r>
            <a:r>
              <a:rPr lang="en-US" sz="1800" b="1" dirty="0" err="1">
                <a:effectLst/>
                <a:latin typeface="Noto Sans Symbols"/>
                <a:ea typeface="Noto Sans Symbols"/>
                <a:cs typeface="Noto Sans Symbols"/>
              </a:rPr>
              <a:t>atau</a:t>
            </a:r>
            <a:r>
              <a:rPr lang="en-US" sz="1800" b="1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sz="1800" b="1" dirty="0" err="1">
                <a:effectLst/>
                <a:latin typeface="Noto Sans Symbols"/>
                <a:ea typeface="Noto Sans Symbols"/>
                <a:cs typeface="Noto Sans Symbols"/>
              </a:rPr>
              <a:t>shorcut</a:t>
            </a:r>
            <a:r>
              <a:rPr lang="en-US" sz="1800" b="1" dirty="0">
                <a:effectLst/>
                <a:latin typeface="Noto Sans Symbols"/>
                <a:ea typeface="Noto Sans Symbols"/>
                <a:cs typeface="Noto Sans Symbols"/>
              </a:rPr>
              <a:t> di windows </a:t>
            </a:r>
            <a:r>
              <a:rPr lang="en-US" sz="1800" b="1" dirty="0" err="1">
                <a:effectLst/>
                <a:latin typeface="Noto Sans Symbols"/>
                <a:ea typeface="Noto Sans Symbols"/>
                <a:cs typeface="Noto Sans Symbols"/>
              </a:rPr>
              <a:t>ctrl+shift+P</a:t>
            </a:r>
            <a:endParaRPr lang="en-US" sz="1800" b="1" dirty="0">
              <a:effectLst/>
              <a:latin typeface="Noto Sans Symbols"/>
              <a:ea typeface="Noto Sans Symbols"/>
              <a:cs typeface="Noto Sans Symbols"/>
            </a:endParaRPr>
          </a:p>
          <a:p>
            <a:endParaRPr lang="en-US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32DB3903-F32B-9B10-B8F9-B6A7F2DCE69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59840" y="2871152"/>
            <a:ext cx="5271770" cy="33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1DF-A4CA-72B1-26FE-67E31169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79" y="2136775"/>
            <a:ext cx="8825659" cy="3416300"/>
          </a:xfrm>
        </p:spPr>
        <p:txBody>
          <a:bodyPr/>
          <a:lstStyle/>
          <a:p>
            <a:r>
              <a:rPr lang="en-US" sz="1800" b="1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Ketikkan</a:t>
            </a:r>
            <a:r>
              <a:rPr lang="en-US" sz="1800" b="1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Flutter pada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kotak</a:t>
            </a:r>
            <a:r>
              <a:rPr lang="en-US" sz="1800" b="1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tersedia</a:t>
            </a:r>
            <a:r>
              <a:rPr lang="en-US" sz="1800" b="1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lalu</a:t>
            </a:r>
            <a:r>
              <a:rPr lang="en-US" sz="1800" b="1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pilih</a:t>
            </a:r>
            <a:r>
              <a:rPr lang="en-US" sz="1800" b="1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Flutter New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Projek</a:t>
            </a:r>
            <a:endParaRPr lang="en-US" sz="1800" b="1" dirty="0">
              <a:effectLst/>
              <a:latin typeface="Arial Black" panose="020B0A04020102020204" pitchFamily="34" charset="0"/>
              <a:ea typeface="Noto Sans Symbols"/>
              <a:cs typeface="Noto Sans Symbols"/>
            </a:endParaRPr>
          </a:p>
          <a:p>
            <a:endParaRPr lang="en-US" dirty="0"/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52634B7F-1513-32FC-5E77-0EA9C33E100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69340" y="2799397"/>
            <a:ext cx="6417310" cy="30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1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1DF-A4CA-72B1-26FE-67E31169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79" y="2136775"/>
            <a:ext cx="8825659" cy="3416300"/>
          </a:xfrm>
        </p:spPr>
        <p:txBody>
          <a:bodyPr/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Ketikkan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nama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aplikasi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,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tekan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Enter ,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lalu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pilih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folder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tempat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projek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akan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disimpan</a:t>
            </a:r>
            <a:endParaRPr lang="en-US" sz="1800" dirty="0">
              <a:effectLst/>
              <a:latin typeface="Arial Black" panose="020B0A04020102020204" pitchFamily="34" charset="0"/>
              <a:ea typeface="Noto Sans Symbols"/>
              <a:cs typeface="Noto Sans Symbol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E8DE4-B4E7-42F2-4DFB-B76E159D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07665"/>
            <a:ext cx="6131671" cy="395033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404420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1DF-A4CA-72B1-26FE-67E31169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79" y="2136775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2B1D6-9477-1C8C-EEA1-D557A67F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946274"/>
            <a:ext cx="6303010" cy="4359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6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1DF-A4CA-72B1-26FE-67E31169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79" y="2136775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3040E-9CDD-D45B-B25C-05ADA6CF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945640"/>
            <a:ext cx="5969746" cy="4304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56666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1DF-A4CA-72B1-26FE-67E31169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79" y="2136775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580DF-692E-0A77-BF58-197BAAC87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55" y="1541608"/>
            <a:ext cx="7945866" cy="5314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5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1DF-A4CA-72B1-26FE-67E31169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79" y="2136775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984A0-627D-B8AE-A420-06005E5AE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2" y="1567815"/>
            <a:ext cx="5272405" cy="51511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9848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1DF-A4CA-72B1-26FE-67E31169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79" y="2136775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519FA-42BA-16BC-B072-6286CB9AF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19" y="1680631"/>
            <a:ext cx="5799455" cy="49546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72342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D475D-78A0-21D1-5454-726B4099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3EB2AC8-4564-22E9-16BC-E058F553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52" y="2092413"/>
            <a:ext cx="6032703" cy="2673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09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D475D-78A0-21D1-5454-726B4099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268B7-EDDC-56DD-836B-4CA34B3D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47" y="1627187"/>
            <a:ext cx="5272405" cy="536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72997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196F7D-AEA0-A8F9-7BAC-3ADF1FABD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5B9E7F-295A-8EDB-B31A-FAC3D9CA058B}"/>
              </a:ext>
            </a:extLst>
          </p:cNvPr>
          <p:cNvSpPr/>
          <p:nvPr/>
        </p:nvSpPr>
        <p:spPr>
          <a:xfrm>
            <a:off x="1036320" y="673227"/>
            <a:ext cx="10399395" cy="52703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43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 Code</a:t>
            </a:r>
            <a:b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b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43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Flutter 			https://docs.flutter.dev/</a:t>
            </a:r>
            <a:br>
              <a:rPr kumimoji="0" lang="en-US" sz="43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43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Andorid</a:t>
            </a:r>
            <a:r>
              <a:rPr kumimoji="0" lang="en-US" sz="43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Studio </a:t>
            </a:r>
            <a:b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b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43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Chrome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D475D-78A0-21D1-5454-726B4099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2ED8B-830C-DE1B-FC75-199FEE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1957070"/>
            <a:ext cx="5272405" cy="309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C27AB-6FF8-D79F-F35D-1C6EF8EB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973" y="1797208"/>
            <a:ext cx="4092282" cy="494823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406719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D475D-78A0-21D1-5454-726B4099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87DB5E-1D95-7CF7-FB05-95CA7F2B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1533525"/>
            <a:ext cx="4903746" cy="52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0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D475D-78A0-21D1-5454-726B4099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88BC4-A1C2-D6BB-444D-CC963170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40" y="1601787"/>
            <a:ext cx="4248150" cy="502220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88701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18255"/>
            <a:ext cx="10515600" cy="1325563"/>
          </a:xfrm>
        </p:spPr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D475D-78A0-21D1-5454-726B4099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F1CD1-AA68-2FF2-CB22-CEB6A9C1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55" y="876459"/>
            <a:ext cx="5271770" cy="58432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368190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18255"/>
            <a:ext cx="10515600" cy="1325563"/>
          </a:xfrm>
        </p:spPr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D475D-78A0-21D1-5454-726B4099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595DC-5E3C-9D21-F1E2-5C6D29B3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49" y="1825624"/>
            <a:ext cx="7644879" cy="409765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629681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6EF-DAF3-3900-58A2-28CD6998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18255"/>
            <a:ext cx="10515600" cy="1325563"/>
          </a:xfrm>
        </p:spPr>
        <p:txBody>
          <a:bodyPr/>
          <a:lstStyle/>
          <a:p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2200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b="1" kern="2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flutter, hello world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D475D-78A0-21D1-5454-726B4099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739B8-B804-FB2A-CED4-52BBB9AC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60963"/>
            <a:ext cx="6688455" cy="46371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55392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350E-AEC3-0F68-3CC3-4DF72C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C58C-5F78-6AAF-1411-73B2C4B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String</a:t>
            </a:r>
            <a:br>
              <a:rPr lang="en-US" b="1" dirty="0"/>
            </a:br>
            <a:r>
              <a:rPr lang="en-US" dirty="0" err="1"/>
              <a:t>String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, dan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Jadi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asalkan</a:t>
            </a:r>
            <a:r>
              <a:rPr lang="en-US" dirty="0"/>
              <a:t> tulisan.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921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350E-AEC3-0F68-3CC3-4DF72C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C58C-5F78-6AAF-1411-73B2C4B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Integer</a:t>
            </a:r>
            <a:br>
              <a:rPr lang="en-US" b="1" dirty="0"/>
            </a:br>
            <a:r>
              <a:rPr lang="en-US" dirty="0" err="1"/>
              <a:t>integer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935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350E-AEC3-0F68-3CC3-4DF72C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C58C-5F78-6AAF-1411-73B2C4B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Numerik</a:t>
            </a:r>
            <a:br>
              <a:rPr lang="en-US" b="1" dirty="0"/>
            </a:br>
            <a:r>
              <a:rPr lang="en-US" dirty="0"/>
              <a:t>num, </a:t>
            </a:r>
            <a:r>
              <a:rPr lang="en-US" dirty="0" err="1"/>
              <a:t>merupakan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floating </a:t>
            </a:r>
            <a:r>
              <a:rPr lang="en-US" dirty="0" err="1"/>
              <a:t>poin</a:t>
            </a:r>
            <a:r>
              <a:rPr lang="en-US" dirty="0"/>
              <a:t>.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integer </a:t>
            </a:r>
            <a:r>
              <a:rPr lang="en-US" dirty="0" err="1"/>
              <a:t>ataupun</a:t>
            </a:r>
            <a:r>
              <a:rPr lang="en-US" dirty="0"/>
              <a:t> double.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514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350E-AEC3-0F68-3CC3-4DF72C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C58C-5F78-6AAF-1411-73B2C4B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Double</a:t>
            </a:r>
            <a:br>
              <a:rPr lang="en-US" b="1" dirty="0"/>
            </a:br>
            <a:r>
              <a:rPr lang="en-US" dirty="0"/>
              <a:t>double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decimal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979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3D40-CE35-3BD1-FF25-A028BEE2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0EA1-6838-8462-A457-B927D732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Square721 BT" panose="020B0504020202060204" pitchFamily="34" charset="0"/>
                <a:ea typeface="SimSun" panose="02010600030101010101" pitchFamily="2" charset="-122"/>
              </a:rPr>
              <a:t>framework </a:t>
            </a:r>
            <a:r>
              <a:rPr lang="en-US" sz="2800" dirty="0" err="1">
                <a:effectLst/>
                <a:latin typeface="Square721 BT" panose="020B0504020202060204" pitchFamily="34" charset="0"/>
                <a:ea typeface="SimSun" panose="02010600030101010101" pitchFamily="2" charset="-122"/>
              </a:rPr>
              <a:t>untuk</a:t>
            </a:r>
            <a:r>
              <a:rPr lang="en-US" sz="2800" dirty="0">
                <a:effectLst/>
                <a:latin typeface="Square721 BT" panose="020B0504020202060204" pitchFamily="34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Square721 BT" panose="020B0504020202060204" pitchFamily="34" charset="0"/>
                <a:ea typeface="SimSun" panose="02010600030101010101" pitchFamily="2" charset="-122"/>
              </a:rPr>
              <a:t>membuat</a:t>
            </a:r>
            <a:r>
              <a:rPr lang="en-US" sz="2800" dirty="0">
                <a:effectLst/>
                <a:latin typeface="Square721 BT" panose="020B0504020202060204" pitchFamily="34" charset="0"/>
                <a:ea typeface="SimSun" panose="02010600030101010101" pitchFamily="2" charset="-122"/>
              </a:rPr>
              <a:t> </a:t>
            </a:r>
            <a:r>
              <a:rPr lang="en-US" sz="2800" dirty="0" err="1">
                <a:effectLst/>
                <a:latin typeface="Square721 BT" panose="020B0504020202060204" pitchFamily="34" charset="0"/>
                <a:ea typeface="SimSun" panose="02010600030101010101" pitchFamily="2" charset="-122"/>
              </a:rPr>
              <a:t>aplikasi</a:t>
            </a:r>
            <a:r>
              <a:rPr lang="en-US" sz="2800" dirty="0">
                <a:effectLst/>
                <a:latin typeface="Square721 BT" panose="020B0504020202060204" pitchFamily="34" charset="0"/>
                <a:ea typeface="SimSun" panose="02010600030101010101" pitchFamily="2" charset="-122"/>
              </a:rPr>
              <a:t> multi platform </a:t>
            </a:r>
            <a:r>
              <a:rPr lang="en-US" sz="2800" dirty="0" err="1">
                <a:effectLst/>
                <a:latin typeface="Square721 BT" panose="020B0504020202060204" pitchFamily="34" charset="0"/>
                <a:ea typeface="SimSun" panose="02010600030101010101" pitchFamily="2" charset="-122"/>
              </a:rPr>
              <a:t>seperti</a:t>
            </a:r>
            <a:r>
              <a:rPr lang="en-US" sz="2800" dirty="0">
                <a:effectLst/>
                <a:latin typeface="Square721 BT" panose="020B0504020202060204" pitchFamily="34" charset="0"/>
                <a:ea typeface="SimSun" panose="02010600030101010101" pitchFamily="2" charset="-122"/>
              </a:rPr>
              <a:t> Android, iOS, Web, Windows, Linux dan MacOS </a:t>
            </a:r>
            <a:endParaRPr lang="en-US" sz="2800" dirty="0">
              <a:latin typeface="Square721 BT" panose="020B05040202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2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350E-AEC3-0F68-3CC3-4DF72C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C58C-5F78-6AAF-1411-73B2C4B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Dynamic</a:t>
            </a:r>
            <a:br>
              <a:rPr lang="en-US" b="1" dirty="0"/>
            </a:br>
            <a:r>
              <a:rPr lang="en-US" dirty="0"/>
              <a:t>dynamic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, dynamic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integer, string, double, num, object, dan lain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535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350E-AEC3-0F68-3CC3-4DF72C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C58C-5F78-6AAF-1411-73B2C4B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List</a:t>
            </a:r>
            <a:br>
              <a:rPr lang="en-US" b="1" dirty="0"/>
            </a:br>
            <a:r>
              <a:rPr lang="en-US" dirty="0" err="1"/>
              <a:t>List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data. Jika kalian familiar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PHP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Javascript</a:t>
            </a:r>
            <a:r>
              <a:rPr lang="en-US" dirty="0"/>
              <a:t> , List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/>
              <a:t>Array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isi</a:t>
            </a:r>
            <a:r>
              <a:rPr lang="en-US" b="1" dirty="0"/>
              <a:t> data </a:t>
            </a:r>
            <a:r>
              <a:rPr lang="en-US" b="1" dirty="0" err="1"/>
              <a:t>dari</a:t>
            </a:r>
            <a:r>
              <a:rPr lang="en-US" b="1" dirty="0"/>
              <a:t> List</a:t>
            </a:r>
            <a:r>
              <a:rPr lang="en-US" dirty="0"/>
              <a:t> 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dideskripsikan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statis,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b="1" dirty="0"/>
              <a:t>List&lt;double&gt;, List&lt;String&gt;, List&lt;int&gt;</a:t>
            </a:r>
            <a:r>
              <a:rPr lang="en-US" dirty="0"/>
              <a:t> , dan </a:t>
            </a:r>
            <a:r>
              <a:rPr lang="en-US" dirty="0" err="1"/>
              <a:t>terserah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Jika kalian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List,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/>
              <a:t>List&lt;dynamic&gt;.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544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350E-AEC3-0F68-3CC3-4DF72C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C58C-5F78-6AAF-1411-73B2C4B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300" b="1" dirty="0"/>
              <a:t>Map</a:t>
            </a:r>
            <a:br>
              <a:rPr lang="en-US" sz="3300" b="1" dirty="0"/>
            </a:br>
            <a:r>
              <a:rPr lang="en-US" sz="3300" dirty="0"/>
              <a:t>Map </a:t>
            </a:r>
            <a:r>
              <a:rPr lang="en-US" sz="3300" dirty="0" err="1"/>
              <a:t>merupakan</a:t>
            </a:r>
            <a:r>
              <a:rPr lang="en-US" sz="3300" dirty="0"/>
              <a:t> </a:t>
            </a:r>
            <a:r>
              <a:rPr lang="en-US" sz="3300" dirty="0" err="1"/>
              <a:t>pasangan</a:t>
            </a:r>
            <a:r>
              <a:rPr lang="en-US" sz="3300" dirty="0"/>
              <a:t> </a:t>
            </a:r>
            <a:r>
              <a:rPr lang="en-US" sz="3300" dirty="0" err="1"/>
              <a:t>kunci</a:t>
            </a:r>
            <a:r>
              <a:rPr lang="en-US" sz="3300" dirty="0"/>
              <a:t> dan </a:t>
            </a:r>
            <a:r>
              <a:rPr lang="en-US" sz="3300" dirty="0" err="1"/>
              <a:t>isi</a:t>
            </a:r>
            <a:r>
              <a:rPr lang="en-US" sz="3300" dirty="0"/>
              <a:t>. </a:t>
            </a:r>
            <a:r>
              <a:rPr lang="en-US" sz="3300" dirty="0" err="1"/>
              <a:t>Kunci</a:t>
            </a:r>
            <a:r>
              <a:rPr lang="en-US" sz="3300" dirty="0"/>
              <a:t> dan </a:t>
            </a:r>
            <a:r>
              <a:rPr lang="en-US" sz="3300" dirty="0" err="1"/>
              <a:t>isi</a:t>
            </a:r>
            <a:r>
              <a:rPr lang="en-US" sz="3300" dirty="0"/>
              <a:t> </a:t>
            </a:r>
            <a:r>
              <a:rPr lang="en-US" sz="3300" dirty="0" err="1"/>
              <a:t>tersebut</a:t>
            </a:r>
            <a:r>
              <a:rPr lang="en-US" sz="3300" dirty="0"/>
              <a:t> </a:t>
            </a:r>
            <a:r>
              <a:rPr lang="en-US" sz="3300" dirty="0" err="1"/>
              <a:t>biasa</a:t>
            </a:r>
            <a:r>
              <a:rPr lang="en-US" sz="3300" dirty="0"/>
              <a:t> </a:t>
            </a:r>
            <a:r>
              <a:rPr lang="en-US" sz="3300" dirty="0" err="1"/>
              <a:t>dipanggil</a:t>
            </a:r>
            <a:r>
              <a:rPr lang="en-US" sz="3300" dirty="0"/>
              <a:t> </a:t>
            </a:r>
            <a:r>
              <a:rPr lang="en-US" sz="3300" dirty="0" err="1"/>
              <a:t>dengan</a:t>
            </a:r>
            <a:r>
              <a:rPr lang="en-US" sz="3300" dirty="0"/>
              <a:t> </a:t>
            </a:r>
            <a:r>
              <a:rPr lang="en-US" sz="3300" b="1" dirty="0"/>
              <a:t>key </a:t>
            </a:r>
            <a:r>
              <a:rPr lang="en-US" sz="3300" dirty="0"/>
              <a:t>dan </a:t>
            </a:r>
            <a:r>
              <a:rPr lang="en-US" sz="3300" b="1" dirty="0"/>
              <a:t>value.</a:t>
            </a:r>
            <a:r>
              <a:rPr lang="en-US" sz="3300" dirty="0"/>
              <a:t> </a:t>
            </a:r>
            <a:r>
              <a:rPr lang="en-US" sz="3300" dirty="0" err="1"/>
              <a:t>Setiap</a:t>
            </a:r>
            <a:r>
              <a:rPr lang="en-US" sz="3300" dirty="0"/>
              <a:t> key dan value </a:t>
            </a:r>
            <a:r>
              <a:rPr lang="en-US" sz="3300" dirty="0" err="1"/>
              <a:t>dapat</a:t>
            </a:r>
            <a:r>
              <a:rPr lang="en-US" sz="3300" dirty="0"/>
              <a:t> </a:t>
            </a:r>
            <a:r>
              <a:rPr lang="en-US" sz="3300" dirty="0" err="1"/>
              <a:t>dideklarasikan</a:t>
            </a:r>
            <a:r>
              <a:rPr lang="en-US" sz="3300" dirty="0"/>
              <a:t> </a:t>
            </a:r>
            <a:r>
              <a:rPr lang="en-US" sz="3300" dirty="0" err="1"/>
              <a:t>tipe</a:t>
            </a:r>
            <a:r>
              <a:rPr lang="en-US" sz="3300" dirty="0"/>
              <a:t> </a:t>
            </a:r>
            <a:r>
              <a:rPr lang="en-US" sz="3300" dirty="0" err="1"/>
              <a:t>datanya</a:t>
            </a:r>
            <a:r>
              <a:rPr lang="en-US" sz="3300" dirty="0"/>
              <a:t>. </a:t>
            </a:r>
            <a:r>
              <a:rPr lang="en-US" sz="3300" dirty="0" err="1"/>
              <a:t>Strukturnya</a:t>
            </a:r>
            <a:r>
              <a:rPr lang="en-US" sz="3300" dirty="0"/>
              <a:t> </a:t>
            </a:r>
            <a:r>
              <a:rPr lang="en-US" sz="3300" dirty="0" err="1"/>
              <a:t>sama</a:t>
            </a:r>
            <a:r>
              <a:rPr lang="en-US" sz="3300" dirty="0"/>
              <a:t> </a:t>
            </a:r>
            <a:r>
              <a:rPr lang="en-US" sz="3300" dirty="0" err="1"/>
              <a:t>dengan</a:t>
            </a:r>
            <a:r>
              <a:rPr lang="en-US" sz="3300" dirty="0"/>
              <a:t> </a:t>
            </a:r>
            <a:r>
              <a:rPr lang="en-US" sz="3300" b="1" dirty="0"/>
              <a:t>JSON (</a:t>
            </a:r>
            <a:r>
              <a:rPr lang="en-US" sz="3300" b="1" dirty="0" err="1"/>
              <a:t>Javascript</a:t>
            </a:r>
            <a:r>
              <a:rPr lang="en-US" sz="3300" b="1" dirty="0"/>
              <a:t> Object Notation)</a:t>
            </a:r>
            <a:endParaRPr lang="en-US" sz="3300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"https://gepcode.com"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"domain"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"gepcode.com"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penulis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Gilang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Pratama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totalAdmin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supportSeo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9023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350E-AEC3-0F68-3CC3-4DF72C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C58C-5F78-6AAF-1411-73B2C4B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Boolean</a:t>
            </a:r>
            <a:br>
              <a:rPr lang="en-US" b="1" dirty="0"/>
            </a:br>
            <a:r>
              <a:rPr lang="nn-NO" dirty="0"/>
              <a:t>Merupakan tipe data yang berisikan kebenaran. (Yes/No)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"https://gepcode.com"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"domain"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"gepcode.com"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penulis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Gilang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Pratama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totalAdmin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supportSeo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5166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350E-AEC3-0F68-3CC3-4DF72C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C58C-5F78-6AAF-1411-73B2C4B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Boolean</a:t>
            </a:r>
            <a:br>
              <a:rPr lang="en-US" b="1" dirty="0"/>
            </a:br>
            <a:r>
              <a:rPr lang="nn-NO" dirty="0"/>
              <a:t>Merupakan tipe data yang berisikan kebenaran. (Yes/No)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penulis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Gilang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Pratama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penulis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penulis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.name);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penulis</a:t>
            </a:r>
            <a:r>
              <a:rPr lang="en-U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9407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350E-AEC3-0F68-3CC3-4DF72C7D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964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C58C-5F78-6AAF-1411-73B2C4BBC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5425"/>
            <a:ext cx="8258175" cy="499745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Function</a:t>
            </a:r>
            <a:br>
              <a:rPr lang="en-US" b="1" dirty="0"/>
            </a:br>
            <a:r>
              <a:rPr lang="en-US" dirty="0"/>
              <a:t>Function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callback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cariBudi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"Malang"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cariBudi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Banyuwangi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cariBudi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lokasi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cari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lokasi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Banyuwagi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"Ada"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cari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7343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9EB9-1000-7A0B-6DA2-6F63D245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If 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A519-B5C9-F4B5-6B9C-10E95462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340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teamA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teamB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teamA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teamB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'Team A 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Menang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teamB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teamA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'Team B 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Menang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Kedua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Team Seri'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2E59EF-CDED-BE1B-23D3-A5A2C8DC2CA1}"/>
              </a:ext>
            </a:extLst>
          </p:cNvPr>
          <p:cNvSpPr txBox="1">
            <a:spLocks/>
          </p:cNvSpPr>
          <p:nvPr/>
        </p:nvSpPr>
        <p:spPr>
          <a:xfrm>
            <a:off x="6276976" y="1803400"/>
            <a:ext cx="5734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>
                <a:solidFill>
                  <a:srgbClr val="859900"/>
                </a:solidFill>
                <a:latin typeface="Consolas" panose="020B0609020204030204" pitchFamily="49" charset="0"/>
              </a:rPr>
              <a:t>Perbandingan</a:t>
            </a:r>
            <a:r>
              <a:rPr lang="en-US" b="1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59900"/>
                </a:solidFill>
                <a:latin typeface="Consolas" panose="020B0609020204030204" pitchFamily="49" charset="0"/>
              </a:rPr>
              <a:t>nilai</a:t>
            </a:r>
            <a:r>
              <a:rPr lang="en-US" b="1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59900"/>
                </a:solidFill>
                <a:latin typeface="Consolas" panose="020B0609020204030204" pitchFamily="49" charset="0"/>
              </a:rPr>
              <a:t>variabel</a:t>
            </a:r>
            <a:r>
              <a:rPr lang="en-US" b="1" dirty="0">
                <a:solidFill>
                  <a:srgbClr val="859900"/>
                </a:solidFill>
                <a:latin typeface="Consolas" panose="020B0609020204030204" pitchFamily="49" charset="0"/>
              </a:rPr>
              <a:t> yang </a:t>
            </a:r>
            <a:r>
              <a:rPr lang="en-US" b="1" dirty="0" err="1">
                <a:solidFill>
                  <a:srgbClr val="859900"/>
                </a:solidFill>
                <a:latin typeface="Consolas" panose="020B0609020204030204" pitchFamily="49" charset="0"/>
              </a:rPr>
              <a:t>ditentukan</a:t>
            </a:r>
            <a:r>
              <a:rPr lang="en-US" b="1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br>
              <a:rPr lang="en-US" b="1" dirty="0">
                <a:solidFill>
                  <a:srgbClr val="859900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57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9EB9-1000-7A0B-6DA2-6F63D245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A519-B5C9-F4B5-6B9C-10E95462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34050" cy="4351338"/>
          </a:xfrm>
        </p:spPr>
        <p:txBody>
          <a:bodyPr>
            <a:normAutofit fontScale="77500" lnSpcReduction="20000"/>
          </a:bodyPr>
          <a:lstStyle/>
          <a:p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deklarasikan</a:t>
            </a:r>
            <a:r>
              <a:rPr lang="en-US" b="0" i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variabel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teamA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teamB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//if statement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teamA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teamB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'Team A 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Menang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'Team B </a:t>
            </a:r>
            <a:r>
              <a:rPr lang="en-US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Menang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2E59EF-CDED-BE1B-23D3-A5A2C8DC2CA1}"/>
              </a:ext>
            </a:extLst>
          </p:cNvPr>
          <p:cNvSpPr txBox="1">
            <a:spLocks/>
          </p:cNvSpPr>
          <p:nvPr/>
        </p:nvSpPr>
        <p:spPr>
          <a:xfrm>
            <a:off x="6276976" y="1803400"/>
            <a:ext cx="5734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>
                <a:solidFill>
                  <a:srgbClr val="859900"/>
                </a:solidFill>
                <a:latin typeface="Consolas" panose="020B0609020204030204" pitchFamily="49" charset="0"/>
              </a:rPr>
              <a:t>Perbandingan</a:t>
            </a:r>
            <a:r>
              <a:rPr lang="en-US" b="1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59900"/>
                </a:solidFill>
                <a:latin typeface="Consolas" panose="020B0609020204030204" pitchFamily="49" charset="0"/>
              </a:rPr>
              <a:t>nilai</a:t>
            </a:r>
            <a:r>
              <a:rPr lang="en-US" b="1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59900"/>
                </a:solidFill>
                <a:latin typeface="Consolas" panose="020B0609020204030204" pitchFamily="49" charset="0"/>
              </a:rPr>
              <a:t>variabel</a:t>
            </a:r>
            <a:r>
              <a:rPr lang="en-US" b="1" dirty="0">
                <a:solidFill>
                  <a:srgbClr val="859900"/>
                </a:solidFill>
                <a:latin typeface="Consolas" panose="020B0609020204030204" pitchFamily="49" charset="0"/>
              </a:rPr>
              <a:t> yang </a:t>
            </a:r>
            <a:r>
              <a:rPr lang="en-US" b="1" dirty="0" err="1">
                <a:solidFill>
                  <a:srgbClr val="859900"/>
                </a:solidFill>
                <a:latin typeface="Consolas" panose="020B0609020204030204" pitchFamily="49" charset="0"/>
              </a:rPr>
              <a:t>ditentukan</a:t>
            </a:r>
            <a:r>
              <a:rPr lang="en-US" b="1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br>
              <a:rPr lang="en-US" b="1" dirty="0">
                <a:solidFill>
                  <a:srgbClr val="859900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09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D97-6821-766C-8DCA-332C02EB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15" y="306333"/>
            <a:ext cx="8911687" cy="1280890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F4CF-58C4-8C77-119B-F413F7722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0" y="1169673"/>
            <a:ext cx="2741612" cy="4741549"/>
          </a:xfrm>
        </p:spPr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file </a:t>
            </a:r>
            <a:r>
              <a:rPr lang="en-US" b="1" dirty="0" err="1"/>
              <a:t>oop.dart</a:t>
            </a:r>
            <a:r>
              <a:rPr lang="en-US" dirty="0"/>
              <a:t> dan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7A00F-43BA-2697-02BC-EED8118A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48" y="1169673"/>
            <a:ext cx="7621336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20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D97-6821-766C-8DCA-332C02EB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15" y="306333"/>
            <a:ext cx="8911687" cy="1280890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Dart </a:t>
            </a:r>
            <a:r>
              <a:rPr lang="en-US" dirty="0" err="1"/>
              <a:t>lanjutan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F4CF-58C4-8C77-119B-F413F772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9BFA1-B2FB-B636-DD3A-32FAB770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15" y="1723799"/>
            <a:ext cx="730669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6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B592-3B75-5E16-0677-D01A508D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FLutter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186F-E18D-3DEA-27C9-CF114538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https://flutter.dev/docs/get-started/install/windows</a:t>
            </a:r>
            <a:endParaRPr lang="en-US" sz="2400" b="1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Ektract</a:t>
            </a:r>
            <a:r>
              <a:rPr lang="en-US" b="1" dirty="0">
                <a:solidFill>
                  <a:srgbClr val="002060"/>
                </a:solidFill>
              </a:rPr>
              <a:t> file </a:t>
            </a:r>
            <a:r>
              <a:rPr lang="en-US" b="1" dirty="0" err="1">
                <a:solidFill>
                  <a:srgbClr val="002060"/>
                </a:solidFill>
              </a:rPr>
              <a:t>ke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direktori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C:\flutter\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Gunakan</a:t>
            </a:r>
            <a:r>
              <a:rPr lang="en-US" b="1" dirty="0">
                <a:solidFill>
                  <a:schemeClr val="tx1"/>
                </a:solidFill>
              </a:rPr>
              <a:t> extract to)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eriksa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akah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flutter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telah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benar-benar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terinstall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Buka CMD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ketikkan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F3CE3-C0CF-351A-EA98-1C5315939D52}"/>
              </a:ext>
            </a:extLst>
          </p:cNvPr>
          <p:cNvSpPr/>
          <p:nvPr/>
        </p:nvSpPr>
        <p:spPr>
          <a:xfrm>
            <a:off x="3438525" y="3890962"/>
            <a:ext cx="27527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flutter doctor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30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661-6A16-F308-F08D-8831E5F6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75" y="305705"/>
            <a:ext cx="8911687" cy="1280890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Dart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2F67C-52ED-D277-C153-2A101925B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363" y="1247775"/>
            <a:ext cx="7977969" cy="516389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D8838A-291F-5977-A210-74149C9EB877}"/>
              </a:ext>
            </a:extLst>
          </p:cNvPr>
          <p:cNvSpPr/>
          <p:nvPr/>
        </p:nvSpPr>
        <p:spPr>
          <a:xfrm>
            <a:off x="9572625" y="946150"/>
            <a:ext cx="2114550" cy="5465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aksi.dart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Panggil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oop.dart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26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C18E-ED3D-29EE-BD23-72C05D0E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E497-1969-C006-EE1C-F493D145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637" y="3231483"/>
            <a:ext cx="8915400" cy="9334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dart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Dari </a:t>
            </a:r>
            <a:r>
              <a:rPr lang="en-US" dirty="0" err="1"/>
              <a:t>rumus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3E61F-4C12-706D-3507-2C31504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06" y="1905000"/>
            <a:ext cx="7792537" cy="101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C12AB-3C62-05A8-80D1-D7F065E2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3" y="4191000"/>
            <a:ext cx="6744641" cy="2305372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2A108614-392F-FC68-D3A4-CDB02CBBFBAC}"/>
              </a:ext>
            </a:extLst>
          </p:cNvPr>
          <p:cNvSpPr/>
          <p:nvPr/>
        </p:nvSpPr>
        <p:spPr>
          <a:xfrm rot="17139120" flipV="1">
            <a:off x="8505939" y="3154775"/>
            <a:ext cx="3079632" cy="2020318"/>
          </a:xfrm>
          <a:prstGeom prst="curvedDownArrow">
            <a:avLst>
              <a:gd name="adj1" fmla="val 25000"/>
              <a:gd name="adj2" fmla="val 50000"/>
              <a:gd name="adj3" fmla="val 1768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31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18C1-90EF-3EE9-0A60-7F4D77B5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5" y="624110"/>
            <a:ext cx="438943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Widget Text, Button dan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DF5D-DA56-2E40-B9B7-588CE0E6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66A82-FFFB-92D7-16A6-964E6FA14A74}"/>
              </a:ext>
            </a:extLst>
          </p:cNvPr>
          <p:cNvGrpSpPr/>
          <p:nvPr/>
        </p:nvGrpSpPr>
        <p:grpSpPr>
          <a:xfrm>
            <a:off x="123825" y="0"/>
            <a:ext cx="6086475" cy="6820986"/>
            <a:chOff x="123825" y="0"/>
            <a:chExt cx="6086475" cy="68209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43071F-8B14-F6BF-017F-8C32D995D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114" y="0"/>
              <a:ext cx="5982186" cy="50587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D28635-9296-30A7-0422-9CF2A8BA4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25" y="5001457"/>
              <a:ext cx="5667647" cy="1819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3607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18C1-90EF-3EE9-0A60-7F4D77B5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306333"/>
            <a:ext cx="1029493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Widget Text, Button dan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DF5D-DA56-2E40-B9B7-588CE0E6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9F7D5-03B6-824D-5FD3-5D370F575850}"/>
              </a:ext>
            </a:extLst>
          </p:cNvPr>
          <p:cNvGrpSpPr/>
          <p:nvPr/>
        </p:nvGrpSpPr>
        <p:grpSpPr>
          <a:xfrm>
            <a:off x="1028701" y="1084782"/>
            <a:ext cx="7858125" cy="5372817"/>
            <a:chOff x="1028701" y="1084782"/>
            <a:chExt cx="7858125" cy="53728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AAB141-FC5D-A8AE-8529-1E4E99F7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701" y="1084782"/>
              <a:ext cx="7858125" cy="20976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DFD7DE-B763-FA8D-59CD-E9092BC5C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1" y="3143520"/>
              <a:ext cx="7858125" cy="3314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3683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18C1-90EF-3EE9-0A60-7F4D77B5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306333"/>
            <a:ext cx="1029493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Widget Text, Button dan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DF5D-DA56-2E40-B9B7-588CE0E6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42984F-473D-D263-A881-FA0216A57B07}"/>
              </a:ext>
            </a:extLst>
          </p:cNvPr>
          <p:cNvGrpSpPr/>
          <p:nvPr/>
        </p:nvGrpSpPr>
        <p:grpSpPr>
          <a:xfrm>
            <a:off x="784039" y="991827"/>
            <a:ext cx="8207562" cy="5434866"/>
            <a:chOff x="784039" y="991827"/>
            <a:chExt cx="8207562" cy="54348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EDD394-5097-32E5-FD84-43750DD81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6125" y="991827"/>
              <a:ext cx="8165476" cy="462609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E6998C-D009-F99C-1B56-8530C8AF7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039" y="5617924"/>
              <a:ext cx="1805173" cy="808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064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8407-8F2E-DBEB-BF61-72F9AC9B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A788-EDFA-610A-E4FE-1250F146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E7A25-A78B-86CC-6F1D-7BDF7271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51" y="473389"/>
            <a:ext cx="6862784" cy="5911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05D2E-5CBB-4EF4-9DF5-0E92C1711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098"/>
          <a:stretch/>
        </p:blipFill>
        <p:spPr>
          <a:xfrm>
            <a:off x="7701448" y="3858344"/>
            <a:ext cx="3962401" cy="9994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1F3556-6DF5-4B73-4FD4-187909200DC7}"/>
              </a:ext>
            </a:extLst>
          </p:cNvPr>
          <p:cNvCxnSpPr>
            <a:cxnSpLocks/>
          </p:cNvCxnSpPr>
          <p:nvPr/>
        </p:nvCxnSpPr>
        <p:spPr>
          <a:xfrm flipV="1">
            <a:off x="4505325" y="4857749"/>
            <a:ext cx="3028950" cy="9715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9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B592-3B75-5E16-0677-D01A508D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FLutter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186F-E18D-3DEA-27C9-CF114538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(to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see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all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details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run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flutter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doctor 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v)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√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Flutter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stable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3.0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Microsoft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Windows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[</a:t>
            </a:r>
            <a:r>
              <a:rPr lang="en-US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10.0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19044.2130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locale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√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toolchain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develop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devices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SDK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version </a:t>
            </a:r>
            <a:r>
              <a:rPr lang="en-US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33.0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√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Chrome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develop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the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√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Visual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Studio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develop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Windows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Visual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Studio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Community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2022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17.2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√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Studio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2021.1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√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1.73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√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Connected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device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available)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√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Availability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issues</a:t>
            </a:r>
            <a:r>
              <a:rPr lang="en-US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en-US" sz="180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0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85FA-E9F2-4EA0-BB88-E28ABE02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FLutter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8DC0-F0C4-CAE2-1000-E7551715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Arial Black" panose="020B0A04020102020204" pitchFamily="34" charset="0"/>
                <a:ea typeface="SimSun" panose="02010600030101010101" pitchFamily="2" charset="-122"/>
              </a:rPr>
              <a:t>Instal</a:t>
            </a:r>
            <a:r>
              <a:rPr lang="en-US" sz="1800" dirty="0">
                <a:effectLst/>
                <a:latin typeface="Arial Black" panose="020B0A04020102020204" pitchFamily="34" charset="0"/>
                <a:ea typeface="SimSun" panose="02010600030101010101" pitchFamily="2" charset="-122"/>
              </a:rPr>
              <a:t> SDK Android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SimSun" panose="02010600030101010101" pitchFamily="2" charset="-122"/>
              </a:rPr>
              <a:t>terbaru</a:t>
            </a:r>
            <a:endParaRPr lang="en-US" sz="1800" dirty="0">
              <a:effectLst/>
              <a:latin typeface="Arial Black" panose="020B0A04020102020204" pitchFamily="34" charset="0"/>
              <a:ea typeface="SimSun" panose="02010600030101010101" pitchFamily="2" charset="-122"/>
            </a:endParaRPr>
          </a:p>
          <a:p>
            <a:r>
              <a:rPr lang="en-US" sz="1800" dirty="0" err="1">
                <a:effectLst/>
                <a:latin typeface="Arial Black" panose="020B0A04020102020204" pitchFamily="34" charset="0"/>
                <a:ea typeface="SimSun" panose="02010600030101010101" pitchFamily="2" charset="-122"/>
              </a:rPr>
              <a:t>Instal</a:t>
            </a:r>
            <a:r>
              <a:rPr lang="en-US" sz="1800" dirty="0">
                <a:effectLst/>
                <a:latin typeface="Arial Black" panose="020B0A04020102020204" pitchFamily="34" charset="0"/>
                <a:ea typeface="SimSun" panose="02010600030101010101" pitchFamily="2" charset="-122"/>
              </a:rPr>
              <a:t> Android Studio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SimSun" panose="02010600030101010101" pitchFamily="2" charset="-122"/>
              </a:rPr>
              <a:t>terbaru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1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4F3E-5A5D-1E80-8EE5-0F182662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Installasi</a:t>
            </a:r>
            <a:r>
              <a:rPr lang="en-US" dirty="0"/>
              <a:t> Flutter dan Dart di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7AB1-EB6D-691A-D041-DF162A9D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Instal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plugin Flutter dan Dart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untuk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VS Code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Noto Sans Symbols"/>
                <a:ea typeface="Noto Sans Symbols"/>
                <a:cs typeface="Noto Sans Symbols"/>
              </a:rPr>
              <a:t>Buka VS Code.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Noto Sans Symbols"/>
                <a:ea typeface="Noto Sans Symbols"/>
                <a:cs typeface="Noto Sans Symbols"/>
              </a:rPr>
              <a:t>Pilih</a:t>
            </a:r>
            <a:r>
              <a:rPr lang="en-US" sz="20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sz="2000" dirty="0" err="1">
                <a:effectLst/>
                <a:latin typeface="Noto Sans Symbols"/>
                <a:ea typeface="Noto Sans Symbols"/>
                <a:cs typeface="Noto Sans Symbols"/>
              </a:rPr>
              <a:t>extention</a:t>
            </a:r>
            <a:endParaRPr lang="en-US" sz="20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Noto Sans Symbols"/>
                <a:ea typeface="Noto Sans Symbols"/>
                <a:cs typeface="Noto Sans Symbols"/>
              </a:rPr>
              <a:t>Cari flutter dan Dart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Noto Sans Symbols"/>
                <a:ea typeface="Noto Sans Symbols"/>
                <a:cs typeface="Noto Sans Symbols"/>
              </a:rPr>
              <a:t>Instal</a:t>
            </a:r>
            <a:endParaRPr lang="en-US" sz="20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Noto Sans Symbols"/>
                <a:ea typeface="Noto Sans Symbols"/>
                <a:cs typeface="Noto Sans Symbols"/>
              </a:rPr>
              <a:t>Mulai</a:t>
            </a:r>
            <a:r>
              <a:rPr lang="en-US" sz="20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en-US" sz="2000" dirty="0" err="1">
                <a:effectLst/>
                <a:latin typeface="Noto Sans Symbols"/>
                <a:ea typeface="Noto Sans Symbols"/>
                <a:cs typeface="Noto Sans Symbols"/>
              </a:rPr>
              <a:t>ulang</a:t>
            </a:r>
            <a:r>
              <a:rPr lang="en-US" sz="2000" dirty="0">
                <a:effectLst/>
                <a:latin typeface="Noto Sans Symbols"/>
                <a:ea typeface="Noto Sans Symbols"/>
                <a:cs typeface="Noto Sans Symbols"/>
              </a:rPr>
              <a:t> VS Code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1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4F3E-5A5D-1E80-8EE5-0F182662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Installasi</a:t>
            </a:r>
            <a:r>
              <a:rPr lang="en-US" dirty="0"/>
              <a:t> Flutter dan Dart di Android 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7AB1-EB6D-691A-D041-DF162A9D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Instal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plugin Flutter dan Dart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untuk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Android Studio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Buka Android Studio.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Arial Black" panose="020B0A04020102020204" pitchFamily="34" charset="0"/>
                <a:ea typeface="Cardo"/>
                <a:cs typeface="Cardo"/>
              </a:rPr>
              <a:t>Klik</a:t>
            </a:r>
            <a:r>
              <a:rPr lang="en-US" sz="1800" dirty="0">
                <a:effectLst/>
                <a:latin typeface="Arial Black" panose="020B0A04020102020204" pitchFamily="34" charset="0"/>
                <a:ea typeface="Cardo"/>
                <a:cs typeface="Cardo"/>
              </a:rPr>
              <a:t> File →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Cardo"/>
                <a:cs typeface="Cardo"/>
              </a:rPr>
              <a:t>Pengaturan</a:t>
            </a:r>
            <a:r>
              <a:rPr lang="en-US" sz="1800" dirty="0">
                <a:effectLst/>
                <a:latin typeface="Arial Black" panose="020B0A04020102020204" pitchFamily="34" charset="0"/>
                <a:ea typeface="Cardo"/>
                <a:cs typeface="Cardo"/>
              </a:rPr>
              <a:t> → Plugin.</a:t>
            </a:r>
            <a:endParaRPr lang="en-US" sz="1800" dirty="0">
              <a:effectLst/>
              <a:latin typeface="Arial Black" panose="020B0A04020102020204" pitchFamily="34" charset="0"/>
              <a:ea typeface="Noto Sans Symbols"/>
              <a:cs typeface="Noto Sans Symbols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Pilih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plugin Flutter dan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klik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Instal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Klik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Ya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saat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diminta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untuk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menginstal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plugin Dart.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Mulai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</a:t>
            </a:r>
            <a:r>
              <a:rPr lang="en-US" sz="1800" dirty="0" err="1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ulang</a:t>
            </a:r>
            <a:r>
              <a:rPr lang="en-US" sz="1800" dirty="0">
                <a:effectLst/>
                <a:latin typeface="Arial Black" panose="020B0A04020102020204" pitchFamily="34" charset="0"/>
                <a:ea typeface="Noto Sans Symbols"/>
                <a:cs typeface="Noto Sans Symbols"/>
              </a:rPr>
              <a:t> studio Android.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A0A1-F989-2393-3AA1-F681873B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9FCB-7652-5798-E82D-1F6E5C41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83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828</TotalTime>
  <Words>1264</Words>
  <Application>Microsoft Office PowerPoint</Application>
  <PresentationFormat>Widescreen</PresentationFormat>
  <Paragraphs>204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Arial Black</vt:lpstr>
      <vt:lpstr>Calibri</vt:lpstr>
      <vt:lpstr>Century Gothic</vt:lpstr>
      <vt:lpstr>Consolas</vt:lpstr>
      <vt:lpstr>Courier New</vt:lpstr>
      <vt:lpstr>Noto Sans Symbols</vt:lpstr>
      <vt:lpstr>Square721 BT</vt:lpstr>
      <vt:lpstr>Times New Roman</vt:lpstr>
      <vt:lpstr>Wingdings 3</vt:lpstr>
      <vt:lpstr>Wisp</vt:lpstr>
      <vt:lpstr>Pemrograman Mobile</vt:lpstr>
      <vt:lpstr>PowerPoint Presentation</vt:lpstr>
      <vt:lpstr>Flutter</vt:lpstr>
      <vt:lpstr>Instalasi FLutter</vt:lpstr>
      <vt:lpstr>Instalasi FLutter</vt:lpstr>
      <vt:lpstr>Instalasi FLutter</vt:lpstr>
      <vt:lpstr>Installasi Flutter dan Dart di VSCode</vt:lpstr>
      <vt:lpstr>Installasi Flutter dan Dart di Android Studio </vt:lpstr>
      <vt:lpstr>PowerPoint Presentation</vt:lpstr>
      <vt:lpstr>Arsitektur aplikasi flutter, hello world</vt:lpstr>
      <vt:lpstr>Arsitektur aplikasi flutter, hello world</vt:lpstr>
      <vt:lpstr>Arsitektur aplikasi flutter, hello world</vt:lpstr>
      <vt:lpstr>Arsitektur aplikasi flutter, hello world</vt:lpstr>
      <vt:lpstr>Arsitektur aplikasi flutter, hello world</vt:lpstr>
      <vt:lpstr>Arsitektur aplikasi flutter, hello world</vt:lpstr>
      <vt:lpstr>Arsitektur aplikasi flutter, hello world</vt:lpstr>
      <vt:lpstr>Arsitektur aplikasi flutter, hello world</vt:lpstr>
      <vt:lpstr>Arsitektur aplikasi flutter, hello world</vt:lpstr>
      <vt:lpstr>Arsitektur aplikasi flutter, hello world</vt:lpstr>
      <vt:lpstr>Arsitektur aplikasi flutter, hello world</vt:lpstr>
      <vt:lpstr>Arsitektur aplikasi flutter, hello world</vt:lpstr>
      <vt:lpstr>Arsitektur aplikasi flutter, hello world</vt:lpstr>
      <vt:lpstr>Arsitektur aplikasi flutter, hello world</vt:lpstr>
      <vt:lpstr>Arsitektur aplikasi flutter, hello world</vt:lpstr>
      <vt:lpstr>Arsitektur aplikasi flutter, hello world</vt:lpstr>
      <vt:lpstr>Pengenalan Tipe Data</vt:lpstr>
      <vt:lpstr>Pengenalan Tipe Data</vt:lpstr>
      <vt:lpstr>Pengenalan Tipe Data</vt:lpstr>
      <vt:lpstr>Pengenalan Tipe Data</vt:lpstr>
      <vt:lpstr>Pengenalan Tipe Data</vt:lpstr>
      <vt:lpstr>Pengenalan Tipe Data</vt:lpstr>
      <vt:lpstr>Pengenalan Tipe Data</vt:lpstr>
      <vt:lpstr>Pengenalan Tipe Data</vt:lpstr>
      <vt:lpstr>Pengenalan Tipe Data</vt:lpstr>
      <vt:lpstr>Pengenalan Tipe Data</vt:lpstr>
      <vt:lpstr>If Else </vt:lpstr>
      <vt:lpstr>If Else </vt:lpstr>
      <vt:lpstr>Pemrograman Dart</vt:lpstr>
      <vt:lpstr>Pemrograman Dart lanjutan…</vt:lpstr>
      <vt:lpstr>Pemrograman Dart</vt:lpstr>
      <vt:lpstr>Pemrograman Dart</vt:lpstr>
      <vt:lpstr>Widget Text, Button dan Image</vt:lpstr>
      <vt:lpstr>Widget Text, Button dan Image</vt:lpstr>
      <vt:lpstr>Widget Text, Button dan Image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Mobile</dc:title>
  <dc:creator>marta ardiyanto</dc:creator>
  <cp:lastModifiedBy>marta ardiyanto</cp:lastModifiedBy>
  <cp:revision>53</cp:revision>
  <dcterms:created xsi:type="dcterms:W3CDTF">2023-02-25T02:35:55Z</dcterms:created>
  <dcterms:modified xsi:type="dcterms:W3CDTF">2023-03-25T09:18:09Z</dcterms:modified>
</cp:coreProperties>
</file>