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1"/>
  </p:notesMasterIdLst>
  <p:sldIdLst>
    <p:sldId id="256" r:id="rId2"/>
    <p:sldId id="284" r:id="rId3"/>
    <p:sldId id="285" r:id="rId4"/>
    <p:sldId id="257" r:id="rId5"/>
    <p:sldId id="278" r:id="rId6"/>
    <p:sldId id="265" r:id="rId7"/>
    <p:sldId id="258" r:id="rId8"/>
    <p:sldId id="279" r:id="rId9"/>
    <p:sldId id="280" r:id="rId10"/>
    <p:sldId id="281" r:id="rId11"/>
    <p:sldId id="282" r:id="rId12"/>
    <p:sldId id="283" r:id="rId13"/>
    <p:sldId id="291" r:id="rId14"/>
    <p:sldId id="287" r:id="rId15"/>
    <p:sldId id="289" r:id="rId16"/>
    <p:sldId id="286" r:id="rId17"/>
    <p:sldId id="290" r:id="rId18"/>
    <p:sldId id="292" r:id="rId19"/>
    <p:sldId id="293" r:id="rId20"/>
    <p:sldId id="294" r:id="rId21"/>
    <p:sldId id="296" r:id="rId22"/>
    <p:sldId id="297" r:id="rId23"/>
    <p:sldId id="298" r:id="rId24"/>
    <p:sldId id="301" r:id="rId25"/>
    <p:sldId id="300" r:id="rId26"/>
    <p:sldId id="302" r:id="rId27"/>
    <p:sldId id="303" r:id="rId28"/>
    <p:sldId id="304" r:id="rId29"/>
    <p:sldId id="305" r:id="rId30"/>
  </p:sldIdLst>
  <p:sldSz cx="12192000" cy="6858000"/>
  <p:notesSz cx="6858000" cy="9144000"/>
  <p:embeddedFontLst>
    <p:embeddedFont>
      <p:font typeface="Abril Fatface" panose="02000503000000020003" pitchFamily="2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" panose="02040604050505020304" pitchFamily="18" charset="0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Medium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920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61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02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42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096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670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32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708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34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89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692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45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619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862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691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780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669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376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999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83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97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31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8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25621" y="648933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682300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2300" y="3976125"/>
            <a:ext cx="7153800" cy="524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07908" y="513145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282575" y="102058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793165" y="18178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6551678" y="4600242"/>
            <a:ext cx="2273755" cy="966829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954317" y="5779764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606070" y="4461084"/>
            <a:ext cx="687238" cy="651187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400088" y="1068016"/>
            <a:ext cx="537539" cy="527370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7479928" y="1218698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4462572" y="4406490"/>
            <a:ext cx="449403" cy="1428141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438875" y="28136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9333494" y="5206218"/>
            <a:ext cx="718538" cy="497904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3384135" y="987825"/>
            <a:ext cx="741052" cy="743051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5457546" y="52824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5604310" y="5220668"/>
            <a:ext cx="735272" cy="651165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462403" y="589064"/>
            <a:ext cx="11267204" cy="583233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1107800" y="2014550"/>
            <a:ext cx="5322600" cy="883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1107775" y="2885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09" name="Google Shape;109;p4"/>
          <p:cNvSpPr/>
          <p:nvPr/>
        </p:nvSpPr>
        <p:spPr>
          <a:xfrm>
            <a:off x="10523938" y="1061050"/>
            <a:ext cx="600300" cy="7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4"/>
          <p:cNvGrpSpPr/>
          <p:nvPr/>
        </p:nvGrpSpPr>
        <p:grpSpPr>
          <a:xfrm>
            <a:off x="10815985" y="3031813"/>
            <a:ext cx="788140" cy="2965544"/>
            <a:chOff x="8686327" y="1939200"/>
            <a:chExt cx="788140" cy="2965544"/>
          </a:xfrm>
        </p:grpSpPr>
        <p:sp>
          <p:nvSpPr>
            <p:cNvPr id="111" name="Google Shape;111;p4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 rot="742108">
            <a:off x="828210" y="943750"/>
            <a:ext cx="741052" cy="743051"/>
            <a:chOff x="7970244" y="-543333"/>
            <a:chExt cx="741045" cy="743044"/>
          </a:xfrm>
        </p:grpSpPr>
        <p:sp>
          <p:nvSpPr>
            <p:cNvPr id="117" name="Google Shape;117;p4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6351594" y="5440918"/>
            <a:ext cx="718538" cy="497904"/>
            <a:chOff x="9711053" y="4291818"/>
            <a:chExt cx="718538" cy="497904"/>
          </a:xfrm>
        </p:grpSpPr>
        <p:sp>
          <p:nvSpPr>
            <p:cNvPr id="122" name="Google Shape;122;p4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 rot="9520326">
            <a:off x="6364803" y="10013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 rot="8833535">
            <a:off x="1821778" y="4894042"/>
            <a:ext cx="2273755" cy="966829"/>
            <a:chOff x="4590347" y="1490179"/>
            <a:chExt cx="1314037" cy="558745"/>
          </a:xfrm>
        </p:grpSpPr>
        <p:sp>
          <p:nvSpPr>
            <p:cNvPr id="129" name="Google Shape;129;p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 rot="869819">
            <a:off x="10404787" y="847333"/>
            <a:ext cx="838597" cy="935870"/>
            <a:chOff x="5932213" y="4153080"/>
            <a:chExt cx="714761" cy="797669"/>
          </a:xfrm>
        </p:grpSpPr>
        <p:sp>
          <p:nvSpPr>
            <p:cNvPr id="132" name="Google Shape;132;p4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837275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4555664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3"/>
          </p:nvPr>
        </p:nvSpPr>
        <p:spPr>
          <a:xfrm>
            <a:off x="837275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4"/>
          </p:nvPr>
        </p:nvSpPr>
        <p:spPr>
          <a:xfrm>
            <a:off x="4555664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9"/>
          </p:nvPr>
        </p:nvSpPr>
        <p:spPr>
          <a:xfrm>
            <a:off x="8274053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3"/>
          </p:nvPr>
        </p:nvSpPr>
        <p:spPr>
          <a:xfrm>
            <a:off x="8274053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/>
          <p:nvPr/>
        </p:nvSpPr>
        <p:spPr>
          <a:xfrm flipH="1">
            <a:off x="10602025" y="7052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 rot="-459229">
            <a:off x="727621" y="99652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 rot="-1479810">
            <a:off x="874385" y="934718"/>
            <a:ext cx="735272" cy="651165"/>
            <a:chOff x="3116097" y="-1477902"/>
            <a:chExt cx="735251" cy="651147"/>
          </a:xfrm>
        </p:grpSpPr>
        <p:sp>
          <p:nvSpPr>
            <p:cNvPr id="167" name="Google Shape;167;p5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9844361" y="639008"/>
            <a:ext cx="757664" cy="739072"/>
            <a:chOff x="2714053" y="3696339"/>
            <a:chExt cx="757664" cy="739072"/>
          </a:xfrm>
        </p:grpSpPr>
        <p:sp>
          <p:nvSpPr>
            <p:cNvPr id="176" name="Google Shape;176;p5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27" name="Google Shape;42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28" name="Google Shape;428;p13"/>
          <p:cNvSpPr txBox="1">
            <a:spLocks noGrp="1"/>
          </p:cNvSpPr>
          <p:nvPr>
            <p:ph type="title"/>
          </p:nvPr>
        </p:nvSpPr>
        <p:spPr>
          <a:xfrm>
            <a:off x="8684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1"/>
          </p:nvPr>
        </p:nvSpPr>
        <p:spPr>
          <a:xfrm>
            <a:off x="8684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0" name="Google Shape;430;p1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>
            <a:spLocks noGrp="1"/>
          </p:cNvSpPr>
          <p:nvPr>
            <p:ph type="title"/>
          </p:nvPr>
        </p:nvSpPr>
        <p:spPr>
          <a:xfrm>
            <a:off x="2570684" y="2717011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PRAKTEK 01 </a:t>
            </a:r>
            <a:endParaRPr sz="8800"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203883" y="75598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Format Tampilan  Lisbox dan Combobox</a:t>
            </a:r>
            <a:endParaRPr sz="3200" dirty="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6096000" y="1469685"/>
            <a:ext cx="5858493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Tebal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Radiobutton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Label1.Font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Label1.Font.Size, Label1.Font.Style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.Bold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Label2.Font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Label1.Font.Size, Label2.Font.Style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.Bold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Label5.Font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Label5.Font.Size, Label5.Font.Style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.Bold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Label6.Font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Label6.Font.Size, Label6.Font.Style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.Bold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E5A12-5638-924F-D0F2-E63F2630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9" y="1840373"/>
            <a:ext cx="5600988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4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265528" y="75598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Tampilan </a:t>
            </a:r>
            <a:endParaRPr dirty="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6048500" y="1469685"/>
            <a:ext cx="5858493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Miring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Label1.Font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Label1.Font.Size, Label1.Font.Style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.Italic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Label2.Font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Label1.Font.Size, Label2.Font.Style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.Italic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Label5.Font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Label5.Font.Size, Label5.Font.Style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.Italic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Label6.Font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Label6.Font.Size, Label6.Font.Style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.Italic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746C8-0203-668F-05D7-0CBBF09D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7" y="2074101"/>
            <a:ext cx="5600988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01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265528" y="75598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Tampilan</a:t>
            </a:r>
            <a:endParaRPr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6096000" y="1627147"/>
            <a:ext cx="5858493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Garis Bawah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Label1.Font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Label1.Font.Size, Label1.Font.Style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.Underline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Label2.Font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Label1.Font.Size, Label2.Font.Style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.Underline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Label5.Font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Label5.Font.Size, Label5.Font.Style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.Underline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Label6.Font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Font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sans serif"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Label6.Font.Size, Label6.Font.Style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FontStyle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.Underline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5280C-8143-0129-F803-C2E1910F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7" y="1855712"/>
            <a:ext cx="5600988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2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>
            <a:spLocks noGrp="1"/>
          </p:cNvSpPr>
          <p:nvPr>
            <p:ph type="title"/>
          </p:nvPr>
        </p:nvSpPr>
        <p:spPr>
          <a:xfrm>
            <a:off x="2570684" y="2717011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PRAKTEK 02 </a:t>
            </a:r>
            <a:endParaRPr sz="8800"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627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033054" y="769823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PENGENALAN </a:t>
            </a:r>
            <a:br>
              <a:rPr lang="en-US" sz="3600" dirty="0"/>
            </a:br>
            <a:r>
              <a:rPr lang="en-US" sz="3600" dirty="0"/>
              <a:t>VARIABEL &amp; TIPE DATA </a:t>
            </a:r>
            <a:endParaRPr sz="36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943182" y="2208333"/>
            <a:ext cx="10947136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7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 data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endParaRPr lang="en-US" sz="18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sesungguhnya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box memory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endParaRPr lang="en-US" sz="18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deklarasikan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mendeklarasikan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endParaRPr lang="en-US" sz="18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sintaks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sbb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8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 </a:t>
            </a:r>
            <a:r>
              <a:rPr lang="en-US" sz="1800" b="1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namaVariabel</a:t>
            </a:r>
            <a:r>
              <a:rPr lang="en-US" sz="1800" b="1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TipeVariabel</a:t>
            </a:r>
            <a:endParaRPr lang="en-US" sz="1800" b="1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 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mendeklarasikan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Integer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String 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mendeklarasikan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String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input.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endParaRPr lang="en-US" sz="18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yang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8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55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15778-B9EE-B33F-CB79-B811DFFE8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77364"/>
              </p:ext>
            </p:extLst>
          </p:nvPr>
        </p:nvGraphicFramePr>
        <p:xfrm>
          <a:off x="595239" y="2394363"/>
          <a:ext cx="4937345" cy="268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479">
                  <a:extLst>
                    <a:ext uri="{9D8B030D-6E8A-4147-A177-3AD203B41FA5}">
                      <a16:colId xmlns:a16="http://schemas.microsoft.com/office/drawing/2014/main" val="1751061034"/>
                    </a:ext>
                  </a:extLst>
                </a:gridCol>
                <a:gridCol w="1110557">
                  <a:extLst>
                    <a:ext uri="{9D8B030D-6E8A-4147-A177-3AD203B41FA5}">
                      <a16:colId xmlns:a16="http://schemas.microsoft.com/office/drawing/2014/main" val="1692625351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959793687"/>
                    </a:ext>
                  </a:extLst>
                </a:gridCol>
              </a:tblGrid>
              <a:tr h="335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Operasi</a:t>
                      </a:r>
                      <a:r>
                        <a:rPr lang="en-US" sz="1400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Ekspresi</a:t>
                      </a:r>
                      <a:endParaRPr lang="en-US" sz="14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10436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Penambahan</a:t>
                      </a:r>
                      <a:r>
                        <a:rPr lang="en-US" sz="1400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a+b</a:t>
                      </a:r>
                      <a:endParaRPr lang="en-US" sz="14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82661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Pengurangan</a:t>
                      </a:r>
                      <a:r>
                        <a:rPr lang="en-US" sz="1400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6839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Perkalian</a:t>
                      </a:r>
                      <a:r>
                        <a:rPr lang="en-US" sz="1400" dirty="0"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19248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Pembagian</a:t>
                      </a:r>
                      <a:r>
                        <a:rPr lang="en-US" sz="1400" dirty="0">
                          <a:latin typeface="Century" panose="02040604050505020304" pitchFamily="18" charset="0"/>
                        </a:rPr>
                        <a:t>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78954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Pembagian</a:t>
                      </a:r>
                      <a:r>
                        <a:rPr lang="en-US" sz="1400" dirty="0">
                          <a:latin typeface="Century" panose="02040604050505020304" pitchFamily="18" charset="0"/>
                        </a:rPr>
                        <a:t> (</a:t>
                      </a:r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Interger</a:t>
                      </a:r>
                      <a:r>
                        <a:rPr lang="en-US" sz="1400" dirty="0">
                          <a:latin typeface="Century" panose="020406040505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a\b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42587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" panose="02040604050505020304" pitchFamily="18" charset="0"/>
                        </a:rPr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a %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26382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Pangkat</a:t>
                      </a:r>
                      <a:r>
                        <a:rPr lang="en-US" sz="1400" dirty="0">
                          <a:latin typeface="Century" panose="02040604050505020304" pitchFamily="18" charset="0"/>
                        </a:rPr>
                        <a:t> / </a:t>
                      </a:r>
                      <a:r>
                        <a:rPr lang="en-US" sz="1400" dirty="0" err="1">
                          <a:latin typeface="Century" panose="02040604050505020304" pitchFamily="18" charset="0"/>
                        </a:rPr>
                        <a:t>eksponensial</a:t>
                      </a:r>
                      <a:endParaRPr lang="en-US" sz="14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a^b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" panose="020406040505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12944"/>
                  </a:ext>
                </a:extLst>
              </a:tr>
            </a:tbl>
          </a:graphicData>
        </a:graphic>
      </p:graphicFrame>
      <p:sp>
        <p:nvSpPr>
          <p:cNvPr id="3" name="Google Shape;729;p31">
            <a:extLst>
              <a:ext uri="{FF2B5EF4-FFF2-40B4-BE49-F238E27FC236}">
                <a16:creationId xmlns:a16="http://schemas.microsoft.com/office/drawing/2014/main" id="{C5D9E6D4-54C0-FFD1-09A3-42E3185DC48B}"/>
              </a:ext>
            </a:extLst>
          </p:cNvPr>
          <p:cNvSpPr txBox="1">
            <a:spLocks/>
          </p:cNvSpPr>
          <p:nvPr/>
        </p:nvSpPr>
        <p:spPr>
          <a:xfrm>
            <a:off x="5671127" y="1987800"/>
            <a:ext cx="6262254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Sedangkan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varibel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String,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dilakukan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operasi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penggabungan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String. </a:t>
            </a:r>
            <a:r>
              <a:rPr lang="en-US" sz="2000" b="1" dirty="0" err="1">
                <a:solidFill>
                  <a:schemeClr val="tx1"/>
                </a:solidFill>
                <a:latin typeface="Century" panose="02040604050505020304" pitchFamily="18" charset="0"/>
              </a:rPr>
              <a:t>Misal</a:t>
            </a:r>
            <a:r>
              <a:rPr lang="en-US" sz="2000" b="1" dirty="0">
                <a:solidFill>
                  <a:schemeClr val="tx1"/>
                </a:solidFill>
                <a:latin typeface="Century" panose="02040604050505020304" pitchFamily="18" charset="0"/>
              </a:rPr>
              <a:t> :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Dim x as String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mendeklarasikan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variabel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x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tipe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data String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Dim y as String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mendeklarasikan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variabel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tipe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data String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Dim z as String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mendeklarasikan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variabel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z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tipe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data String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x = “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Selamat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Datang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”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y = “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Esa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”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z = x &amp; “ “ &amp; y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nilai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z = “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Selamat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Datang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Esa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”</a:t>
            </a:r>
            <a:endParaRPr lang="en-US" sz="20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659;p24">
            <a:extLst>
              <a:ext uri="{FF2B5EF4-FFF2-40B4-BE49-F238E27FC236}">
                <a16:creationId xmlns:a16="http://schemas.microsoft.com/office/drawing/2014/main" id="{8E731D4E-3721-0178-6491-31ACD22F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1658" y="997105"/>
            <a:ext cx="6975946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PENGENALAN VARIABEL &amp; TIPE DATA </a:t>
            </a:r>
            <a:endParaRPr sz="2400" dirty="0"/>
          </a:p>
        </p:txBody>
      </p:sp>
      <p:sp>
        <p:nvSpPr>
          <p:cNvPr id="4" name="Google Shape;729;p31">
            <a:extLst>
              <a:ext uri="{FF2B5EF4-FFF2-40B4-BE49-F238E27FC236}">
                <a16:creationId xmlns:a16="http://schemas.microsoft.com/office/drawing/2014/main" id="{33E0A47E-BED1-2BB4-6B14-9453EB21C156}"/>
              </a:ext>
            </a:extLst>
          </p:cNvPr>
          <p:cNvSpPr txBox="1">
            <a:spLocks/>
          </p:cNvSpPr>
          <p:nvPr/>
        </p:nvSpPr>
        <p:spPr>
          <a:xfrm>
            <a:off x="595239" y="5192046"/>
            <a:ext cx="4123718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Float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bulat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Interger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entury" panose="02040604050505020304" pitchFamily="18" charset="0"/>
              </a:rPr>
              <a:t>Desimal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05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265528" y="75598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Combobox dan  Hitung </a:t>
            </a:r>
            <a:endParaRPr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6412239" y="1722150"/>
            <a:ext cx="538509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57245-56B6-E31B-4866-4FEDE6E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9" y="1754808"/>
            <a:ext cx="5963128" cy="4379865"/>
          </a:xfrm>
          <a:prstGeom prst="rect">
            <a:avLst/>
          </a:prstGeom>
        </p:spPr>
      </p:pic>
      <p:sp>
        <p:nvSpPr>
          <p:cNvPr id="6" name="Google Shape;729;p31">
            <a:extLst>
              <a:ext uri="{FF2B5EF4-FFF2-40B4-BE49-F238E27FC236}">
                <a16:creationId xmlns:a16="http://schemas.microsoft.com/office/drawing/2014/main" id="{FF959E4A-ED38-4E9A-DEFE-67F3029EF32D}"/>
              </a:ext>
            </a:extLst>
          </p:cNvPr>
          <p:cNvSpPr txBox="1">
            <a:spLocks/>
          </p:cNvSpPr>
          <p:nvPr/>
        </p:nvSpPr>
        <p:spPr>
          <a:xfrm>
            <a:off x="6687168" y="2227035"/>
            <a:ext cx="538509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Dim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jumlahobat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Integer</a:t>
            </a:r>
          </a:p>
          <a:p>
            <a:pPr marL="10795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Dim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hobat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String</a:t>
            </a:r>
          </a:p>
          <a:p>
            <a:pPr marL="10795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Dim total As String</a:t>
            </a:r>
          </a:p>
          <a:p>
            <a:pPr marL="10795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jumlahobat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(tx4.Text)</a:t>
            </a:r>
          </a:p>
          <a:p>
            <a:pPr marL="10795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hobat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CSng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(tx5.Text)</a:t>
            </a:r>
          </a:p>
          <a:p>
            <a:pPr marL="10795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total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jumlahobat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hobat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10795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Label1.Text = "Total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Pembayaran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: Rp. " &amp; total</a:t>
            </a:r>
          </a:p>
          <a:p>
            <a:pPr marL="10795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Label2.Text = "TERIMA KASIH SEMOGA LEKAS SEMBUH"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2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265528" y="75598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Hitung </a:t>
            </a:r>
            <a:endParaRPr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6531428" y="1722150"/>
            <a:ext cx="538509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Ulangi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57245-56B6-E31B-4866-4FEDE6E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9" y="1754808"/>
            <a:ext cx="5963128" cy="4379865"/>
          </a:xfrm>
          <a:prstGeom prst="rect">
            <a:avLst/>
          </a:prstGeom>
        </p:spPr>
      </p:pic>
      <p:sp>
        <p:nvSpPr>
          <p:cNvPr id="6" name="Google Shape;729;p31">
            <a:extLst>
              <a:ext uri="{FF2B5EF4-FFF2-40B4-BE49-F238E27FC236}">
                <a16:creationId xmlns:a16="http://schemas.microsoft.com/office/drawing/2014/main" id="{FF959E4A-ED38-4E9A-DEFE-67F3029EF32D}"/>
              </a:ext>
            </a:extLst>
          </p:cNvPr>
          <p:cNvSpPr txBox="1">
            <a:spLocks/>
          </p:cNvSpPr>
          <p:nvPr/>
        </p:nvSpPr>
        <p:spPr>
          <a:xfrm>
            <a:off x="6260381" y="2139950"/>
            <a:ext cx="538509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tx1.Text = "0"</a:t>
            </a:r>
          </a:p>
          <a:p>
            <a:pPr marL="10795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tx2.Text = "0"</a:t>
            </a:r>
          </a:p>
          <a:p>
            <a:pPr marL="10795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tx3.Text = "0"</a:t>
            </a:r>
          </a:p>
          <a:p>
            <a:pPr marL="10795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tx4.Text = "0"</a:t>
            </a:r>
          </a:p>
          <a:p>
            <a:pPr marL="10795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tx5.Text = "0"</a:t>
            </a:r>
          </a:p>
          <a:p>
            <a:pPr marL="10795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tx1.Focus()</a:t>
            </a:r>
          </a:p>
        </p:txBody>
      </p:sp>
    </p:spTree>
    <p:extLst>
      <p:ext uri="{BB962C8B-B14F-4D97-AF65-F5344CB8AC3E}">
        <p14:creationId xmlns:p14="http://schemas.microsoft.com/office/powerpoint/2010/main" val="2206064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830100" y="672602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KUIS</a:t>
            </a:r>
            <a:endParaRPr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69F89E-C1E6-717A-97C4-FCE7A590E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58" y="1480986"/>
            <a:ext cx="8017828" cy="47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9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>
            <a:spLocks noGrp="1"/>
          </p:cNvSpPr>
          <p:nvPr>
            <p:ph type="title"/>
          </p:nvPr>
        </p:nvSpPr>
        <p:spPr>
          <a:xfrm>
            <a:off x="2570684" y="2717011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PRAKTEK 03 </a:t>
            </a:r>
            <a:endParaRPr sz="8800"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123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556EC-EDB6-824B-3C4C-2487F2AF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640" y="797072"/>
            <a:ext cx="5322600" cy="503580"/>
          </a:xfrm>
        </p:spPr>
        <p:txBody>
          <a:bodyPr/>
          <a:lstStyle/>
          <a:p>
            <a:r>
              <a:rPr lang="en-US" sz="3600" dirty="0" err="1"/>
              <a:t>Pendahuluan</a:t>
            </a:r>
            <a:r>
              <a:rPr lang="en-US" sz="3600" dirty="0"/>
              <a:t> </a:t>
            </a:r>
          </a:p>
        </p:txBody>
      </p:sp>
      <p:sp>
        <p:nvSpPr>
          <p:cNvPr id="2" name="Google Shape;755;p32">
            <a:extLst>
              <a:ext uri="{FF2B5EF4-FFF2-40B4-BE49-F238E27FC236}">
                <a16:creationId xmlns:a16="http://schemas.microsoft.com/office/drawing/2014/main" id="{BCA9CC36-BAE2-F3E9-5475-6A4D6B04984F}"/>
              </a:ext>
            </a:extLst>
          </p:cNvPr>
          <p:cNvSpPr txBox="1">
            <a:spLocks/>
          </p:cNvSpPr>
          <p:nvPr/>
        </p:nvSpPr>
        <p:spPr>
          <a:xfrm>
            <a:off x="1228312" y="1577146"/>
            <a:ext cx="9075996" cy="3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Basic .NET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object-oriented programming language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Microsoft yang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id-ID" sz="20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atributnya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masing-masing</a:t>
            </a:r>
            <a:r>
              <a:rPr lang="id-ID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Windows.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desktop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Visual Basic .NET.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Visual Basic .NET. 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07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033054" y="769823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PEMROGRAMMAN </a:t>
            </a:r>
            <a:br>
              <a:rPr lang="en-US" sz="2800" dirty="0"/>
            </a:br>
            <a:r>
              <a:rPr lang="en-US" sz="2800" dirty="0"/>
              <a:t>KONDISI BERSYARAT</a:t>
            </a:r>
            <a:endParaRPr sz="54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825386" y="1677546"/>
            <a:ext cx="10947136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bersyarat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lain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mana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bersyarat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lulus Jika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bersyarat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then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31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033054" y="769823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PEMROGRAMMAN </a:t>
            </a:r>
            <a:br>
              <a:rPr lang="en-US" sz="2800" dirty="0"/>
            </a:br>
            <a:r>
              <a:rPr lang="en-US" sz="2800" dirty="0"/>
              <a:t>KONDISI BERSYARAT</a:t>
            </a:r>
            <a:endParaRPr sz="54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825386" y="1841933"/>
            <a:ext cx="10947136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juga operator logical 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Relasional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DED4A-FDF9-2001-E542-11B6DC11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86" y="3045065"/>
            <a:ext cx="10314888" cy="28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75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033054" y="769823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PEMROGRAMMAN </a:t>
            </a:r>
            <a:br>
              <a:rPr lang="en-US" sz="2800" dirty="0"/>
            </a:br>
            <a:r>
              <a:rPr lang="en-US" sz="2800" dirty="0"/>
              <a:t>KONDISI BERSYARAT</a:t>
            </a:r>
            <a:endParaRPr sz="54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991018-1073-CB38-849C-87806250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80" y="2391666"/>
            <a:ext cx="9760040" cy="23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0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5921092" y="963269"/>
            <a:ext cx="4343351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Praktek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endParaRPr sz="48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2F5179B-C14D-00B5-A182-B9F333C6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1" y="997241"/>
            <a:ext cx="5611974" cy="2856214"/>
          </a:xfrm>
          <a:prstGeom prst="rect">
            <a:avLst/>
          </a:prstGeom>
        </p:spPr>
      </p:pic>
      <p:sp>
        <p:nvSpPr>
          <p:cNvPr id="6" name="Google Shape;729;p31">
            <a:extLst>
              <a:ext uri="{FF2B5EF4-FFF2-40B4-BE49-F238E27FC236}">
                <a16:creationId xmlns:a16="http://schemas.microsoft.com/office/drawing/2014/main" id="{DDCF3822-074F-A778-BCD2-FDAEC4EB0DF6}"/>
              </a:ext>
            </a:extLst>
          </p:cNvPr>
          <p:cNvSpPr txBox="1">
            <a:spLocks/>
          </p:cNvSpPr>
          <p:nvPr/>
        </p:nvSpPr>
        <p:spPr>
          <a:xfrm>
            <a:off x="6514546" y="1569248"/>
            <a:ext cx="1515657" cy="41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29;p31">
            <a:extLst>
              <a:ext uri="{FF2B5EF4-FFF2-40B4-BE49-F238E27FC236}">
                <a16:creationId xmlns:a16="http://schemas.microsoft.com/office/drawing/2014/main" id="{685BA9B1-7AD9-F535-6283-06D9AD7C43FA}"/>
              </a:ext>
            </a:extLst>
          </p:cNvPr>
          <p:cNvSpPr txBox="1">
            <a:spLocks/>
          </p:cNvSpPr>
          <p:nvPr/>
        </p:nvSpPr>
        <p:spPr>
          <a:xfrm>
            <a:off x="501723" y="4249081"/>
            <a:ext cx="10171415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.Text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&gt;= 65 Then</a:t>
            </a:r>
          </a:p>
          <a:p>
            <a:pPr marL="10795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dinyatakan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LULUS", "HASIL UJIAN",</a:t>
            </a:r>
          </a:p>
          <a:p>
            <a:pPr marL="10795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MessageBoxButtons.OK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MessageBoxIcon.Information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Else</a:t>
            </a:r>
          </a:p>
          <a:p>
            <a:pPr marL="10795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("Anda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dinyatakan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TIDAKL LULUS", "HASIL UJIAN",</a:t>
            </a:r>
          </a:p>
          <a:p>
            <a:pPr marL="10795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MessageBoxButtons.OK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MessageBoxIcon.Information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</p:txBody>
      </p:sp>
      <p:sp>
        <p:nvSpPr>
          <p:cNvPr id="8" name="Google Shape;729;p31">
            <a:extLst>
              <a:ext uri="{FF2B5EF4-FFF2-40B4-BE49-F238E27FC236}">
                <a16:creationId xmlns:a16="http://schemas.microsoft.com/office/drawing/2014/main" id="{AAAE7ABC-E3F7-A304-50E0-0BB91FAD5A28}"/>
              </a:ext>
            </a:extLst>
          </p:cNvPr>
          <p:cNvSpPr txBox="1">
            <a:spLocks/>
          </p:cNvSpPr>
          <p:nvPr/>
        </p:nvSpPr>
        <p:spPr>
          <a:xfrm>
            <a:off x="6514546" y="2060918"/>
            <a:ext cx="2414895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nama.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""</a:t>
            </a:r>
          </a:p>
          <a:p>
            <a:pPr marL="10795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nim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.Text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"0"</a:t>
            </a:r>
          </a:p>
          <a:p>
            <a:pPr marL="10795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.Text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"0"</a:t>
            </a:r>
          </a:p>
          <a:p>
            <a:pPr marL="10795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.Focus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Google Shape;729;p31">
            <a:extLst>
              <a:ext uri="{FF2B5EF4-FFF2-40B4-BE49-F238E27FC236}">
                <a16:creationId xmlns:a16="http://schemas.microsoft.com/office/drawing/2014/main" id="{0136B517-3658-B627-3DF7-B05EB287309F}"/>
              </a:ext>
            </a:extLst>
          </p:cNvPr>
          <p:cNvSpPr txBox="1">
            <a:spLocks/>
          </p:cNvSpPr>
          <p:nvPr/>
        </p:nvSpPr>
        <p:spPr>
          <a:xfrm>
            <a:off x="520398" y="3864373"/>
            <a:ext cx="1515657" cy="41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291BF5-53B5-6B7A-0560-DB926E0F4353}"/>
              </a:ext>
            </a:extLst>
          </p:cNvPr>
          <p:cNvSpPr/>
          <p:nvPr/>
        </p:nvSpPr>
        <p:spPr>
          <a:xfrm>
            <a:off x="6514546" y="1664413"/>
            <a:ext cx="2269856" cy="21451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B0200-F883-4125-1A03-644A3245F578}"/>
              </a:ext>
            </a:extLst>
          </p:cNvPr>
          <p:cNvSpPr/>
          <p:nvPr/>
        </p:nvSpPr>
        <p:spPr>
          <a:xfrm>
            <a:off x="625010" y="3973970"/>
            <a:ext cx="8529263" cy="26460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6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3814890" y="784685"/>
            <a:ext cx="4343351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SOAL PRAKTEK </a:t>
            </a:r>
            <a:endParaRPr sz="60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DC1DE0-7EF0-AF3B-7E88-E1C8E8775796}"/>
              </a:ext>
            </a:extLst>
          </p:cNvPr>
          <p:cNvSpPr txBox="1"/>
          <p:nvPr/>
        </p:nvSpPr>
        <p:spPr>
          <a:xfrm>
            <a:off x="6969070" y="1569088"/>
            <a:ext cx="4154182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kelulusan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matakuliah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Basic,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“LULUS”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 65,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“TIDAK LULUS”.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3EBEE0-BC80-B21A-C947-CB694960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36" y="1446507"/>
            <a:ext cx="6517726" cy="4524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053918-D174-845A-A206-AEB9205D0732}"/>
              </a:ext>
            </a:extLst>
          </p:cNvPr>
          <p:cNvSpPr txBox="1"/>
          <p:nvPr/>
        </p:nvSpPr>
        <p:spPr>
          <a:xfrm>
            <a:off x="6947962" y="5391634"/>
            <a:ext cx="609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Link </a:t>
            </a:r>
            <a:r>
              <a:rPr lang="en-US" sz="1200" b="1" dirty="0" err="1">
                <a:solidFill>
                  <a:schemeClr val="tx1"/>
                </a:solidFill>
              </a:rPr>
              <a:t>Pengumpulan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: https://forms.gle/3daYZKq1fEDuf7im8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7E64F-0B17-8653-513B-25867767291A}"/>
              </a:ext>
            </a:extLst>
          </p:cNvPr>
          <p:cNvSpPr txBox="1"/>
          <p:nvPr/>
        </p:nvSpPr>
        <p:spPr>
          <a:xfrm>
            <a:off x="514628" y="5876133"/>
            <a:ext cx="1124713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08 April 2023     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Pukul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23.59 (Malam)  </a:t>
            </a:r>
          </a:p>
        </p:txBody>
      </p:sp>
    </p:spTree>
    <p:extLst>
      <p:ext uri="{BB962C8B-B14F-4D97-AF65-F5344CB8AC3E}">
        <p14:creationId xmlns:p14="http://schemas.microsoft.com/office/powerpoint/2010/main" val="2752275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5921092" y="963269"/>
            <a:ext cx="4343351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Praktek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Majemuk</a:t>
            </a:r>
            <a:r>
              <a:rPr lang="en-US" sz="2000" dirty="0"/>
              <a:t> </a:t>
            </a:r>
            <a:endParaRPr sz="44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729;p31">
            <a:extLst>
              <a:ext uri="{FF2B5EF4-FFF2-40B4-BE49-F238E27FC236}">
                <a16:creationId xmlns:a16="http://schemas.microsoft.com/office/drawing/2014/main" id="{685BA9B1-7AD9-F535-6283-06D9AD7C43FA}"/>
              </a:ext>
            </a:extLst>
          </p:cNvPr>
          <p:cNvSpPr txBox="1">
            <a:spLocks/>
          </p:cNvSpPr>
          <p:nvPr/>
        </p:nvSpPr>
        <p:spPr>
          <a:xfrm>
            <a:off x="6413501" y="1936589"/>
            <a:ext cx="7290268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String</a:t>
            </a:r>
          </a:p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</a:t>
            </a:r>
          </a:p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0" name="Google Shape;729;p31">
            <a:extLst>
              <a:ext uri="{FF2B5EF4-FFF2-40B4-BE49-F238E27FC236}">
                <a16:creationId xmlns:a16="http://schemas.microsoft.com/office/drawing/2014/main" id="{0136B517-3658-B627-3DF7-B05EB287309F}"/>
              </a:ext>
            </a:extLst>
          </p:cNvPr>
          <p:cNvSpPr txBox="1">
            <a:spLocks/>
          </p:cNvSpPr>
          <p:nvPr/>
        </p:nvSpPr>
        <p:spPr>
          <a:xfrm>
            <a:off x="6518113" y="1454000"/>
            <a:ext cx="1515657" cy="41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B0200-F883-4125-1A03-644A3245F578}"/>
              </a:ext>
            </a:extLst>
          </p:cNvPr>
          <p:cNvSpPr/>
          <p:nvPr/>
        </p:nvSpPr>
        <p:spPr>
          <a:xfrm>
            <a:off x="6518113" y="1453999"/>
            <a:ext cx="5044891" cy="36488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E3EE8-990D-2DEA-DFEA-24FF432D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8" y="1105640"/>
            <a:ext cx="5893103" cy="2482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B1690-FAB4-90C4-4212-29E8FC552C94}"/>
              </a:ext>
            </a:extLst>
          </p:cNvPr>
          <p:cNvSpPr txBox="1"/>
          <p:nvPr/>
        </p:nvSpPr>
        <p:spPr>
          <a:xfrm>
            <a:off x="6518113" y="2640665"/>
            <a:ext cx="68526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95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IsNumeric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jumlah.Text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Then</a:t>
            </a:r>
          </a:p>
          <a:p>
            <a:pPr marL="10795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.Text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.Text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795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Paracetamol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3 Then</a:t>
            </a:r>
          </a:p>
          <a:p>
            <a:pPr marL="10795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bonus 1 hand sanitizer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10795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ElseIf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 Then</a:t>
            </a:r>
          </a:p>
          <a:p>
            <a:pPr marL="10795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10%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10795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marL="10795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Terima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kasih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kunjungannya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10795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  <a:p>
            <a:pPr marL="10795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E0A03-8318-A494-9BCB-C59AEB7A46CB}"/>
              </a:ext>
            </a:extLst>
          </p:cNvPr>
          <p:cNvSpPr txBox="1"/>
          <p:nvPr/>
        </p:nvSpPr>
        <p:spPr>
          <a:xfrm>
            <a:off x="3822318" y="4118875"/>
            <a:ext cx="29033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jumlah.ReadOnly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.Enabled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.Text.Trim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 Then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.ReadOnly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.Enabled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.Focus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5" name="Google Shape;729;p31">
            <a:extLst>
              <a:ext uri="{FF2B5EF4-FFF2-40B4-BE49-F238E27FC236}">
                <a16:creationId xmlns:a16="http://schemas.microsoft.com/office/drawing/2014/main" id="{66E7CEB9-76FC-E0DC-46CA-FF1EC6494D2D}"/>
              </a:ext>
            </a:extLst>
          </p:cNvPr>
          <p:cNvSpPr txBox="1">
            <a:spLocks/>
          </p:cNvSpPr>
          <p:nvPr/>
        </p:nvSpPr>
        <p:spPr>
          <a:xfrm>
            <a:off x="3708460" y="3653323"/>
            <a:ext cx="2070040" cy="38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Combobox1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8A8A05-8A39-5676-9CBA-FB57DEF82E43}"/>
              </a:ext>
            </a:extLst>
          </p:cNvPr>
          <p:cNvSpPr/>
          <p:nvPr/>
        </p:nvSpPr>
        <p:spPr>
          <a:xfrm>
            <a:off x="3536269" y="3726211"/>
            <a:ext cx="2877232" cy="2482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5D7CE-4D35-02D1-1E82-00D139129C3C}"/>
              </a:ext>
            </a:extLst>
          </p:cNvPr>
          <p:cNvSpPr txBox="1"/>
          <p:nvPr/>
        </p:nvSpPr>
        <p:spPr>
          <a:xfrm>
            <a:off x="646533" y="4114330"/>
            <a:ext cx="2903335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.ReadOnly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.Enabled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8" name="Google Shape;729;p31">
            <a:extLst>
              <a:ext uri="{FF2B5EF4-FFF2-40B4-BE49-F238E27FC236}">
                <a16:creationId xmlns:a16="http://schemas.microsoft.com/office/drawing/2014/main" id="{FF07824F-BF3C-BD93-9B09-985BBAF23E44}"/>
              </a:ext>
            </a:extLst>
          </p:cNvPr>
          <p:cNvSpPr txBox="1">
            <a:spLocks/>
          </p:cNvSpPr>
          <p:nvPr/>
        </p:nvSpPr>
        <p:spPr>
          <a:xfrm>
            <a:off x="532675" y="3648778"/>
            <a:ext cx="2070040" cy="38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721B8-275F-F3D2-1023-0972078A1BAC}"/>
              </a:ext>
            </a:extLst>
          </p:cNvPr>
          <p:cNvSpPr/>
          <p:nvPr/>
        </p:nvSpPr>
        <p:spPr>
          <a:xfrm>
            <a:off x="606731" y="3767821"/>
            <a:ext cx="2466728" cy="2482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23BCE-F8DF-066E-85BF-629BEAC3A63E}"/>
              </a:ext>
            </a:extLst>
          </p:cNvPr>
          <p:cNvSpPr txBox="1"/>
          <p:nvPr/>
        </p:nvSpPr>
        <p:spPr>
          <a:xfrm>
            <a:off x="6604327" y="5242392"/>
            <a:ext cx="50773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Read-Only –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Memberikan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fungsi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baca-saja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pada file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dimana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file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hanya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akan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bisa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di-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eksekusi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atau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dibuka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saja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namun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tidak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bisa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diedit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melakukan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edit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biasanya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akan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muncul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pemberitahuan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bahwa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file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tersebut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memiliki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atribut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Read-Only.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94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5731436" y="769823"/>
            <a:ext cx="4343351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Praktek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Case</a:t>
            </a:r>
            <a:endParaRPr sz="44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729;p31">
            <a:extLst>
              <a:ext uri="{FF2B5EF4-FFF2-40B4-BE49-F238E27FC236}">
                <a16:creationId xmlns:a16="http://schemas.microsoft.com/office/drawing/2014/main" id="{685BA9B1-7AD9-F535-6283-06D9AD7C43FA}"/>
              </a:ext>
            </a:extLst>
          </p:cNvPr>
          <p:cNvSpPr txBox="1">
            <a:spLocks/>
          </p:cNvSpPr>
          <p:nvPr/>
        </p:nvSpPr>
        <p:spPr>
          <a:xfrm>
            <a:off x="6413501" y="1936589"/>
            <a:ext cx="7290268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oke.Enabled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</a:p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nama.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Text.Trim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"" Or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nilai.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Text.Trim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"" Then</a:t>
            </a:r>
          </a:p>
          <a:p>
            <a:pPr marL="10795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oke.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</a:t>
            </a:r>
          </a:p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</p:txBody>
      </p:sp>
      <p:sp>
        <p:nvSpPr>
          <p:cNvPr id="10" name="Google Shape;729;p31">
            <a:extLst>
              <a:ext uri="{FF2B5EF4-FFF2-40B4-BE49-F238E27FC236}">
                <a16:creationId xmlns:a16="http://schemas.microsoft.com/office/drawing/2014/main" id="{0136B517-3658-B627-3DF7-B05EB287309F}"/>
              </a:ext>
            </a:extLst>
          </p:cNvPr>
          <p:cNvSpPr txBox="1">
            <a:spLocks/>
          </p:cNvSpPr>
          <p:nvPr/>
        </p:nvSpPr>
        <p:spPr>
          <a:xfrm>
            <a:off x="6518113" y="1454000"/>
            <a:ext cx="3345078" cy="41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TexBox1 dan TexBox2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B0200-F883-4125-1A03-644A3245F578}"/>
              </a:ext>
            </a:extLst>
          </p:cNvPr>
          <p:cNvSpPr/>
          <p:nvPr/>
        </p:nvSpPr>
        <p:spPr>
          <a:xfrm>
            <a:off x="6518113" y="1454000"/>
            <a:ext cx="5044891" cy="19237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12126-0BC4-A555-A7E1-49ED09DA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7" y="1330730"/>
            <a:ext cx="5848316" cy="3526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87FFE0-CE15-0465-DE2B-8B7415FB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563" y="4061967"/>
            <a:ext cx="1949550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9;p31">
            <a:extLst>
              <a:ext uri="{FF2B5EF4-FFF2-40B4-BE49-F238E27FC236}">
                <a16:creationId xmlns:a16="http://schemas.microsoft.com/office/drawing/2014/main" id="{685BA9B1-7AD9-F535-6283-06D9AD7C43FA}"/>
              </a:ext>
            </a:extLst>
          </p:cNvPr>
          <p:cNvSpPr txBox="1">
            <a:spLocks/>
          </p:cNvSpPr>
          <p:nvPr/>
        </p:nvSpPr>
        <p:spPr>
          <a:xfrm>
            <a:off x="998865" y="733400"/>
            <a:ext cx="12737528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Select Case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.Text.Trim.ToUpper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"ESA"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("Nama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"HASIL")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"GALANG"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("Nama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"HASIL")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"PRASETYA"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("Nama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Pras", "HASIL")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Else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("Anda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???", "HASIL")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End Select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On Error Resume Next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Select Case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nilai.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Text.Trim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Is &lt; 60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("Nilai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60", "TABEL NILAI")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Is &lt; 80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("Nilai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range 60-80", "TABEL NILAI")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Is &lt;= 100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("Nilai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range 80-100", "TABEL")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Else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("Nilai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valid",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End Select</a:t>
            </a:r>
          </a:p>
        </p:txBody>
      </p:sp>
      <p:sp>
        <p:nvSpPr>
          <p:cNvPr id="10" name="Google Shape;729;p31">
            <a:extLst>
              <a:ext uri="{FF2B5EF4-FFF2-40B4-BE49-F238E27FC236}">
                <a16:creationId xmlns:a16="http://schemas.microsoft.com/office/drawing/2014/main" id="{0136B517-3658-B627-3DF7-B05EB287309F}"/>
              </a:ext>
            </a:extLst>
          </p:cNvPr>
          <p:cNvSpPr txBox="1">
            <a:spLocks/>
          </p:cNvSpPr>
          <p:nvPr/>
        </p:nvSpPr>
        <p:spPr>
          <a:xfrm>
            <a:off x="6804440" y="782054"/>
            <a:ext cx="3345078" cy="41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795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 OKE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B0200-F883-4125-1A03-644A3245F578}"/>
              </a:ext>
            </a:extLst>
          </p:cNvPr>
          <p:cNvSpPr/>
          <p:nvPr/>
        </p:nvSpPr>
        <p:spPr>
          <a:xfrm>
            <a:off x="1473222" y="782054"/>
            <a:ext cx="7827796" cy="53425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0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3618791" y="732807"/>
            <a:ext cx="5966108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SOAL PRAKTEK</a:t>
            </a:r>
            <a:endParaRPr sz="60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1DD3538-493D-9C7A-655A-B1FCE3BE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97" y="1431259"/>
            <a:ext cx="8039185" cy="49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5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3618791" y="732807"/>
            <a:ext cx="5966108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SOAL PRAKTEK</a:t>
            </a:r>
            <a:endParaRPr sz="6000" dirty="0"/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BD2981-80C8-D49D-B7E3-E3F9A1F85C5C}"/>
              </a:ext>
            </a:extLst>
          </p:cNvPr>
          <p:cNvSpPr txBox="1"/>
          <p:nvPr/>
        </p:nvSpPr>
        <p:spPr>
          <a:xfrm>
            <a:off x="579071" y="2421348"/>
            <a:ext cx="4897356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09 April 2023 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Pukul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23.59 (Malam)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09C43-68ED-DD37-8A3C-F2F42DB0B889}"/>
              </a:ext>
            </a:extLst>
          </p:cNvPr>
          <p:cNvSpPr txBox="1"/>
          <p:nvPr/>
        </p:nvSpPr>
        <p:spPr>
          <a:xfrm>
            <a:off x="543507" y="1850819"/>
            <a:ext cx="60977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Link </a:t>
            </a:r>
            <a:r>
              <a:rPr lang="en-US" sz="1100" b="1" dirty="0" err="1">
                <a:solidFill>
                  <a:schemeClr val="tx1"/>
                </a:solidFill>
              </a:rPr>
              <a:t>Pengumpulan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rgbClr val="0070C0"/>
                </a:solidFill>
              </a:rPr>
              <a:t>: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https://forms.gle/aCAMYGyr24XWaMir7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86C08-0766-1F67-0D95-A704D526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93" y="1446507"/>
            <a:ext cx="7423315" cy="48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556EC-EDB6-824B-3C4C-2487F2AF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640" y="797073"/>
            <a:ext cx="5322600" cy="503580"/>
          </a:xfrm>
        </p:spPr>
        <p:txBody>
          <a:bodyPr/>
          <a:lstStyle/>
          <a:p>
            <a:r>
              <a:rPr lang="en-US" sz="3600" dirty="0" err="1"/>
              <a:t>Pendahuluan</a:t>
            </a:r>
            <a:r>
              <a:rPr lang="en-US" sz="3600" dirty="0"/>
              <a:t> </a:t>
            </a:r>
          </a:p>
        </p:txBody>
      </p:sp>
      <p:sp>
        <p:nvSpPr>
          <p:cNvPr id="2" name="Google Shape;755;p32">
            <a:extLst>
              <a:ext uri="{FF2B5EF4-FFF2-40B4-BE49-F238E27FC236}">
                <a16:creationId xmlns:a16="http://schemas.microsoft.com/office/drawing/2014/main" id="{BCA9CC36-BAE2-F3E9-5475-6A4D6B04984F}"/>
              </a:ext>
            </a:extLst>
          </p:cNvPr>
          <p:cNvSpPr txBox="1">
            <a:spLocks/>
          </p:cNvSpPr>
          <p:nvPr/>
        </p:nvSpPr>
        <p:spPr>
          <a:xfrm>
            <a:off x="1418316" y="1695900"/>
            <a:ext cx="9075996" cy="3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(user interface)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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Menuliskan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(source code)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seharusnya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dikerjakan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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Meng-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kompile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berdiri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(standalone)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7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556EC-EDB6-824B-3C4C-2487F2AF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2" y="-10274"/>
            <a:ext cx="5322600" cy="503580"/>
          </a:xfrm>
        </p:spPr>
        <p:txBody>
          <a:bodyPr/>
          <a:lstStyle/>
          <a:p>
            <a:r>
              <a:rPr lang="en-US" sz="2800" dirty="0" err="1"/>
              <a:t>Buat</a:t>
            </a:r>
            <a:r>
              <a:rPr lang="en-US" sz="2800" dirty="0"/>
              <a:t> Project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1B373-8997-4E09-A41E-3BEA8B0FD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2" y="668858"/>
            <a:ext cx="11178283" cy="590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556EC-EDB6-824B-3C4C-2487F2AF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08" y="-30822"/>
            <a:ext cx="5322600" cy="503580"/>
          </a:xfrm>
        </p:spPr>
        <p:txBody>
          <a:bodyPr/>
          <a:lstStyle/>
          <a:p>
            <a:r>
              <a:rPr lang="en-US" sz="2800" dirty="0"/>
              <a:t>Tools Visual Basic Net </a:t>
            </a:r>
          </a:p>
        </p:txBody>
      </p:sp>
      <p:pic>
        <p:nvPicPr>
          <p:cNvPr id="2" name="Picture 1" descr="Mengenal Visual Studio 2010">
            <a:extLst>
              <a:ext uri="{FF2B5EF4-FFF2-40B4-BE49-F238E27FC236}">
                <a16:creationId xmlns:a16="http://schemas.microsoft.com/office/drawing/2014/main" id="{3F779FD3-F3F0-0BE8-7117-F7C8D94C0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2" y="493306"/>
            <a:ext cx="11712515" cy="6244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79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"/>
          <p:cNvSpPr txBox="1">
            <a:spLocks noGrp="1"/>
          </p:cNvSpPr>
          <p:nvPr>
            <p:ph type="title" idx="4294967295"/>
          </p:nvPr>
        </p:nvSpPr>
        <p:spPr>
          <a:xfrm>
            <a:off x="2510501" y="579466"/>
            <a:ext cx="6220772" cy="8648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Praktek</a:t>
            </a:r>
            <a:r>
              <a:rPr lang="en-US" sz="3600" dirty="0"/>
              <a:t> </a:t>
            </a:r>
            <a:r>
              <a:rPr lang="en-US" sz="3600" dirty="0" err="1"/>
              <a:t>Menampilkan</a:t>
            </a:r>
            <a:r>
              <a:rPr lang="en-US" sz="3600" dirty="0"/>
              <a:t> Data </a:t>
            </a:r>
            <a:endParaRPr sz="3600" dirty="0"/>
          </a:p>
        </p:txBody>
      </p:sp>
      <p:sp>
        <p:nvSpPr>
          <p:cNvPr id="729" name="Google Shape;729;p31"/>
          <p:cNvSpPr txBox="1">
            <a:spLocks noGrp="1"/>
          </p:cNvSpPr>
          <p:nvPr>
            <p:ph type="body" idx="4294967295"/>
          </p:nvPr>
        </p:nvSpPr>
        <p:spPr>
          <a:xfrm>
            <a:off x="1049493" y="1632740"/>
            <a:ext cx="5322600" cy="1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Apply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None/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Label1.Text = tx1.Text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None/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Label2.Text = tx2.Text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None/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Label5.Text = tx3.Text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None/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Label6.Text = tx4.Text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Exit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1" name="Google Shape;731;p31"/>
          <p:cNvSpPr/>
          <p:nvPr/>
        </p:nvSpPr>
        <p:spPr>
          <a:xfrm rot="-459229">
            <a:off x="641044" y="5812786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2" name="Google Shape;732;p31"/>
          <p:cNvGrpSpPr/>
          <p:nvPr/>
        </p:nvGrpSpPr>
        <p:grpSpPr>
          <a:xfrm rot="-1479810">
            <a:off x="731466" y="5582073"/>
            <a:ext cx="735272" cy="651165"/>
            <a:chOff x="3116097" y="-1477902"/>
            <a:chExt cx="735251" cy="651147"/>
          </a:xfrm>
        </p:grpSpPr>
        <p:sp>
          <p:nvSpPr>
            <p:cNvPr id="733" name="Google Shape;733;p31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31"/>
          <p:cNvGrpSpPr/>
          <p:nvPr/>
        </p:nvGrpSpPr>
        <p:grpSpPr>
          <a:xfrm rot="9912433">
            <a:off x="5008880" y="5012934"/>
            <a:ext cx="2273746" cy="966825"/>
            <a:chOff x="4590347" y="1490179"/>
            <a:chExt cx="1314037" cy="558745"/>
          </a:xfrm>
        </p:grpSpPr>
        <p:sp>
          <p:nvSpPr>
            <p:cNvPr id="742" name="Google Shape;742;p31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31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745" name="Google Shape;745;p31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31AFA73-CFA2-5C24-AC7B-F8EDAC43B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" t="1666" r="2247"/>
          <a:stretch/>
        </p:blipFill>
        <p:spPr bwMode="auto">
          <a:xfrm>
            <a:off x="6352143" y="1604199"/>
            <a:ext cx="5242435" cy="3649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265528" y="75598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Tampilan </a:t>
            </a:r>
            <a:endParaRPr dirty="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FE7B168-6F0B-823F-3587-F73DF2F7B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t="3983" r="1145" b="3006"/>
          <a:stretch/>
        </p:blipFill>
        <p:spPr>
          <a:xfrm>
            <a:off x="657398" y="1659054"/>
            <a:ext cx="5862156" cy="4197228"/>
          </a:xfrm>
          <a:prstGeom prst="rect">
            <a:avLst/>
          </a:prstGeom>
        </p:spPr>
      </p:pic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6869400" y="1730534"/>
            <a:ext cx="53226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Tobol Apply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Label1.Text = tx1.Text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Label2.Text = tx2.Text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Label5.Text = tx3.Text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Label6.Text = tx4.Text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Exit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107000"/>
              </a:lnSpc>
              <a:spcAft>
                <a:spcPts val="800"/>
              </a:spcAft>
              <a:buFont typeface="Roboto"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265528" y="75598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Tampilan </a:t>
            </a:r>
            <a:endParaRPr dirty="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FE7B168-6F0B-823F-3587-F73DF2F7B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t="3983" r="1145" b="3006"/>
          <a:stretch/>
        </p:blipFill>
        <p:spPr>
          <a:xfrm>
            <a:off x="699038" y="1652721"/>
            <a:ext cx="5862156" cy="4197228"/>
          </a:xfrm>
          <a:prstGeom prst="rect">
            <a:avLst/>
          </a:prstGeom>
        </p:spPr>
      </p:pic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6631893" y="1722150"/>
            <a:ext cx="53226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Radiobutton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Merah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Label1.ForeColor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.Red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Label2.ForeColor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.Red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Label5.ForeColor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.Red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Label6.ForeColor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.Red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Kuning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Label1.ForeColor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.Yellow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Label2.ForeColor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.Yellow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Label5.ForeColor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.Yellow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Label6.ForeColor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.Yellow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lnSpc>
                <a:spcPct val="107000"/>
              </a:lnSpc>
              <a:spcAft>
                <a:spcPts val="800"/>
              </a:spcAft>
              <a:buFont typeface="Roboto"/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39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1265528" y="75598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Tampilan  </a:t>
            </a:r>
            <a:endParaRPr dirty="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46468" y="550691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FE7B168-6F0B-823F-3587-F73DF2F7B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t="3983" r="1145" b="3006"/>
          <a:stretch/>
        </p:blipFill>
        <p:spPr>
          <a:xfrm>
            <a:off x="699038" y="1652721"/>
            <a:ext cx="5862156" cy="4197228"/>
          </a:xfrm>
          <a:prstGeom prst="rect">
            <a:avLst/>
          </a:prstGeom>
        </p:spPr>
      </p:pic>
      <p:sp>
        <p:nvSpPr>
          <p:cNvPr id="28" name="Google Shape;729;p31">
            <a:extLst>
              <a:ext uri="{FF2B5EF4-FFF2-40B4-BE49-F238E27FC236}">
                <a16:creationId xmlns:a16="http://schemas.microsoft.com/office/drawing/2014/main" id="{BE552081-A05F-0217-E352-153B0476884D}"/>
              </a:ext>
            </a:extLst>
          </p:cNvPr>
          <p:cNvSpPr txBox="1">
            <a:spLocks/>
          </p:cNvSpPr>
          <p:nvPr/>
        </p:nvSpPr>
        <p:spPr>
          <a:xfrm>
            <a:off x="6631893" y="1722150"/>
            <a:ext cx="53226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Hijau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Label1.ForeColor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.Green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Label2.ForeColor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.Green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Label5.ForeColor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.Green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Label6.ForeColor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.Green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lnSpc>
                <a:spcPct val="107000"/>
              </a:lnSpc>
              <a:buFont typeface="Roboto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Biru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Label1.ForeColor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.Blue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Label2.ForeColor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.Blue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Label5.ForeColor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.Blue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Label6.ForeColor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.Blue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07950" indent="0">
              <a:lnSpc>
                <a:spcPct val="107000"/>
              </a:lnSpc>
              <a:spcAft>
                <a:spcPts val="800"/>
              </a:spcAft>
              <a:buFont typeface="Roboto"/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25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D7DDDD"/>
      </a:lt1>
      <a:dk2>
        <a:srgbClr val="434343"/>
      </a:dk2>
      <a:lt2>
        <a:srgbClr val="FEDA60"/>
      </a:lt2>
      <a:accent1>
        <a:srgbClr val="353535"/>
      </a:accent1>
      <a:accent2>
        <a:srgbClr val="FEDA60"/>
      </a:accent2>
      <a:accent3>
        <a:srgbClr val="000000"/>
      </a:accent3>
      <a:accent4>
        <a:srgbClr val="FFFFFF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1701</Words>
  <Application>Microsoft Office PowerPoint</Application>
  <PresentationFormat>Widescreen</PresentationFormat>
  <Paragraphs>232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Aldrich</vt:lpstr>
      <vt:lpstr>Century</vt:lpstr>
      <vt:lpstr>Roboto</vt:lpstr>
      <vt:lpstr>Symbol</vt:lpstr>
      <vt:lpstr>Arial</vt:lpstr>
      <vt:lpstr>Roboto Medium</vt:lpstr>
      <vt:lpstr>Calibri</vt:lpstr>
      <vt:lpstr>Abril Fatface</vt:lpstr>
      <vt:lpstr>Consolas</vt:lpstr>
      <vt:lpstr>Times New Roman</vt:lpstr>
      <vt:lpstr>Google Sans</vt:lpstr>
      <vt:lpstr>SlidesMania</vt:lpstr>
      <vt:lpstr>PRAKTEK 01 </vt:lpstr>
      <vt:lpstr>Pendahuluan </vt:lpstr>
      <vt:lpstr>Pendahuluan </vt:lpstr>
      <vt:lpstr>Buat Project Baru </vt:lpstr>
      <vt:lpstr>Tools Visual Basic Net </vt:lpstr>
      <vt:lpstr>Praktek Menampilkan Data </vt:lpstr>
      <vt:lpstr>Format Tampilan </vt:lpstr>
      <vt:lpstr>Format Tampilan </vt:lpstr>
      <vt:lpstr>Format Tampilan  </vt:lpstr>
      <vt:lpstr>Format Tampilan  Lisbox dan Combobox</vt:lpstr>
      <vt:lpstr>Format Tampilan </vt:lpstr>
      <vt:lpstr>Format Tampilan</vt:lpstr>
      <vt:lpstr>PRAKTEK 02 </vt:lpstr>
      <vt:lpstr>PENGENALAN  VARIABEL &amp; TIPE DATA </vt:lpstr>
      <vt:lpstr>PENGENALAN VARIABEL &amp; TIPE DATA </vt:lpstr>
      <vt:lpstr>Format Combobox dan  Hitung </vt:lpstr>
      <vt:lpstr>Format Hitung </vt:lpstr>
      <vt:lpstr>KUIS</vt:lpstr>
      <vt:lpstr>PRAKTEK 03 </vt:lpstr>
      <vt:lpstr>PEMROGRAMMAN  KONDISI BERSYARAT</vt:lpstr>
      <vt:lpstr>PEMROGRAMMAN  KONDISI BERSYARAT</vt:lpstr>
      <vt:lpstr>PEMROGRAMMAN  KONDISI BERSYARAT</vt:lpstr>
      <vt:lpstr>Praktek Kondisi Pilihan </vt:lpstr>
      <vt:lpstr>SOAL PRAKTEK </vt:lpstr>
      <vt:lpstr>Praktek Kondisi Majemuk </vt:lpstr>
      <vt:lpstr>Praktek Kondisi Pemilihan Case</vt:lpstr>
      <vt:lpstr>PowerPoint Presentation</vt:lpstr>
      <vt:lpstr>SOAL PRAKTEK</vt:lpstr>
      <vt:lpstr>SOAL PRAKTEK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PRAKTEK 01</dc:title>
  <dc:creator>Lenovo</dc:creator>
  <cp:lastModifiedBy>Lenovo Flex 5</cp:lastModifiedBy>
  <cp:revision>39</cp:revision>
  <dcterms:modified xsi:type="dcterms:W3CDTF">2023-04-05T16:01:58Z</dcterms:modified>
</cp:coreProperties>
</file>