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 id="2147483780" r:id="rId2"/>
  </p:sldMasterIdLst>
  <p:notesMasterIdLst>
    <p:notesMasterId r:id="rId26"/>
  </p:notesMasterIdLst>
  <p:handoutMasterIdLst>
    <p:handoutMasterId r:id="rId27"/>
  </p:handoutMasterIdLst>
  <p:sldIdLst>
    <p:sldId id="554" r:id="rId3"/>
    <p:sldId id="561" r:id="rId4"/>
    <p:sldId id="562" r:id="rId5"/>
    <p:sldId id="557" r:id="rId6"/>
    <p:sldId id="558" r:id="rId7"/>
    <p:sldId id="559" r:id="rId8"/>
    <p:sldId id="574" r:id="rId9"/>
    <p:sldId id="563" r:id="rId10"/>
    <p:sldId id="577" r:id="rId11"/>
    <p:sldId id="578" r:id="rId12"/>
    <p:sldId id="565" r:id="rId13"/>
    <p:sldId id="580" r:id="rId14"/>
    <p:sldId id="581" r:id="rId15"/>
    <p:sldId id="567" r:id="rId16"/>
    <p:sldId id="571" r:id="rId17"/>
    <p:sldId id="570" r:id="rId18"/>
    <p:sldId id="582" r:id="rId19"/>
    <p:sldId id="583" r:id="rId20"/>
    <p:sldId id="568" r:id="rId21"/>
    <p:sldId id="556" r:id="rId22"/>
    <p:sldId id="573" r:id="rId23"/>
    <p:sldId id="560" r:id="rId24"/>
    <p:sldId id="569" r:id="rId25"/>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ABDB77"/>
    <a:srgbClr val="CCECFF"/>
    <a:srgbClr val="7C1302"/>
    <a:srgbClr val="D1E4FB"/>
    <a:srgbClr val="800000"/>
    <a:srgbClr val="99CCFF"/>
    <a:srgbClr val="6699FF"/>
    <a:srgbClr val="CC3300"/>
    <a:srgbClr val="B2B2B2"/>
    <a:srgbClr val="993366"/>
  </p:clrMru>
  <p:extLst>
    <p:ext uri="{E76CE94A-603C-4142-B9EB-6D1370010A27}">
      <p14:discardImageEditData xmlns:p14="http://schemas.microsoft.com/office/powerpoint/2010/main" xmlns="" val="1"/>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010" autoAdjust="0"/>
    <p:restoredTop sz="75881" autoAdjust="0"/>
  </p:normalViewPr>
  <p:slideViewPr>
    <p:cSldViewPr>
      <p:cViewPr varScale="1">
        <p:scale>
          <a:sx n="52" d="100"/>
          <a:sy n="52" d="100"/>
        </p:scale>
        <p:origin x="-1188"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61" d="100"/>
          <a:sy n="61" d="100"/>
        </p:scale>
        <p:origin x="3254" y="6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13176E-2E07-4982-AE61-58047C88A5E0}" type="doc">
      <dgm:prSet loTypeId="urn:microsoft.com/office/officeart/2005/8/layout/arrow4" loCatId="relationship" qsTypeId="urn:microsoft.com/office/officeart/2005/8/quickstyle/simple1" qsCatId="simple" csTypeId="urn:microsoft.com/office/officeart/2005/8/colors/accent2_2" csCatId="accent2" phldr="1"/>
      <dgm:spPr/>
      <dgm:t>
        <a:bodyPr/>
        <a:lstStyle/>
        <a:p>
          <a:endParaRPr lang="zh-CN" altLang="en-US"/>
        </a:p>
      </dgm:t>
    </dgm:pt>
    <dgm:pt modelId="{3776A631-3A5C-4A45-AAA1-9A83DB9BB2B4}">
      <dgm:prSet phldrT="[文本]"/>
      <dgm:spPr/>
      <dgm:t>
        <a:bodyPr/>
        <a:lstStyle/>
        <a:p>
          <a:r>
            <a:rPr lang="en-US" altLang="zh-CN" sz="2800" dirty="0" smtClean="0"/>
            <a:t>Program testing</a:t>
          </a:r>
          <a:endParaRPr lang="zh-CN" altLang="en-US" sz="2800" dirty="0"/>
        </a:p>
      </dgm:t>
    </dgm:pt>
    <dgm:pt modelId="{37169DBE-07E0-40F0-8E8B-6BE5C9000CD6}" type="parTrans" cxnId="{64364F7E-2B30-4537-A41E-EB65227FEBE0}">
      <dgm:prSet/>
      <dgm:spPr/>
      <dgm:t>
        <a:bodyPr/>
        <a:lstStyle/>
        <a:p>
          <a:endParaRPr lang="zh-CN" altLang="en-US"/>
        </a:p>
      </dgm:t>
    </dgm:pt>
    <dgm:pt modelId="{1C61A887-F32A-4DB6-9CB7-E9105CF133EE}" type="sibTrans" cxnId="{64364F7E-2B30-4537-A41E-EB65227FEBE0}">
      <dgm:prSet/>
      <dgm:spPr/>
      <dgm:t>
        <a:bodyPr/>
        <a:lstStyle/>
        <a:p>
          <a:endParaRPr lang="zh-CN" altLang="en-US"/>
        </a:p>
      </dgm:t>
    </dgm:pt>
    <dgm:pt modelId="{1A65B431-B0C5-475B-AACB-EE64CDB5542D}">
      <dgm:prSet phldrT="[文本]"/>
      <dgm:spPr/>
      <dgm:t>
        <a:bodyPr/>
        <a:lstStyle/>
        <a:p>
          <a:r>
            <a:rPr lang="en-US" altLang="zh-CN" sz="2600" dirty="0" smtClean="0"/>
            <a:t>Program proving</a:t>
          </a:r>
          <a:endParaRPr lang="zh-CN" altLang="en-US" sz="2600" dirty="0"/>
        </a:p>
      </dgm:t>
    </dgm:pt>
    <dgm:pt modelId="{CFD36D27-6F9B-49FF-99D7-7DD05A0F3D83}" type="parTrans" cxnId="{2CB4332C-506A-4A72-9E0B-2366C269D619}">
      <dgm:prSet/>
      <dgm:spPr/>
      <dgm:t>
        <a:bodyPr/>
        <a:lstStyle/>
        <a:p>
          <a:endParaRPr lang="zh-CN" altLang="en-US"/>
        </a:p>
      </dgm:t>
    </dgm:pt>
    <dgm:pt modelId="{9F15F78E-CFEB-4BD5-AE3C-CF1E170551E9}" type="sibTrans" cxnId="{2CB4332C-506A-4A72-9E0B-2366C269D619}">
      <dgm:prSet/>
      <dgm:spPr/>
      <dgm:t>
        <a:bodyPr/>
        <a:lstStyle/>
        <a:p>
          <a:endParaRPr lang="zh-CN" altLang="en-US"/>
        </a:p>
      </dgm:t>
    </dgm:pt>
    <dgm:pt modelId="{24E5BDE8-7AD9-4252-B145-1D56807EB9A4}">
      <dgm:prSet phldrT="[文本]" custT="1"/>
      <dgm:spPr/>
      <dgm:t>
        <a:bodyPr/>
        <a:lstStyle/>
        <a:p>
          <a:r>
            <a:rPr lang="en-US" altLang="zh-CN" sz="2000" dirty="0" smtClean="0">
              <a:latin typeface="Calibri" panose="020F0502020204030204" pitchFamily="34" charset="0"/>
              <a:cs typeface="Calibri" panose="020F0502020204030204" pitchFamily="34" charset="0"/>
            </a:rPr>
            <a:t>Being required to execute the program</a:t>
          </a:r>
          <a:endParaRPr lang="zh-CN" altLang="en-US" sz="2000" dirty="0">
            <a:latin typeface="Calibri" panose="020F0502020204030204" pitchFamily="34" charset="0"/>
            <a:cs typeface="Calibri" panose="020F0502020204030204" pitchFamily="34" charset="0"/>
          </a:endParaRPr>
        </a:p>
      </dgm:t>
    </dgm:pt>
    <dgm:pt modelId="{8F06EAF3-9191-46BD-981D-F07244E13DF0}" type="parTrans" cxnId="{8F1A1E50-BBF0-464D-811A-982C2CAE586C}">
      <dgm:prSet/>
      <dgm:spPr/>
      <dgm:t>
        <a:bodyPr/>
        <a:lstStyle/>
        <a:p>
          <a:endParaRPr lang="zh-CN" altLang="en-US"/>
        </a:p>
      </dgm:t>
    </dgm:pt>
    <dgm:pt modelId="{1D3B26D8-8EBD-49D2-B20B-F604159AC195}" type="sibTrans" cxnId="{8F1A1E50-BBF0-464D-811A-982C2CAE586C}">
      <dgm:prSet/>
      <dgm:spPr/>
      <dgm:t>
        <a:bodyPr/>
        <a:lstStyle/>
        <a:p>
          <a:endParaRPr lang="zh-CN" altLang="en-US"/>
        </a:p>
      </dgm:t>
    </dgm:pt>
    <dgm:pt modelId="{F023FB2D-615F-49FB-B932-A835539B633A}">
      <dgm:prSet phldrT="[文本]" custT="1"/>
      <dgm:spPr/>
      <dgm:t>
        <a:bodyPr/>
        <a:lstStyle/>
        <a:p>
          <a:r>
            <a:rPr lang="en-US" altLang="zh-CN" sz="2000" dirty="0" smtClean="0">
              <a:latin typeface="Calibri" panose="020F0502020204030204" pitchFamily="34" charset="0"/>
              <a:cs typeface="Calibri" panose="020F0502020204030204" pitchFamily="34" charset="0"/>
            </a:rPr>
            <a:t>Without being required to execute the program</a:t>
          </a:r>
          <a:endParaRPr lang="zh-CN" altLang="en-US" sz="2000" dirty="0">
            <a:latin typeface="Calibri" panose="020F0502020204030204" pitchFamily="34" charset="0"/>
            <a:cs typeface="Calibri" panose="020F0502020204030204" pitchFamily="34" charset="0"/>
          </a:endParaRPr>
        </a:p>
      </dgm:t>
    </dgm:pt>
    <dgm:pt modelId="{84B950E6-F17C-424D-B81D-E741E2F979B4}" type="parTrans" cxnId="{4B65A473-4FBC-492E-9E55-A78F054735B8}">
      <dgm:prSet/>
      <dgm:spPr/>
      <dgm:t>
        <a:bodyPr/>
        <a:lstStyle/>
        <a:p>
          <a:endParaRPr lang="zh-CN" altLang="en-US"/>
        </a:p>
      </dgm:t>
    </dgm:pt>
    <dgm:pt modelId="{C02F31EC-CAE8-4139-8E0C-B42D3B042F9A}" type="sibTrans" cxnId="{4B65A473-4FBC-492E-9E55-A78F054735B8}">
      <dgm:prSet/>
      <dgm:spPr/>
      <dgm:t>
        <a:bodyPr/>
        <a:lstStyle/>
        <a:p>
          <a:endParaRPr lang="zh-CN" altLang="en-US"/>
        </a:p>
      </dgm:t>
    </dgm:pt>
    <dgm:pt modelId="{7DC5BBA1-86D5-4E4E-9561-2161DF6F0C50}">
      <dgm:prSet phldrT="[文本]" custT="1"/>
      <dgm:spPr/>
      <dgm:t>
        <a:bodyPr/>
        <a:lstStyle/>
        <a:p>
          <a:r>
            <a:rPr lang="en-US" altLang="zh-CN" sz="2000" dirty="0" smtClean="0">
              <a:latin typeface="Calibri" panose="020F0502020204030204" pitchFamily="34" charset="0"/>
              <a:cs typeface="Calibri" panose="020F0502020204030204" pitchFamily="34" charset="0"/>
            </a:rPr>
            <a:t>The correct execution for </a:t>
          </a:r>
          <a:r>
            <a:rPr lang="en-US" altLang="zh-CN" sz="2000" dirty="0" smtClean="0">
              <a:solidFill>
                <a:srgbClr val="800000"/>
              </a:solidFill>
              <a:latin typeface="Calibri" panose="020F0502020204030204" pitchFamily="34" charset="0"/>
              <a:cs typeface="Calibri" panose="020F0502020204030204" pitchFamily="34" charset="0"/>
            </a:rPr>
            <a:t>inputs not in the sample </a:t>
          </a:r>
          <a:r>
            <a:rPr lang="en-US" altLang="zh-CN" sz="2000" dirty="0" smtClean="0">
              <a:latin typeface="Calibri" panose="020F0502020204030204" pitchFamily="34" charset="0"/>
              <a:cs typeface="Calibri" panose="020F0502020204030204" pitchFamily="34" charset="0"/>
            </a:rPr>
            <a:t>being in doubt</a:t>
          </a:r>
          <a:endParaRPr lang="zh-CN" altLang="en-US" sz="2000" dirty="0">
            <a:latin typeface="Calibri" panose="020F0502020204030204" pitchFamily="34" charset="0"/>
            <a:cs typeface="Calibri" panose="020F0502020204030204" pitchFamily="34" charset="0"/>
          </a:endParaRPr>
        </a:p>
      </dgm:t>
    </dgm:pt>
    <dgm:pt modelId="{93B6163C-037E-45AE-8479-BAEE85E7E82B}" type="parTrans" cxnId="{75179168-990B-4374-B908-5B3E2EE90FF2}">
      <dgm:prSet/>
      <dgm:spPr/>
      <dgm:t>
        <a:bodyPr/>
        <a:lstStyle/>
        <a:p>
          <a:endParaRPr lang="zh-CN" altLang="en-US"/>
        </a:p>
      </dgm:t>
    </dgm:pt>
    <dgm:pt modelId="{DB7AA6EA-FAA9-4CE8-8F75-DB00225B99ED}" type="sibTrans" cxnId="{75179168-990B-4374-B908-5B3E2EE90FF2}">
      <dgm:prSet/>
      <dgm:spPr/>
      <dgm:t>
        <a:bodyPr/>
        <a:lstStyle/>
        <a:p>
          <a:endParaRPr lang="zh-CN" altLang="en-US"/>
        </a:p>
      </dgm:t>
    </dgm:pt>
    <dgm:pt modelId="{9500F054-E821-4CE4-A78F-163684229BEF}">
      <dgm:prSet phldrT="[文本]" custT="1"/>
      <dgm:spPr/>
      <dgm:t>
        <a:bodyPr/>
        <a:lstStyle/>
        <a:p>
          <a:r>
            <a:rPr lang="en-US" altLang="zh-CN" sz="2000" dirty="0" smtClean="0">
              <a:latin typeface="Calibri" panose="020F0502020204030204" pitchFamily="34" charset="0"/>
              <a:cs typeface="Calibri" panose="020F0502020204030204" pitchFamily="34" charset="0"/>
            </a:rPr>
            <a:t>Proving the program meets its specification </a:t>
          </a:r>
          <a:r>
            <a:rPr lang="en-US" altLang="zh-CN" sz="2000" dirty="0" smtClean="0">
              <a:solidFill>
                <a:schemeClr val="tx1"/>
              </a:solidFill>
              <a:latin typeface="Calibri" panose="020F0502020204030204" pitchFamily="34" charset="0"/>
              <a:cs typeface="Calibri" panose="020F0502020204030204" pitchFamily="34" charset="0"/>
            </a:rPr>
            <a:t>for</a:t>
          </a:r>
          <a:r>
            <a:rPr lang="en-US" altLang="zh-CN" sz="2000" dirty="0" smtClean="0">
              <a:solidFill>
                <a:srgbClr val="800000"/>
              </a:solidFill>
              <a:latin typeface="Calibri" panose="020F0502020204030204" pitchFamily="34" charset="0"/>
              <a:cs typeface="Calibri" panose="020F0502020204030204" pitchFamily="34" charset="0"/>
            </a:rPr>
            <a:t> all executions</a:t>
          </a:r>
          <a:endParaRPr lang="zh-CN" altLang="en-US" sz="2000" dirty="0">
            <a:solidFill>
              <a:srgbClr val="800000"/>
            </a:solidFill>
            <a:latin typeface="Calibri" panose="020F0502020204030204" pitchFamily="34" charset="0"/>
            <a:cs typeface="Calibri" panose="020F0502020204030204" pitchFamily="34" charset="0"/>
          </a:endParaRPr>
        </a:p>
      </dgm:t>
    </dgm:pt>
    <dgm:pt modelId="{F66A73F2-4553-4D56-967B-58A32857A51B}" type="parTrans" cxnId="{9E12A3B4-70C7-4EB8-B3B8-851C759F4C27}">
      <dgm:prSet/>
      <dgm:spPr/>
      <dgm:t>
        <a:bodyPr/>
        <a:lstStyle/>
        <a:p>
          <a:endParaRPr lang="zh-CN" altLang="en-US"/>
        </a:p>
      </dgm:t>
    </dgm:pt>
    <dgm:pt modelId="{CB5FA6AF-1507-4ED6-88F9-6ED52D974ACA}" type="sibTrans" cxnId="{9E12A3B4-70C7-4EB8-B3B8-851C759F4C27}">
      <dgm:prSet/>
      <dgm:spPr/>
      <dgm:t>
        <a:bodyPr/>
        <a:lstStyle/>
        <a:p>
          <a:endParaRPr lang="zh-CN" altLang="en-US"/>
        </a:p>
      </dgm:t>
    </dgm:pt>
    <dgm:pt modelId="{FAA59F73-6FA0-49D5-8348-D14E1B279350}">
      <dgm:prSet phldrT="[文本]" custT="1"/>
      <dgm:spPr/>
      <dgm:t>
        <a:bodyPr/>
        <a:lstStyle/>
        <a:p>
          <a:r>
            <a:rPr lang="en-US" altLang="zh-CN" sz="2000" dirty="0" smtClean="0">
              <a:latin typeface="Calibri" panose="020F0502020204030204" pitchFamily="34" charset="0"/>
              <a:cs typeface="Calibri" panose="020F0502020204030204" pitchFamily="34" charset="0"/>
            </a:rPr>
            <a:t>Easy to use</a:t>
          </a:r>
          <a:endParaRPr lang="zh-CN" altLang="en-US" sz="2000" dirty="0">
            <a:latin typeface="Calibri" panose="020F0502020204030204" pitchFamily="34" charset="0"/>
            <a:cs typeface="Calibri" panose="020F0502020204030204" pitchFamily="34" charset="0"/>
          </a:endParaRPr>
        </a:p>
      </dgm:t>
    </dgm:pt>
    <dgm:pt modelId="{70769DCF-F5D8-4663-8B5D-9320981ED2B5}" type="parTrans" cxnId="{0C001998-8F3B-49F5-8BC4-CA67A830B774}">
      <dgm:prSet/>
      <dgm:spPr/>
      <dgm:t>
        <a:bodyPr/>
        <a:lstStyle/>
        <a:p>
          <a:endParaRPr lang="zh-CN" altLang="en-US"/>
        </a:p>
      </dgm:t>
    </dgm:pt>
    <dgm:pt modelId="{BE0C9C65-B01A-4FED-B942-1B5AFB142579}" type="sibTrans" cxnId="{0C001998-8F3B-49F5-8BC4-CA67A830B774}">
      <dgm:prSet/>
      <dgm:spPr/>
      <dgm:t>
        <a:bodyPr/>
        <a:lstStyle/>
        <a:p>
          <a:endParaRPr lang="zh-CN" altLang="en-US"/>
        </a:p>
      </dgm:t>
    </dgm:pt>
    <dgm:pt modelId="{AB150DB6-D2F2-4EF8-BD47-A1DE4EA9EAC7}">
      <dgm:prSet phldrT="[文本]" custT="1"/>
      <dgm:spPr/>
      <dgm:t>
        <a:bodyPr/>
        <a:lstStyle/>
        <a:p>
          <a:r>
            <a:rPr lang="en-US" altLang="zh-CN" sz="2000" dirty="0" smtClean="0">
              <a:latin typeface="Calibri" panose="020F0502020204030204" pitchFamily="34" charset="0"/>
              <a:cs typeface="Calibri" panose="020F0502020204030204" pitchFamily="34" charset="0"/>
            </a:rPr>
            <a:t>Difficult and tricky</a:t>
          </a:r>
          <a:endParaRPr lang="zh-CN" altLang="en-US" sz="2000" dirty="0">
            <a:latin typeface="Calibri" panose="020F0502020204030204" pitchFamily="34" charset="0"/>
            <a:cs typeface="Calibri" panose="020F0502020204030204" pitchFamily="34" charset="0"/>
          </a:endParaRPr>
        </a:p>
      </dgm:t>
    </dgm:pt>
    <dgm:pt modelId="{D632890A-DFEB-4F2F-B9E4-C2C0177B3A32}" type="parTrans" cxnId="{F45D9E64-B6B5-4FCE-8F7D-9355626CBEEB}">
      <dgm:prSet/>
      <dgm:spPr/>
      <dgm:t>
        <a:bodyPr/>
        <a:lstStyle/>
        <a:p>
          <a:endParaRPr lang="zh-CN" altLang="en-US"/>
        </a:p>
      </dgm:t>
    </dgm:pt>
    <dgm:pt modelId="{4F8154F9-CBA6-441C-AE49-ECE3A500577C}" type="sibTrans" cxnId="{F45D9E64-B6B5-4FCE-8F7D-9355626CBEEB}">
      <dgm:prSet/>
      <dgm:spPr/>
      <dgm:t>
        <a:bodyPr/>
        <a:lstStyle/>
        <a:p>
          <a:endParaRPr lang="zh-CN" altLang="en-US"/>
        </a:p>
      </dgm:t>
    </dgm:pt>
    <dgm:pt modelId="{F9200D61-E392-48B8-B25E-28C9E78F45C8}" type="pres">
      <dgm:prSet presAssocID="{C613176E-2E07-4982-AE61-58047C88A5E0}" presName="compositeShape" presStyleCnt="0">
        <dgm:presLayoutVars>
          <dgm:chMax val="2"/>
          <dgm:dir/>
          <dgm:resizeHandles val="exact"/>
        </dgm:presLayoutVars>
      </dgm:prSet>
      <dgm:spPr/>
      <dgm:t>
        <a:bodyPr/>
        <a:lstStyle/>
        <a:p>
          <a:endParaRPr lang="zh-CN" altLang="en-US"/>
        </a:p>
      </dgm:t>
    </dgm:pt>
    <dgm:pt modelId="{DCAFE75F-3180-4597-942E-BBE60505CA2C}" type="pres">
      <dgm:prSet presAssocID="{3776A631-3A5C-4A45-AAA1-9A83DB9BB2B4}" presName="upArrow" presStyleLbl="node1" presStyleIdx="0" presStyleCnt="2" custScaleX="68808"/>
      <dgm:spPr/>
    </dgm:pt>
    <dgm:pt modelId="{D0B9CC40-12C0-4884-9089-BF414A745106}" type="pres">
      <dgm:prSet presAssocID="{3776A631-3A5C-4A45-AAA1-9A83DB9BB2B4}" presName="upArrowText" presStyleLbl="revTx" presStyleIdx="0" presStyleCnt="2" custScaleX="132686" custLinFactNeighborX="9237">
        <dgm:presLayoutVars>
          <dgm:chMax val="0"/>
          <dgm:bulletEnabled val="1"/>
        </dgm:presLayoutVars>
      </dgm:prSet>
      <dgm:spPr/>
      <dgm:t>
        <a:bodyPr/>
        <a:lstStyle/>
        <a:p>
          <a:endParaRPr lang="zh-CN" altLang="en-US"/>
        </a:p>
      </dgm:t>
    </dgm:pt>
    <dgm:pt modelId="{4BAE9C4C-C067-4ACA-90F8-43824D4833A2}" type="pres">
      <dgm:prSet presAssocID="{1A65B431-B0C5-475B-AACB-EE64CDB5542D}" presName="downArrow" presStyleLbl="node1" presStyleIdx="1" presStyleCnt="2" custScaleX="66689"/>
      <dgm:spPr>
        <a:solidFill>
          <a:srgbClr val="92D050"/>
        </a:solidFill>
        <a:ln>
          <a:solidFill>
            <a:srgbClr val="92D050"/>
          </a:solidFill>
        </a:ln>
      </dgm:spPr>
    </dgm:pt>
    <dgm:pt modelId="{65D123C8-C28A-43FC-A1D1-EC1A1AAA1D0D}" type="pres">
      <dgm:prSet presAssocID="{1A65B431-B0C5-475B-AACB-EE64CDB5542D}" presName="downArrowText" presStyleLbl="revTx" presStyleIdx="1" presStyleCnt="2" custScaleX="117926">
        <dgm:presLayoutVars>
          <dgm:chMax val="0"/>
          <dgm:bulletEnabled val="1"/>
        </dgm:presLayoutVars>
      </dgm:prSet>
      <dgm:spPr/>
      <dgm:t>
        <a:bodyPr/>
        <a:lstStyle/>
        <a:p>
          <a:endParaRPr lang="zh-CN" altLang="en-US"/>
        </a:p>
      </dgm:t>
    </dgm:pt>
  </dgm:ptLst>
  <dgm:cxnLst>
    <dgm:cxn modelId="{9C3AD6D8-20BB-432E-8677-F1B302872B0E}" type="presOf" srcId="{F023FB2D-615F-49FB-B932-A835539B633A}" destId="{65D123C8-C28A-43FC-A1D1-EC1A1AAA1D0D}" srcOrd="0" destOrd="2" presId="urn:microsoft.com/office/officeart/2005/8/layout/arrow4"/>
    <dgm:cxn modelId="{2DA33D83-A486-4DBF-AAD4-027FE6428D8C}" type="presOf" srcId="{9500F054-E821-4CE4-A78F-163684229BEF}" destId="{65D123C8-C28A-43FC-A1D1-EC1A1AAA1D0D}" srcOrd="0" destOrd="1" presId="urn:microsoft.com/office/officeart/2005/8/layout/arrow4"/>
    <dgm:cxn modelId="{64364F7E-2B30-4537-A41E-EB65227FEBE0}" srcId="{C613176E-2E07-4982-AE61-58047C88A5E0}" destId="{3776A631-3A5C-4A45-AAA1-9A83DB9BB2B4}" srcOrd="0" destOrd="0" parTransId="{37169DBE-07E0-40F0-8E8B-6BE5C9000CD6}" sibTransId="{1C61A887-F32A-4DB6-9CB7-E9105CF133EE}"/>
    <dgm:cxn modelId="{8F1A1E50-BBF0-464D-811A-982C2CAE586C}" srcId="{3776A631-3A5C-4A45-AAA1-9A83DB9BB2B4}" destId="{24E5BDE8-7AD9-4252-B145-1D56807EB9A4}" srcOrd="1" destOrd="0" parTransId="{8F06EAF3-9191-46BD-981D-F07244E13DF0}" sibTransId="{1D3B26D8-8EBD-49D2-B20B-F604159AC195}"/>
    <dgm:cxn modelId="{7BBEAA23-584D-4A1C-8311-C0E9E6CBA3A7}" type="presOf" srcId="{FAA59F73-6FA0-49D5-8348-D14E1B279350}" destId="{D0B9CC40-12C0-4884-9089-BF414A745106}" srcOrd="0" destOrd="3" presId="urn:microsoft.com/office/officeart/2005/8/layout/arrow4"/>
    <dgm:cxn modelId="{BE71F4C1-1B07-443B-A5B3-2C137FF4CFA0}" type="presOf" srcId="{1A65B431-B0C5-475B-AACB-EE64CDB5542D}" destId="{65D123C8-C28A-43FC-A1D1-EC1A1AAA1D0D}" srcOrd="0" destOrd="0" presId="urn:microsoft.com/office/officeart/2005/8/layout/arrow4"/>
    <dgm:cxn modelId="{A4834247-60D1-4B44-88FF-503376569106}" type="presOf" srcId="{AB150DB6-D2F2-4EF8-BD47-A1DE4EA9EAC7}" destId="{65D123C8-C28A-43FC-A1D1-EC1A1AAA1D0D}" srcOrd="0" destOrd="3" presId="urn:microsoft.com/office/officeart/2005/8/layout/arrow4"/>
    <dgm:cxn modelId="{9E12A3B4-70C7-4EB8-B3B8-851C759F4C27}" srcId="{1A65B431-B0C5-475B-AACB-EE64CDB5542D}" destId="{9500F054-E821-4CE4-A78F-163684229BEF}" srcOrd="0" destOrd="0" parTransId="{F66A73F2-4553-4D56-967B-58A32857A51B}" sibTransId="{CB5FA6AF-1507-4ED6-88F9-6ED52D974ACA}"/>
    <dgm:cxn modelId="{2CB4332C-506A-4A72-9E0B-2366C269D619}" srcId="{C613176E-2E07-4982-AE61-58047C88A5E0}" destId="{1A65B431-B0C5-475B-AACB-EE64CDB5542D}" srcOrd="1" destOrd="0" parTransId="{CFD36D27-6F9B-49FF-99D7-7DD05A0F3D83}" sibTransId="{9F15F78E-CFEB-4BD5-AE3C-CF1E170551E9}"/>
    <dgm:cxn modelId="{60C8BBD6-F960-4FEF-BF82-068C183722CA}" type="presOf" srcId="{3776A631-3A5C-4A45-AAA1-9A83DB9BB2B4}" destId="{D0B9CC40-12C0-4884-9089-BF414A745106}" srcOrd="0" destOrd="0" presId="urn:microsoft.com/office/officeart/2005/8/layout/arrow4"/>
    <dgm:cxn modelId="{C7BBCB7E-7826-42D0-839D-07C845CAD9F3}" type="presOf" srcId="{7DC5BBA1-86D5-4E4E-9561-2161DF6F0C50}" destId="{D0B9CC40-12C0-4884-9089-BF414A745106}" srcOrd="0" destOrd="1" presId="urn:microsoft.com/office/officeart/2005/8/layout/arrow4"/>
    <dgm:cxn modelId="{75179168-990B-4374-B908-5B3E2EE90FF2}" srcId="{3776A631-3A5C-4A45-AAA1-9A83DB9BB2B4}" destId="{7DC5BBA1-86D5-4E4E-9561-2161DF6F0C50}" srcOrd="0" destOrd="0" parTransId="{93B6163C-037E-45AE-8479-BAEE85E7E82B}" sibTransId="{DB7AA6EA-FAA9-4CE8-8F75-DB00225B99ED}"/>
    <dgm:cxn modelId="{4B8B0CE1-B669-4226-9D35-60E76A01C7BF}" type="presOf" srcId="{24E5BDE8-7AD9-4252-B145-1D56807EB9A4}" destId="{D0B9CC40-12C0-4884-9089-BF414A745106}" srcOrd="0" destOrd="2" presId="urn:microsoft.com/office/officeart/2005/8/layout/arrow4"/>
    <dgm:cxn modelId="{F45D9E64-B6B5-4FCE-8F7D-9355626CBEEB}" srcId="{1A65B431-B0C5-475B-AACB-EE64CDB5542D}" destId="{AB150DB6-D2F2-4EF8-BD47-A1DE4EA9EAC7}" srcOrd="2" destOrd="0" parTransId="{D632890A-DFEB-4F2F-B9E4-C2C0177B3A32}" sibTransId="{4F8154F9-CBA6-441C-AE49-ECE3A500577C}"/>
    <dgm:cxn modelId="{150A3DA9-7B4E-4F13-B2E2-0CE320C795FB}" type="presOf" srcId="{C613176E-2E07-4982-AE61-58047C88A5E0}" destId="{F9200D61-E392-48B8-B25E-28C9E78F45C8}" srcOrd="0" destOrd="0" presId="urn:microsoft.com/office/officeart/2005/8/layout/arrow4"/>
    <dgm:cxn modelId="{0C001998-8F3B-49F5-8BC4-CA67A830B774}" srcId="{3776A631-3A5C-4A45-AAA1-9A83DB9BB2B4}" destId="{FAA59F73-6FA0-49D5-8348-D14E1B279350}" srcOrd="2" destOrd="0" parTransId="{70769DCF-F5D8-4663-8B5D-9320981ED2B5}" sibTransId="{BE0C9C65-B01A-4FED-B942-1B5AFB142579}"/>
    <dgm:cxn modelId="{4B65A473-4FBC-492E-9E55-A78F054735B8}" srcId="{1A65B431-B0C5-475B-AACB-EE64CDB5542D}" destId="{F023FB2D-615F-49FB-B932-A835539B633A}" srcOrd="1" destOrd="0" parTransId="{84B950E6-F17C-424D-B81D-E741E2F979B4}" sibTransId="{C02F31EC-CAE8-4139-8E0C-B42D3B042F9A}"/>
    <dgm:cxn modelId="{1B9C6B89-09D9-45A4-B7CA-EEB574021257}" type="presParOf" srcId="{F9200D61-E392-48B8-B25E-28C9E78F45C8}" destId="{DCAFE75F-3180-4597-942E-BBE60505CA2C}" srcOrd="0" destOrd="0" presId="urn:microsoft.com/office/officeart/2005/8/layout/arrow4"/>
    <dgm:cxn modelId="{64211888-5F80-448A-8395-C487D4D74864}" type="presParOf" srcId="{F9200D61-E392-48B8-B25E-28C9E78F45C8}" destId="{D0B9CC40-12C0-4884-9089-BF414A745106}" srcOrd="1" destOrd="0" presId="urn:microsoft.com/office/officeart/2005/8/layout/arrow4"/>
    <dgm:cxn modelId="{7C3B499B-334B-490A-8F7B-42629EF55049}" type="presParOf" srcId="{F9200D61-E392-48B8-B25E-28C9E78F45C8}" destId="{4BAE9C4C-C067-4ACA-90F8-43824D4833A2}" srcOrd="2" destOrd="0" presId="urn:microsoft.com/office/officeart/2005/8/layout/arrow4"/>
    <dgm:cxn modelId="{91F4304E-4FF4-4059-A23F-62F5FF3CED05}" type="presParOf" srcId="{F9200D61-E392-48B8-B25E-28C9E78F45C8}" destId="{65D123C8-C28A-43FC-A1D1-EC1A1AAA1D0D}" srcOrd="3" destOrd="0" presId="urn:microsoft.com/office/officeart/2005/8/layout/arrow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CAFE75F-3180-4597-942E-BBE60505CA2C}">
      <dsp:nvSpPr>
        <dsp:cNvPr id="0" name=""/>
        <dsp:cNvSpPr/>
      </dsp:nvSpPr>
      <dsp:spPr>
        <a:xfrm>
          <a:off x="58948" y="0"/>
          <a:ext cx="1839194" cy="2004702"/>
        </a:xfrm>
        <a:prstGeom prst="upArrow">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B9CC40-12C0-4884-9089-BF414A745106}">
      <dsp:nvSpPr>
        <dsp:cNvPr id="0" name=""/>
        <dsp:cNvSpPr/>
      </dsp:nvSpPr>
      <dsp:spPr>
        <a:xfrm>
          <a:off x="2062809" y="0"/>
          <a:ext cx="6206572" cy="200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lvl="0" algn="l" defTabSz="1244600">
            <a:lnSpc>
              <a:spcPct val="90000"/>
            </a:lnSpc>
            <a:spcBef>
              <a:spcPct val="0"/>
            </a:spcBef>
            <a:spcAft>
              <a:spcPct val="35000"/>
            </a:spcAft>
          </a:pPr>
          <a:r>
            <a:rPr lang="en-US" altLang="zh-CN" sz="2800" kern="1200" dirty="0" smtClean="0"/>
            <a:t>Program testing</a:t>
          </a:r>
          <a:endParaRPr lang="zh-CN" altLang="en-US" sz="2800" kern="1200" dirty="0"/>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The correct execution for </a:t>
          </a:r>
          <a:r>
            <a:rPr lang="en-US" altLang="zh-CN" sz="2000" kern="1200" dirty="0" smtClean="0">
              <a:solidFill>
                <a:srgbClr val="800000"/>
              </a:solidFill>
              <a:latin typeface="Calibri" panose="020F0502020204030204" pitchFamily="34" charset="0"/>
              <a:cs typeface="Calibri" panose="020F0502020204030204" pitchFamily="34" charset="0"/>
            </a:rPr>
            <a:t>inputs not in the sample </a:t>
          </a:r>
          <a:r>
            <a:rPr lang="en-US" altLang="zh-CN" sz="2000" kern="1200" dirty="0" smtClean="0">
              <a:latin typeface="Calibri" panose="020F0502020204030204" pitchFamily="34" charset="0"/>
              <a:cs typeface="Calibri" panose="020F0502020204030204" pitchFamily="34" charset="0"/>
            </a:rPr>
            <a:t>being in doubt</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Being required to execute the program</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Easy to use</a:t>
          </a:r>
          <a:endParaRPr lang="zh-CN" altLang="en-US" sz="2000" kern="1200" dirty="0">
            <a:latin typeface="Calibri" panose="020F0502020204030204" pitchFamily="34" charset="0"/>
            <a:cs typeface="Calibri" panose="020F0502020204030204" pitchFamily="34" charset="0"/>
          </a:endParaRPr>
        </a:p>
      </dsp:txBody>
      <dsp:txXfrm>
        <a:off x="2062809" y="0"/>
        <a:ext cx="6206572" cy="2004702"/>
      </dsp:txXfrm>
    </dsp:sp>
    <dsp:sp modelId="{4BAE9C4C-C067-4ACA-90F8-43824D4833A2}">
      <dsp:nvSpPr>
        <dsp:cNvPr id="0" name=""/>
        <dsp:cNvSpPr/>
      </dsp:nvSpPr>
      <dsp:spPr>
        <a:xfrm>
          <a:off x="889149" y="2171761"/>
          <a:ext cx="1782554" cy="2004702"/>
        </a:xfrm>
        <a:prstGeom prst="downArrow">
          <a:avLst/>
        </a:prstGeom>
        <a:solidFill>
          <a:srgbClr val="92D050"/>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sp>
    <dsp:sp modelId="{65D123C8-C28A-43FC-A1D1-EC1A1AAA1D0D}">
      <dsp:nvSpPr>
        <dsp:cNvPr id="0" name=""/>
        <dsp:cNvSpPr/>
      </dsp:nvSpPr>
      <dsp:spPr>
        <a:xfrm>
          <a:off x="2777826" y="2171761"/>
          <a:ext cx="5516153" cy="200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lvl="0" algn="l" defTabSz="1155700">
            <a:lnSpc>
              <a:spcPct val="90000"/>
            </a:lnSpc>
            <a:spcBef>
              <a:spcPct val="0"/>
            </a:spcBef>
            <a:spcAft>
              <a:spcPct val="35000"/>
            </a:spcAft>
          </a:pPr>
          <a:r>
            <a:rPr lang="en-US" altLang="zh-CN" sz="2600" kern="1200" dirty="0" smtClean="0"/>
            <a:t>Program proving</a:t>
          </a:r>
          <a:endParaRPr lang="zh-CN" altLang="en-US" sz="2600" kern="1200" dirty="0"/>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Proving the program meets its specification </a:t>
          </a:r>
          <a:r>
            <a:rPr lang="en-US" altLang="zh-CN" sz="2000" kern="1200" dirty="0" smtClean="0">
              <a:solidFill>
                <a:schemeClr val="tx1"/>
              </a:solidFill>
              <a:latin typeface="Calibri" panose="020F0502020204030204" pitchFamily="34" charset="0"/>
              <a:cs typeface="Calibri" panose="020F0502020204030204" pitchFamily="34" charset="0"/>
            </a:rPr>
            <a:t>for</a:t>
          </a:r>
          <a:r>
            <a:rPr lang="en-US" altLang="zh-CN" sz="2000" kern="1200" dirty="0" smtClean="0">
              <a:solidFill>
                <a:srgbClr val="800000"/>
              </a:solidFill>
              <a:latin typeface="Calibri" panose="020F0502020204030204" pitchFamily="34" charset="0"/>
              <a:cs typeface="Calibri" panose="020F0502020204030204" pitchFamily="34" charset="0"/>
            </a:rPr>
            <a:t> all executions</a:t>
          </a:r>
          <a:endParaRPr lang="zh-CN" altLang="en-US" sz="2000" kern="1200" dirty="0">
            <a:solidFill>
              <a:srgbClr val="800000"/>
            </a:solidFill>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Without being required to execute the program</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Difficult and tricky</a:t>
          </a:r>
          <a:endParaRPr lang="zh-CN" altLang="en-US" sz="2000" kern="1200" dirty="0">
            <a:latin typeface="Calibri" panose="020F0502020204030204" pitchFamily="34" charset="0"/>
            <a:cs typeface="Calibri" panose="020F0502020204030204" pitchFamily="34" charset="0"/>
          </a:endParaRPr>
        </a:p>
      </dsp:txBody>
      <dsp:txXfrm>
        <a:off x="2777826" y="2171761"/>
        <a:ext cx="5516153" cy="2004702"/>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6793EC8D-7583-4284-A537-DAB3CE5650E5}" type="datetimeFigureOut">
              <a:rPr lang="zh-CN" altLang="en-US" smtClean="0"/>
              <a:pPr/>
              <a:t>2020/12/3</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1480C732-8FF6-4C60-9A53-035D85741A26}" type="slidenum">
              <a:rPr lang="zh-CN" altLang="en-US" smtClean="0"/>
              <a:pPr/>
              <a:t>‹#›</a:t>
            </a:fld>
            <a:endParaRPr lang="zh-CN" altLang="en-US"/>
          </a:p>
        </p:txBody>
      </p:sp>
    </p:spTree>
    <p:extLst>
      <p:ext uri="{BB962C8B-B14F-4D97-AF65-F5344CB8AC3E}">
        <p14:creationId xmlns:p14="http://schemas.microsoft.com/office/powerpoint/2010/main" xmlns="" val="3491659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B646ED33-92F3-419A-83F1-939B2101925B}" type="datetimeFigureOut">
              <a:rPr lang="zh-CN" altLang="en-US" smtClean="0"/>
              <a:pPr/>
              <a:t>2020/12/3</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22AA2441-62E5-47DE-97D7-858DE28521CF}" type="slidenum">
              <a:rPr lang="zh-CN" altLang="en-US" smtClean="0"/>
              <a:pPr/>
              <a:t>‹#›</a:t>
            </a:fld>
            <a:endParaRPr lang="zh-CN" altLang="en-US"/>
          </a:p>
        </p:txBody>
      </p:sp>
    </p:spTree>
    <p:extLst>
      <p:ext uri="{BB962C8B-B14F-4D97-AF65-F5344CB8AC3E}">
        <p14:creationId xmlns:p14="http://schemas.microsoft.com/office/powerpoint/2010/main" xmlns="" val="4282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lgn="l">
              <a:lnSpc>
                <a:spcPct val="120000"/>
              </a:lnSpc>
              <a:spcAft>
                <a:spcPts val="0"/>
              </a:spcAft>
              <a:defRPr/>
            </a:pPr>
            <a:r>
              <a:rPr lang="en-US" altLang="zh-CN" dirty="0" smtClean="0"/>
              <a:t>Hello, everyone! I’m Shi </a:t>
            </a:r>
            <a:r>
              <a:rPr lang="en-US" altLang="zh-CN" dirty="0" err="1" smtClean="0"/>
              <a:t>Lintian</a:t>
            </a:r>
            <a:r>
              <a:rPr lang="en-US" altLang="zh-CN" dirty="0" smtClean="0"/>
              <a:t>.</a:t>
            </a:r>
            <a:r>
              <a:rPr lang="en-US" altLang="zh-CN" baseline="0" dirty="0" smtClean="0"/>
              <a:t> </a:t>
            </a:r>
          </a:p>
          <a:p>
            <a:pPr lvl="0" algn="l">
              <a:lnSpc>
                <a:spcPct val="120000"/>
              </a:lnSpc>
              <a:spcAft>
                <a:spcPts val="0"/>
              </a:spcAft>
              <a:defRPr/>
            </a:pPr>
            <a:r>
              <a:rPr lang="en-US" altLang="zh-CN" baseline="0" dirty="0" smtClean="0"/>
              <a:t>Today I will give a speech on </a:t>
            </a:r>
            <a:r>
              <a:rPr lang="en-US" altLang="zh-CN" sz="1200" i="1" kern="0" dirty="0" smtClean="0">
                <a:solidFill>
                  <a:schemeClr val="tx1"/>
                </a:solidFill>
                <a:latin typeface="Arial"/>
              </a:rPr>
              <a:t>Symbolic Execution and Program Testing </a:t>
            </a:r>
            <a:r>
              <a:rPr lang="en-US" altLang="zh-CN" sz="1200" i="0" kern="0" dirty="0" smtClean="0">
                <a:solidFill>
                  <a:schemeClr val="tx1"/>
                </a:solidFill>
                <a:latin typeface="Arial"/>
              </a:rPr>
              <a:t>written</a:t>
            </a:r>
            <a:r>
              <a:rPr lang="en-US" altLang="zh-CN" sz="1200" i="0" kern="0" baseline="0" dirty="0" smtClean="0">
                <a:solidFill>
                  <a:schemeClr val="tx1"/>
                </a:solidFill>
                <a:latin typeface="Arial"/>
              </a:rPr>
              <a:t> by James C. King in 1976</a:t>
            </a:r>
            <a:endParaRPr kumimoji="0" lang="en-US" altLang="zh-CN" sz="1200" b="1" i="1" u="none" strike="noStrike" kern="0" cap="none" spc="0" normalizeH="0" baseline="0" noProof="0" dirty="0" smtClean="0">
              <a:ln>
                <a:noFill/>
              </a:ln>
              <a:solidFill>
                <a:schemeClr val="tx1"/>
              </a:solidFill>
              <a:effectLst/>
              <a:uLnTx/>
              <a:uFillTx/>
              <a:latin typeface="Arial"/>
            </a:endParaRPr>
          </a:p>
          <a:p>
            <a:pPr algn="l"/>
            <a:endParaRPr lang="zh-CN" altLang="en-US" dirty="0"/>
          </a:p>
        </p:txBody>
      </p:sp>
      <p:sp>
        <p:nvSpPr>
          <p:cNvPr id="4" name="灯片编号占位符 3"/>
          <p:cNvSpPr>
            <a:spLocks noGrp="1"/>
          </p:cNvSpPr>
          <p:nvPr>
            <p:ph type="sldNum" sz="quarter" idx="10"/>
          </p:nvPr>
        </p:nvSpPr>
        <p:spPr/>
        <p:txBody>
          <a:bodyPr/>
          <a:lstStyle/>
          <a:p>
            <a:fld id="{0FE05C2F-C2D0-41D0-B081-206A7C6C3DAB}"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xmlns="" val="3867849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For example, the function </a:t>
            </a:r>
            <a:r>
              <a:rPr lang="en-US" altLang="zh-CN" sz="1200" b="0" i="0" u="none" strike="noStrike" kern="1200" baseline="0" dirty="0" err="1" smtClean="0">
                <a:solidFill>
                  <a:schemeClr val="tx1"/>
                </a:solidFill>
                <a:latin typeface="+mn-lt"/>
                <a:ea typeface="+mn-ea"/>
                <a:cs typeface="+mn-cs"/>
              </a:rPr>
              <a:t>testme</a:t>
            </a:r>
            <a:r>
              <a:rPr lang="en-US" altLang="zh-CN" sz="1200" b="0" i="0" u="none" strike="noStrike" kern="1200" baseline="0" dirty="0" smtClean="0">
                <a:solidFill>
                  <a:schemeClr val="tx1"/>
                </a:solidFill>
                <a:latin typeface="+mn-lt"/>
                <a:ea typeface="+mn-ea"/>
                <a:cs typeface="+mn-cs"/>
              </a:rPr>
              <a:t>() has three execution paths. </a:t>
            </a:r>
            <a:r>
              <a:rPr lang="en-US" altLang="zh-CN" sz="1200" b="0" i="0" u="none" strike="noStrike" kern="1200" baseline="0" smtClean="0">
                <a:solidFill>
                  <a:schemeClr val="tx1"/>
                </a:solidFill>
                <a:latin typeface="+mn-lt"/>
                <a:ea typeface="+mn-ea"/>
                <a:cs typeface="+mn-cs"/>
              </a:rPr>
              <a:t>the </a:t>
            </a:r>
            <a:r>
              <a:rPr lang="en-US" altLang="zh-CN" sz="1200" b="0" i="0" u="none" strike="noStrike" kern="1200" baseline="0" smtClean="0">
                <a:solidFill>
                  <a:schemeClr val="tx1"/>
                </a:solidFill>
                <a:latin typeface="+mn-lt"/>
                <a:ea typeface="+mn-ea"/>
                <a:cs typeface="+mn-cs"/>
              </a:rPr>
              <a:t>statement if </a:t>
            </a:r>
            <a:r>
              <a:rPr lang="en-US" altLang="zh-CN" sz="1200" b="0" i="0" u="none" strike="noStrike" kern="1200" baseline="0" dirty="0" smtClean="0">
                <a:solidFill>
                  <a:schemeClr val="tx1"/>
                </a:solidFill>
                <a:latin typeface="+mn-lt"/>
                <a:ea typeface="+mn-ea"/>
                <a:cs typeface="+mn-cs"/>
              </a:rPr>
              <a:t>z equals x has two branches. </a:t>
            </a:r>
            <a:r>
              <a:rPr lang="en-US" altLang="zh-CN" sz="1200" b="0" i="0" u="none" strike="noStrike" kern="1200" baseline="0" smtClean="0">
                <a:solidFill>
                  <a:schemeClr val="tx1"/>
                </a:solidFill>
                <a:latin typeface="+mn-lt"/>
                <a:ea typeface="+mn-ea"/>
                <a:cs typeface="+mn-cs"/>
              </a:rPr>
              <a:t>And </a:t>
            </a:r>
            <a:r>
              <a:rPr lang="en-US" altLang="zh-CN" sz="1200" b="0" i="0" u="none" strike="noStrike" kern="1200" baseline="0" smtClean="0">
                <a:solidFill>
                  <a:schemeClr val="tx1"/>
                </a:solidFill>
                <a:latin typeface="+mn-lt"/>
                <a:ea typeface="+mn-ea"/>
                <a:cs typeface="+mn-cs"/>
              </a:rPr>
              <a:t>its </a:t>
            </a:r>
            <a:r>
              <a:rPr lang="en-US" altLang="zh-CN" sz="1200" b="0" i="0" u="none" strike="noStrike" kern="1200" baseline="0" dirty="0" smtClean="0">
                <a:solidFill>
                  <a:schemeClr val="tx1"/>
                </a:solidFill>
                <a:latin typeface="+mn-lt"/>
                <a:ea typeface="+mn-ea"/>
                <a:cs typeface="+mn-cs"/>
              </a:rPr>
              <a:t>then branch has another IF-Statement x greater than y plus 10 which has two branches too.</a:t>
            </a:r>
          </a:p>
          <a:p>
            <a:endParaRPr lang="en-US" altLang="zh-CN" sz="1200" b="0" i="0" u="none" strike="noStrike" kern="1200" baseline="0" dirty="0" smtClean="0">
              <a:solidFill>
                <a:schemeClr val="tx1"/>
              </a:solidFill>
              <a:latin typeface="+mn-lt"/>
              <a:ea typeface="+mn-ea"/>
              <a:cs typeface="+mn-cs"/>
            </a:endParaRPr>
          </a:p>
          <a:p>
            <a:pPr marL="0" indent="0">
              <a:spcAft>
                <a:spcPts val="600"/>
              </a:spcAft>
              <a:buFont typeface="Wingdings" panose="05000000000000000000" pitchFamily="2" charset="2"/>
              <a:buNone/>
            </a:pPr>
            <a:r>
              <a:rPr lang="en-US" altLang="zh-CN" dirty="0" smtClean="0"/>
              <a:t>Each terminal leaf in the tree corresponds to a potential execution path and there </a:t>
            </a:r>
            <a:r>
              <a:rPr lang="en-US" altLang="zh-CN" smtClean="0"/>
              <a:t>may </a:t>
            </a:r>
            <a:r>
              <a:rPr lang="en-US" altLang="zh-CN" smtClean="0"/>
              <a:t>be </a:t>
            </a:r>
            <a:r>
              <a:rPr lang="en-US" altLang="zh-CN" dirty="0" smtClean="0"/>
              <a:t>a particular concrete input which will trace the same path. </a:t>
            </a:r>
          </a:p>
          <a:p>
            <a:pPr marL="0" indent="0">
              <a:spcAft>
                <a:spcPts val="600"/>
              </a:spcAft>
              <a:buFont typeface="Wingdings" panose="05000000000000000000" pitchFamily="2" charset="2"/>
              <a:buNone/>
            </a:pPr>
            <a:r>
              <a:rPr lang="en-US" altLang="zh-CN" dirty="0" smtClean="0"/>
              <a:t>Symbolic execution aims to explore as many terminal leaf as possible.</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10</a:t>
            </a:fld>
            <a:endParaRPr lang="zh-CN" altLang="en-US"/>
          </a:p>
        </p:txBody>
      </p:sp>
    </p:spTree>
    <p:extLst>
      <p:ext uri="{BB962C8B-B14F-4D97-AF65-F5344CB8AC3E}">
        <p14:creationId xmlns:p14="http://schemas.microsoft.com/office/powerpoint/2010/main" xmlns="" val="3079943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Symbolic execution maintains a symbolic state \sigma, which maps variables to symbolic expressions</a:t>
            </a:r>
            <a:r>
              <a:rPr lang="en-US" altLang="zh-CN" smtClean="0"/>
              <a:t>, </a:t>
            </a:r>
            <a:r>
              <a:rPr lang="en-US" altLang="zh-CN" smtClean="0"/>
              <a:t>and is empty initially.</a:t>
            </a:r>
            <a:endParaRPr lang="en-US" altLang="zh-CN" dirty="0" smtClean="0"/>
          </a:p>
          <a:p>
            <a:r>
              <a:rPr lang="en-US" altLang="zh-CN" dirty="0" smtClean="0"/>
              <a:t>and a symbolic path constraint PC, which is </a:t>
            </a:r>
            <a:r>
              <a:rPr lang="en-US" altLang="zh-CN" smtClean="0"/>
              <a:t>a </a:t>
            </a:r>
            <a:r>
              <a:rPr lang="en-US" altLang="zh-CN" smtClean="0"/>
              <a:t>formula </a:t>
            </a:r>
            <a:r>
              <a:rPr lang="en-US" altLang="zh-CN" dirty="0" smtClean="0"/>
              <a:t>over </a:t>
            </a:r>
            <a:r>
              <a:rPr lang="en-US" altLang="zh-CN" smtClean="0"/>
              <a:t>symbolic </a:t>
            </a:r>
            <a:r>
              <a:rPr lang="en-US" altLang="zh-CN" smtClean="0"/>
              <a:t>expressions and is initialized to true. </a:t>
            </a:r>
            <a:endParaRPr lang="en-US" altLang="zh-CN" dirty="0" smtClean="0"/>
          </a:p>
          <a:p>
            <a:endParaRPr lang="en-US" altLang="zh-CN" dirty="0" smtClean="0"/>
          </a:p>
          <a:p>
            <a:r>
              <a:rPr lang="en-US" altLang="zh-CN" dirty="0" smtClean="0"/>
              <a:t>Both \sigma and PC are updated during the course of symbolic execution. </a:t>
            </a:r>
          </a:p>
          <a:p>
            <a:r>
              <a:rPr lang="en-US" altLang="zh-CN" dirty="0" smtClean="0"/>
              <a:t>At the end of a symbolic execution along an </a:t>
            </a:r>
            <a:r>
              <a:rPr lang="en-US" altLang="zh-CN" smtClean="0"/>
              <a:t>execution </a:t>
            </a:r>
            <a:r>
              <a:rPr lang="en-US" altLang="zh-CN" smtClean="0"/>
              <a:t>path, </a:t>
            </a:r>
            <a:r>
              <a:rPr lang="en-US" altLang="zh-CN" dirty="0" smtClean="0"/>
              <a:t>PC is solved using a constraint solver to generate concrete input values. </a:t>
            </a:r>
          </a:p>
          <a:p>
            <a:r>
              <a:rPr lang="en-US" altLang="zh-CN" dirty="0" smtClean="0"/>
              <a:t>If the program is executed on these concrete input values, it will take exactly the same path as the symbolic execution and terminate in the same way.</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11</a:t>
            </a:fld>
            <a:endParaRPr lang="zh-CN" altLang="en-US"/>
          </a:p>
        </p:txBody>
      </p:sp>
    </p:spTree>
    <p:extLst>
      <p:ext uri="{BB962C8B-B14F-4D97-AF65-F5344CB8AC3E}">
        <p14:creationId xmlns:p14="http://schemas.microsoft.com/office/powerpoint/2010/main" xmlns="" val="2076014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For example, the symbolic execution starts with an empty symbolic state and with symbolic path constraint is true.</a:t>
            </a: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At every read </a:t>
            </a:r>
            <a:r>
              <a:rPr lang="en-US" altLang="zh-CN" sz="1200" smtClean="0"/>
              <a:t>statement </a:t>
            </a:r>
            <a:r>
              <a:rPr lang="en-US" altLang="zh-CN" sz="1200" i="1" smtClean="0">
                <a:latin typeface="Times New Roman" panose="02020603050405020304" pitchFamily="18" charset="0"/>
                <a:ea typeface="等线" panose="02010600030101010101" pitchFamily="2" charset="-122"/>
                <a:cs typeface="Times New Roman" panose="02020603050405020304" pitchFamily="18" charset="0"/>
              </a:rPr>
              <a:t>sym_input() assigns to var </a:t>
            </a:r>
            <a:r>
              <a:rPr lang="en-US" altLang="zh-CN" sz="1200" dirty="0" smtClean="0"/>
              <a:t>that receives program input, symbolic execution adds the mapping </a:t>
            </a:r>
            <a:r>
              <a:rPr lang="en-US" altLang="zh-CN" sz="1200" i="1" dirty="0" err="1" smtClean="0">
                <a:latin typeface="Times New Roman" panose="02020603050405020304" pitchFamily="18" charset="0"/>
                <a:cs typeface="Times New Roman" panose="02020603050405020304" pitchFamily="18" charset="0"/>
              </a:rPr>
              <a:t>var</a:t>
            </a:r>
            <a:r>
              <a:rPr lang="en-US" altLang="zh-CN" sz="1200" i="1" dirty="0" smtClean="0">
                <a:latin typeface="Times New Roman" panose="02020603050405020304" pitchFamily="18" charset="0"/>
                <a:cs typeface="Times New Roman" panose="02020603050405020304" pitchFamily="18" charset="0"/>
              </a:rPr>
              <a:t> </a:t>
            </a:r>
            <a:r>
              <a:rPr lang="en-US" altLang="zh-CN" sz="1200" i="1" baseline="0" dirty="0" smtClean="0">
                <a:latin typeface="Times New Roman" panose="02020603050405020304" pitchFamily="18" charset="0"/>
                <a:cs typeface="Times New Roman" panose="02020603050405020304" pitchFamily="18" charset="0"/>
              </a:rPr>
              <a:t> to</a:t>
            </a:r>
            <a:r>
              <a:rPr lang="en-US" altLang="zh-CN" sz="1200" i="1" dirty="0" smtClean="0">
                <a:latin typeface="Times New Roman" panose="02020603050405020304" pitchFamily="18" charset="0"/>
                <a:cs typeface="Times New Roman" panose="02020603050405020304" pitchFamily="18" charset="0"/>
              </a:rPr>
              <a:t> s</a:t>
            </a:r>
            <a:r>
              <a:rPr lang="en-US" altLang="zh-CN" sz="1200" dirty="0" smtClean="0"/>
              <a:t> into </a:t>
            </a:r>
            <a:r>
              <a:rPr lang="el-GR" altLang="zh-CN" sz="1200" i="1" dirty="0" smtClean="0">
                <a:latin typeface="Times New Roman" panose="02020603050405020304" pitchFamily="18" charset="0"/>
                <a:cs typeface="Times New Roman" panose="02020603050405020304" pitchFamily="18" charset="0"/>
              </a:rPr>
              <a:t>σ</a:t>
            </a:r>
            <a:r>
              <a:rPr lang="en-US" altLang="zh-CN" sz="1200" dirty="0" smtClean="0"/>
              <a:t>, where </a:t>
            </a:r>
            <a:r>
              <a:rPr lang="en-US" altLang="zh-CN" sz="1200" i="1" dirty="0" smtClean="0">
                <a:latin typeface="Times New Roman" panose="02020603050405020304" pitchFamily="18" charset="0"/>
                <a:cs typeface="Times New Roman" panose="02020603050405020304" pitchFamily="18" charset="0"/>
              </a:rPr>
              <a:t>s</a:t>
            </a:r>
            <a:r>
              <a:rPr lang="en-US" altLang="zh-CN" sz="1200" dirty="0" smtClean="0"/>
              <a:t> is a fresh </a:t>
            </a:r>
            <a:r>
              <a:rPr lang="en-US" altLang="zh-CN" sz="1200" smtClean="0"/>
              <a:t>symbolic value.</a:t>
            </a:r>
            <a:r>
              <a:rPr lang="en-US" altLang="zh-CN" sz="1200" baseline="0" smtClean="0"/>
              <a:t> In this program, we assume that input values are x0, y0.</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At </a:t>
            </a:r>
            <a:r>
              <a:rPr lang="en-US" altLang="zh-CN" sz="1200" smtClean="0"/>
              <a:t>every statement e assigns to v, </a:t>
            </a:r>
            <a:r>
              <a:rPr lang="en-US" altLang="zh-CN" sz="1200" dirty="0" smtClean="0"/>
              <a:t>symbolic execution updates </a:t>
            </a:r>
            <a:r>
              <a:rPr lang="el-GR" altLang="zh-CN" sz="1200" i="1" dirty="0" smtClean="0">
                <a:latin typeface="Times New Roman" panose="02020603050405020304" pitchFamily="18" charset="0"/>
                <a:cs typeface="Times New Roman" panose="02020603050405020304" pitchFamily="18" charset="0"/>
              </a:rPr>
              <a:t>σ</a:t>
            </a:r>
            <a:r>
              <a:rPr lang="en-US" altLang="zh-CN" sz="1200" dirty="0" smtClean="0"/>
              <a:t> by mapping </a:t>
            </a:r>
            <a:r>
              <a:rPr lang="en-US" altLang="zh-CN" sz="1200" i="1" dirty="0" smtClean="0">
                <a:latin typeface="Times New Roman" panose="02020603050405020304" pitchFamily="18" charset="0"/>
                <a:cs typeface="Times New Roman" panose="02020603050405020304" pitchFamily="18" charset="0"/>
              </a:rPr>
              <a:t>v to </a:t>
            </a:r>
            <a:r>
              <a:rPr lang="el-GR" altLang="zh-CN" sz="1200" i="1" dirty="0" smtClean="0">
                <a:latin typeface="Times New Roman" panose="02020603050405020304" pitchFamily="18" charset="0"/>
                <a:cs typeface="Times New Roman" panose="02020603050405020304" pitchFamily="18" charset="0"/>
              </a:rPr>
              <a:t>σ</a:t>
            </a:r>
            <a:r>
              <a:rPr lang="en-US" altLang="zh-CN" sz="1200" i="1" dirty="0" smtClean="0">
                <a:latin typeface="Times New Roman" panose="02020603050405020304" pitchFamily="18" charset="0"/>
                <a:cs typeface="Times New Roman" panose="02020603050405020304" pitchFamily="18" charset="0"/>
              </a:rPr>
              <a:t>(e)</a:t>
            </a:r>
            <a:r>
              <a:rPr lang="en-US" altLang="zh-CN"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12</a:t>
            </a:fld>
            <a:endParaRPr lang="zh-CN" altLang="en-US"/>
          </a:p>
        </p:txBody>
      </p:sp>
    </p:spTree>
    <p:extLst>
      <p:ext uri="{BB962C8B-B14F-4D97-AF65-F5344CB8AC3E}">
        <p14:creationId xmlns:p14="http://schemas.microsoft.com/office/powerpoint/2010/main" xmlns="" val="2098564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At every conditional statement </a:t>
            </a:r>
            <a:r>
              <a:rPr lang="en-US" altLang="zh-CN" sz="1200" dirty="0" smtClean="0">
                <a:latin typeface="Consolas" panose="020B0609020204030204" pitchFamily="49" charset="0"/>
              </a:rPr>
              <a:t>if (</a:t>
            </a:r>
            <a:r>
              <a:rPr lang="en-US" altLang="zh-CN" sz="1200" i="1" dirty="0" smtClean="0">
                <a:latin typeface="Consolas" panose="020B0609020204030204" pitchFamily="49" charset="0"/>
              </a:rPr>
              <a:t>e</a:t>
            </a:r>
            <a:r>
              <a:rPr lang="en-US" altLang="zh-CN" sz="1200" dirty="0" smtClean="0">
                <a:latin typeface="Consolas" panose="020B0609020204030204" pitchFamily="49" charset="0"/>
              </a:rPr>
              <a:t>) then </a:t>
            </a:r>
            <a:r>
              <a:rPr lang="en-US" altLang="zh-CN" sz="1200" b="1" dirty="0" smtClean="0">
                <a:latin typeface="Consolas" panose="020B0609020204030204" pitchFamily="49" charset="0"/>
              </a:rPr>
              <a:t>S1</a:t>
            </a:r>
            <a:r>
              <a:rPr lang="en-US" altLang="zh-CN" sz="1200" dirty="0" smtClean="0">
                <a:latin typeface="Consolas" panose="020B0609020204030204" pitchFamily="49" charset="0"/>
              </a:rPr>
              <a:t> else </a:t>
            </a:r>
            <a:r>
              <a:rPr lang="en-US" altLang="zh-CN" sz="1200" b="1" dirty="0" smtClean="0">
                <a:latin typeface="Consolas" panose="020B0609020204030204" pitchFamily="49" charset="0"/>
              </a:rPr>
              <a:t>S2</a:t>
            </a:r>
            <a:endParaRPr lang="en-US" altLang="zh-CN" sz="1200" dirty="0" smtClean="0"/>
          </a:p>
          <a:p>
            <a:pPr marL="342900" indent="-342900">
              <a:buFont typeface="+mj-lt"/>
              <a:buAutoNum type="arabicPeriod"/>
            </a:pPr>
            <a:r>
              <a:rPr lang="en-US" altLang="zh-CN" sz="1200" i="1" dirty="0" smtClean="0"/>
              <a:t>pc</a:t>
            </a:r>
            <a:r>
              <a:rPr lang="en-US" altLang="zh-CN" sz="1200" dirty="0" smtClean="0"/>
              <a:t> is updated to </a:t>
            </a:r>
            <a:r>
              <a:rPr lang="en-US" altLang="zh-CN" sz="1200" i="1" dirty="0" smtClean="0"/>
              <a:t>pc</a:t>
            </a:r>
            <a:r>
              <a:rPr lang="en-US" altLang="zh-CN" sz="1200" dirty="0" smtClean="0"/>
              <a:t>∧</a:t>
            </a:r>
            <a:r>
              <a:rPr lang="el-GR" altLang="zh-CN" sz="1200" i="1" dirty="0" smtClean="0">
                <a:latin typeface="Times New Roman" panose="02020603050405020304" pitchFamily="18" charset="0"/>
                <a:cs typeface="Times New Roman" panose="02020603050405020304" pitchFamily="18" charset="0"/>
              </a:rPr>
              <a:t>σ</a:t>
            </a:r>
            <a:r>
              <a:rPr lang="en-US" altLang="zh-CN" sz="1200" dirty="0" smtClean="0">
                <a:latin typeface="Times New Roman" panose="02020603050405020304" pitchFamily="18" charset="0"/>
                <a:cs typeface="Times New Roman" panose="02020603050405020304" pitchFamily="18" charset="0"/>
              </a:rPr>
              <a:t>(</a:t>
            </a:r>
            <a:r>
              <a:rPr lang="en-US" altLang="zh-CN" sz="1200" i="1"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a:t>
            </a:r>
            <a:r>
              <a:rPr lang="en-US" altLang="zh-CN" sz="1200" dirty="0" smtClean="0"/>
              <a:t> for “then” branch </a:t>
            </a:r>
          </a:p>
          <a:p>
            <a:pPr marL="342900" indent="-342900">
              <a:buFont typeface="+mj-lt"/>
              <a:buAutoNum type="arabicPeriod"/>
            </a:pPr>
            <a:r>
              <a:rPr lang="en-US" altLang="zh-CN" sz="1200" dirty="0" smtClean="0"/>
              <a:t>and a fresh path constraint </a:t>
            </a:r>
            <a:r>
              <a:rPr lang="en-US" altLang="zh-CN" sz="1200" i="1" dirty="0" smtClean="0"/>
              <a:t>pc’</a:t>
            </a:r>
            <a:r>
              <a:rPr lang="en-US" altLang="zh-CN" sz="1200" dirty="0" smtClean="0"/>
              <a:t> is created and initialized to </a:t>
            </a:r>
            <a:r>
              <a:rPr lang="en-US" altLang="zh-CN" sz="1200" i="1" dirty="0" smtClean="0"/>
              <a:t>pc</a:t>
            </a:r>
            <a:r>
              <a:rPr lang="en-US" altLang="zh-CN" sz="1200" dirty="0" smtClean="0"/>
              <a:t>∧¬</a:t>
            </a:r>
            <a:r>
              <a:rPr lang="el-GR" altLang="zh-CN" sz="1200" i="1" dirty="0" smtClean="0">
                <a:latin typeface="Times New Roman" panose="02020603050405020304" pitchFamily="18" charset="0"/>
                <a:cs typeface="Times New Roman" panose="02020603050405020304" pitchFamily="18" charset="0"/>
              </a:rPr>
              <a:t>σ</a:t>
            </a:r>
            <a:r>
              <a:rPr lang="en-US" altLang="zh-CN" sz="1200" dirty="0" smtClean="0">
                <a:latin typeface="Times New Roman" panose="02020603050405020304" pitchFamily="18" charset="0"/>
                <a:cs typeface="Times New Roman" panose="02020603050405020304" pitchFamily="18" charset="0"/>
              </a:rPr>
              <a:t>(</a:t>
            </a:r>
            <a:r>
              <a:rPr lang="en-US" altLang="zh-CN" sz="1200" i="1"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a:t>
            </a:r>
            <a:r>
              <a:rPr lang="en-US" altLang="zh-CN" sz="1200" dirty="0" smtClean="0"/>
              <a:t> for “else” branch</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If a symbolic execution instance hits an exit statement or an error.</a:t>
            </a:r>
          </a:p>
          <a:p>
            <a:r>
              <a:rPr lang="en-US" altLang="zh-CN" sz="1200" b="0" i="0" u="none" strike="noStrike" kern="1200" baseline="0" dirty="0" smtClean="0">
                <a:solidFill>
                  <a:schemeClr val="tx1"/>
                </a:solidFill>
                <a:latin typeface="+mn-lt"/>
                <a:ea typeface="+mn-ea"/>
                <a:cs typeface="+mn-cs"/>
              </a:rPr>
              <a:t>the current instance of symbolic execution is terminated and a satisfying assignment to the current symbolic path constraint is generated.</a:t>
            </a:r>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13</a:t>
            </a:fld>
            <a:endParaRPr lang="zh-CN" altLang="en-US"/>
          </a:p>
        </p:txBody>
      </p:sp>
    </p:spTree>
    <p:extLst>
      <p:ext uri="{BB962C8B-B14F-4D97-AF65-F5344CB8AC3E}">
        <p14:creationId xmlns:p14="http://schemas.microsoft.com/office/powerpoint/2010/main" xmlns="" val="3273333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smtClean="0">
                <a:solidFill>
                  <a:schemeClr val="tx1"/>
                </a:solidFill>
                <a:latin typeface="+mn-lt"/>
                <a:ea typeface="+mn-ea"/>
                <a:cs typeface="+mn-cs"/>
              </a:rPr>
              <a:t>The </a:t>
            </a:r>
            <a:r>
              <a:rPr lang="en-US" altLang="zh-CN" sz="1200" b="0" i="0" u="none" strike="noStrike" kern="1200" baseline="0" smtClean="0">
                <a:solidFill>
                  <a:schemeClr val="tx1"/>
                </a:solidFill>
                <a:latin typeface="+mn-lt"/>
                <a:ea typeface="+mn-ea"/>
                <a:cs typeface="+mn-cs"/>
              </a:rPr>
              <a:t>author developed </a:t>
            </a:r>
            <a:r>
              <a:rPr lang="en-US" altLang="zh-CN" sz="1200" b="0" i="0" u="none" strike="noStrike" kern="1200" baseline="0" dirty="0" smtClean="0">
                <a:solidFill>
                  <a:schemeClr val="tx1"/>
                </a:solidFill>
                <a:latin typeface="+mn-lt"/>
                <a:ea typeface="+mn-ea"/>
                <a:cs typeface="+mn-cs"/>
              </a:rPr>
              <a:t>an interactive symbolic execution system called EFFIGY.</a:t>
            </a:r>
          </a:p>
          <a:p>
            <a:r>
              <a:rPr lang="en-US" altLang="zh-CN" sz="1200" b="0" i="0" u="none" strike="noStrike" kern="1200" baseline="0" dirty="0" smtClean="0">
                <a:solidFill>
                  <a:schemeClr val="tx1"/>
                </a:solidFill>
                <a:latin typeface="+mn-lt"/>
                <a:ea typeface="+mn-ea"/>
                <a:cs typeface="+mn-cs"/>
              </a:rPr>
              <a:t>Basic debugging and testing facilities are provided for symbolic program execution.</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An "exhaustive“ test manager is available for systematically exploring </a:t>
            </a:r>
            <a:r>
              <a:rPr lang="en-US" altLang="zh-CN" sz="1200" b="0" i="0" u="none" strike="noStrike" kern="1200" baseline="0" smtClean="0">
                <a:solidFill>
                  <a:schemeClr val="tx1"/>
                </a:solidFill>
                <a:latin typeface="+mn-lt"/>
                <a:ea typeface="+mn-ea"/>
                <a:cs typeface="+mn-cs"/>
              </a:rPr>
              <a:t>the </a:t>
            </a:r>
            <a:r>
              <a:rPr lang="en-US" altLang="zh-CN" sz="1200" b="0" i="0" u="none" strike="noStrike" kern="1200" baseline="0" smtClean="0">
                <a:solidFill>
                  <a:schemeClr val="tx1"/>
                </a:solidFill>
                <a:latin typeface="+mn-lt"/>
                <a:ea typeface="+mn-ea"/>
                <a:cs typeface="+mn-cs"/>
              </a:rPr>
              <a:t>alternatives </a:t>
            </a:r>
            <a:r>
              <a:rPr lang="en-US" altLang="zh-CN" sz="1200" b="0" i="0" u="none" strike="noStrike" kern="1200" baseline="0" dirty="0" smtClean="0">
                <a:solidFill>
                  <a:schemeClr val="tx1"/>
                </a:solidFill>
                <a:latin typeface="+mn-lt"/>
                <a:ea typeface="+mn-ea"/>
                <a:cs typeface="+mn-cs"/>
              </a:rPr>
              <a:t>in the symbolic execution tree.</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system can automatically check </a:t>
            </a:r>
            <a:r>
              <a:rPr lang="en-US" altLang="zh-CN" sz="1200" b="0" i="0" u="none" strike="noStrike" kern="1200" baseline="0" smtClean="0">
                <a:solidFill>
                  <a:schemeClr val="tx1"/>
                </a:solidFill>
                <a:latin typeface="+mn-lt"/>
                <a:ea typeface="+mn-ea"/>
                <a:cs typeface="+mn-cs"/>
              </a:rPr>
              <a:t>test </a:t>
            </a:r>
            <a:r>
              <a:rPr lang="en-US" altLang="zh-CN" sz="1200" b="0" i="0" u="none" strike="noStrike" kern="1200" baseline="0" smtClean="0">
                <a:solidFill>
                  <a:schemeClr val="tx1"/>
                </a:solidFill>
                <a:latin typeface="+mn-lt"/>
                <a:ea typeface="+mn-ea"/>
                <a:cs typeface="+mn-cs"/>
              </a:rPr>
              <a:t>results </a:t>
            </a:r>
            <a:r>
              <a:rPr lang="en-US" altLang="zh-CN" sz="1200" b="0" i="0" u="none" strike="noStrike" kern="1200" baseline="0" dirty="0" smtClean="0">
                <a:solidFill>
                  <a:schemeClr val="tx1"/>
                </a:solidFill>
                <a:latin typeface="+mn-lt"/>
                <a:ea typeface="+mn-ea"/>
                <a:cs typeface="+mn-cs"/>
              </a:rPr>
              <a:t>against output assertions if they are supplied.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Finally, the system offers a program verifier which uses symbolic execution and user supplied assertions to generate the verification conditions</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14</a:t>
            </a:fld>
            <a:endParaRPr lang="zh-CN" altLang="en-US"/>
          </a:p>
        </p:txBody>
      </p:sp>
    </p:spTree>
    <p:extLst>
      <p:ext uri="{BB962C8B-B14F-4D97-AF65-F5344CB8AC3E}">
        <p14:creationId xmlns:p14="http://schemas.microsoft.com/office/powerpoint/2010/main" xmlns="" val="1466003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Whenever the system encounters an IF statement it notifies the user and allows him to choose. He may: </a:t>
            </a:r>
          </a:p>
          <a:p>
            <a:r>
              <a:rPr lang="en-US" altLang="zh-CN" sz="1200" b="0" i="0" u="none" strike="noStrike" kern="1200" baseline="0" dirty="0" smtClean="0">
                <a:solidFill>
                  <a:schemeClr val="tx1"/>
                </a:solidFill>
                <a:latin typeface="+mn-lt"/>
                <a:ea typeface="+mn-ea"/>
                <a:cs typeface="+mn-cs"/>
              </a:rPr>
              <a:t>1. Type </a:t>
            </a:r>
            <a:r>
              <a:rPr lang="en-US" altLang="zh-CN" sz="1200" b="0" i="1" u="none" strike="noStrike" kern="1200" baseline="0" dirty="0" smtClean="0">
                <a:solidFill>
                  <a:schemeClr val="tx1"/>
                </a:solidFill>
                <a:latin typeface="+mn-lt"/>
                <a:ea typeface="+mn-ea"/>
                <a:cs typeface="+mn-cs"/>
              </a:rPr>
              <a:t>"go </a:t>
            </a:r>
            <a:r>
              <a:rPr lang="en-US" altLang="zh-CN" sz="1200" b="0" i="0" u="none" strike="noStrike" kern="1200" baseline="0" dirty="0" smtClean="0">
                <a:solidFill>
                  <a:schemeClr val="tx1"/>
                </a:solidFill>
                <a:latin typeface="+mn-lt"/>
                <a:ea typeface="+mn-ea"/>
                <a:cs typeface="+mn-cs"/>
              </a:rPr>
              <a:t>true" and the system follows the </a:t>
            </a:r>
            <a:r>
              <a:rPr lang="en-US" altLang="zh-CN" sz="1200" b="0" i="0" u="none" strike="noStrike" kern="1200" baseline="0" smtClean="0">
                <a:solidFill>
                  <a:schemeClr val="tx1"/>
                </a:solidFill>
                <a:latin typeface="+mn-lt"/>
                <a:ea typeface="+mn-ea"/>
                <a:cs typeface="+mn-cs"/>
              </a:rPr>
              <a:t>THEN </a:t>
            </a:r>
            <a:r>
              <a:rPr lang="en-US" altLang="zh-CN" sz="1200" b="0" i="0" u="none" strike="noStrike" kern="1200" baseline="0" smtClean="0">
                <a:solidFill>
                  <a:schemeClr val="tx1"/>
                </a:solidFill>
                <a:latin typeface="+mn-lt"/>
                <a:ea typeface="+mn-ea"/>
                <a:cs typeface="+mn-cs"/>
              </a:rPr>
              <a:t>branch, or</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2. Type "go false" and the system follows the </a:t>
            </a:r>
            <a:r>
              <a:rPr lang="en-US" altLang="zh-CN" sz="1200" b="0" i="0" u="none" strike="noStrike" kern="1200" baseline="0" smtClean="0">
                <a:solidFill>
                  <a:schemeClr val="tx1"/>
                </a:solidFill>
                <a:latin typeface="+mn-lt"/>
                <a:ea typeface="+mn-ea"/>
                <a:cs typeface="+mn-cs"/>
              </a:rPr>
              <a:t>ELSE </a:t>
            </a:r>
            <a:r>
              <a:rPr lang="en-US" altLang="zh-CN" sz="1200" b="0" i="0" u="none" strike="noStrike" kern="1200" baseline="0" smtClean="0">
                <a:solidFill>
                  <a:schemeClr val="tx1"/>
                </a:solidFill>
                <a:latin typeface="+mn-lt"/>
                <a:ea typeface="+mn-ea"/>
                <a:cs typeface="+mn-cs"/>
              </a:rPr>
              <a:t>branch, </a:t>
            </a:r>
            <a:r>
              <a:rPr lang="en-US" altLang="zh-CN" sz="1200" b="0" i="0" u="none" strike="noStrike" kern="1200" baseline="0" dirty="0" smtClean="0">
                <a:solidFill>
                  <a:schemeClr val="tx1"/>
                </a:solidFill>
                <a:latin typeface="+mn-lt"/>
                <a:ea typeface="+mn-ea"/>
                <a:cs typeface="+mn-cs"/>
              </a:rPr>
              <a:t>or</a:t>
            </a:r>
          </a:p>
          <a:p>
            <a:r>
              <a:rPr lang="en-US" altLang="zh-CN" sz="1200" b="0" i="0" u="none" strike="noStrike" kern="1200" baseline="0" dirty="0" smtClean="0">
                <a:solidFill>
                  <a:schemeClr val="tx1"/>
                </a:solidFill>
                <a:latin typeface="+mn-lt"/>
                <a:ea typeface="+mn-ea"/>
                <a:cs typeface="+mn-cs"/>
              </a:rPr>
              <a:t>3. Type "assume(P)”</a:t>
            </a:r>
          </a:p>
          <a:p>
            <a:r>
              <a:rPr lang="en-US" altLang="zh-CN" sz="1200" b="0" i="0" u="none" strike="noStrike" kern="1200" baseline="0" dirty="0" smtClean="0">
                <a:solidFill>
                  <a:schemeClr val="tx1"/>
                </a:solidFill>
                <a:latin typeface="+mn-lt"/>
                <a:ea typeface="+mn-ea"/>
                <a:cs typeface="+mn-cs"/>
              </a:rPr>
              <a:t>In the third form P is a predicate which is added to the pc. </a:t>
            </a:r>
          </a:p>
          <a:p>
            <a:r>
              <a:rPr lang="en-US" altLang="zh-CN" sz="1200" b="0" i="0" u="none" strike="noStrike" kern="1200" baseline="0" dirty="0" smtClean="0">
                <a:solidFill>
                  <a:schemeClr val="tx1"/>
                </a:solidFill>
                <a:latin typeface="+mn-lt"/>
                <a:ea typeface="+mn-ea"/>
                <a:cs typeface="+mn-cs"/>
              </a:rPr>
              <a:t>And the system will re-execute the IF statement using the modified </a:t>
            </a:r>
            <a:r>
              <a:rPr lang="en-US" altLang="zh-CN" sz="1200" b="0" i="1" u="none" strike="noStrike" kern="1200" baseline="0" dirty="0" smtClean="0">
                <a:solidFill>
                  <a:schemeClr val="tx1"/>
                </a:solidFill>
                <a:latin typeface="+mn-lt"/>
                <a:ea typeface="+mn-ea"/>
                <a:cs typeface="+mn-cs"/>
              </a:rPr>
              <a:t>pc.</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Here is an example. </a:t>
            </a:r>
            <a:r>
              <a:rPr lang="en-US" altLang="zh-CN" sz="1200" b="0" i="0" u="none" strike="noStrike" kern="1200" baseline="0" smtClean="0">
                <a:solidFill>
                  <a:schemeClr val="tx1"/>
                </a:solidFill>
                <a:latin typeface="+mn-lt"/>
                <a:ea typeface="+mn-ea"/>
                <a:cs typeface="+mn-cs"/>
              </a:rPr>
              <a:t>suppose </a:t>
            </a:r>
            <a:r>
              <a:rPr lang="en-US" altLang="zh-CN" sz="1200" b="0" i="0" u="none" strike="noStrike" kern="1200" baseline="0" smtClean="0">
                <a:solidFill>
                  <a:schemeClr val="tx1"/>
                </a:solidFill>
                <a:latin typeface="+mn-lt"/>
                <a:ea typeface="+mn-ea"/>
                <a:cs typeface="+mn-cs"/>
              </a:rPr>
              <a:t>the </a:t>
            </a:r>
            <a:r>
              <a:rPr lang="en-US" altLang="zh-CN" sz="1200" b="0" i="1" u="none" strike="noStrike" kern="1200" baseline="0" smtClean="0">
                <a:solidFill>
                  <a:schemeClr val="tx1"/>
                </a:solidFill>
                <a:latin typeface="+mn-lt"/>
                <a:ea typeface="+mn-ea"/>
                <a:cs typeface="+mn-cs"/>
              </a:rPr>
              <a:t>pc </a:t>
            </a:r>
            <a:r>
              <a:rPr lang="en-US" altLang="zh-CN" sz="1200" b="0" i="0" u="none" strike="noStrike" kern="1200" baseline="0" smtClean="0">
                <a:solidFill>
                  <a:schemeClr val="tx1"/>
                </a:solidFill>
                <a:latin typeface="+mn-lt"/>
                <a:ea typeface="+mn-ea"/>
                <a:cs typeface="+mn-cs"/>
              </a:rPr>
              <a:t>is a </a:t>
            </a:r>
            <a:r>
              <a:rPr lang="en-US" altLang="zh-CN" sz="1200" b="0" i="0" u="none" strike="noStrike" kern="1200" baseline="0" dirty="0" smtClean="0">
                <a:solidFill>
                  <a:schemeClr val="tx1"/>
                </a:solidFill>
                <a:latin typeface="+mn-lt"/>
                <a:ea typeface="+mn-ea"/>
                <a:cs typeface="+mn-cs"/>
              </a:rPr>
              <a:t>&gt; 0, and the IF statement being executed has the form like this:</a:t>
            </a:r>
          </a:p>
          <a:p>
            <a:r>
              <a:rPr lang="en-US" altLang="zh-CN" sz="1200" b="0" i="0" u="none" strike="noStrike" kern="1200" baseline="0" dirty="0" smtClean="0">
                <a:solidFill>
                  <a:schemeClr val="tx1"/>
                </a:solidFill>
                <a:latin typeface="+mn-lt"/>
                <a:ea typeface="+mn-ea"/>
                <a:cs typeface="+mn-cs"/>
              </a:rPr>
              <a:t>IF X &gt; 5 THEN s1 ELSE s2;</a:t>
            </a:r>
          </a:p>
          <a:p>
            <a:endParaRPr lang="en-US" altLang="zh-CN"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If choose go true, //pc is updated to this </a:t>
            </a:r>
            <a:r>
              <a:rPr lang="en-US" altLang="zh-CN" sz="1200" dirty="0" smtClean="0">
                <a:latin typeface="Times New Roman" pitchFamily="18" charset="0"/>
                <a:cs typeface="Times New Roman" pitchFamily="18" charset="0"/>
              </a:rPr>
              <a:t>(a &gt; 0) &amp; (a &gt; 5) , next</a:t>
            </a:r>
            <a:r>
              <a:rPr lang="en-US" altLang="zh-CN" sz="1200" baseline="0" dirty="0" smtClean="0">
                <a:latin typeface="Times New Roman" pitchFamily="18" charset="0"/>
                <a:cs typeface="Times New Roman" pitchFamily="18" charset="0"/>
              </a:rPr>
              <a:t> statement to be executed is </a:t>
            </a:r>
            <a:r>
              <a:rPr lang="en-US" altLang="zh-CN" sz="1200" b="0" dirty="0" smtClean="0">
                <a:latin typeface="Times New Roman" pitchFamily="18" charset="0"/>
                <a:cs typeface="Times New Roman" pitchFamily="18" charset="0"/>
              </a:rPr>
              <a:t>S1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If choose go false, //pc is updated to this </a:t>
            </a:r>
            <a:r>
              <a:rPr lang="en-US" altLang="zh-CN" sz="1200" dirty="0" smtClean="0">
                <a:latin typeface="Times New Roman" pitchFamily="18" charset="0"/>
                <a:cs typeface="Times New Roman" pitchFamily="18" charset="0"/>
              </a:rPr>
              <a:t>(a &gt; 0) &amp; not(a &gt; 5) , next</a:t>
            </a:r>
            <a:r>
              <a:rPr lang="en-US" altLang="zh-CN" sz="1200" baseline="0" dirty="0" smtClean="0">
                <a:latin typeface="Times New Roman" pitchFamily="18" charset="0"/>
                <a:cs typeface="Times New Roman" pitchFamily="18" charset="0"/>
              </a:rPr>
              <a:t> statement is </a:t>
            </a:r>
            <a:r>
              <a:rPr lang="en-US" altLang="zh-CN" sz="1200" b="0" dirty="0" smtClean="0">
                <a:latin typeface="Times New Roman" pitchFamily="18" charset="0"/>
                <a:cs typeface="Times New Roman" pitchFamily="18" charset="0"/>
              </a:rPr>
              <a:t>S2</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dirty="0" smtClean="0">
                <a:latin typeface="Times New Roman" pitchFamily="18" charset="0"/>
                <a:cs typeface="Times New Roman" pitchFamily="18" charset="0"/>
              </a:rPr>
              <a:t>If</a:t>
            </a:r>
            <a:r>
              <a:rPr lang="en-US" altLang="zh-CN" sz="1200" b="0" baseline="0" dirty="0" smtClean="0">
                <a:latin typeface="Times New Roman" pitchFamily="18" charset="0"/>
                <a:cs typeface="Times New Roman" pitchFamily="18" charset="0"/>
              </a:rPr>
              <a:t> choose assume a &gt; 10, </a:t>
            </a:r>
            <a:r>
              <a:rPr lang="en-US" altLang="zh-CN" sz="1200" b="0" i="0" u="none" strike="noStrike" kern="1200" baseline="0" dirty="0" smtClean="0">
                <a:solidFill>
                  <a:schemeClr val="tx1"/>
                </a:solidFill>
                <a:latin typeface="+mn-lt"/>
                <a:ea typeface="+mn-ea"/>
                <a:cs typeface="+mn-cs"/>
              </a:rPr>
              <a:t>pc is updated to </a:t>
            </a:r>
            <a:r>
              <a:rPr lang="en-US" altLang="zh-CN" sz="1200" dirty="0" smtClean="0">
                <a:latin typeface="Times New Roman" pitchFamily="18" charset="0"/>
                <a:cs typeface="Times New Roman" pitchFamily="18" charset="0"/>
              </a:rPr>
              <a:t>(a &gt; 0) &amp; (a &gt; 10) , and </a:t>
            </a:r>
            <a:r>
              <a:rPr lang="en-US" altLang="zh-CN" sz="1200" b="0" i="0" u="none" strike="noStrike" kern="1200" baseline="0" dirty="0" smtClean="0">
                <a:solidFill>
                  <a:schemeClr val="tx1"/>
                </a:solidFill>
                <a:latin typeface="+mn-lt"/>
                <a:ea typeface="+mn-ea"/>
                <a:cs typeface="+mn-cs"/>
              </a:rPr>
              <a:t>re-execute the IF statement </a:t>
            </a:r>
            <a:endParaRPr lang="en-US" altLang="zh-CN" sz="1200" b="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15</a:t>
            </a:fld>
            <a:endParaRPr lang="zh-CN" altLang="en-US"/>
          </a:p>
        </p:txBody>
      </p:sp>
    </p:spTree>
    <p:extLst>
      <p:ext uri="{BB962C8B-B14F-4D97-AF65-F5344CB8AC3E}">
        <p14:creationId xmlns:p14="http://schemas.microsoft.com/office/powerpoint/2010/main" xmlns="" val="460262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 user may define arbitrary identifiers to be symbolic program inputs, and using them in place of specific integer constants.</a:t>
            </a:r>
          </a:p>
          <a:p>
            <a:r>
              <a:rPr lang="en-US" altLang="zh-CN" sz="1200" b="0" i="0" u="none" strike="noStrike" kern="1200" baseline="0" dirty="0" smtClean="0">
                <a:solidFill>
                  <a:schemeClr val="tx1"/>
                </a:solidFill>
                <a:latin typeface="+mn-lt"/>
                <a:ea typeface="+mn-ea"/>
                <a:cs typeface="+mn-cs"/>
              </a:rPr>
              <a:t>For example, the user could invoke a procedure SUM for testing by: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Normal execution over integers</a:t>
            </a:r>
            <a:endParaRPr lang="zh-CN" alt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Symbolic execution using the symbols A, B, and</a:t>
            </a:r>
            <a:r>
              <a:rPr lang="en-US" altLang="zh-CN" sz="1200" baseline="0" dirty="0" smtClean="0"/>
              <a:t> C</a:t>
            </a:r>
            <a:endParaRPr lang="zh-CN" alt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Or a combination</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16</a:t>
            </a:fld>
            <a:endParaRPr lang="zh-CN" altLang="en-US"/>
          </a:p>
        </p:txBody>
      </p:sp>
    </p:spTree>
    <p:extLst>
      <p:ext uri="{BB962C8B-B14F-4D97-AF65-F5344CB8AC3E}">
        <p14:creationId xmlns:p14="http://schemas.microsoft.com/office/powerpoint/2010/main" xmlns="" val="185003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Here is an example of how the program of SEARCH, could be checked out </a:t>
            </a:r>
            <a:r>
              <a:rPr lang="en-US" altLang="zh-CN" sz="1200" b="0" i="0" u="none" strike="noStrike" kern="1200" baseline="0" smtClean="0">
                <a:solidFill>
                  <a:schemeClr val="tx1"/>
                </a:solidFill>
                <a:latin typeface="+mn-lt"/>
                <a:ea typeface="+mn-ea"/>
                <a:cs typeface="+mn-cs"/>
              </a:rPr>
              <a:t>on </a:t>
            </a:r>
            <a:r>
              <a:rPr lang="en-US" altLang="zh-CN" sz="1200" b="0" i="0" u="none" strike="noStrike" kern="1200" baseline="0" smtClean="0">
                <a:solidFill>
                  <a:schemeClr val="tx1"/>
                </a:solidFill>
                <a:latin typeface="+mn-lt"/>
                <a:ea typeface="+mn-ea"/>
                <a:cs typeface="+mn-cs"/>
              </a:rPr>
              <a:t>EFFIGY.</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program SEARCH was written to perform a binary search </a:t>
            </a:r>
            <a:r>
              <a:rPr lang="en-US" altLang="zh-CN" sz="1200" b="0" i="0" u="none" strike="noStrike" kern="1200" baseline="0" smtClean="0">
                <a:solidFill>
                  <a:schemeClr val="tx1"/>
                </a:solidFill>
                <a:latin typeface="+mn-lt"/>
                <a:ea typeface="+mn-ea"/>
                <a:cs typeface="+mn-cs"/>
              </a:rPr>
              <a:t>for </a:t>
            </a:r>
            <a:r>
              <a:rPr lang="en-US" altLang="zh-CN" sz="1200" b="0" i="0" u="none" strike="noStrike" kern="1200" baseline="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in an ascending-order array A, </a:t>
            </a:r>
            <a:r>
              <a:rPr lang="en-US" altLang="zh-CN" sz="1200" b="0" i="0" u="none" strike="noStrike" kern="1200" baseline="0" smtClean="0">
                <a:solidFill>
                  <a:schemeClr val="tx1"/>
                </a:solidFill>
                <a:latin typeface="+mn-lt"/>
                <a:ea typeface="+mn-ea"/>
                <a:cs typeface="+mn-cs"/>
              </a:rPr>
              <a:t>from </a:t>
            </a:r>
            <a:r>
              <a:rPr lang="en-US" altLang="zh-CN" sz="1200" b="0" i="0" u="none" strike="noStrike" kern="1200" baseline="0" smtClean="0">
                <a:solidFill>
                  <a:schemeClr val="tx1"/>
                </a:solidFill>
                <a:latin typeface="+mn-lt"/>
                <a:ea typeface="+mn-ea"/>
                <a:cs typeface="+mn-cs"/>
              </a:rPr>
              <a:t>index  </a:t>
            </a:r>
            <a:r>
              <a:rPr lang="en-US" altLang="zh-CN" sz="1200" b="0" i="0" u="none" strike="noStrike" kern="1200" baseline="0" dirty="0" smtClean="0">
                <a:solidFill>
                  <a:schemeClr val="tx1"/>
                </a:solidFill>
                <a:latin typeface="+mn-lt"/>
                <a:ea typeface="+mn-ea"/>
                <a:cs typeface="+mn-cs"/>
              </a:rPr>
              <a:t>L to U. </a:t>
            </a:r>
          </a:p>
          <a:p>
            <a:r>
              <a:rPr lang="en-US" altLang="zh-CN" sz="1200" b="0" i="0" u="none" strike="noStrike" kern="1200" baseline="0" dirty="0" smtClean="0">
                <a:solidFill>
                  <a:schemeClr val="tx1"/>
                </a:solidFill>
                <a:latin typeface="+mn-lt"/>
                <a:ea typeface="+mn-ea"/>
                <a:cs typeface="+mn-cs"/>
              </a:rPr>
              <a:t>If a match is found, </a:t>
            </a:r>
            <a:r>
              <a:rPr lang="en-US" altLang="zh-CN" sz="1200" b="0" i="0" u="none" strike="noStrike" kern="1200" baseline="0" smtClean="0">
                <a:solidFill>
                  <a:schemeClr val="tx1"/>
                </a:solidFill>
                <a:latin typeface="+mn-lt"/>
                <a:ea typeface="+mn-ea"/>
                <a:cs typeface="+mn-cs"/>
              </a:rPr>
              <a:t>the </a:t>
            </a:r>
            <a:r>
              <a:rPr lang="en-US" altLang="zh-CN" sz="1200" b="0" i="0" u="none" strike="noStrike" kern="1200" baseline="0" smtClean="0">
                <a:solidFill>
                  <a:schemeClr val="tx1"/>
                </a:solidFill>
                <a:latin typeface="+mn-lt"/>
                <a:ea typeface="+mn-ea"/>
                <a:cs typeface="+mn-cs"/>
              </a:rPr>
              <a:t>index </a:t>
            </a:r>
            <a:r>
              <a:rPr lang="en-US" altLang="zh-CN" sz="1200" b="0" i="0" u="none" strike="noStrike" kern="1200" baseline="0" smtClean="0">
                <a:solidFill>
                  <a:schemeClr val="tx1"/>
                </a:solidFill>
                <a:latin typeface="+mn-lt"/>
                <a:ea typeface="+mn-ea"/>
                <a:cs typeface="+mn-cs"/>
              </a:rPr>
              <a:t>of </a:t>
            </a:r>
            <a:r>
              <a:rPr lang="en-US" altLang="zh-CN" sz="1200" b="0" i="0" u="none" strike="noStrike" kern="1200" baseline="0" smtClean="0">
                <a:solidFill>
                  <a:schemeClr val="tx1"/>
                </a:solidFill>
                <a:latin typeface="+mn-lt"/>
                <a:ea typeface="+mn-ea"/>
                <a:cs typeface="+mn-cs"/>
              </a:rPr>
              <a:t>the matching element </a:t>
            </a:r>
            <a:r>
              <a:rPr lang="en-US" altLang="zh-CN" sz="1200" b="0" i="0" u="none" strike="noStrike" kern="1200" baseline="0" dirty="0" smtClean="0">
                <a:solidFill>
                  <a:schemeClr val="tx1"/>
                </a:solidFill>
                <a:latin typeface="+mn-lt"/>
                <a:ea typeface="+mn-ea"/>
                <a:cs typeface="+mn-cs"/>
              </a:rPr>
              <a:t>is returned in J and FOUND is set to 1. </a:t>
            </a:r>
          </a:p>
          <a:p>
            <a:r>
              <a:rPr lang="en-US" altLang="zh-CN" sz="1200" b="0" i="0" u="none" strike="noStrike" kern="1200" baseline="0" dirty="0" smtClean="0">
                <a:solidFill>
                  <a:schemeClr val="tx1"/>
                </a:solidFill>
                <a:latin typeface="+mn-lt"/>
                <a:ea typeface="+mn-ea"/>
                <a:cs typeface="+mn-cs"/>
              </a:rPr>
              <a:t>Otherwise, FOUND is set to 0 and J is set to the value such that A(J) &lt; X &lt; A(J+1).</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test of SEARCH might take the form like this.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Symbolic execution will proceed until statement 7, at which point the user is asked whether or not "X" = "A(3)". </a:t>
            </a:r>
          </a:p>
          <a:p>
            <a:r>
              <a:rPr lang="en-US" altLang="zh-CN" sz="1200" b="0" i="0" u="none" strike="noStrike" kern="1200" baseline="0" dirty="0" smtClean="0">
                <a:solidFill>
                  <a:schemeClr val="tx1"/>
                </a:solidFill>
                <a:latin typeface="+mn-lt"/>
                <a:ea typeface="+mn-ea"/>
                <a:cs typeface="+mn-cs"/>
              </a:rPr>
              <a:t>If the user types "save; go true", </a:t>
            </a:r>
          </a:p>
          <a:p>
            <a:r>
              <a:rPr lang="en-US" altLang="zh-CN" sz="1200" b="0" i="0" u="none" strike="noStrike" kern="1200" baseline="0" dirty="0" smtClean="0">
                <a:solidFill>
                  <a:schemeClr val="tx1"/>
                </a:solidFill>
                <a:latin typeface="+mn-lt"/>
                <a:ea typeface="+mn-ea"/>
                <a:cs typeface="+mn-cs"/>
              </a:rPr>
              <a:t>the current execution state will be saved as state 1 and the execution will run to completion determining that </a:t>
            </a:r>
            <a:r>
              <a:rPr lang="en-US" altLang="zh-CN" sz="1200" b="0" i="1" u="none" strike="noStrike" kern="1200" baseline="0" smtClean="0">
                <a:solidFill>
                  <a:schemeClr val="tx1"/>
                </a:solidFill>
                <a:latin typeface="+mn-lt"/>
                <a:ea typeface="+mn-ea"/>
                <a:cs typeface="+mn-cs"/>
              </a:rPr>
              <a:t>pc </a:t>
            </a:r>
            <a:r>
              <a:rPr lang="en-US" altLang="zh-CN" sz="1200" b="0" i="0" u="none" strike="noStrike" kern="1200" baseline="0" smtClean="0">
                <a:solidFill>
                  <a:schemeClr val="tx1"/>
                </a:solidFill>
                <a:latin typeface="+mn-lt"/>
                <a:ea typeface="+mn-ea"/>
                <a:cs typeface="+mn-cs"/>
              </a:rPr>
              <a:t>is </a:t>
            </a:r>
            <a:r>
              <a:rPr lang="en-US" altLang="zh-CN" sz="1200" b="0" i="0" u="none" strike="noStrike" kern="1200" baseline="0" dirty="0" smtClean="0">
                <a:solidFill>
                  <a:schemeClr val="tx1"/>
                </a:solidFill>
                <a:latin typeface="+mn-lt"/>
                <a:ea typeface="+mn-ea"/>
                <a:cs typeface="+mn-cs"/>
              </a:rPr>
              <a:t>("X" = "A(3)"), </a:t>
            </a:r>
            <a:r>
              <a:rPr lang="en-US" altLang="zh-CN" sz="1200" b="0" i="0" u="none" strike="noStrike" kern="1200" baseline="0" smtClean="0">
                <a:solidFill>
                  <a:schemeClr val="tx1"/>
                </a:solidFill>
                <a:latin typeface="+mn-lt"/>
                <a:ea typeface="+mn-ea"/>
                <a:cs typeface="+mn-cs"/>
              </a:rPr>
              <a:t>FOUND </a:t>
            </a:r>
            <a:r>
              <a:rPr lang="en-US" altLang="zh-CN" sz="1200" b="0" i="0" u="none" strike="noStrike" kern="1200" baseline="0" smtClean="0">
                <a:solidFill>
                  <a:schemeClr val="tx1"/>
                </a:solidFill>
                <a:latin typeface="+mn-lt"/>
                <a:ea typeface="+mn-ea"/>
                <a:cs typeface="+mn-cs"/>
              </a:rPr>
              <a:t>is </a:t>
            </a:r>
            <a:r>
              <a:rPr lang="en-US" altLang="zh-CN" sz="1200" b="0" i="0" u="none" strike="noStrike" kern="1200" baseline="0" dirty="0" smtClean="0">
                <a:solidFill>
                  <a:schemeClr val="tx1"/>
                </a:solidFill>
                <a:latin typeface="+mn-lt"/>
                <a:ea typeface="+mn-ea"/>
                <a:cs typeface="+mn-cs"/>
              </a:rPr>
              <a:t>1, and </a:t>
            </a:r>
            <a:r>
              <a:rPr lang="en-US" altLang="zh-CN" sz="1200" b="0" i="0" u="none" strike="noStrike" kern="1200" baseline="0" smtClean="0">
                <a:solidFill>
                  <a:schemeClr val="tx1"/>
                </a:solidFill>
                <a:latin typeface="+mn-lt"/>
                <a:ea typeface="+mn-ea"/>
                <a:cs typeface="+mn-cs"/>
              </a:rPr>
              <a:t>J </a:t>
            </a:r>
            <a:r>
              <a:rPr lang="en-US" altLang="zh-CN" sz="1200" b="0" i="0" u="none" strike="noStrike" kern="1200" baseline="0" smtClean="0">
                <a:solidFill>
                  <a:schemeClr val="tx1"/>
                </a:solidFill>
                <a:latin typeface="+mn-lt"/>
                <a:ea typeface="+mn-ea"/>
                <a:cs typeface="+mn-cs"/>
              </a:rPr>
              <a:t>is </a:t>
            </a:r>
            <a:r>
              <a:rPr lang="en-US" altLang="zh-CN" sz="1200" b="0" i="0" u="none" strike="noStrike" kern="1200" baseline="0" dirty="0" smtClean="0">
                <a:solidFill>
                  <a:schemeClr val="tx1"/>
                </a:solidFill>
                <a:latin typeface="+mn-lt"/>
                <a:ea typeface="+mn-ea"/>
                <a:cs typeface="+mn-cs"/>
              </a:rPr>
              <a:t>3.</a:t>
            </a:r>
          </a:p>
          <a:p>
            <a:r>
              <a:rPr lang="en-US" altLang="zh-CN" sz="1200" b="0" i="0" u="none" strike="noStrike" kern="1200" baseline="0" dirty="0" smtClean="0">
                <a:solidFill>
                  <a:schemeClr val="tx1"/>
                </a:solidFill>
                <a:latin typeface="+mn-lt"/>
                <a:ea typeface="+mn-ea"/>
                <a:cs typeface="+mn-cs"/>
              </a:rPr>
              <a:t>Now by typing "restore 1; go false" the user may examine the other possibility when "X" not equal "A(3)".</a:t>
            </a:r>
          </a:p>
          <a:p>
            <a:endParaRPr lang="en-US" altLang="zh-CN"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17</a:t>
            </a:fld>
            <a:endParaRPr lang="zh-CN" altLang="en-US"/>
          </a:p>
        </p:txBody>
      </p:sp>
    </p:spTree>
    <p:extLst>
      <p:ext uri="{BB962C8B-B14F-4D97-AF65-F5344CB8AC3E}">
        <p14:creationId xmlns:p14="http://schemas.microsoft.com/office/powerpoint/2010/main" xmlns="" val="462431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Continuing in this manner the user may explore the finite tree, and in this case find eleven terminal leaves: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user could also use the system to generate these eleven outputs automatically</a:t>
            </a:r>
          </a:p>
          <a:p>
            <a:r>
              <a:rPr lang="en-US" altLang="zh-CN" sz="1200" b="0" i="0" u="none" strike="noStrike" kern="1200" baseline="0" dirty="0" smtClean="0">
                <a:solidFill>
                  <a:schemeClr val="tx1"/>
                </a:solidFill>
                <a:latin typeface="+mn-lt"/>
                <a:ea typeface="+mn-ea"/>
                <a:cs typeface="+mn-cs"/>
              </a:rPr>
              <a:t>( by use of the TEST facility in EFFIGY: TEST (200) SEARCH (A, 1, 5, "A", FOUND, J) </a:t>
            </a:r>
          </a:p>
          <a:p>
            <a:r>
              <a:rPr lang="en-US" altLang="zh-CN" sz="1200" b="0" i="0" u="none" strike="noStrike" kern="1200" baseline="0" dirty="0" smtClean="0">
                <a:solidFill>
                  <a:schemeClr val="tx1"/>
                </a:solidFill>
                <a:latin typeface="+mn-lt"/>
                <a:ea typeface="+mn-ea"/>
                <a:cs typeface="+mn-cs"/>
              </a:rPr>
              <a:t>The 200 is used to limit the exhaustive search of the symbolic execution tree to those paths traversing less than 200 statement executions.)</a:t>
            </a:r>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18</a:t>
            </a:fld>
            <a:endParaRPr lang="zh-CN" altLang="en-US"/>
          </a:p>
        </p:txBody>
      </p:sp>
    </p:spTree>
    <p:extLst>
      <p:ext uri="{BB962C8B-B14F-4D97-AF65-F5344CB8AC3E}">
        <p14:creationId xmlns:p14="http://schemas.microsoft.com/office/powerpoint/2010/main" xmlns="" val="650395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 conclusion,</a:t>
            </a:r>
            <a:r>
              <a:rPr lang="en-US" altLang="zh-CN" baseline="0" dirty="0" smtClean="0"/>
              <a:t> </a:t>
            </a:r>
            <a:r>
              <a:rPr lang="en-US" altLang="zh-CN" dirty="0" smtClean="0"/>
              <a:t>This paper describes symbolic execution, an enhanced testing technique.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Symbolic execution allows the creation of high-coverage test, which can help program testing and debugging.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Moreover,</a:t>
            </a:r>
            <a:r>
              <a:rPr lang="en-US" altLang="zh-CN" baseline="0" dirty="0" smtClean="0"/>
              <a:t> t</a:t>
            </a:r>
            <a:r>
              <a:rPr lang="en-US" altLang="zh-CN" dirty="0" smtClean="0"/>
              <a:t>he author built an interactive debugging system called </a:t>
            </a:r>
            <a:r>
              <a:rPr lang="en-US" altLang="zh-CN" cap="small" dirty="0" smtClean="0"/>
              <a:t>Effigy</a:t>
            </a:r>
            <a:r>
              <a:rPr lang="en-US" altLang="zh-CN" dirty="0" smtClean="0"/>
              <a:t>, which embodies symbolic execution.</a:t>
            </a:r>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19</a:t>
            </a:fld>
            <a:endParaRPr lang="zh-CN" altLang="en-US"/>
          </a:p>
        </p:txBody>
      </p:sp>
    </p:spTree>
    <p:extLst>
      <p:ext uri="{BB962C8B-B14F-4D97-AF65-F5344CB8AC3E}">
        <p14:creationId xmlns:p14="http://schemas.microsoft.com/office/powerpoint/2010/main" xmlns="" val="2401009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Nowadays,</a:t>
            </a:r>
            <a:r>
              <a:rPr lang="en-US" altLang="zh-CN" baseline="0" dirty="0" smtClean="0"/>
              <a:t> program or software is almost everywhere.</a:t>
            </a:r>
            <a:endParaRPr lang="en-US" altLang="zh-CN" dirty="0" smtClean="0"/>
          </a:p>
          <a:p>
            <a:r>
              <a:rPr lang="en-US" altLang="zh-CN" dirty="0" smtClean="0"/>
              <a:t>From our</a:t>
            </a:r>
            <a:r>
              <a:rPr lang="en-US" altLang="zh-CN" baseline="0" dirty="0" smtClean="0"/>
              <a:t> </a:t>
            </a:r>
            <a:r>
              <a:rPr lang="en-US" altLang="zh-CN" dirty="0" smtClean="0"/>
              <a:t>daily life to medical treatment,</a:t>
            </a:r>
            <a:r>
              <a:rPr lang="en-US" altLang="zh-CN" baseline="0" dirty="0" smtClean="0"/>
              <a:t> </a:t>
            </a:r>
            <a:r>
              <a:rPr lang="en-US" altLang="zh-CN" dirty="0" smtClean="0"/>
              <a:t>finance, aerospace and so on and so on.</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2</a:t>
            </a:fld>
            <a:endParaRPr lang="zh-CN" altLang="en-US"/>
          </a:p>
        </p:txBody>
      </p:sp>
    </p:spTree>
    <p:extLst>
      <p:ext uri="{BB962C8B-B14F-4D97-AF65-F5344CB8AC3E}">
        <p14:creationId xmlns:p14="http://schemas.microsoft.com/office/powerpoint/2010/main" xmlns="" val="3675417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That’s all.</a:t>
            </a:r>
            <a:r>
              <a:rPr lang="en-US" altLang="zh-CN" baseline="0" smtClean="0"/>
              <a:t> </a:t>
            </a:r>
            <a:r>
              <a:rPr lang="en-US" altLang="zh-CN" smtClean="0"/>
              <a:t>Thanks</a:t>
            </a:r>
            <a:r>
              <a:rPr lang="en-US" altLang="zh-CN" baseline="0" smtClean="0"/>
              <a:t> for listening. If you have any question, you can ask me.</a:t>
            </a:r>
            <a:endParaRPr lang="zh-CN" altLang="en-US"/>
          </a:p>
        </p:txBody>
      </p:sp>
      <p:sp>
        <p:nvSpPr>
          <p:cNvPr id="4" name="灯片编号占位符 3"/>
          <p:cNvSpPr>
            <a:spLocks noGrp="1"/>
          </p:cNvSpPr>
          <p:nvPr>
            <p:ph type="sldNum" sz="quarter" idx="10"/>
          </p:nvPr>
        </p:nvSpPr>
        <p:spPr/>
        <p:txBody>
          <a:bodyPr/>
          <a:lstStyle/>
          <a:p>
            <a:fld id="{0FE05C2F-C2D0-41D0-B081-206A7C6C3DAB}" type="slidenum">
              <a:rPr lang="zh-CN" altLang="en-US" smtClean="0"/>
              <a:pPr/>
              <a:t>20</a:t>
            </a:fld>
            <a:endParaRPr lang="zh-CN" altLang="en-US"/>
          </a:p>
        </p:txBody>
      </p:sp>
    </p:spTree>
    <p:extLst>
      <p:ext uri="{BB962C8B-B14F-4D97-AF65-F5344CB8AC3E}">
        <p14:creationId xmlns:p14="http://schemas.microsoft.com/office/powerpoint/2010/main" xmlns="" val="1804488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However, </a:t>
            </a:r>
            <a:r>
              <a:rPr lang="en-US" altLang="zh-CN" sz="1200" b="0" i="0" u="none" strike="noStrike" kern="1200" baseline="0" dirty="0" smtClean="0">
                <a:solidFill>
                  <a:schemeClr val="tx1"/>
                </a:solidFill>
                <a:latin typeface="+mn-lt"/>
                <a:ea typeface="+mn-ea"/>
                <a:cs typeface="+mn-cs"/>
              </a:rPr>
              <a:t>many troublesome issues </a:t>
            </a:r>
            <a:r>
              <a:rPr lang="en-US" altLang="zh-CN" sz="1200" b="0" i="0" u="none" strike="noStrike" kern="1200" baseline="0" dirty="0" err="1" smtClean="0">
                <a:solidFill>
                  <a:schemeClr val="tx1"/>
                </a:solidFill>
                <a:latin typeface="+mn-lt"/>
                <a:ea typeface="+mn-ea"/>
                <a:cs typeface="+mn-cs"/>
              </a:rPr>
              <a:t>ariss</a:t>
            </a:r>
            <a:r>
              <a:rPr lang="en-US" altLang="zh-CN" sz="1200" b="0" i="0" u="none" strike="noStrike" kern="1200" baseline="0" dirty="0" smtClean="0">
                <a:solidFill>
                  <a:schemeClr val="tx1"/>
                </a:solidFill>
                <a:latin typeface="+mn-lt"/>
                <a:ea typeface="+mn-ea"/>
                <a:cs typeface="+mn-cs"/>
              </a:rPr>
              <a:t> in symbolic execution systems.</a:t>
            </a:r>
          </a:p>
          <a:p>
            <a:endParaRPr lang="en-US" altLang="zh-CN" sz="1200" b="0" i="0" u="none" strike="noStrike" kern="1200" baseline="0" dirty="0" smtClean="0">
              <a:solidFill>
                <a:schemeClr val="tx1"/>
              </a:solidFill>
              <a:latin typeface="+mn-lt"/>
              <a:ea typeface="+mn-ea"/>
              <a:cs typeface="+mn-cs"/>
            </a:endParaRPr>
          </a:p>
          <a:p>
            <a:r>
              <a:rPr lang="en-US" altLang="zh-CN" dirty="0" smtClean="0"/>
              <a:t>First there</a:t>
            </a:r>
            <a:r>
              <a:rPr lang="en-US" altLang="zh-CN" baseline="0" dirty="0" smtClean="0"/>
              <a:t> is no </a:t>
            </a:r>
            <a:r>
              <a:rPr lang="en-US" altLang="zh-CN" dirty="0" smtClean="0"/>
              <a:t>a practical way to  deal with variable storage-referencing. </a:t>
            </a:r>
          </a:p>
          <a:p>
            <a:r>
              <a:rPr lang="en-US" altLang="zh-CN" dirty="0" smtClean="0"/>
              <a:t>(For example </a:t>
            </a:r>
            <a:r>
              <a:rPr lang="en-US" altLang="zh-CN" sz="1200" b="0" i="0" u="none" strike="noStrike" kern="1200" baseline="0" dirty="0" smtClean="0">
                <a:solidFill>
                  <a:schemeClr val="tx1"/>
                </a:solidFill>
                <a:latin typeface="+mn-lt"/>
                <a:ea typeface="+mn-ea"/>
                <a:cs typeface="+mn-cs"/>
              </a:rPr>
              <a:t>the array notation A(I) references a different particular element of the array A depending on the </a:t>
            </a:r>
            <a:r>
              <a:rPr lang="en-US" altLang="zh-CN" sz="1200" b="0" i="1" u="none" strike="noStrike" kern="1200" baseline="0" dirty="0" smtClean="0">
                <a:solidFill>
                  <a:schemeClr val="tx1"/>
                </a:solidFill>
                <a:latin typeface="+mn-lt"/>
                <a:ea typeface="+mn-ea"/>
                <a:cs typeface="+mn-cs"/>
              </a:rPr>
              <a:t>value </a:t>
            </a:r>
            <a:r>
              <a:rPr lang="en-US" altLang="zh-CN" sz="1200" b="0" i="0" u="none" strike="noStrike" kern="1200" baseline="0" dirty="0" smtClean="0">
                <a:solidFill>
                  <a:schemeClr val="tx1"/>
                </a:solidFill>
                <a:latin typeface="+mn-lt"/>
                <a:ea typeface="+mn-ea"/>
                <a:cs typeface="+mn-cs"/>
              </a:rPr>
              <a:t>of I. </a:t>
            </a:r>
          </a:p>
          <a:p>
            <a:r>
              <a:rPr lang="en-US" altLang="zh-CN" sz="1200" b="0" i="0" u="none" strike="noStrike" kern="1200" baseline="0" dirty="0" smtClean="0">
                <a:solidFill>
                  <a:schemeClr val="tx1"/>
                </a:solidFill>
                <a:latin typeface="+mn-lt"/>
                <a:ea typeface="+mn-ea"/>
                <a:cs typeface="+mn-cs"/>
              </a:rPr>
              <a:t>When the value of I is a symbolic expression, the particular element being referenced is a function of the initial program inputs. It makes the particular reference ambiguous.)</a:t>
            </a:r>
          </a:p>
          <a:p>
            <a:endParaRPr lang="en-US" altLang="zh-CN"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Second, There is </a:t>
            </a:r>
            <a:r>
              <a:rPr lang="en-US" altLang="zh-CN" dirty="0" smtClean="0"/>
              <a:t>the conflict between discrete aspects of computer arithmetic and the continuous nature of real numbers.</a:t>
            </a:r>
          </a:p>
          <a:p>
            <a:r>
              <a:rPr lang="en-US" altLang="zh-CN" sz="1200" b="0" i="0" u="none" strike="noStrike" kern="1200" baseline="0" dirty="0" smtClean="0">
                <a:solidFill>
                  <a:schemeClr val="tx1"/>
                </a:solidFill>
                <a:latin typeface="+mn-lt"/>
                <a:ea typeface="+mn-ea"/>
                <a:cs typeface="+mn-cs"/>
              </a:rPr>
              <a:t>(For the </a:t>
            </a:r>
            <a:r>
              <a:rPr lang="en-US" altLang="zh-CN" sz="1200" b="0" i="0" u="none" strike="noStrike" kern="1200" baseline="0" dirty="0" err="1" smtClean="0">
                <a:solidFill>
                  <a:schemeClr val="tx1"/>
                </a:solidFill>
                <a:latin typeface="+mn-lt"/>
                <a:ea typeface="+mn-ea"/>
                <a:cs typeface="+mn-cs"/>
              </a:rPr>
              <a:t>convienience</a:t>
            </a:r>
            <a:r>
              <a:rPr lang="en-US" altLang="zh-CN" sz="1200" b="0" i="0" u="none" strike="noStrike" kern="1200" baseline="0" dirty="0" smtClean="0">
                <a:solidFill>
                  <a:schemeClr val="tx1"/>
                </a:solidFill>
                <a:latin typeface="+mn-lt"/>
                <a:ea typeface="+mn-ea"/>
                <a:cs typeface="+mn-cs"/>
              </a:rPr>
              <a:t> of analysis we want the programs to be simplified as much as possible )</a:t>
            </a:r>
          </a:p>
          <a:p>
            <a:endParaRPr lang="en-US" altLang="zh-CN"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Third, when the constraint expression growing complicated, constraint solving becomes a troubling problem.</a:t>
            </a:r>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21</a:t>
            </a:fld>
            <a:endParaRPr lang="zh-CN" altLang="en-US"/>
          </a:p>
        </p:txBody>
      </p:sp>
    </p:spTree>
    <p:extLst>
      <p:ext uri="{BB962C8B-B14F-4D97-AF65-F5344CB8AC3E}">
        <p14:creationId xmlns:p14="http://schemas.microsoft.com/office/powerpoint/2010/main" xmlns="" val="1845666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Program</a:t>
            </a:r>
            <a:r>
              <a:rPr lang="en-US" altLang="zh-CN" baseline="0" dirty="0" smtClean="0"/>
              <a:t> testing and program proving can be considered as extreme alternatives.</a:t>
            </a:r>
          </a:p>
          <a:p>
            <a:r>
              <a:rPr lang="en-US" altLang="zh-CN" baseline="0" dirty="0" smtClean="0"/>
              <a:t>Firstly, for testing, the correct execution for inputs not in the sample is still in doubt while program proving guarantees  all executions of the program meets its specification.</a:t>
            </a:r>
          </a:p>
          <a:p>
            <a:r>
              <a:rPr lang="en-US" altLang="zh-CN" baseline="0" dirty="0" smtClean="0"/>
              <a:t>Secondly program testing is required to execute the program while program proving not.</a:t>
            </a:r>
          </a:p>
          <a:p>
            <a:r>
              <a:rPr lang="en-US" altLang="zh-CN" dirty="0" smtClean="0"/>
              <a:t>Thirdly, in</a:t>
            </a:r>
            <a:r>
              <a:rPr lang="en-US" altLang="zh-CN" baseline="0" dirty="0" smtClean="0"/>
              <a:t> generally speaking </a:t>
            </a:r>
            <a:r>
              <a:rPr lang="en-US" altLang="zh-CN" dirty="0" smtClean="0"/>
              <a:t>program testing is easy to use while program</a:t>
            </a:r>
            <a:r>
              <a:rPr lang="en-US" altLang="zh-CN" baseline="0" dirty="0" smtClean="0"/>
              <a:t> proving is tough and sometimes tricky.</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 full complement of interactive debugging facilities is also available, including</a:t>
            </a:r>
          </a:p>
          <a:p>
            <a:pPr marL="228600" indent="-228600">
              <a:buAutoNum type="arabicPeriod"/>
            </a:pPr>
            <a:r>
              <a:rPr lang="en-US" altLang="zh-CN" sz="1200" b="0" i="1" u="none" strike="noStrike" kern="1200" baseline="0" dirty="0" smtClean="0">
                <a:solidFill>
                  <a:schemeClr val="tx1"/>
                </a:solidFill>
                <a:latin typeface="+mn-lt"/>
                <a:ea typeface="+mn-ea"/>
                <a:cs typeface="+mn-cs"/>
              </a:rPr>
              <a:t>Tracing. (</a:t>
            </a:r>
            <a:r>
              <a:rPr lang="en-US" altLang="zh-CN" sz="1200" b="0" i="0" u="none" strike="noStrike" kern="1200" baseline="0" dirty="0" smtClean="0">
                <a:solidFill>
                  <a:schemeClr val="tx1"/>
                </a:solidFill>
                <a:latin typeface="+mn-lt"/>
                <a:ea typeface="+mn-ea"/>
                <a:cs typeface="+mn-cs"/>
              </a:rPr>
              <a:t>The user can request to see the state of execution.)</a:t>
            </a:r>
          </a:p>
          <a:p>
            <a:pPr marL="228600" indent="-228600">
              <a:buAutoNum type="arabicPeriod"/>
            </a:pPr>
            <a:r>
              <a:rPr lang="en-US" altLang="zh-CN" sz="1200" b="0" i="1" u="none" strike="noStrike" kern="1200" baseline="0" dirty="0" smtClean="0">
                <a:solidFill>
                  <a:schemeClr val="tx1"/>
                </a:solidFill>
                <a:latin typeface="+mn-lt"/>
                <a:ea typeface="+mn-ea"/>
                <a:cs typeface="+mn-cs"/>
              </a:rPr>
              <a:t>Breakpoints. (</a:t>
            </a:r>
            <a:r>
              <a:rPr lang="en-US" altLang="zh-CN" sz="1200" b="0" i="0" u="none" strike="noStrike" kern="1200" baseline="0" dirty="0" smtClean="0">
                <a:solidFill>
                  <a:schemeClr val="tx1"/>
                </a:solidFill>
                <a:latin typeface="+mn-lt"/>
                <a:ea typeface="+mn-ea"/>
                <a:cs typeface="+mn-cs"/>
              </a:rPr>
              <a:t>The user can insert "breakpoints" to interrupt the symbolic execution and get the control. The user can then examine the state of the execution, set variables, and resume execution.)</a:t>
            </a:r>
          </a:p>
          <a:p>
            <a:r>
              <a:rPr lang="en-US" altLang="zh-CN" sz="1200" b="0" i="1" u="none" strike="noStrike" kern="1200" baseline="0" dirty="0" smtClean="0">
                <a:solidFill>
                  <a:schemeClr val="tx1"/>
                </a:solidFill>
                <a:latin typeface="+mn-lt"/>
                <a:ea typeface="+mn-ea"/>
                <a:cs typeface="+mn-cs"/>
              </a:rPr>
              <a:t>3. State saving. </a:t>
            </a:r>
            <a:r>
              <a:rPr lang="en-US" altLang="zh-CN" sz="1200" b="0" i="0" u="none" strike="noStrike" kern="1200" baseline="0" dirty="0" smtClean="0">
                <a:solidFill>
                  <a:schemeClr val="tx1"/>
                </a:solidFill>
                <a:latin typeface="+mn-lt"/>
                <a:ea typeface="+mn-ea"/>
                <a:cs typeface="+mn-cs"/>
              </a:rPr>
              <a:t>As a user explores the various paths of his program he may wish to save the state of execution to later return and explore alternative paths. "SAVE" and "RESTORE" are provided for this purpose.</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23</a:t>
            </a:fld>
            <a:endParaRPr lang="zh-CN" altLang="en-US"/>
          </a:p>
        </p:txBody>
      </p:sp>
    </p:spTree>
    <p:extLst>
      <p:ext uri="{BB962C8B-B14F-4D97-AF65-F5344CB8AC3E}">
        <p14:creationId xmlns:p14="http://schemas.microsoft.com/office/powerpoint/2010/main" xmlns="" val="2203693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However,</a:t>
            </a:r>
            <a:r>
              <a:rPr lang="en-US" altLang="zh-CN" baseline="0" dirty="0" smtClean="0"/>
              <a:t> programs with mistakes are potentially dangerous to human. </a:t>
            </a:r>
          </a:p>
          <a:p>
            <a:r>
              <a:rPr lang="en-US" altLang="zh-CN" baseline="0" dirty="0" smtClean="0"/>
              <a:t>Unreliable programs may bring huge losses.</a:t>
            </a:r>
          </a:p>
          <a:p>
            <a:endParaRPr lang="en-US" altLang="zh-CN" baseline="0" dirty="0" smtClean="0"/>
          </a:p>
          <a:p>
            <a:r>
              <a:rPr lang="en-US" altLang="zh-CN" sz="1200" b="0" i="0" kern="1200" dirty="0" smtClean="0">
                <a:solidFill>
                  <a:schemeClr val="tx1"/>
                </a:solidFill>
                <a:latin typeface="+mn-lt"/>
                <a:ea typeface="+mn-ea"/>
                <a:cs typeface="+mn-cs"/>
              </a:rPr>
              <a:t>A booster went off course during launch, resulting in the destruction of </a:t>
            </a:r>
            <a:r>
              <a:rPr lang="en-US" altLang="zh-CN" sz="1200" b="0" i="0" u="none" strike="noStrike" kern="1200" dirty="0" smtClean="0">
                <a:solidFill>
                  <a:schemeClr val="tx1"/>
                </a:solidFill>
                <a:latin typeface="+mn-lt"/>
                <a:ea typeface="+mn-ea"/>
                <a:cs typeface="+mn-cs"/>
              </a:rPr>
              <a:t>NASA Mariner 1</a:t>
            </a:r>
            <a:r>
              <a:rPr lang="en-US" altLang="zh-CN" sz="1200" b="0" i="0" kern="1200" dirty="0" smtClean="0">
                <a:solidFill>
                  <a:schemeClr val="tx1"/>
                </a:solidFill>
                <a:latin typeface="+mn-lt"/>
                <a:ea typeface="+mn-ea"/>
                <a:cs typeface="+mn-cs"/>
              </a:rPr>
              <a:t>. Because of an incorrect formula in its </a:t>
            </a:r>
            <a:r>
              <a:rPr lang="en-US" altLang="zh-CN" sz="1200" b="0" i="0" u="none" strike="noStrike" kern="1200" dirty="0" smtClean="0">
                <a:solidFill>
                  <a:schemeClr val="tx1"/>
                </a:solidFill>
                <a:latin typeface="+mn-lt"/>
                <a:ea typeface="+mn-ea"/>
                <a:cs typeface="+mn-cs"/>
              </a:rPr>
              <a:t>FORTRAN</a:t>
            </a:r>
            <a:r>
              <a:rPr lang="en-US" altLang="zh-CN" sz="1200" b="0" i="0" kern="1200" dirty="0" smtClean="0">
                <a:solidFill>
                  <a:schemeClr val="tx1"/>
                </a:solidFill>
                <a:latin typeface="+mn-lt"/>
                <a:ea typeface="+mn-ea"/>
                <a:cs typeface="+mn-cs"/>
              </a:rPr>
              <a:t> software.</a:t>
            </a:r>
          </a:p>
          <a:p>
            <a:r>
              <a:rPr lang="en-US" altLang="zh-CN" sz="1200" b="0" i="0" kern="1200" dirty="0" smtClean="0">
                <a:solidFill>
                  <a:schemeClr val="tx1"/>
                </a:solidFill>
                <a:latin typeface="+mn-lt"/>
                <a:ea typeface="+mn-ea"/>
                <a:cs typeface="+mn-cs"/>
              </a:rPr>
              <a:t>A bug in the code controlling the Therac-25 radiation therapy machine was directly responsible for at least five patient deaths.</a:t>
            </a:r>
          </a:p>
          <a:p>
            <a:r>
              <a:rPr lang="en-US" altLang="zh-CN" sz="1200" b="0" i="0" kern="1200" dirty="0" smtClean="0">
                <a:solidFill>
                  <a:schemeClr val="tx1"/>
                </a:solidFill>
                <a:latin typeface="+mn-lt"/>
                <a:ea typeface="+mn-ea"/>
                <a:cs typeface="+mn-cs"/>
              </a:rPr>
              <a:t>Because of these,</a:t>
            </a:r>
            <a:r>
              <a:rPr lang="en-US" altLang="zh-CN" sz="1200" b="0" i="0" kern="1200" baseline="0" dirty="0" smtClean="0">
                <a:solidFill>
                  <a:schemeClr val="tx1"/>
                </a:solidFill>
                <a:latin typeface="+mn-lt"/>
                <a:ea typeface="+mn-ea"/>
                <a:cs typeface="+mn-cs"/>
              </a:rPr>
              <a:t> we need reliable programs!</a:t>
            </a:r>
            <a:endParaRPr lang="en-US" altLang="zh-CN" sz="1200" b="0" i="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But, </a:t>
            </a:r>
            <a:r>
              <a:rPr lang="en-US" altLang="zh-CN" dirty="0" smtClean="0"/>
              <a:t>the large-scale production of reliable programs is a </a:t>
            </a:r>
            <a:r>
              <a:rPr lang="en-US" altLang="zh-CN" smtClean="0"/>
              <a:t>challenging </a:t>
            </a:r>
            <a:r>
              <a:rPr lang="en-US" altLang="zh-CN" smtClean="0"/>
              <a:t>problem.</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It is difficult to verify the correctness of a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r>
              <a:rPr lang="en-US" altLang="zh-CN" dirty="0" smtClean="0"/>
              <a:t>Is this bubble sort correct? Maybe you think</a:t>
            </a:r>
            <a:r>
              <a:rPr lang="en-US" altLang="zh-CN" baseline="0" dirty="0" smtClean="0"/>
              <a:t> </a:t>
            </a:r>
            <a:r>
              <a:rPr lang="en-US" altLang="zh-CN" dirty="0" smtClean="0"/>
              <a:t>it is trivial.</a:t>
            </a:r>
          </a:p>
          <a:p>
            <a:r>
              <a:rPr lang="en-US" altLang="zh-CN" dirty="0" smtClean="0"/>
              <a:t>But</a:t>
            </a:r>
            <a:r>
              <a:rPr lang="en-US" altLang="zh-CN" baseline="0" dirty="0" smtClean="0"/>
              <a:t> what about </a:t>
            </a:r>
            <a:r>
              <a:rPr lang="en-US" altLang="zh-CN" baseline="0" smtClean="0"/>
              <a:t>this </a:t>
            </a:r>
            <a:r>
              <a:rPr lang="en-US" altLang="zh-CN" baseline="0" smtClean="0"/>
              <a:t>part of red-black </a:t>
            </a:r>
            <a:r>
              <a:rPr lang="en-US" altLang="zh-CN" baseline="0" dirty="0" smtClean="0"/>
              <a:t>tree’s </a:t>
            </a:r>
            <a:r>
              <a:rPr lang="en-US" altLang="zh-CN" baseline="0" smtClean="0"/>
              <a:t>code</a:t>
            </a:r>
            <a:r>
              <a:rPr lang="en-US" altLang="zh-CN" baseline="0" smtClean="0"/>
              <a:t>?</a:t>
            </a:r>
            <a:endParaRPr lang="en-US" altLang="zh-CN" baseline="0" dirty="0" smtClean="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a:t>
            </a:r>
            <a:r>
              <a:rPr lang="en-US" altLang="zh-CN" baseline="0" dirty="0" smtClean="0"/>
              <a:t> current</a:t>
            </a:r>
            <a:r>
              <a:rPr lang="zh-CN" altLang="en-US" baseline="0" dirty="0" smtClean="0"/>
              <a:t> </a:t>
            </a:r>
            <a:r>
              <a:rPr lang="en-US" altLang="zh-CN" baseline="0" dirty="0" smtClean="0"/>
              <a:t>technology in this area is basically a testing technology.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If the program is judged to produce correct results for some small sample data, the program is assumed to be correct.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But</a:t>
            </a:r>
            <a:r>
              <a:rPr lang="en-US" altLang="zh-CN" baseline="0" dirty="0" smtClean="0"/>
              <a:t> t</a:t>
            </a:r>
            <a:r>
              <a:rPr lang="en-US" altLang="zh-CN" dirty="0" smtClean="0"/>
              <a:t>he sample data may not cover all executions. Much work focuses</a:t>
            </a:r>
            <a:r>
              <a:rPr lang="en-US" altLang="zh-CN" baseline="0" dirty="0" smtClean="0"/>
              <a:t> on the question of how to choose this sample.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And </a:t>
            </a:r>
            <a:r>
              <a:rPr lang="en-US" altLang="zh-CN" sz="1200" i="0" dirty="0" err="1" smtClean="0">
                <a:solidFill>
                  <a:srgbClr val="800000"/>
                </a:solidFill>
                <a:latin typeface="Bodoni MT" panose="02070603080606020203" pitchFamily="18" charset="0"/>
              </a:rPr>
              <a:t>Dijkstra</a:t>
            </a:r>
            <a:r>
              <a:rPr lang="en-US" altLang="zh-CN" sz="1200" i="0" dirty="0" smtClean="0">
                <a:solidFill>
                  <a:srgbClr val="800000"/>
                </a:solidFill>
                <a:latin typeface="Bodoni MT" panose="02070603080606020203" pitchFamily="18" charset="0"/>
              </a:rPr>
              <a:t> said :</a:t>
            </a:r>
            <a:r>
              <a:rPr lang="en-US" altLang="zh-CN" sz="1200" dirty="0" smtClean="0">
                <a:solidFill>
                  <a:srgbClr val="800000"/>
                </a:solidFill>
                <a:latin typeface="Bodoni MT" panose="02070603080606020203" pitchFamily="18" charset="0"/>
              </a:rPr>
              <a:t>“Program testing can be used to show the presence of bugs, but never to show their absence!” .</a:t>
            </a:r>
            <a:endParaRPr lang="en-US" altLang="zh-CN" i="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Another technology is program proving.</a:t>
            </a:r>
          </a:p>
          <a:p>
            <a:r>
              <a:rPr lang="en-US" altLang="zh-CN" dirty="0" smtClean="0"/>
              <a:t>The programmer formally proves that the program meets its specification for all executions.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Though formal</a:t>
            </a:r>
            <a:r>
              <a:rPr lang="en-US" altLang="zh-CN" baseline="0" dirty="0" smtClean="0"/>
              <a:t> proving shows great promise, </a:t>
            </a:r>
            <a:r>
              <a:rPr lang="en-US" altLang="zh-CN" dirty="0" smtClean="0"/>
              <a:t>the practical accomplishments fall short of a tool for routine use. Because</a:t>
            </a:r>
            <a:r>
              <a:rPr lang="en-US" altLang="zh-CN" baseline="0" dirty="0" smtClean="0"/>
              <a:t> t</a:t>
            </a:r>
            <a:r>
              <a:rPr lang="en-US" altLang="zh-CN" sz="1200" dirty="0" smtClean="0">
                <a:solidFill>
                  <a:schemeClr val="bg1">
                    <a:lumMod val="50000"/>
                  </a:schemeClr>
                </a:solidFill>
              </a:rPr>
              <a:t>here is no proof assistant like Coq in 1970s.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And the confidence of program proving depends on the creation of the specification and the construction of proof steps, which are both done by human and error-prone.</a:t>
            </a:r>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paper describes a practical approach named</a:t>
            </a:r>
            <a:r>
              <a:rPr lang="en-US" altLang="zh-CN" baseline="0" dirty="0" smtClean="0"/>
              <a:t> Symbolic Execution</a:t>
            </a:r>
            <a:r>
              <a:rPr lang="en-US" altLang="zh-CN" dirty="0" smtClean="0"/>
              <a:t> between these two extremes. From one simple view, it is an enhanced testing technique.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The key idea is to use </a:t>
            </a:r>
            <a:r>
              <a:rPr lang="en-US" altLang="zh-CN" sz="1200" i="1" dirty="0" smtClean="0">
                <a:solidFill>
                  <a:srgbClr val="7C1302"/>
                </a:solidFill>
              </a:rPr>
              <a:t>symbolic values</a:t>
            </a:r>
            <a:r>
              <a:rPr lang="en-US" altLang="zh-CN" sz="1200" dirty="0" smtClean="0"/>
              <a:t>, instead of concrete data values as input and to represent the values of program variables as </a:t>
            </a:r>
            <a:r>
              <a:rPr lang="en-US" altLang="zh-CN" sz="1200" i="1" dirty="0" smtClean="0">
                <a:solidFill>
                  <a:srgbClr val="7C1302"/>
                </a:solidFill>
              </a:rPr>
              <a:t>symbolic expressions</a:t>
            </a:r>
            <a:r>
              <a:rPr lang="en-US" altLang="zh-CN" sz="1200" dirty="0" smtClean="0"/>
              <a:t>.</a:t>
            </a:r>
          </a:p>
          <a:p>
            <a:endParaRPr lang="en-US" altLang="zh-CN" sz="1200" dirty="0" smtClean="0"/>
          </a:p>
          <a:p>
            <a:r>
              <a:rPr lang="en-US" altLang="zh-CN" sz="1200" dirty="0" smtClean="0"/>
              <a:t>A key goal of symbolic execution in software testing is to:</a:t>
            </a:r>
          </a:p>
          <a:p>
            <a:pPr lvl="1">
              <a:spcAft>
                <a:spcPts val="600"/>
              </a:spcAft>
              <a:buFont typeface="+mj-lt"/>
              <a:buAutoNum type="arabicPeriod"/>
            </a:pPr>
            <a:r>
              <a:rPr lang="en-US" altLang="zh-CN" sz="1800" dirty="0" smtClean="0"/>
              <a:t>explore as many different program paths as possible in a limited</a:t>
            </a:r>
            <a:r>
              <a:rPr lang="en-US" altLang="zh-CN" sz="1800" baseline="0" dirty="0" smtClean="0"/>
              <a:t> </a:t>
            </a:r>
            <a:r>
              <a:rPr lang="en-US" altLang="zh-CN" sz="1800" dirty="0" smtClean="0"/>
              <a:t>time</a:t>
            </a:r>
          </a:p>
          <a:p>
            <a:pPr lvl="1">
              <a:spcAft>
                <a:spcPts val="600"/>
              </a:spcAft>
              <a:buFont typeface="+mj-lt"/>
              <a:buAutoNum type="arabicPeriod"/>
            </a:pPr>
            <a:r>
              <a:rPr lang="en-US" altLang="zh-CN" sz="1800" dirty="0" smtClean="0"/>
              <a:t>for each path to generate a set of concrete input values</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7</a:t>
            </a:fld>
            <a:endParaRPr lang="zh-CN" altLang="en-US"/>
          </a:p>
        </p:txBody>
      </p:sp>
    </p:spTree>
    <p:extLst>
      <p:ext uri="{BB962C8B-B14F-4D97-AF65-F5344CB8AC3E}">
        <p14:creationId xmlns:p14="http://schemas.microsoft.com/office/powerpoint/2010/main" xmlns="" val="3231357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From a test </a:t>
            </a:r>
            <a:r>
              <a:rPr lang="en-US" altLang="zh-CN" smtClean="0"/>
              <a:t>generation </a:t>
            </a:r>
            <a:r>
              <a:rPr lang="en-US" altLang="zh-CN" smtClean="0"/>
              <a:t>view, </a:t>
            </a:r>
            <a:r>
              <a:rPr lang="en-US" altLang="zh-CN" dirty="0" smtClean="0"/>
              <a:t>symbolic execution allows the creation of high-coverage test suites, </a:t>
            </a:r>
          </a:p>
          <a:p>
            <a:r>
              <a:rPr lang="en-US" altLang="zh-CN" dirty="0" smtClean="0"/>
              <a:t>while from a </a:t>
            </a:r>
            <a:r>
              <a:rPr lang="en-US" altLang="zh-CN" smtClean="0"/>
              <a:t>bug-finding </a:t>
            </a:r>
            <a:r>
              <a:rPr lang="en-US" altLang="zh-CN" smtClean="0"/>
              <a:t>view, </a:t>
            </a:r>
            <a:r>
              <a:rPr lang="en-US" altLang="zh-CN" dirty="0" smtClean="0"/>
              <a:t>symbolic execution provides developers with a concrete input that triggers the bug, which can be used to confirm and debug the error.</a:t>
            </a:r>
          </a:p>
          <a:p>
            <a:endParaRPr lang="en-US" altLang="zh-CN" dirty="0" smtClean="0"/>
          </a:p>
          <a:p>
            <a:r>
              <a:rPr lang="en-US" altLang="zh-CN" dirty="0" smtClean="0"/>
              <a:t>There is an illustration. The box represents the whole space </a:t>
            </a:r>
            <a:r>
              <a:rPr lang="en-US" altLang="zh-CN" smtClean="0"/>
              <a:t>of </a:t>
            </a:r>
            <a:r>
              <a:rPr lang="en-US" altLang="zh-CN" smtClean="0"/>
              <a:t>program execution.</a:t>
            </a:r>
            <a:r>
              <a:rPr lang="en-US" altLang="zh-CN" baseline="0" smtClean="0"/>
              <a:t> </a:t>
            </a:r>
            <a:r>
              <a:rPr lang="en-US" altLang="zh-CN" baseline="0" dirty="0" smtClean="0"/>
              <a:t>We sample some points as the test cases which distributes uniformly. From the picture, these test cases seem to cover all the execution paths of the program.</a:t>
            </a:r>
          </a:p>
          <a:p>
            <a:r>
              <a:rPr lang="en-US" altLang="zh-CN" baseline="0" dirty="0" smtClean="0"/>
              <a:t>If every area represents an execution path, we can figure out that these test </a:t>
            </a:r>
            <a:r>
              <a:rPr lang="en-US" altLang="zh-CN" baseline="0" smtClean="0"/>
              <a:t>cases </a:t>
            </a:r>
            <a:r>
              <a:rPr lang="en-US" altLang="zh-CN" baseline="0" smtClean="0"/>
              <a:t>do not </a:t>
            </a:r>
            <a:r>
              <a:rPr lang="en-US" altLang="zh-CN" baseline="0" dirty="0" smtClean="0"/>
              <a:t>cover all the paths. </a:t>
            </a:r>
          </a:p>
          <a:p>
            <a:r>
              <a:rPr lang="en-US" altLang="zh-CN" baseline="0" dirty="0" smtClean="0"/>
              <a:t>Symbolic execution tries to explore all the execution paths and </a:t>
            </a:r>
            <a:r>
              <a:rPr lang="en-US" altLang="zh-CN" sz="1200" b="0" i="0" u="none" strike="noStrike" kern="1200" baseline="0" dirty="0" smtClean="0">
                <a:solidFill>
                  <a:schemeClr val="tx1"/>
                </a:solidFill>
                <a:latin typeface="+mn-lt"/>
                <a:ea typeface="+mn-ea"/>
                <a:cs typeface="+mn-cs"/>
              </a:rPr>
              <a:t>each symbolic execution result may be equivalent to a large number of normal test cases.</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8</a:t>
            </a:fld>
            <a:endParaRPr lang="zh-CN" altLang="en-US"/>
          </a:p>
        </p:txBody>
      </p:sp>
    </p:spTree>
    <p:extLst>
      <p:ext uri="{BB962C8B-B14F-4D97-AF65-F5344CB8AC3E}">
        <p14:creationId xmlns:p14="http://schemas.microsoft.com/office/powerpoint/2010/main" xmlns="" val="1691538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An execution path is a sequence of true and false, where a value of true at the </a:t>
            </a:r>
            <a:r>
              <a:rPr lang="en-US" altLang="zh-CN" sz="1200" b="0" i="0" u="none" strike="noStrike" kern="1200" baseline="0" dirty="0" err="1" smtClean="0">
                <a:solidFill>
                  <a:schemeClr val="tx1"/>
                </a:solidFill>
                <a:latin typeface="+mn-lt"/>
                <a:ea typeface="+mn-ea"/>
                <a:cs typeface="+mn-cs"/>
              </a:rPr>
              <a:t>ith</a:t>
            </a:r>
            <a:r>
              <a:rPr lang="en-US" altLang="zh-CN" sz="1200" b="0" i="0" u="none" strike="noStrike" kern="1200" baseline="0" dirty="0" smtClean="0">
                <a:solidFill>
                  <a:schemeClr val="tx1"/>
                </a:solidFill>
                <a:latin typeface="+mn-lt"/>
                <a:ea typeface="+mn-ea"/>
                <a:cs typeface="+mn-cs"/>
              </a:rPr>
              <a:t> position in the sequence denotes that the </a:t>
            </a:r>
            <a:r>
              <a:rPr lang="en-US" altLang="zh-CN" sz="1200" b="0" i="0" u="none" strike="noStrike" kern="1200" baseline="0" dirty="0" err="1" smtClean="0">
                <a:solidFill>
                  <a:schemeClr val="tx1"/>
                </a:solidFill>
                <a:latin typeface="+mn-lt"/>
                <a:ea typeface="+mn-ea"/>
                <a:cs typeface="+mn-cs"/>
              </a:rPr>
              <a:t>ith</a:t>
            </a:r>
            <a:r>
              <a:rPr lang="en-US" altLang="zh-CN" sz="1200" b="0" i="0" u="none" strike="noStrike" kern="1200" baseline="0" dirty="0" smtClean="0">
                <a:solidFill>
                  <a:schemeClr val="tx1"/>
                </a:solidFill>
                <a:latin typeface="+mn-lt"/>
                <a:ea typeface="+mn-ea"/>
                <a:cs typeface="+mn-cs"/>
              </a:rPr>
              <a:t> conditional statement encountered along the execution path took the “then” branch, </a:t>
            </a:r>
          </a:p>
          <a:p>
            <a:r>
              <a:rPr lang="en-US" altLang="zh-CN" sz="1200" b="0" i="0" u="none" strike="noStrike" kern="1200" baseline="0" dirty="0" smtClean="0">
                <a:solidFill>
                  <a:schemeClr val="tx1"/>
                </a:solidFill>
                <a:latin typeface="+mn-lt"/>
                <a:ea typeface="+mn-ea"/>
                <a:cs typeface="+mn-cs"/>
              </a:rPr>
              <a:t>respectively a value of false at the </a:t>
            </a:r>
            <a:r>
              <a:rPr lang="en-US" altLang="zh-CN" sz="1200" b="0" i="0" u="none" strike="noStrike" kern="1200" baseline="0" dirty="0" err="1" smtClean="0">
                <a:solidFill>
                  <a:schemeClr val="tx1"/>
                </a:solidFill>
                <a:latin typeface="+mn-lt"/>
                <a:ea typeface="+mn-ea"/>
                <a:cs typeface="+mn-cs"/>
              </a:rPr>
              <a:t>ith</a:t>
            </a:r>
            <a:r>
              <a:rPr lang="en-US" altLang="zh-CN" sz="1200" b="0" i="0" u="none" strike="noStrike" kern="1200" baseline="0" dirty="0" smtClean="0">
                <a:solidFill>
                  <a:schemeClr val="tx1"/>
                </a:solidFill>
                <a:latin typeface="+mn-lt"/>
                <a:ea typeface="+mn-ea"/>
                <a:cs typeface="+mn-cs"/>
              </a:rPr>
              <a:t> position took the “else” branch</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All the execution paths of a program can be represented using a tree, called the execution tree.</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9</a:t>
            </a:fld>
            <a:endParaRPr lang="zh-CN" altLang="en-US"/>
          </a:p>
        </p:txBody>
      </p:sp>
    </p:spTree>
    <p:extLst>
      <p:ext uri="{BB962C8B-B14F-4D97-AF65-F5344CB8AC3E}">
        <p14:creationId xmlns:p14="http://schemas.microsoft.com/office/powerpoint/2010/main" xmlns="" val="6212246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164388" y="1066800"/>
            <a:ext cx="0" cy="449580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sz="1600">
              <a:solidFill>
                <a:srgbClr val="000000"/>
              </a:solidFill>
            </a:endParaRPr>
          </a:p>
        </p:txBody>
      </p:sp>
      <p:sp>
        <p:nvSpPr>
          <p:cNvPr id="5" name="Line 8"/>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fontAlgn="base">
              <a:spcBef>
                <a:spcPct val="0"/>
              </a:spcBef>
              <a:spcAft>
                <a:spcPct val="0"/>
              </a:spcAft>
              <a:defRPr/>
            </a:pPr>
            <a:endParaRPr lang="zh-CN" altLang="en-US" sz="1600">
              <a:solidFill>
                <a:srgbClr val="000000"/>
              </a:solidFill>
            </a:endParaRPr>
          </a:p>
        </p:txBody>
      </p:sp>
      <p:pic>
        <p:nvPicPr>
          <p:cNvPr id="6" name="Picture 9" descr="back"/>
          <p:cNvPicPr>
            <a:picLocks noChangeAspect="1" noChangeArrowheads="1"/>
          </p:cNvPicPr>
          <p:nvPr/>
        </p:nvPicPr>
        <p:blipFill>
          <a:blip r:embed="rId2" cstate="print">
            <a:lum bright="-36000" contrast="30000"/>
          </a:blip>
          <a:srcRect/>
          <a:stretch>
            <a:fillRect/>
          </a:stretch>
        </p:blipFill>
        <p:spPr bwMode="auto">
          <a:xfrm>
            <a:off x="7235825" y="3068638"/>
            <a:ext cx="1657350" cy="2305050"/>
          </a:xfrm>
          <a:prstGeom prst="rect">
            <a:avLst/>
          </a:prstGeom>
          <a:noFill/>
          <a:ln w="9525">
            <a:noFill/>
            <a:miter lim="800000"/>
            <a:headEnd/>
            <a:tailEnd/>
          </a:ln>
        </p:spPr>
      </p:pic>
      <p:sp>
        <p:nvSpPr>
          <p:cNvPr id="179203" name="Rectangle 3"/>
          <p:cNvSpPr>
            <a:spLocks noGrp="1" noChangeArrowheads="1"/>
          </p:cNvSpPr>
          <p:nvPr>
            <p:ph type="ctrTitle"/>
          </p:nvPr>
        </p:nvSpPr>
        <p:spPr>
          <a:xfrm>
            <a:off x="311150" y="549275"/>
            <a:ext cx="6781800" cy="2133600"/>
          </a:xfrm>
        </p:spPr>
        <p:txBody>
          <a:bodyPr/>
          <a:lstStyle>
            <a:lvl1pPr algn="r">
              <a:defRPr sz="5400"/>
            </a:lvl1pPr>
          </a:lstStyle>
          <a:p>
            <a:r>
              <a:rPr lang="zh-CN" altLang="en-US" smtClean="0"/>
              <a:t>单击此处编辑母版标题样式</a:t>
            </a:r>
            <a:endParaRPr lang="zh-CN" altLang="en-US"/>
          </a:p>
        </p:txBody>
      </p:sp>
      <p:sp>
        <p:nvSpPr>
          <p:cNvPr id="179204" name="Rectangle 4"/>
          <p:cNvSpPr>
            <a:spLocks noGrp="1" noChangeArrowheads="1"/>
          </p:cNvSpPr>
          <p:nvPr>
            <p:ph type="subTitle" idx="1"/>
          </p:nvPr>
        </p:nvSpPr>
        <p:spPr>
          <a:xfrm>
            <a:off x="827088" y="2997200"/>
            <a:ext cx="6248400" cy="2362200"/>
          </a:xfrm>
        </p:spPr>
        <p:txBody>
          <a:bodyPr/>
          <a:lstStyle>
            <a:lvl1pPr marL="0" indent="0" algn="r">
              <a:buFont typeface="Wingdings" pitchFamily="2" charset="2"/>
              <a:buNone/>
              <a:defRPr sz="3200"/>
            </a:lvl1pPr>
          </a:lstStyle>
          <a:p>
            <a:r>
              <a:rPr lang="zh-CN" altLang="en-US" smtClean="0"/>
              <a:t>单击此处编辑母版副标题样式</a:t>
            </a:r>
            <a:endParaRPr lang="zh-CN" altLang="en-US"/>
          </a:p>
        </p:txBody>
      </p:sp>
      <p:sp>
        <p:nvSpPr>
          <p:cNvPr id="7" name="Rectangle 5"/>
          <p:cNvSpPr>
            <a:spLocks noGrp="1" noChangeArrowheads="1"/>
          </p:cNvSpPr>
          <p:nvPr>
            <p:ph type="dt" sz="half" idx="10"/>
          </p:nvPr>
        </p:nvSpPr>
        <p:spPr/>
        <p:txBody>
          <a:bodyPr/>
          <a:lstStyle>
            <a:lvl1pPr>
              <a:defRPr/>
            </a:lvl1pPr>
          </a:lstStyle>
          <a:p>
            <a:fld id="{452401B9-C353-496F-83CA-7763BB0F5079}"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8" name="Rectangle 6"/>
          <p:cNvSpPr>
            <a:spLocks noGrp="1" noChangeArrowheads="1"/>
          </p:cNvSpPr>
          <p:nvPr>
            <p:ph type="ftr" sz="quarter" idx="11"/>
          </p:nvPr>
        </p:nvSpPr>
        <p:spPr/>
        <p:txBody>
          <a:bodyPr/>
          <a:lstStyle>
            <a:lvl1pPr>
              <a:defRPr/>
            </a:lvl1pPr>
          </a:lstStyle>
          <a:p>
            <a:endParaRPr kumimoji="1" lang="zh-CN" altLang="en-US">
              <a:solidFill>
                <a:prstClr val="black">
                  <a:lumMod val="65000"/>
                  <a:lumOff val="35000"/>
                </a:prstClr>
              </a:solidFill>
              <a:ea typeface="宋体"/>
            </a:endParaRPr>
          </a:p>
        </p:txBody>
      </p:sp>
      <p:sp>
        <p:nvSpPr>
          <p:cNvPr id="9" name="Rectangle 7"/>
          <p:cNvSpPr>
            <a:spLocks noGrp="1" noChangeArrowheads="1"/>
          </p:cNvSpPr>
          <p:nvPr>
            <p:ph type="sldNum" sz="quarter" idx="12"/>
          </p:nvPr>
        </p:nvSpPr>
        <p:spPr/>
        <p:txBody>
          <a:bodyPr/>
          <a:lstStyle>
            <a:lvl1pPr>
              <a:defRPr/>
            </a:lvl1pPr>
          </a:lstStyle>
          <a:p>
            <a:fld id="{6E2D2B3B-882E-40F3-A32F-6DD516915044}"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dt" sz="half" idx="10"/>
          </p:nvPr>
        </p:nvSpPr>
        <p:spPr>
          <a:ln/>
        </p:spPr>
        <p:txBody>
          <a:bodyPr/>
          <a:lstStyle>
            <a:lvl1pPr>
              <a:defRPr/>
            </a:lvl1pPr>
          </a:lstStyle>
          <a:p>
            <a:fld id="{430A0D1C-E1A7-4173-A83B-BE0A151AD21D}" type="datetime1">
              <a:rPr lang="zh-CN" altLang="en-US" smtClean="0"/>
              <a:pPr/>
              <a:t>2020/12/3</a:t>
            </a:fld>
            <a:endParaRPr lang="zh-CN" altLang="en-US"/>
          </a:p>
        </p:txBody>
      </p:sp>
      <p:sp>
        <p:nvSpPr>
          <p:cNvPr id="5" name="Rectangle 6"/>
          <p:cNvSpPr>
            <a:spLocks noGrp="1" noChangeArrowheads="1"/>
          </p:cNvSpPr>
          <p:nvPr>
            <p:ph type="ftr" sz="quarter" idx="11"/>
          </p:nvPr>
        </p:nvSpPr>
        <p:spPr>
          <a:ln/>
        </p:spPr>
        <p:txBody>
          <a:bodyPr/>
          <a:lstStyle>
            <a:lvl1pPr>
              <a:defRPr/>
            </a:lvl1pPr>
          </a:lstStyle>
          <a:p>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dt" sz="half" idx="10"/>
          </p:nvPr>
        </p:nvSpPr>
        <p:spPr>
          <a:ln/>
        </p:spPr>
        <p:txBody>
          <a:bodyPr/>
          <a:lstStyle>
            <a:lvl1pPr>
              <a:defRPr/>
            </a:lvl1pPr>
          </a:lstStyle>
          <a:p>
            <a:fld id="{3CAD8151-8E1F-45F1-AD37-ADD20CE3B571}" type="datetime1">
              <a:rPr lang="zh-CN" altLang="en-US" smtClean="0"/>
              <a:pPr/>
              <a:t>2020/12/3</a:t>
            </a:fld>
            <a:endParaRPr lang="zh-CN" altLang="en-US"/>
          </a:p>
        </p:txBody>
      </p:sp>
      <p:sp>
        <p:nvSpPr>
          <p:cNvPr id="5" name="Rectangle 6"/>
          <p:cNvSpPr>
            <a:spLocks noGrp="1" noChangeArrowheads="1"/>
          </p:cNvSpPr>
          <p:nvPr>
            <p:ph type="ftr" sz="quarter" idx="11"/>
          </p:nvPr>
        </p:nvSpPr>
        <p:spPr>
          <a:ln/>
        </p:spPr>
        <p:txBody>
          <a:bodyPr/>
          <a:lstStyle>
            <a:lvl1pPr>
              <a:defRPr/>
            </a:lvl1pPr>
          </a:lstStyle>
          <a:p>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8759"/>
            <a:ext cx="7772400" cy="2163475"/>
          </a:xfrm>
        </p:spPr>
        <p:txBody>
          <a:bodyPr anchor="b">
            <a:noAutofit/>
          </a:bodyPr>
          <a:lstStyle>
            <a:lvl1pPr>
              <a:lnSpc>
                <a:spcPct val="100000"/>
              </a:lnSpc>
              <a:defRPr sz="8000"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371600" y="3432235"/>
            <a:ext cx="6400800" cy="2739965"/>
          </a:xfrm>
        </p:spPr>
        <p:txBody>
          <a:bodyPr>
            <a:normAutofit/>
          </a:bodyPr>
          <a:lstStyle>
            <a:lvl1pPr marL="0" indent="0" algn="ctr">
              <a:buNone/>
              <a:defRPr sz="24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7" name="Date Placeholder 6"/>
          <p:cNvSpPr>
            <a:spLocks noGrp="1"/>
          </p:cNvSpPr>
          <p:nvPr>
            <p:ph type="dt" sz="half" idx="10"/>
          </p:nvPr>
        </p:nvSpPr>
        <p:spPr/>
        <p:txBody>
          <a:bodyPr/>
          <a:lstStyle>
            <a:lvl1pPr>
              <a:defRPr baseline="0">
                <a:latin typeface="Candara" panose="020E0502030303020204" pitchFamily="34" charset="0"/>
              </a:defRPr>
            </a:lvl1pPr>
          </a:lstStyle>
          <a:p>
            <a:fld id="{088825F0-E1E2-4D5D-A82F-05FCC4810083}" type="datetime1">
              <a:rPr lang="zh-CN" altLang="en-US" smtClean="0">
                <a:solidFill>
                  <a:prstClr val="black">
                    <a:lumMod val="65000"/>
                    <a:lumOff val="35000"/>
                  </a:prstClr>
                </a:solidFill>
              </a:rPr>
              <a:pPr/>
              <a:t>2020/12/3</a:t>
            </a:fld>
            <a:endParaRPr lang="zh-CN" alt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lvl1pPr>
              <a:defRPr baseline="0">
                <a:latin typeface="Candara" panose="020E0502030303020204" pitchFamily="34" charset="0"/>
              </a:defRPr>
            </a:lvl1pPr>
          </a:lstStyle>
          <a:p>
            <a:r>
              <a:rPr lang="en-US" altLang="zh-CN" dirty="0" smtClean="0">
                <a:solidFill>
                  <a:prstClr val="black">
                    <a:lumMod val="65000"/>
                    <a:lumOff val="35000"/>
                  </a:prstClr>
                </a:solidFill>
              </a:rPr>
              <a:t>1</a:t>
            </a:r>
            <a:endParaRPr lang="zh-CN" altLang="en-US" dirty="0">
              <a:solidFill>
                <a:prstClr val="black">
                  <a:lumMod val="65000"/>
                  <a:lumOff val="35000"/>
                </a:prstClr>
              </a:solidFill>
            </a:endParaRPr>
          </a:p>
        </p:txBody>
      </p:sp>
      <p:sp>
        <p:nvSpPr>
          <p:cNvPr id="9" name="Footer Placeholder 8"/>
          <p:cNvSpPr>
            <a:spLocks noGrp="1"/>
          </p:cNvSpPr>
          <p:nvPr>
            <p:ph type="ftr" sz="quarter" idx="12"/>
          </p:nvPr>
        </p:nvSpPr>
        <p:spPr>
          <a:xfrm>
            <a:off x="787921" y="6309320"/>
            <a:ext cx="2847975" cy="365125"/>
          </a:xfrm>
        </p:spPr>
        <p:txBody>
          <a:bodyPr/>
          <a:lstStyle>
            <a:lvl1pPr>
              <a:defRPr baseline="0">
                <a:latin typeface="Candara" panose="020E0502030303020204" pitchFamily="34" charset="0"/>
              </a:defRPr>
            </a:lvl1pPr>
          </a:lstStyle>
          <a:p>
            <a:endParaRPr lang="zh-CN" altLang="en-US" dirty="0">
              <a:solidFill>
                <a:prstClr val="black"/>
              </a:solidFill>
            </a:endParaRPr>
          </a:p>
        </p:txBody>
      </p:sp>
      <p:pic>
        <p:nvPicPr>
          <p:cNvPr id="10" name="Picture 6" descr="towe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948264" y="5157192"/>
            <a:ext cx="1990725" cy="1095375"/>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11" descr="NJU2"/>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6902509" y="476672"/>
            <a:ext cx="2016350" cy="792088"/>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图片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129302" y="501436"/>
            <a:ext cx="602938" cy="702000"/>
          </a:xfrm>
          <a:prstGeom prst="rect">
            <a:avLst/>
          </a:prstGeom>
        </p:spPr>
      </p:pic>
    </p:spTree>
    <p:extLst>
      <p:ext uri="{BB962C8B-B14F-4D97-AF65-F5344CB8AC3E}">
        <p14:creationId xmlns:p14="http://schemas.microsoft.com/office/powerpoint/2010/main" xmlns="" val="35802565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051520"/>
          </a:xfrm>
        </p:spPr>
        <p:txBody>
          <a:bodyPr/>
          <a:lstStyle>
            <a:lvl1pPr>
              <a:defRPr sz="4800" baseline="0">
                <a:latin typeface="Candara" panose="020E0502030303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457200" y="1783357"/>
            <a:ext cx="8229600" cy="4525963"/>
          </a:xfrm>
        </p:spPr>
        <p:txBody>
          <a:bodyPr/>
          <a:lstStyle>
            <a:lvl1pPr>
              <a:defRPr b="1" baseline="0">
                <a:solidFill>
                  <a:schemeClr val="tx1">
                    <a:lumMod val="75000"/>
                    <a:lumOff val="25000"/>
                  </a:schemeClr>
                </a:solidFill>
                <a:latin typeface="Candara" panose="020E0502030303020204" pitchFamily="34" charset="0"/>
                <a:ea typeface="华文细黑" panose="02010600040101010101" pitchFamily="2" charset="-122"/>
              </a:defRPr>
            </a:lvl1pPr>
            <a:lvl2pPr>
              <a:defRPr b="0" baseline="0">
                <a:solidFill>
                  <a:schemeClr val="tx1">
                    <a:lumMod val="75000"/>
                    <a:lumOff val="25000"/>
                  </a:schemeClr>
                </a:solidFill>
                <a:latin typeface="Candara" panose="020E0502030303020204" pitchFamily="34" charset="0"/>
                <a:ea typeface="华文细黑" panose="02010600040101010101" pitchFamily="2" charset="-122"/>
              </a:defRPr>
            </a:lvl2pPr>
            <a:lvl3pPr>
              <a:defRPr b="0" baseline="0">
                <a:solidFill>
                  <a:schemeClr val="tx1">
                    <a:lumMod val="75000"/>
                    <a:lumOff val="25000"/>
                  </a:schemeClr>
                </a:solidFill>
                <a:latin typeface="Candara" panose="020E0502030303020204" pitchFamily="34" charset="0"/>
                <a:ea typeface="华文细黑" panose="02010600040101010101" pitchFamily="2" charset="-122"/>
              </a:defRPr>
            </a:lvl3pPr>
            <a:lvl4pPr>
              <a:defRPr b="0" baseline="0">
                <a:solidFill>
                  <a:schemeClr val="tx1">
                    <a:lumMod val="75000"/>
                    <a:lumOff val="25000"/>
                  </a:schemeClr>
                </a:solidFill>
                <a:latin typeface="Candara" panose="020E0502030303020204" pitchFamily="34" charset="0"/>
                <a:ea typeface="华文细黑" panose="02010600040101010101" pitchFamily="2" charset="-122"/>
              </a:defRPr>
            </a:lvl4pPr>
            <a:lvl5pPr>
              <a:defRPr b="0" baseline="0">
                <a:solidFill>
                  <a:schemeClr val="tx1">
                    <a:lumMod val="75000"/>
                    <a:lumOff val="25000"/>
                  </a:schemeClr>
                </a:solidFill>
                <a:latin typeface="Candara" panose="020E0502030303020204" pitchFamily="34" charset="0"/>
                <a:ea typeface="华文细黑" panose="02010600040101010101" pitchFamily="2" charset="-122"/>
              </a:defRPr>
            </a:lvl5pPr>
            <a:lvl6pPr>
              <a:defRPr/>
            </a:lvl6pPr>
            <a:lvl7pPr>
              <a:defRPr/>
            </a:lvl7pPr>
            <a:lvl8pPr>
              <a:defRPr/>
            </a:lvl8pPr>
            <a:lvl9pPr>
              <a:buFont typeface="Arial" pitchFamily="34" charset="0"/>
              <a:buChar char="•"/>
              <a:defRPr/>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4" name="Date Placeholder 3"/>
          <p:cNvSpPr>
            <a:spLocks noGrp="1"/>
          </p:cNvSpPr>
          <p:nvPr>
            <p:ph type="dt" sz="half" idx="10"/>
          </p:nvPr>
        </p:nvSpPr>
        <p:spPr>
          <a:xfrm>
            <a:off x="6372200" y="6468467"/>
            <a:ext cx="2085975" cy="365125"/>
          </a:xfrm>
        </p:spPr>
        <p:txBody>
          <a:bodyPr/>
          <a:lstStyle>
            <a:lvl1pPr>
              <a:defRPr sz="1200" baseline="0">
                <a:latin typeface="Candara" panose="020E0502030303020204" pitchFamily="34" charset="0"/>
                <a:ea typeface="华文细黑" panose="02010600040101010101" pitchFamily="2" charset="-122"/>
              </a:defRPr>
            </a:lvl1pPr>
          </a:lstStyle>
          <a:p>
            <a:fld id="{D2B25160-6D74-44E6-9A57-FE09CF98F078}" type="datetime1">
              <a:rPr lang="zh-CN" altLang="en-US" smtClean="0">
                <a:solidFill>
                  <a:prstClr val="black">
                    <a:lumMod val="65000"/>
                    <a:lumOff val="35000"/>
                  </a:prstClr>
                </a:solidFill>
              </a:rPr>
              <a:pPr/>
              <a:t>2020/12/3</a:t>
            </a:fld>
            <a:endParaRPr lang="zh-CN" altLang="en-US" dirty="0">
              <a:solidFill>
                <a:prstClr val="black">
                  <a:lumMod val="65000"/>
                  <a:lumOff val="35000"/>
                </a:prstClr>
              </a:solidFill>
            </a:endParaRPr>
          </a:p>
        </p:txBody>
      </p:sp>
      <p:sp>
        <p:nvSpPr>
          <p:cNvPr id="5" name="Footer Placeholder 4"/>
          <p:cNvSpPr>
            <a:spLocks noGrp="1"/>
          </p:cNvSpPr>
          <p:nvPr>
            <p:ph type="ftr" sz="quarter" idx="11"/>
          </p:nvPr>
        </p:nvSpPr>
        <p:spPr>
          <a:xfrm>
            <a:off x="539552" y="6453336"/>
            <a:ext cx="4072111" cy="365125"/>
          </a:xfrm>
        </p:spPr>
        <p:txBody>
          <a:bodyPr/>
          <a:lstStyle>
            <a:lvl1pPr>
              <a:defRPr lang="en-US" altLang="zh-CN" sz="1200" b="0" i="0" baseline="0" smtClean="0">
                <a:solidFill>
                  <a:schemeClr val="tx1">
                    <a:lumMod val="75000"/>
                    <a:lumOff val="25000"/>
                  </a:schemeClr>
                </a:solidFill>
                <a:effectLst/>
                <a:latin typeface="Candara" panose="020E0502030303020204" pitchFamily="34" charset="0"/>
                <a:ea typeface="华文细黑" panose="02010600040101010101" pitchFamily="2" charset="-122"/>
              </a:defRPr>
            </a:lvl1pPr>
          </a:lstStyle>
          <a:p>
            <a:endParaRPr lang="zh-CN" altLang="en-US" dirty="0">
              <a:solidFill>
                <a:prstClr val="black">
                  <a:lumMod val="75000"/>
                  <a:lumOff val="25000"/>
                </a:prstClr>
              </a:solidFill>
            </a:endParaRPr>
          </a:p>
        </p:txBody>
      </p:sp>
      <p:sp>
        <p:nvSpPr>
          <p:cNvPr id="6" name="Slide Number Placeholder 5"/>
          <p:cNvSpPr>
            <a:spLocks noGrp="1"/>
          </p:cNvSpPr>
          <p:nvPr>
            <p:ph type="sldNum" sz="quarter" idx="12"/>
          </p:nvPr>
        </p:nvSpPr>
        <p:spPr>
          <a:xfrm>
            <a:off x="8697927" y="6468467"/>
            <a:ext cx="410577" cy="365125"/>
          </a:xfrm>
        </p:spPr>
        <p:txBody>
          <a:bodyPr/>
          <a:lstStyle>
            <a:lvl1pPr>
              <a:defRPr sz="1200" baseline="0">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7504" y="6472576"/>
            <a:ext cx="288000" cy="340800"/>
          </a:xfrm>
          <a:prstGeom prst="rect">
            <a:avLst/>
          </a:prstGeom>
        </p:spPr>
      </p:pic>
    </p:spTree>
    <p:extLst>
      <p:ext uri="{BB962C8B-B14F-4D97-AF65-F5344CB8AC3E}">
        <p14:creationId xmlns:p14="http://schemas.microsoft.com/office/powerpoint/2010/main" xmlns="" val="85976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baseline="0" dirty="0" smtClean="0">
                <a:solidFill>
                  <a:schemeClr val="tx2"/>
                </a:solidFill>
                <a:effectLst>
                  <a:outerShdw blurRad="63500" dist="38100" dir="5400000" algn="t" rotWithShape="0">
                    <a:prstClr val="black">
                      <a:alpha val="25000"/>
                    </a:prstClr>
                  </a:outerShdw>
                </a:effectLst>
                <a:latin typeface="Candara" panose="020E0502030303020204" pitchFamily="34" charset="0"/>
                <a:ea typeface="黑体" panose="02010609060101010101" pitchFamily="49" charset="-122"/>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baseline="0">
                <a:solidFill>
                  <a:schemeClr val="tx1">
                    <a:tint val="75000"/>
                  </a:schemeClr>
                </a:solidFill>
                <a:latin typeface="Candara" panose="020E0502030303020204" pitchFamily="34" charset="0"/>
                <a:ea typeface="华文细黑" panose="0201060004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baseline="0">
                <a:latin typeface="Candara" panose="020E0502030303020204" pitchFamily="34" charset="0"/>
                <a:ea typeface="华文细黑" panose="02010600040101010101" pitchFamily="2" charset="-122"/>
              </a:defRPr>
            </a:lvl1pPr>
          </a:lstStyle>
          <a:p>
            <a:fld id="{525AAD66-C55A-4153-AC01-CF58499EEF39}" type="datetime1">
              <a:rPr lang="zh-CN" altLang="en-US" smtClean="0">
                <a:solidFill>
                  <a:prstClr val="black">
                    <a:lumMod val="65000"/>
                    <a:lumOff val="35000"/>
                  </a:prstClr>
                </a:solidFill>
              </a:rPr>
              <a:pPr/>
              <a:t>2020/12/3</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lvl1pPr>
              <a:defRPr baseline="0">
                <a:latin typeface="Candara" panose="020E0502030303020204" pitchFamily="34" charset="0"/>
                <a:ea typeface="华文细黑" panose="02010600040101010101" pitchFamily="2" charset="-122"/>
              </a:defRPr>
            </a:lvl1p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lvl1pPr>
              <a:defRPr baseline="0">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38083016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FD31B6EA-C27F-4C6C-B3BE-8FA73B165B46}" type="datetime1">
              <a:rPr lang="zh-CN" altLang="en-US" smtClean="0">
                <a:solidFill>
                  <a:prstClr val="black">
                    <a:lumMod val="65000"/>
                    <a:lumOff val="35000"/>
                  </a:prstClr>
                </a:solidFill>
              </a:rPr>
              <a:pPr/>
              <a:t>2020/12/3</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xmlns="" val="32153079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760A0494-49F0-4E2C-974C-52997AD2B4FA}" type="datetime1">
              <a:rPr lang="zh-CN" altLang="en-US" smtClean="0">
                <a:solidFill>
                  <a:prstClr val="black">
                    <a:lumMod val="65000"/>
                    <a:lumOff val="35000"/>
                  </a:prstClr>
                </a:solidFill>
              </a:rPr>
              <a:pPr/>
              <a:t>2020/12/3</a:t>
            </a:fld>
            <a:endParaRPr lang="zh-CN" alt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zh-CN" altLang="en-US" dirty="0">
              <a:solidFill>
                <a:prstClr val="black"/>
              </a:solidFill>
            </a:endParaRPr>
          </a:p>
        </p:txBody>
      </p:sp>
      <p:sp>
        <p:nvSpPr>
          <p:cNvPr id="9" name="Slide Number Placeholder 8"/>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xmlns="" val="11720865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baseline="0"/>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lvl1pPr>
              <a:defRPr baseline="0">
                <a:latin typeface="Candara" panose="020E0502030303020204" pitchFamily="34" charset="0"/>
              </a:defRPr>
            </a:lvl1pPr>
          </a:lstStyle>
          <a:p>
            <a:fld id="{BB93B621-1D18-4C12-9F5E-8634C31B582F}" type="datetime1">
              <a:rPr lang="zh-CN" altLang="en-US" smtClean="0">
                <a:solidFill>
                  <a:prstClr val="black">
                    <a:lumMod val="65000"/>
                    <a:lumOff val="35000"/>
                  </a:prstClr>
                </a:solidFill>
              </a:rPr>
              <a:pPr/>
              <a:t>2020/12/3</a:t>
            </a:fld>
            <a:endParaRPr lang="zh-CN" alt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lvl1pPr>
              <a:defRPr baseline="0"/>
            </a:lvl1pPr>
          </a:lstStyle>
          <a:p>
            <a:endParaRPr lang="zh-CN" altLang="en-US" dirty="0">
              <a:solidFill>
                <a:prstClr val="black"/>
              </a:solidFill>
            </a:endParaRPr>
          </a:p>
        </p:txBody>
      </p:sp>
      <p:sp>
        <p:nvSpPr>
          <p:cNvPr id="5" name="Slide Number Placeholder 4"/>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xmlns="" val="13267227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baseline="0">
                <a:latin typeface="Candara" panose="020E0502030303020204" pitchFamily="34" charset="0"/>
              </a:defRPr>
            </a:lvl1pPr>
          </a:lstStyle>
          <a:p>
            <a:fld id="{70ABCB11-2F15-4514-AF3A-9B87F3D5E401}" type="datetime1">
              <a:rPr lang="zh-CN" altLang="en-US" smtClean="0">
                <a:solidFill>
                  <a:prstClr val="black">
                    <a:lumMod val="65000"/>
                    <a:lumOff val="35000"/>
                  </a:prstClr>
                </a:solidFill>
              </a:rPr>
              <a:pPr/>
              <a:t>2020/12/3</a:t>
            </a:fld>
            <a:endParaRPr lang="zh-CN" alt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zh-CN" altLang="en-US" dirty="0">
              <a:solidFill>
                <a:prstClr val="black"/>
              </a:solidFill>
            </a:endParaRPr>
          </a:p>
        </p:txBody>
      </p:sp>
      <p:sp>
        <p:nvSpPr>
          <p:cNvPr id="4" name="Slide Number Placeholder 3"/>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xmlns="" val="7969093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904E85D-FD67-433A-95A2-8B28BE35333E}" type="datetime1">
              <a:rPr lang="zh-CN" altLang="en-US" smtClean="0">
                <a:solidFill>
                  <a:prstClr val="black">
                    <a:lumMod val="65000"/>
                    <a:lumOff val="35000"/>
                  </a:prstClr>
                </a:solidFill>
              </a:rPr>
              <a:pPr/>
              <a:t>2020/12/3</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xmlns="" val="37386239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solidFill>
                <a:latin typeface="+mj-lt"/>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Clr>
                <a:schemeClr val="tx1"/>
              </a:buClr>
              <a:defRPr sz="2400">
                <a:latin typeface="+mj-lt"/>
                <a:ea typeface="黑体" panose="02010609060101010101" pitchFamily="49" charset="-122"/>
              </a:defRPr>
            </a:lvl1pPr>
            <a:lvl2pPr>
              <a:buClr>
                <a:schemeClr val="tx1"/>
              </a:buClr>
              <a:defRPr sz="2000">
                <a:latin typeface="+mj-lt"/>
                <a:ea typeface="黑体" panose="02010609060101010101" pitchFamily="49" charset="-122"/>
              </a:defRPr>
            </a:lvl2pPr>
            <a:lvl3pPr>
              <a:buClr>
                <a:schemeClr val="tx1"/>
              </a:buClr>
              <a:defRPr sz="1800">
                <a:latin typeface="+mj-lt"/>
              </a:defRPr>
            </a:lvl3pPr>
            <a:lvl4pPr>
              <a:defRPr>
                <a:latin typeface="+mj-lt"/>
              </a:defRPr>
            </a:lvl4pPr>
            <a:lvl5pPr>
              <a:defRPr>
                <a:latin typeface="+mj-l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4" name="Rectangle 5"/>
          <p:cNvSpPr>
            <a:spLocks noGrp="1" noChangeArrowheads="1"/>
          </p:cNvSpPr>
          <p:nvPr>
            <p:ph type="dt" sz="half" idx="10"/>
          </p:nvPr>
        </p:nvSpPr>
        <p:spPr>
          <a:ln/>
        </p:spPr>
        <p:txBody>
          <a:bodyPr/>
          <a:lstStyle>
            <a:lvl1pPr>
              <a:defRPr/>
            </a:lvl1pPr>
          </a:lstStyle>
          <a:p>
            <a:fld id="{FF88F899-FA6D-4737-879E-62DE3ED9162E}"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5" name="Rectangle 6"/>
          <p:cNvSpPr>
            <a:spLocks noGrp="1" noChangeArrowheads="1"/>
          </p:cNvSpPr>
          <p:nvPr>
            <p:ph type="ftr" sz="quarter" idx="11"/>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lang="en-US" altLang="zh-CN" smtClean="0">
                <a:solidFill>
                  <a:prstClr val="black">
                    <a:lumMod val="65000"/>
                    <a:lumOff val="35000"/>
                  </a:prstClr>
                </a:solidFill>
              </a:defRPr>
            </a:lvl1pPr>
          </a:lstStyle>
          <a:p>
            <a:pPr defTabSz="457200"/>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D1F872C-644B-41E6-B053-75DC9162E92F}" type="datetime1">
              <a:rPr lang="zh-CN" altLang="en-US" smtClean="0">
                <a:solidFill>
                  <a:prstClr val="black">
                    <a:lumMod val="65000"/>
                    <a:lumOff val="35000"/>
                  </a:prstClr>
                </a:solidFill>
              </a:rPr>
              <a:pPr/>
              <a:t>2020/12/3</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xmlns="" val="4471985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6C1FCC15-875C-45BB-B7D5-C1D356981074}" type="datetime1">
              <a:rPr lang="zh-CN" altLang="en-US" smtClean="0">
                <a:solidFill>
                  <a:prstClr val="black">
                    <a:lumMod val="65000"/>
                    <a:lumOff val="35000"/>
                  </a:prstClr>
                </a:solidFill>
              </a:rPr>
              <a:pPr/>
              <a:t>2020/12/3</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xmlns="" val="30006332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sz="4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4FA31FF3-01DA-4D1A-BD9C-EA8CED4F071D}" type="datetime1">
              <a:rPr lang="zh-CN" altLang="en-US" smtClean="0">
                <a:solidFill>
                  <a:prstClr val="black">
                    <a:lumMod val="65000"/>
                    <a:lumOff val="35000"/>
                  </a:prstClr>
                </a:solidFill>
              </a:rPr>
              <a:pPr/>
              <a:t>2020/12/3</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xmlns="" val="10827007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fld id="{190F2F90-169B-4E3A-B641-F17EA8199ECB}"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5"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6"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5"/>
          <p:cNvSpPr>
            <a:spLocks noGrp="1" noChangeArrowheads="1"/>
          </p:cNvSpPr>
          <p:nvPr>
            <p:ph type="dt" sz="half" idx="10"/>
          </p:nvPr>
        </p:nvSpPr>
        <p:spPr>
          <a:ln/>
        </p:spPr>
        <p:txBody>
          <a:bodyPr/>
          <a:lstStyle>
            <a:lvl1pPr>
              <a:defRPr/>
            </a:lvl1pPr>
          </a:lstStyle>
          <a:p>
            <a:fld id="{C359148F-DC7D-439C-B62C-FE0239F86848}" type="datetime1">
              <a:rPr lang="zh-CN" altLang="en-US" smtClean="0"/>
              <a:pPr/>
              <a:t>2020/12/3</a:t>
            </a:fld>
            <a:endParaRPr lang="zh-CN" altLang="en-US"/>
          </a:p>
        </p:txBody>
      </p:sp>
      <p:sp>
        <p:nvSpPr>
          <p:cNvPr id="6" name="Rectangle 6"/>
          <p:cNvSpPr>
            <a:spLocks noGrp="1" noChangeArrowheads="1"/>
          </p:cNvSpPr>
          <p:nvPr>
            <p:ph type="ftr" sz="quarter" idx="11"/>
          </p:nvPr>
        </p:nvSpPr>
        <p:spPr>
          <a:ln/>
        </p:spPr>
        <p:txBody>
          <a:bodyPr/>
          <a:lstStyle>
            <a:lvl1pPr>
              <a:defRPr/>
            </a:lvl1pPr>
          </a:lstStyle>
          <a:p>
            <a:endParaRPr lang="zh-CN" altLang="en-US"/>
          </a:p>
        </p:txBody>
      </p:sp>
      <p:sp>
        <p:nvSpPr>
          <p:cNvPr id="7"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5"/>
          <p:cNvSpPr>
            <a:spLocks noGrp="1" noChangeArrowheads="1"/>
          </p:cNvSpPr>
          <p:nvPr>
            <p:ph type="dt" sz="half" idx="10"/>
          </p:nvPr>
        </p:nvSpPr>
        <p:spPr>
          <a:ln/>
        </p:spPr>
        <p:txBody>
          <a:bodyPr/>
          <a:lstStyle>
            <a:lvl1pPr>
              <a:defRPr/>
            </a:lvl1pPr>
          </a:lstStyle>
          <a:p>
            <a:fld id="{339FA0E4-3D0F-4EA1-8DE8-179E51BDCAD2}"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8"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9"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fld id="{2E7639B2-BE88-43E5-9A9C-229E66C79D12}"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4"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5"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BD3C3A42-B884-46E6-A801-778E9F6D22DF}"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3"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4"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fld id="{145ABD63-781D-406C-88DE-130EA30052E5}"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6"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7" name="Rectangle 7"/>
          <p:cNvSpPr>
            <a:spLocks noGrp="1" noChangeArrowheads="1"/>
          </p:cNvSpPr>
          <p:nvPr>
            <p:ph type="sldNum" sz="quarter" idx="12"/>
          </p:nvPr>
        </p:nvSpPr>
        <p:spPr>
          <a:ln/>
        </p:spPr>
        <p:txBody>
          <a:bodyPr/>
          <a:lstStyle>
            <a:lvl1pPr>
              <a:defRPr/>
            </a:lvl1pPr>
          </a:lstStyle>
          <a:p>
            <a:fld id="{6E2D2B3B-882E-40F3-A32F-6DD516915044}"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fld id="{484B75FE-CA53-4A07-A41E-E0F10CEDF23B}"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6"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7"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4"/>
          <p:cNvSpPr>
            <a:spLocks noGrp="1" noChangeArrowheads="1"/>
          </p:cNvSpPr>
          <p:nvPr>
            <p:ph type="body" idx="1"/>
          </p:nvPr>
        </p:nvSpPr>
        <p:spPr bwMode="auto">
          <a:xfrm>
            <a:off x="457200" y="1719263"/>
            <a:ext cx="8229600" cy="471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78181" name="Rectangle 5"/>
          <p:cNvSpPr>
            <a:spLocks noGrp="1" noChangeArrowheads="1"/>
          </p:cNvSpPr>
          <p:nvPr>
            <p:ph type="dt" sz="half" idx="2"/>
          </p:nvPr>
        </p:nvSpPr>
        <p:spPr bwMode="auto">
          <a:xfrm>
            <a:off x="457200" y="6473884"/>
            <a:ext cx="2133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defTabSz="457200"/>
            <a:fld id="{B521F525-9200-48C1-9F27-A5E1B65E7F78}" type="datetime1">
              <a:rPr kumimoji="1" lang="zh-CN" altLang="en-US" smtClean="0">
                <a:solidFill>
                  <a:prstClr val="black">
                    <a:lumMod val="65000"/>
                    <a:lumOff val="35000"/>
                  </a:prstClr>
                </a:solidFill>
                <a:ea typeface="宋体"/>
              </a:rPr>
              <a:pPr defTabSz="457200"/>
              <a:t>2020/12/3</a:t>
            </a:fld>
            <a:endParaRPr kumimoji="1" lang="zh-CN" altLang="en-US">
              <a:solidFill>
                <a:prstClr val="black">
                  <a:lumMod val="65000"/>
                  <a:lumOff val="35000"/>
                </a:prstClr>
              </a:solidFill>
              <a:ea typeface="宋体"/>
            </a:endParaRPr>
          </a:p>
        </p:txBody>
      </p:sp>
      <p:sp>
        <p:nvSpPr>
          <p:cNvPr id="178182" name="Rectangle 6"/>
          <p:cNvSpPr>
            <a:spLocks noGrp="1" noChangeArrowheads="1"/>
          </p:cNvSpPr>
          <p:nvPr>
            <p:ph type="ftr" sz="quarter" idx="3"/>
          </p:nvPr>
        </p:nvSpPr>
        <p:spPr bwMode="auto">
          <a:xfrm>
            <a:off x="3124200" y="6473884"/>
            <a:ext cx="2895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latin typeface="Arial" panose="020B0604020202020204" pitchFamily="34" charset="0"/>
                <a:ea typeface="仿宋" panose="02010609060101010101" pitchFamily="49" charset="-122"/>
              </a:defRPr>
            </a:lvl1pPr>
          </a:lstStyle>
          <a:p>
            <a:pPr defTabSz="457200"/>
            <a:r>
              <a:rPr kumimoji="1" lang="en-US" altLang="zh-CN" dirty="0" smtClean="0">
                <a:solidFill>
                  <a:prstClr val="black">
                    <a:lumMod val="65000"/>
                    <a:lumOff val="35000"/>
                  </a:prstClr>
                </a:solidFill>
              </a:rPr>
              <a:t>1</a:t>
            </a:r>
            <a:endParaRPr kumimoji="1" lang="zh-CN" altLang="en-US" dirty="0">
              <a:solidFill>
                <a:prstClr val="black">
                  <a:lumMod val="65000"/>
                  <a:lumOff val="35000"/>
                </a:prstClr>
              </a:solidFill>
            </a:endParaRPr>
          </a:p>
        </p:txBody>
      </p:sp>
      <p:sp>
        <p:nvSpPr>
          <p:cNvPr id="178183" name="Rectangle 7"/>
          <p:cNvSpPr>
            <a:spLocks noGrp="1" noChangeArrowheads="1"/>
          </p:cNvSpPr>
          <p:nvPr>
            <p:ph type="sldNum" sz="quarter" idx="4"/>
          </p:nvPr>
        </p:nvSpPr>
        <p:spPr bwMode="auto">
          <a:xfrm>
            <a:off x="6553200" y="6473884"/>
            <a:ext cx="2133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defTabSz="457200"/>
            <a:fld id="{71F1F346-3964-904C-8DB0-057A2D699FB9}" type="slidenum">
              <a:rPr kumimoji="1" lang="zh-CN" altLang="en-US" smtClean="0">
                <a:solidFill>
                  <a:prstClr val="black">
                    <a:lumMod val="65000"/>
                    <a:lumOff val="35000"/>
                  </a:prstClr>
                </a:solidFill>
                <a:ea typeface="宋体"/>
              </a:rPr>
              <a:pPr defTabSz="457200"/>
              <a:t>‹#›</a:t>
            </a:fld>
            <a:endParaRPr kumimoji="1" lang="zh-CN" altLang="en-US">
              <a:solidFill>
                <a:prstClr val="black">
                  <a:lumMod val="65000"/>
                  <a:lumOff val="35000"/>
                </a:prstClr>
              </a:solidFill>
              <a:ea typeface="宋体"/>
            </a:endParaRPr>
          </a:p>
        </p:txBody>
      </p:sp>
      <p:pic>
        <p:nvPicPr>
          <p:cNvPr id="1032" name="Picture 8" descr="nju01"/>
          <p:cNvPicPr>
            <a:picLocks noChangeAspect="1" noChangeArrowheads="1"/>
          </p:cNvPicPr>
          <p:nvPr/>
        </p:nvPicPr>
        <p:blipFill>
          <a:blip r:embed="rId13" cstate="print">
            <a:lum bright="12000" contrast="-18000"/>
          </a:blip>
          <a:srcRect/>
          <a:stretch>
            <a:fillRect/>
          </a:stretch>
        </p:blipFill>
        <p:spPr bwMode="auto">
          <a:xfrm>
            <a:off x="8032751" y="702970"/>
            <a:ext cx="608883" cy="720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par>
    </p:tnLst>
  </p:timing>
  <p:hf hdr="0"/>
  <p:txStyles>
    <p:titleStyle>
      <a:lvl1pPr algn="l" rtl="0" eaLnBrk="1" fontAlgn="base" hangingPunct="1">
        <a:spcBef>
          <a:spcPct val="0"/>
        </a:spcBef>
        <a:spcAft>
          <a:spcPct val="0"/>
        </a:spcAft>
        <a:defRPr sz="4300" b="1">
          <a:solidFill>
            <a:schemeClr val="tx2"/>
          </a:solidFill>
          <a:latin typeface="+mj-lt"/>
          <a:ea typeface="+mj-ea"/>
          <a:cs typeface="+mj-cs"/>
        </a:defRPr>
      </a:lvl1pPr>
      <a:lvl2pPr algn="l" rtl="0" eaLnBrk="1" fontAlgn="base" hangingPunct="1">
        <a:spcBef>
          <a:spcPct val="0"/>
        </a:spcBef>
        <a:spcAft>
          <a:spcPct val="0"/>
        </a:spcAft>
        <a:defRPr sz="4300" b="1">
          <a:solidFill>
            <a:schemeClr val="tx2"/>
          </a:solidFill>
          <a:latin typeface="Arial" charset="0"/>
          <a:ea typeface="宋体" pitchFamily="2" charset="-122"/>
        </a:defRPr>
      </a:lvl2pPr>
      <a:lvl3pPr algn="l" rtl="0" eaLnBrk="1" fontAlgn="base" hangingPunct="1">
        <a:spcBef>
          <a:spcPct val="0"/>
        </a:spcBef>
        <a:spcAft>
          <a:spcPct val="0"/>
        </a:spcAft>
        <a:defRPr sz="4300" b="1">
          <a:solidFill>
            <a:schemeClr val="tx2"/>
          </a:solidFill>
          <a:latin typeface="Arial" charset="0"/>
          <a:ea typeface="宋体" pitchFamily="2" charset="-122"/>
        </a:defRPr>
      </a:lvl3pPr>
      <a:lvl4pPr algn="l" rtl="0" eaLnBrk="1" fontAlgn="base" hangingPunct="1">
        <a:spcBef>
          <a:spcPct val="0"/>
        </a:spcBef>
        <a:spcAft>
          <a:spcPct val="0"/>
        </a:spcAft>
        <a:defRPr sz="4300" b="1">
          <a:solidFill>
            <a:schemeClr val="tx2"/>
          </a:solidFill>
          <a:latin typeface="Arial" charset="0"/>
          <a:ea typeface="宋体" pitchFamily="2" charset="-122"/>
        </a:defRPr>
      </a:lvl4pPr>
      <a:lvl5pPr algn="l" rtl="0" eaLnBrk="1" fontAlgn="base" hangingPunct="1">
        <a:spcBef>
          <a:spcPct val="0"/>
        </a:spcBef>
        <a:spcAft>
          <a:spcPct val="0"/>
        </a:spcAft>
        <a:defRPr sz="4300" b="1">
          <a:solidFill>
            <a:schemeClr val="tx2"/>
          </a:solidFill>
          <a:latin typeface="Arial" charset="0"/>
          <a:ea typeface="宋体" pitchFamily="2" charset="-122"/>
        </a:defRPr>
      </a:lvl5pPr>
      <a:lvl6pPr marL="457200" algn="l" rtl="0" eaLnBrk="1" fontAlgn="base" hangingPunct="1">
        <a:spcBef>
          <a:spcPct val="0"/>
        </a:spcBef>
        <a:spcAft>
          <a:spcPct val="0"/>
        </a:spcAft>
        <a:defRPr sz="4300" b="1">
          <a:solidFill>
            <a:schemeClr val="tx2"/>
          </a:solidFill>
          <a:latin typeface="Arial" charset="0"/>
          <a:ea typeface="宋体" pitchFamily="2" charset="-122"/>
        </a:defRPr>
      </a:lvl6pPr>
      <a:lvl7pPr marL="914400" algn="l" rtl="0" eaLnBrk="1" fontAlgn="base" hangingPunct="1">
        <a:spcBef>
          <a:spcPct val="0"/>
        </a:spcBef>
        <a:spcAft>
          <a:spcPct val="0"/>
        </a:spcAft>
        <a:defRPr sz="4300" b="1">
          <a:solidFill>
            <a:schemeClr val="tx2"/>
          </a:solidFill>
          <a:latin typeface="Arial" charset="0"/>
          <a:ea typeface="宋体" pitchFamily="2" charset="-122"/>
        </a:defRPr>
      </a:lvl7pPr>
      <a:lvl8pPr marL="1371600" algn="l" rtl="0" eaLnBrk="1" fontAlgn="base" hangingPunct="1">
        <a:spcBef>
          <a:spcPct val="0"/>
        </a:spcBef>
        <a:spcAft>
          <a:spcPct val="0"/>
        </a:spcAft>
        <a:defRPr sz="4300" b="1">
          <a:solidFill>
            <a:schemeClr val="tx2"/>
          </a:solidFill>
          <a:latin typeface="Arial" charset="0"/>
          <a:ea typeface="宋体" pitchFamily="2" charset="-122"/>
        </a:defRPr>
      </a:lvl8pPr>
      <a:lvl9pPr marL="1828800" algn="l" rtl="0" eaLnBrk="1" fontAlgn="base" hangingPunct="1">
        <a:spcBef>
          <a:spcPct val="0"/>
        </a:spcBef>
        <a:spcAft>
          <a:spcPct val="0"/>
        </a:spcAft>
        <a:defRPr sz="4300" b="1">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b="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0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16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12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61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57200" y="1999381"/>
            <a:ext cx="8229600" cy="4309939"/>
          </a:xfrm>
          <a:prstGeom prst="rect">
            <a:avLst/>
          </a:prstGeom>
        </p:spPr>
        <p:txBody>
          <a:bodyPr vert="horz" lIns="91440" tIns="45720" rIns="91440" bIns="45720" rtlCol="0">
            <a:no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4" name="Date Placeholder 3"/>
          <p:cNvSpPr>
            <a:spLocks noGrp="1"/>
          </p:cNvSpPr>
          <p:nvPr>
            <p:ph type="dt" sz="half" idx="2"/>
          </p:nvPr>
        </p:nvSpPr>
        <p:spPr>
          <a:xfrm>
            <a:off x="6300192" y="6356350"/>
            <a:ext cx="2085975" cy="365125"/>
          </a:xfrm>
          <a:prstGeom prst="rect">
            <a:avLst/>
          </a:prstGeom>
        </p:spPr>
        <p:txBody>
          <a:bodyPr vert="horz" lIns="91440" tIns="45720" rIns="45720" bIns="45720" rtlCol="0" anchor="ctr"/>
          <a:lstStyle>
            <a:lvl1pPr algn="r">
              <a:defRPr sz="1200" baseline="0">
                <a:solidFill>
                  <a:schemeClr val="tx1">
                    <a:lumMod val="65000"/>
                    <a:lumOff val="35000"/>
                  </a:schemeClr>
                </a:solidFill>
                <a:latin typeface="Candara" panose="020E0502030303020204" pitchFamily="34" charset="0"/>
                <a:ea typeface="华文细黑" panose="02010600040101010101" pitchFamily="2" charset="-122"/>
              </a:defRPr>
            </a:lvl1pPr>
          </a:lstStyle>
          <a:p>
            <a:fld id="{AD447602-417E-4FA0-A768-0CCEDCC21470}" type="datetime1">
              <a:rPr lang="zh-CN" altLang="en-US" smtClean="0">
                <a:solidFill>
                  <a:prstClr val="black">
                    <a:lumMod val="65000"/>
                    <a:lumOff val="35000"/>
                  </a:prstClr>
                </a:solidFill>
              </a:rPr>
              <a:pPr/>
              <a:t>2020/12/3</a:t>
            </a:fld>
            <a:endParaRPr lang="zh-CN" altLang="en-US">
              <a:solidFill>
                <a:prstClr val="black">
                  <a:lumMod val="65000"/>
                  <a:lumOff val="35000"/>
                </a:prstClr>
              </a:solidFill>
            </a:endParaRPr>
          </a:p>
        </p:txBody>
      </p:sp>
      <p:sp>
        <p:nvSpPr>
          <p:cNvPr id="5" name="Footer Placeholder 4"/>
          <p:cNvSpPr>
            <a:spLocks noGrp="1"/>
          </p:cNvSpPr>
          <p:nvPr>
            <p:ph type="ftr" sz="quarter" idx="3"/>
          </p:nvPr>
        </p:nvSpPr>
        <p:spPr>
          <a:xfrm>
            <a:off x="715913" y="6309320"/>
            <a:ext cx="3496047" cy="365125"/>
          </a:xfrm>
          <a:prstGeom prst="rect">
            <a:avLst/>
          </a:prstGeom>
        </p:spPr>
        <p:txBody>
          <a:bodyPr vert="horz" lIns="45720" tIns="45720" rIns="91440" bIns="45720" rtlCol="0" anchor="ctr"/>
          <a:lstStyle>
            <a:lvl1pPr algn="l">
              <a:defRPr lang="en-US" altLang="zh-CN" b="0" i="0" baseline="0" smtClean="0">
                <a:effectLst/>
                <a:latin typeface="Candara" panose="020E0502030303020204" pitchFamily="34" charset="0"/>
                <a:ea typeface="华文细黑" panose="02010600040101010101" pitchFamily="2" charset="-122"/>
              </a:defRPr>
            </a:lvl1pPr>
          </a:lstStyle>
          <a:p>
            <a:endParaRPr lang="zh-CN" altLang="en-US" dirty="0">
              <a:solidFill>
                <a:prstClr val="black"/>
              </a:solidFill>
            </a:endParaRPr>
          </a:p>
        </p:txBody>
      </p:sp>
      <p:sp>
        <p:nvSpPr>
          <p:cNvPr id="6" name="Slide Number Placeholder 5"/>
          <p:cNvSpPr>
            <a:spLocks noGrp="1"/>
          </p:cNvSpPr>
          <p:nvPr>
            <p:ph type="sldNum" sz="quarter" idx="4"/>
          </p:nvPr>
        </p:nvSpPr>
        <p:spPr>
          <a:xfrm>
            <a:off x="8615286" y="6356350"/>
            <a:ext cx="421210" cy="365125"/>
          </a:xfrm>
          <a:prstGeom prst="rect">
            <a:avLst/>
          </a:prstGeom>
        </p:spPr>
        <p:txBody>
          <a:bodyPr vert="horz" lIns="27432" tIns="45720" rIns="45720" bIns="45720" rtlCol="0" anchor="ctr"/>
          <a:lstStyle>
            <a:lvl1pPr algn="l">
              <a:defRPr sz="1200" baseline="0">
                <a:solidFill>
                  <a:schemeClr val="tx1">
                    <a:lumMod val="65000"/>
                    <a:lumOff val="35000"/>
                  </a:schemeClr>
                </a:solidFill>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dirty="0">
              <a:solidFill>
                <a:prstClr val="black">
                  <a:lumMod val="65000"/>
                  <a:lumOff val="35000"/>
                </a:prstClr>
              </a:solidFill>
            </a:endParaRPr>
          </a:p>
        </p:txBody>
      </p:sp>
    </p:spTree>
    <p:extLst>
      <p:ext uri="{BB962C8B-B14F-4D97-AF65-F5344CB8AC3E}">
        <p14:creationId xmlns:p14="http://schemas.microsoft.com/office/powerpoint/2010/main" xmlns="" val="293713690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hf hdr="0"/>
  <p:txStyles>
    <p:titleStyle>
      <a:lvl1pPr algn="ctr" defTabSz="914400" rtl="0" eaLnBrk="1" latinLnBrk="0" hangingPunct="1">
        <a:lnSpc>
          <a:spcPts val="5800"/>
        </a:lnSpc>
        <a:spcBef>
          <a:spcPct val="0"/>
        </a:spcBef>
        <a:buNone/>
        <a:defRPr lang="en-US" altLang="en-US" sz="4800" b="1" kern="1200" baseline="0" dirty="0">
          <a:solidFill>
            <a:schemeClr val="accent2"/>
          </a:solidFill>
          <a:effectLst>
            <a:outerShdw blurRad="63500" dist="38100" dir="5400000" algn="t" rotWithShape="0">
              <a:prstClr val="black">
                <a:alpha val="25000"/>
              </a:prstClr>
            </a:outerShdw>
          </a:effectLst>
          <a:latin typeface="Candara" panose="020E0502030303020204" pitchFamily="34" charset="0"/>
          <a:ea typeface="黑体" panose="02010609060101010101" pitchFamily="49" charset="-122"/>
          <a:cs typeface="+mj-cs"/>
        </a:defRPr>
      </a:lvl1pPr>
    </p:titleStyle>
    <p:bodyStyle>
      <a:lvl1pPr marL="342900" indent="-342900" algn="l" defTabSz="914400" rtl="0" eaLnBrk="1" latinLnBrk="0" hangingPunct="1">
        <a:spcBef>
          <a:spcPct val="20000"/>
        </a:spcBef>
        <a:buFont typeface="Arial" pitchFamily="34" charset="0"/>
        <a:buChar char="•"/>
        <a:defRPr sz="3000" b="1"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1pPr>
      <a:lvl2pPr marL="742950" indent="-285750" algn="l" defTabSz="914400" rtl="0" eaLnBrk="1" latinLnBrk="0" hangingPunct="1">
        <a:spcBef>
          <a:spcPct val="20000"/>
        </a:spcBef>
        <a:buFont typeface="Courier New" pitchFamily="49" charset="0"/>
        <a:buChar char="o"/>
        <a:defRPr sz="24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2pPr>
      <a:lvl3pPr marL="1143000" indent="-228600" algn="l" defTabSz="914400" rtl="0" eaLnBrk="1" latinLnBrk="0" hangingPunct="1">
        <a:spcBef>
          <a:spcPct val="20000"/>
        </a:spcBef>
        <a:buFont typeface="Arial" pitchFamily="34" charset="0"/>
        <a:buChar char="•"/>
        <a:defRPr sz="20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3pPr>
      <a:lvl4pPr marL="1600200" indent="-228600" algn="l" defTabSz="914400" rtl="0" eaLnBrk="1" latinLnBrk="0" hangingPunct="1">
        <a:spcBef>
          <a:spcPct val="20000"/>
        </a:spcBef>
        <a:buFont typeface="Courier New" pitchFamily="49" charset="0"/>
        <a:buChar char="o"/>
        <a:defRPr sz="16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4pPr>
      <a:lvl5pPr marL="2057400" indent="-228600" algn="l" defTabSz="914400" rtl="0" eaLnBrk="1" latinLnBrk="0" hangingPunct="1">
        <a:spcBef>
          <a:spcPct val="20000"/>
        </a:spcBef>
        <a:buFont typeface="Arial" pitchFamily="34" charset="0"/>
        <a:buChar char="•"/>
        <a:defRPr sz="16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0" y="1268760"/>
            <a:ext cx="9144000" cy="1799456"/>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000" b="1">
                <a:solidFill>
                  <a:schemeClr val="tx2"/>
                </a:solidFill>
                <a:latin typeface="+mj-lt"/>
                <a:ea typeface="黑体" panose="02010609060101010101" pitchFamily="49" charset="-122"/>
                <a:cs typeface="+mj-cs"/>
              </a:defRPr>
            </a:lvl1pPr>
            <a:lvl2pPr algn="l" rtl="0" eaLnBrk="1" fontAlgn="base" hangingPunct="1">
              <a:spcBef>
                <a:spcPct val="0"/>
              </a:spcBef>
              <a:spcAft>
                <a:spcPct val="0"/>
              </a:spcAft>
              <a:defRPr sz="4300" b="1">
                <a:solidFill>
                  <a:schemeClr val="tx2"/>
                </a:solidFill>
                <a:latin typeface="Arial" charset="0"/>
                <a:ea typeface="宋体" pitchFamily="2" charset="-122"/>
              </a:defRPr>
            </a:lvl2pPr>
            <a:lvl3pPr algn="l" rtl="0" eaLnBrk="1" fontAlgn="base" hangingPunct="1">
              <a:spcBef>
                <a:spcPct val="0"/>
              </a:spcBef>
              <a:spcAft>
                <a:spcPct val="0"/>
              </a:spcAft>
              <a:defRPr sz="4300" b="1">
                <a:solidFill>
                  <a:schemeClr val="tx2"/>
                </a:solidFill>
                <a:latin typeface="Arial" charset="0"/>
                <a:ea typeface="宋体" pitchFamily="2" charset="-122"/>
              </a:defRPr>
            </a:lvl3pPr>
            <a:lvl4pPr algn="l" rtl="0" eaLnBrk="1" fontAlgn="base" hangingPunct="1">
              <a:spcBef>
                <a:spcPct val="0"/>
              </a:spcBef>
              <a:spcAft>
                <a:spcPct val="0"/>
              </a:spcAft>
              <a:defRPr sz="4300" b="1">
                <a:solidFill>
                  <a:schemeClr val="tx2"/>
                </a:solidFill>
                <a:latin typeface="Arial" charset="0"/>
                <a:ea typeface="宋体" pitchFamily="2" charset="-122"/>
              </a:defRPr>
            </a:lvl4pPr>
            <a:lvl5pPr algn="l" rtl="0" eaLnBrk="1" fontAlgn="base" hangingPunct="1">
              <a:spcBef>
                <a:spcPct val="0"/>
              </a:spcBef>
              <a:spcAft>
                <a:spcPct val="0"/>
              </a:spcAft>
              <a:defRPr sz="4300" b="1">
                <a:solidFill>
                  <a:schemeClr val="tx2"/>
                </a:solidFill>
                <a:latin typeface="Arial" charset="0"/>
                <a:ea typeface="宋体" pitchFamily="2" charset="-122"/>
              </a:defRPr>
            </a:lvl5pPr>
            <a:lvl6pPr marL="457200" algn="l" rtl="0" eaLnBrk="1" fontAlgn="base" hangingPunct="1">
              <a:spcBef>
                <a:spcPct val="0"/>
              </a:spcBef>
              <a:spcAft>
                <a:spcPct val="0"/>
              </a:spcAft>
              <a:defRPr sz="4300" b="1">
                <a:solidFill>
                  <a:schemeClr val="tx2"/>
                </a:solidFill>
                <a:latin typeface="Arial" charset="0"/>
                <a:ea typeface="宋体" pitchFamily="2" charset="-122"/>
              </a:defRPr>
            </a:lvl6pPr>
            <a:lvl7pPr marL="914400" algn="l" rtl="0" eaLnBrk="1" fontAlgn="base" hangingPunct="1">
              <a:spcBef>
                <a:spcPct val="0"/>
              </a:spcBef>
              <a:spcAft>
                <a:spcPct val="0"/>
              </a:spcAft>
              <a:defRPr sz="4300" b="1">
                <a:solidFill>
                  <a:schemeClr val="tx2"/>
                </a:solidFill>
                <a:latin typeface="Arial" charset="0"/>
                <a:ea typeface="宋体" pitchFamily="2" charset="-122"/>
              </a:defRPr>
            </a:lvl7pPr>
            <a:lvl8pPr marL="1371600" algn="l" rtl="0" eaLnBrk="1" fontAlgn="base" hangingPunct="1">
              <a:spcBef>
                <a:spcPct val="0"/>
              </a:spcBef>
              <a:spcAft>
                <a:spcPct val="0"/>
              </a:spcAft>
              <a:defRPr sz="4300" b="1">
                <a:solidFill>
                  <a:schemeClr val="tx2"/>
                </a:solidFill>
                <a:latin typeface="Arial" charset="0"/>
                <a:ea typeface="宋体" pitchFamily="2" charset="-122"/>
              </a:defRPr>
            </a:lvl8pPr>
            <a:lvl9pPr marL="1828800" algn="l" rtl="0" eaLnBrk="1" fontAlgn="base" hangingPunct="1">
              <a:spcBef>
                <a:spcPct val="0"/>
              </a:spcBef>
              <a:spcAft>
                <a:spcPct val="0"/>
              </a:spcAft>
              <a:defRPr sz="4300" b="1">
                <a:solidFill>
                  <a:schemeClr val="tx2"/>
                </a:solidFill>
                <a:latin typeface="Arial" charset="0"/>
                <a:ea typeface="宋体" pitchFamily="2" charset="-122"/>
              </a:defRPr>
            </a:lvl9pPr>
          </a:lstStyle>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marL="0" marR="0" lvl="0" indent="0" algn="ctr" defTabSz="914400" rtl="0" eaLnBrk="1" fontAlgn="base" latinLnBrk="0" hangingPunct="1">
              <a:lnSpc>
                <a:spcPct val="120000"/>
              </a:lnSpc>
              <a:spcBef>
                <a:spcPct val="0"/>
              </a:spcBef>
              <a:spcAft>
                <a:spcPts val="0"/>
              </a:spcAft>
              <a:buClrTx/>
              <a:buSzTx/>
              <a:buFontTx/>
              <a:buNone/>
              <a:tabLst/>
              <a:defRPr/>
            </a:pPr>
            <a:endParaRPr kumimoji="0" lang="en-US" altLang="zh-CN" sz="4400" b="1" i="0" u="none" strike="noStrike" kern="0" cap="none" spc="0" normalizeH="0" baseline="0" noProof="0" dirty="0" smtClean="0">
              <a:ln>
                <a:noFill/>
              </a:ln>
              <a:solidFill>
                <a:srgbClr val="7C1302"/>
              </a:solidFill>
              <a:effectLst/>
              <a:uLnTx/>
              <a:uFillTx/>
              <a:latin typeface="Arial"/>
            </a:endParaRPr>
          </a:p>
          <a:p>
            <a:pPr marL="0" marR="0" lvl="0" indent="0" algn="ctr" defTabSz="914400" rtl="0" eaLnBrk="1" fontAlgn="base" latinLnBrk="0" hangingPunct="1">
              <a:lnSpc>
                <a:spcPct val="120000"/>
              </a:lnSpc>
              <a:spcBef>
                <a:spcPct val="0"/>
              </a:spcBef>
              <a:spcAft>
                <a:spcPts val="0"/>
              </a:spcAft>
              <a:buClrTx/>
              <a:buSzTx/>
              <a:buFontTx/>
              <a:buNone/>
              <a:tabLst/>
              <a:defRPr/>
            </a:pPr>
            <a:endParaRPr lang="en-US" altLang="zh-CN" sz="4400" kern="0" dirty="0" smtClean="0">
              <a:solidFill>
                <a:srgbClr val="7C1302"/>
              </a:solidFill>
              <a:latin typeface="Arial"/>
            </a:endParaRPr>
          </a:p>
          <a:p>
            <a:pPr lvl="0" algn="ctr">
              <a:lnSpc>
                <a:spcPct val="120000"/>
              </a:lnSpc>
              <a:spcAft>
                <a:spcPts val="0"/>
              </a:spcAft>
              <a:defRPr/>
            </a:pPr>
            <a:r>
              <a:rPr lang="en-US" altLang="zh-CN" sz="4200" kern="0" dirty="0" smtClean="0">
                <a:solidFill>
                  <a:schemeClr val="tx1"/>
                </a:solidFill>
                <a:latin typeface="Arial"/>
              </a:rPr>
              <a:t>Symbolic Execution and </a:t>
            </a:r>
          </a:p>
          <a:p>
            <a:pPr lvl="0" algn="ctr">
              <a:lnSpc>
                <a:spcPct val="120000"/>
              </a:lnSpc>
              <a:spcAft>
                <a:spcPts val="0"/>
              </a:spcAft>
              <a:defRPr/>
            </a:pPr>
            <a:r>
              <a:rPr lang="en-US" altLang="zh-CN" sz="4200" kern="0" dirty="0" smtClean="0">
                <a:solidFill>
                  <a:schemeClr val="tx1"/>
                </a:solidFill>
                <a:latin typeface="Arial"/>
              </a:rPr>
              <a:t>Program Testing</a:t>
            </a:r>
            <a:endParaRPr kumimoji="0" lang="en-US" altLang="zh-CN" sz="4200" b="1" i="0" u="none" strike="noStrike" kern="0" cap="none" spc="0" normalizeH="0" baseline="0" noProof="0" dirty="0" smtClean="0">
              <a:ln>
                <a:noFill/>
              </a:ln>
              <a:solidFill>
                <a:schemeClr val="tx1"/>
              </a:solidFill>
              <a:effectLst/>
              <a:uLnTx/>
              <a:uFillTx/>
              <a:latin typeface="Arial"/>
            </a:endParaRPr>
          </a:p>
        </p:txBody>
      </p:sp>
      <p:sp>
        <p:nvSpPr>
          <p:cNvPr id="5" name="副标题 2"/>
          <p:cNvSpPr txBox="1">
            <a:spLocks/>
          </p:cNvSpPr>
          <p:nvPr/>
        </p:nvSpPr>
        <p:spPr>
          <a:xfrm>
            <a:off x="3131840" y="4725144"/>
            <a:ext cx="2880320" cy="1348348"/>
          </a:xfrm>
          <a:prstGeom prst="rect">
            <a:avLst/>
          </a:prstGeom>
        </p:spPr>
        <p:txBody>
          <a:bodyPr vert="horz" lIns="118872" tIns="0" rIns="45720" bIns="0" rtlCol="0" anchor="ctr">
            <a:noAutofit/>
          </a:bodyPr>
          <a:lstStyle>
            <a:lvl1pPr marL="0" indent="0" algn="l" rtl="0" eaLnBrk="1" latinLnBrk="0" hangingPunct="1">
              <a:spcBef>
                <a:spcPts val="0"/>
              </a:spcBef>
              <a:buClr>
                <a:schemeClr val="accent1"/>
              </a:buClr>
              <a:buSzPct val="80000"/>
              <a:buFont typeface="Wingdings 2"/>
              <a:buNone/>
              <a:defRPr kumimoji="0" sz="2000" kern="1200">
                <a:solidFill>
                  <a:srgbClr val="FFFFFF"/>
                </a:solidFill>
                <a:latin typeface="+mn-lt"/>
                <a:ea typeface="+mn-ea"/>
                <a:cs typeface="+mn-cs"/>
              </a:defRPr>
            </a:lvl1pPr>
            <a:lvl2pPr marL="457200" indent="0" algn="ctr" rtl="0" eaLnBrk="1" latinLnBrk="0" hangingPunct="1">
              <a:spcBef>
                <a:spcPct val="20000"/>
              </a:spcBef>
              <a:buClr>
                <a:schemeClr val="accent2"/>
              </a:buClr>
              <a:buSzPct val="90000"/>
              <a:buFont typeface="Wingdings"/>
              <a:buNone/>
              <a:defRPr kumimoji="0" sz="2800" kern="1200">
                <a:solidFill>
                  <a:schemeClr val="tx1">
                    <a:tint val="75000"/>
                  </a:schemeClr>
                </a:solidFill>
                <a:latin typeface="+mn-lt"/>
                <a:ea typeface="+mn-ea"/>
                <a:cs typeface="+mn-cs"/>
              </a:defRPr>
            </a:lvl2pPr>
            <a:lvl3pPr marL="914400" indent="0" algn="ctr" rtl="0" eaLnBrk="1" latinLnBrk="0" hangingPunct="1">
              <a:spcBef>
                <a:spcPct val="20000"/>
              </a:spcBef>
              <a:buClr>
                <a:schemeClr val="accent3"/>
              </a:buClr>
              <a:buFont typeface="Arial"/>
              <a:buNone/>
              <a:defRPr kumimoji="0" sz="2400" kern="1200">
                <a:solidFill>
                  <a:schemeClr val="tx1">
                    <a:tint val="75000"/>
                  </a:schemeClr>
                </a:solidFill>
                <a:latin typeface="+mn-lt"/>
                <a:ea typeface="+mn-ea"/>
                <a:cs typeface="+mn-cs"/>
              </a:defRPr>
            </a:lvl3pPr>
            <a:lvl4pPr marL="1371600" indent="0" algn="ctr" rtl="0" eaLnBrk="1" latinLnBrk="0" hangingPunct="1">
              <a:spcBef>
                <a:spcPct val="20000"/>
              </a:spcBef>
              <a:buClr>
                <a:schemeClr val="accent4"/>
              </a:buClr>
              <a:buFont typeface="Arial"/>
              <a:buNone/>
              <a:defRPr kumimoji="0" sz="2000" kern="1200">
                <a:solidFill>
                  <a:schemeClr val="tx1">
                    <a:tint val="75000"/>
                  </a:schemeClr>
                </a:solidFill>
                <a:latin typeface="+mn-lt"/>
                <a:ea typeface="+mn-ea"/>
                <a:cs typeface="+mn-cs"/>
              </a:defRPr>
            </a:lvl4pPr>
            <a:lvl5pPr marL="1828800" indent="0" algn="ctr" rtl="0" eaLnBrk="1" latinLnBrk="0" hangingPunct="1">
              <a:spcBef>
                <a:spcPct val="20000"/>
              </a:spcBef>
              <a:buClr>
                <a:schemeClr val="accent5"/>
              </a:buClr>
              <a:buFont typeface="Wingdings 3"/>
              <a:buNone/>
              <a:defRPr kumimoji="0" lang="en-US" sz="2000" kern="1200">
                <a:solidFill>
                  <a:schemeClr val="tx1">
                    <a:tint val="75000"/>
                  </a:schemeClr>
                </a:solidFill>
                <a:latin typeface="+mn-lt"/>
                <a:ea typeface="+mn-ea"/>
                <a:cs typeface="+mn-cs"/>
              </a:defRPr>
            </a:lvl5pPr>
            <a:lvl6pPr marL="2286000" indent="0" algn="ctr" rtl="0" eaLnBrk="1" latinLnBrk="0" hangingPunct="1">
              <a:spcBef>
                <a:spcPct val="20000"/>
              </a:spcBef>
              <a:buClr>
                <a:schemeClr val="accent6"/>
              </a:buClr>
              <a:buSzPct val="100000"/>
              <a:buFont typeface="Wingdings 2"/>
              <a:buNone/>
              <a:defRPr kumimoji="0" sz="2000" kern="1200">
                <a:solidFill>
                  <a:schemeClr val="tx1">
                    <a:tint val="75000"/>
                  </a:schemeClr>
                </a:solidFill>
                <a:latin typeface="+mn-lt"/>
                <a:ea typeface="+mn-ea"/>
                <a:cs typeface="+mn-cs"/>
              </a:defRPr>
            </a:lvl6pPr>
            <a:lvl7pPr marL="2743200" indent="0" algn="ctr" rtl="0" eaLnBrk="1" latinLnBrk="0" hangingPunct="1">
              <a:spcBef>
                <a:spcPct val="20000"/>
              </a:spcBef>
              <a:buClr>
                <a:schemeClr val="accent1"/>
              </a:buClr>
              <a:buSzPct val="100000"/>
              <a:buFont typeface="Wingdings 2"/>
              <a:buNone/>
              <a:defRPr kumimoji="0" sz="1800" kern="1200">
                <a:solidFill>
                  <a:schemeClr val="tx1">
                    <a:tint val="75000"/>
                  </a:schemeClr>
                </a:solidFill>
                <a:latin typeface="+mn-lt"/>
                <a:ea typeface="+mn-ea"/>
                <a:cs typeface="+mn-cs"/>
              </a:defRPr>
            </a:lvl7pPr>
            <a:lvl8pPr marL="3200400" indent="0" algn="ctr" rtl="0" eaLnBrk="1" latinLnBrk="0" hangingPunct="1">
              <a:spcBef>
                <a:spcPct val="20000"/>
              </a:spcBef>
              <a:buClr>
                <a:schemeClr val="accent2"/>
              </a:buClr>
              <a:buFont typeface="Wingdings 2" pitchFamily="18" charset="2"/>
              <a:buNone/>
              <a:defRPr kumimoji="0" sz="1800" kern="1200">
                <a:solidFill>
                  <a:schemeClr val="tx1">
                    <a:tint val="75000"/>
                  </a:schemeClr>
                </a:solidFill>
                <a:latin typeface="+mn-lt"/>
                <a:ea typeface="+mn-ea"/>
                <a:cs typeface="+mn-cs"/>
              </a:defRPr>
            </a:lvl8pPr>
            <a:lvl9pPr marL="3657600" indent="0" algn="ctr" rtl="0" eaLnBrk="1" latinLnBrk="0" hangingPunct="1">
              <a:spcBef>
                <a:spcPct val="20000"/>
              </a:spcBef>
              <a:buClr>
                <a:schemeClr val="accent3"/>
              </a:buClr>
              <a:buFont typeface="Wingdings 2" pitchFamily="18" charset="2"/>
              <a:buNone/>
              <a:defRPr kumimoji="0" sz="1800" kern="1200" baseline="0">
                <a:solidFill>
                  <a:schemeClr val="tx1">
                    <a:tint val="75000"/>
                  </a:schemeClr>
                </a:solidFill>
                <a:latin typeface="+mn-lt"/>
                <a:ea typeface="+mn-ea"/>
                <a:cs typeface="+mn-cs"/>
              </a:defRPr>
            </a:lvl9pPr>
            <a:extLst/>
          </a:lstStyle>
          <a:p>
            <a:pPr algn="ctr">
              <a:lnSpc>
                <a:spcPct val="130000"/>
              </a:lnSpc>
              <a:buClr>
                <a:srgbClr val="6076B4"/>
              </a:buClr>
            </a:pPr>
            <a:r>
              <a:rPr lang="en-US" altLang="zh-CN" b="1" dirty="0"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Speaker: </a:t>
            </a:r>
            <a:r>
              <a:rPr lang="en-US" altLang="zh-CN" b="1" dirty="0" err="1"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Lintian</a:t>
            </a:r>
            <a:r>
              <a:rPr lang="en-US" altLang="zh-CN" b="1" dirty="0"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 Shi</a:t>
            </a:r>
          </a:p>
          <a:p>
            <a:pPr algn="ctr">
              <a:lnSpc>
                <a:spcPct val="130000"/>
              </a:lnSpc>
              <a:buClr>
                <a:srgbClr val="6076B4"/>
              </a:buClr>
            </a:pPr>
            <a:r>
              <a:rPr lang="en-US" altLang="zh-CN" dirty="0" smtClean="0">
                <a:solidFill>
                  <a:prstClr val="black">
                    <a:lumMod val="75000"/>
                    <a:lumOff val="25000"/>
                  </a:prstClr>
                </a:solidFill>
                <a:latin typeface="Arial" panose="020B0604020202020204" pitchFamily="34" charset="0"/>
                <a:ea typeface="黑体" panose="02010609060101010101" pitchFamily="49" charset="-122"/>
                <a:cs typeface="Arial" panose="020B0604020202020204" pitchFamily="34" charset="0"/>
              </a:rPr>
              <a:t>2020/12/4</a:t>
            </a:r>
            <a:endParaRPr lang="en-US" altLang="zh-CN" dirty="0">
              <a:solidFill>
                <a:prstClr val="black">
                  <a:lumMod val="75000"/>
                  <a:lumOff val="25000"/>
                </a:prstClr>
              </a:solidFill>
              <a:latin typeface="Arial" panose="020B0604020202020204" pitchFamily="34" charset="0"/>
              <a:ea typeface="黑体" panose="02010609060101010101" pitchFamily="49" charset="-122"/>
              <a:cs typeface="Arial" panose="020B0604020202020204" pitchFamily="34" charset="0"/>
            </a:endParaRPr>
          </a:p>
        </p:txBody>
      </p:sp>
      <p:sp>
        <p:nvSpPr>
          <p:cNvPr id="2" name="文本框 1"/>
          <p:cNvSpPr txBox="1"/>
          <p:nvPr/>
        </p:nvSpPr>
        <p:spPr>
          <a:xfrm>
            <a:off x="2483768" y="3286725"/>
            <a:ext cx="4464496" cy="646331"/>
          </a:xfrm>
          <a:prstGeom prst="rect">
            <a:avLst/>
          </a:prstGeom>
          <a:noFill/>
        </p:spPr>
        <p:txBody>
          <a:bodyPr wrap="square" rtlCol="0">
            <a:spAutoFit/>
          </a:bodyPr>
          <a:lstStyle/>
          <a:p>
            <a:r>
              <a:rPr lang="en-US" altLang="zh-CN" dirty="0" smtClean="0">
                <a:latin typeface="Rockwell" panose="02060603020205020403" pitchFamily="18" charset="0"/>
              </a:rPr>
              <a:t>James C. King</a:t>
            </a:r>
          </a:p>
          <a:p>
            <a:r>
              <a:rPr lang="en-US" altLang="zh-CN" dirty="0" smtClean="0">
                <a:solidFill>
                  <a:schemeClr val="bg1">
                    <a:lumMod val="50000"/>
                  </a:schemeClr>
                </a:solidFill>
                <a:latin typeface="Rockwell" panose="02060603020205020403" pitchFamily="18" charset="0"/>
              </a:rPr>
              <a:t>IBM Thomas J. Watson Research Center</a:t>
            </a:r>
            <a:endParaRPr lang="zh-CN" altLang="en-US" dirty="0">
              <a:solidFill>
                <a:schemeClr val="bg1">
                  <a:lumMod val="50000"/>
                </a:schemeClr>
              </a:solidFill>
              <a:latin typeface="Rockwell" panose="02060603020205020403" pitchFamily="18" charset="0"/>
            </a:endParaRPr>
          </a:p>
        </p:txBody>
      </p:sp>
    </p:spTree>
    <p:extLst>
      <p:ext uri="{BB962C8B-B14F-4D97-AF65-F5344CB8AC3E}">
        <p14:creationId xmlns:p14="http://schemas.microsoft.com/office/powerpoint/2010/main" xmlns="" val="2446117524"/>
      </p:ext>
    </p:extLst>
  </p:cSld>
  <p:clrMapOvr>
    <a:masterClrMapping/>
  </p:clrMapOvr>
  <mc:AlternateContent xmlns:mc="http://schemas.openxmlformats.org/markup-compatibility/2006">
    <mc:Choice xmlns:p14="http://schemas.microsoft.com/office/powerpoint/2010/main" xmlns="" Requires="p14">
      <p:transition spd="med" p14:dur="700" advTm="9691">
        <p:fade/>
      </p:transition>
    </mc:Choice>
    <mc:Fallback>
      <p:transition spd="med" advTm="9691">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Symbolic Execution Tree</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2020/12/4</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10</a:t>
            </a:fld>
            <a:endParaRPr kumimoji="1" lang="zh-CN" altLang="en-US">
              <a:solidFill>
                <a:prstClr val="black">
                  <a:lumMod val="65000"/>
                  <a:lumOff val="35000"/>
                </a:prstClr>
              </a:solidFill>
              <a:ea typeface="宋体"/>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11560" y="1772816"/>
            <a:ext cx="4546834" cy="4184865"/>
          </a:xfrm>
          <a:prstGeom prst="rect">
            <a:avLst/>
          </a:prstGeom>
        </p:spPr>
      </p:pic>
      <p:sp>
        <p:nvSpPr>
          <p:cNvPr id="3" name="文本框 2"/>
          <p:cNvSpPr txBox="1"/>
          <p:nvPr/>
        </p:nvSpPr>
        <p:spPr>
          <a:xfrm>
            <a:off x="539552" y="4293096"/>
            <a:ext cx="5400600" cy="2185214"/>
          </a:xfrm>
          <a:prstGeom prst="rect">
            <a:avLst/>
          </a:prstGeom>
          <a:solidFill>
            <a:schemeClr val="bg1"/>
          </a:solidFill>
        </p:spPr>
        <p:txBody>
          <a:bodyPr wrap="square" rtlCol="0">
            <a:spAutoFit/>
          </a:bodyPr>
          <a:lstStyle/>
          <a:p>
            <a:pPr marL="285750" indent="-285750">
              <a:spcAft>
                <a:spcPts val="600"/>
              </a:spcAft>
              <a:buFont typeface="Wingdings" panose="05000000000000000000" pitchFamily="2" charset="2"/>
              <a:buChar char="l"/>
            </a:pPr>
            <a:r>
              <a:rPr lang="en-US" altLang="zh-CN" dirty="0"/>
              <a:t>Each terminal leaf in the tree corresponds to a completed execution path potentially and there may exist a particular concrete input which will trace the same path. </a:t>
            </a:r>
          </a:p>
          <a:p>
            <a:pPr marL="285750" indent="-285750">
              <a:spcAft>
                <a:spcPts val="600"/>
              </a:spcAft>
              <a:buFont typeface="Wingdings" panose="05000000000000000000" pitchFamily="2" charset="2"/>
              <a:buChar char="l"/>
            </a:pPr>
            <a:r>
              <a:rPr lang="en-US" altLang="zh-CN" dirty="0"/>
              <a:t>Symbolic execution aims to explore as many terminal leaf as possible.</a:t>
            </a:r>
            <a:endParaRPr lang="zh-CN" altLang="en-US" dirty="0"/>
          </a:p>
          <a:p>
            <a:endParaRPr lang="zh-CN" altLang="en-US" dirty="0"/>
          </a:p>
        </p:txBody>
      </p:sp>
      <p:cxnSp>
        <p:nvCxnSpPr>
          <p:cNvPr id="9" name="直接箭头连接符 8"/>
          <p:cNvCxnSpPr>
            <a:endCxn id="13" idx="0"/>
          </p:cNvCxnSpPr>
          <p:nvPr/>
        </p:nvCxnSpPr>
        <p:spPr>
          <a:xfrm flipH="1">
            <a:off x="6408204" y="1454105"/>
            <a:ext cx="376" cy="7200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流程图: 决策 12"/>
          <p:cNvSpPr/>
          <p:nvPr/>
        </p:nvSpPr>
        <p:spPr>
          <a:xfrm>
            <a:off x="5652120" y="2174185"/>
            <a:ext cx="1512168" cy="720080"/>
          </a:xfrm>
          <a:prstGeom prst="flowChartDecisi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2*y == x</a:t>
            </a:r>
            <a:endParaRPr lang="zh-CN" altLang="en-US" sz="1200" dirty="0"/>
          </a:p>
        </p:txBody>
      </p:sp>
      <p:sp>
        <p:nvSpPr>
          <p:cNvPr id="15" name="流程图: 决策 14"/>
          <p:cNvSpPr/>
          <p:nvPr/>
        </p:nvSpPr>
        <p:spPr>
          <a:xfrm>
            <a:off x="6666868" y="3068960"/>
            <a:ext cx="1577540" cy="648072"/>
          </a:xfrm>
          <a:prstGeom prst="flowChartDecisi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x &gt; y+10</a:t>
            </a:r>
            <a:endParaRPr lang="zh-CN" altLang="en-US" sz="1200" dirty="0"/>
          </a:p>
        </p:txBody>
      </p:sp>
      <p:cxnSp>
        <p:nvCxnSpPr>
          <p:cNvPr id="16" name="直接箭头连接符 15"/>
          <p:cNvCxnSpPr>
            <a:stCxn id="13" idx="3"/>
            <a:endCxn id="15" idx="0"/>
          </p:cNvCxnSpPr>
          <p:nvPr/>
        </p:nvCxnSpPr>
        <p:spPr>
          <a:xfrm>
            <a:off x="7164288" y="2534225"/>
            <a:ext cx="291350" cy="5347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3" idx="1"/>
            <a:endCxn id="35" idx="0"/>
          </p:cNvCxnSpPr>
          <p:nvPr/>
        </p:nvCxnSpPr>
        <p:spPr>
          <a:xfrm flipH="1">
            <a:off x="5421395" y="2534225"/>
            <a:ext cx="230725" cy="5542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5" idx="3"/>
            <a:endCxn id="42" idx="0"/>
          </p:cNvCxnSpPr>
          <p:nvPr/>
        </p:nvCxnSpPr>
        <p:spPr>
          <a:xfrm>
            <a:off x="8244408" y="3392996"/>
            <a:ext cx="252028" cy="7150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5" idx="1"/>
            <a:endCxn id="39" idx="0"/>
          </p:cNvCxnSpPr>
          <p:nvPr/>
        </p:nvCxnSpPr>
        <p:spPr>
          <a:xfrm flipH="1">
            <a:off x="6439108" y="3392996"/>
            <a:ext cx="227760" cy="7150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4953343" y="3088502"/>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1400" dirty="0" smtClean="0"/>
          </a:p>
        </p:txBody>
      </p:sp>
      <p:sp>
        <p:nvSpPr>
          <p:cNvPr id="39" name="圆角矩形 38"/>
          <p:cNvSpPr/>
          <p:nvPr/>
        </p:nvSpPr>
        <p:spPr>
          <a:xfrm>
            <a:off x="5971056" y="4108010"/>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1400" dirty="0"/>
          </a:p>
        </p:txBody>
      </p:sp>
      <p:sp>
        <p:nvSpPr>
          <p:cNvPr id="42" name="圆角矩形 41"/>
          <p:cNvSpPr/>
          <p:nvPr/>
        </p:nvSpPr>
        <p:spPr>
          <a:xfrm>
            <a:off x="8028384" y="4108010"/>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1400" dirty="0"/>
          </a:p>
        </p:txBody>
      </p:sp>
      <p:sp>
        <p:nvSpPr>
          <p:cNvPr id="103" name="文本框 102"/>
          <p:cNvSpPr txBox="1"/>
          <p:nvPr/>
        </p:nvSpPr>
        <p:spPr>
          <a:xfrm>
            <a:off x="7236296" y="2492896"/>
            <a:ext cx="929092" cy="338554"/>
          </a:xfrm>
          <a:prstGeom prst="rect">
            <a:avLst/>
          </a:prstGeom>
          <a:noFill/>
        </p:spPr>
        <p:txBody>
          <a:bodyPr wrap="square" rtlCol="0">
            <a:spAutoFit/>
          </a:bodyPr>
          <a:lstStyle/>
          <a:p>
            <a:r>
              <a:rPr lang="en-US" altLang="zh-CN" sz="1600" dirty="0" smtClean="0"/>
              <a:t>true</a:t>
            </a:r>
            <a:endParaRPr lang="zh-CN" altLang="en-US" sz="1600" dirty="0"/>
          </a:p>
        </p:txBody>
      </p:sp>
      <p:sp>
        <p:nvSpPr>
          <p:cNvPr id="104" name="文本框 103"/>
          <p:cNvSpPr txBox="1"/>
          <p:nvPr/>
        </p:nvSpPr>
        <p:spPr>
          <a:xfrm>
            <a:off x="8425642" y="3386474"/>
            <a:ext cx="929092" cy="338554"/>
          </a:xfrm>
          <a:prstGeom prst="rect">
            <a:avLst/>
          </a:prstGeom>
          <a:noFill/>
        </p:spPr>
        <p:txBody>
          <a:bodyPr wrap="square" rtlCol="0">
            <a:spAutoFit/>
          </a:bodyPr>
          <a:lstStyle/>
          <a:p>
            <a:r>
              <a:rPr lang="en-US" altLang="zh-CN" sz="1600" dirty="0" smtClean="0"/>
              <a:t>true</a:t>
            </a:r>
            <a:endParaRPr lang="zh-CN" altLang="en-US" sz="1600" dirty="0"/>
          </a:p>
        </p:txBody>
      </p:sp>
      <p:sp>
        <p:nvSpPr>
          <p:cNvPr id="105" name="文本框 104"/>
          <p:cNvSpPr txBox="1"/>
          <p:nvPr/>
        </p:nvSpPr>
        <p:spPr>
          <a:xfrm>
            <a:off x="6034602" y="3383334"/>
            <a:ext cx="929092" cy="338554"/>
          </a:xfrm>
          <a:prstGeom prst="rect">
            <a:avLst/>
          </a:prstGeom>
          <a:noFill/>
        </p:spPr>
        <p:txBody>
          <a:bodyPr wrap="square" rtlCol="0">
            <a:spAutoFit/>
          </a:bodyPr>
          <a:lstStyle/>
          <a:p>
            <a:r>
              <a:rPr lang="en-US" altLang="zh-CN" sz="1600" dirty="0" smtClean="0"/>
              <a:t>false</a:t>
            </a:r>
            <a:endParaRPr lang="zh-CN" altLang="en-US" sz="1600" dirty="0"/>
          </a:p>
        </p:txBody>
      </p:sp>
      <p:sp>
        <p:nvSpPr>
          <p:cNvPr id="106" name="文本框 105"/>
          <p:cNvSpPr txBox="1"/>
          <p:nvPr/>
        </p:nvSpPr>
        <p:spPr>
          <a:xfrm>
            <a:off x="5011060" y="2442374"/>
            <a:ext cx="929092" cy="338554"/>
          </a:xfrm>
          <a:prstGeom prst="rect">
            <a:avLst/>
          </a:prstGeom>
          <a:noFill/>
        </p:spPr>
        <p:txBody>
          <a:bodyPr wrap="square" rtlCol="0">
            <a:spAutoFit/>
          </a:bodyPr>
          <a:lstStyle/>
          <a:p>
            <a:r>
              <a:rPr lang="en-US" altLang="zh-CN" sz="1600" dirty="0" smtClean="0"/>
              <a:t>false</a:t>
            </a:r>
            <a:endParaRPr lang="zh-CN" altLang="en-US" sz="1600" dirty="0"/>
          </a:p>
        </p:txBody>
      </p:sp>
      <p:cxnSp>
        <p:nvCxnSpPr>
          <p:cNvPr id="8" name="曲线连接符 7"/>
          <p:cNvCxnSpPr>
            <a:stCxn id="35" idx="2"/>
          </p:cNvCxnSpPr>
          <p:nvPr/>
        </p:nvCxnSpPr>
        <p:spPr>
          <a:xfrm rot="5400000">
            <a:off x="3350285" y="2077970"/>
            <a:ext cx="484514" cy="3657707"/>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曲线连接符 19"/>
          <p:cNvCxnSpPr>
            <a:stCxn id="39" idx="1"/>
          </p:cNvCxnSpPr>
          <p:nvPr/>
        </p:nvCxnSpPr>
        <p:spPr>
          <a:xfrm rot="10800000">
            <a:off x="2483768" y="3933056"/>
            <a:ext cx="3487288" cy="462986"/>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曲线连接符 22"/>
          <p:cNvCxnSpPr>
            <a:stCxn id="42" idx="1"/>
          </p:cNvCxnSpPr>
          <p:nvPr/>
        </p:nvCxnSpPr>
        <p:spPr>
          <a:xfrm rot="10800000">
            <a:off x="3563888" y="3573016"/>
            <a:ext cx="4464496" cy="823026"/>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xmlns="" val="155228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Symbolic Execution Semantics</a:t>
            </a:r>
            <a:endParaRPr lang="zh-CN" altLang="en-US" sz="3600" dirty="0"/>
          </a:p>
        </p:txBody>
      </p:sp>
      <p:sp>
        <p:nvSpPr>
          <p:cNvPr id="3" name="内容占位符 2"/>
          <p:cNvSpPr>
            <a:spLocks noGrp="1"/>
          </p:cNvSpPr>
          <p:nvPr>
            <p:ph idx="1"/>
          </p:nvPr>
        </p:nvSpPr>
        <p:spPr>
          <a:xfrm>
            <a:off x="457200" y="1719263"/>
            <a:ext cx="8075240" cy="4716000"/>
          </a:xfrm>
        </p:spPr>
        <p:txBody>
          <a:bodyPr/>
          <a:lstStyle/>
          <a:p>
            <a:r>
              <a:rPr lang="en-US" altLang="zh-CN" sz="2200" dirty="0"/>
              <a:t>Symbolic execution </a:t>
            </a:r>
            <a:r>
              <a:rPr lang="en-US" altLang="zh-CN" sz="2200" dirty="0" smtClean="0"/>
              <a:t>maintains: </a:t>
            </a:r>
          </a:p>
          <a:p>
            <a:pPr lvl="1"/>
            <a:r>
              <a:rPr lang="en-US" altLang="zh-CN" dirty="0" smtClean="0"/>
              <a:t>A </a:t>
            </a:r>
            <a:r>
              <a:rPr lang="en-US" altLang="zh-CN" dirty="0"/>
              <a:t>symbolic </a:t>
            </a:r>
            <a:r>
              <a:rPr lang="en-US" altLang="zh-CN" dirty="0" smtClean="0"/>
              <a:t>state </a:t>
            </a:r>
            <a:r>
              <a:rPr lang="el-GR" altLang="zh-CN" i="1" dirty="0" smtClean="0">
                <a:latin typeface="Times New Roman" panose="02020603050405020304" pitchFamily="18" charset="0"/>
                <a:cs typeface="Times New Roman" panose="02020603050405020304" pitchFamily="18" charset="0"/>
              </a:rPr>
              <a:t>σ</a:t>
            </a:r>
            <a:r>
              <a:rPr lang="en-US" altLang="zh-CN" dirty="0"/>
              <a:t>, which </a:t>
            </a:r>
            <a:r>
              <a:rPr lang="en-US" altLang="zh-CN" dirty="0" smtClean="0"/>
              <a:t>maps </a:t>
            </a:r>
            <a:r>
              <a:rPr lang="en-US" altLang="zh-CN" dirty="0"/>
              <a:t>variables to symbolic expressions and is empty </a:t>
            </a:r>
            <a:r>
              <a:rPr lang="en-US" altLang="zh-CN" dirty="0" smtClean="0"/>
              <a:t>initially.</a:t>
            </a:r>
          </a:p>
          <a:p>
            <a:pPr lvl="1"/>
            <a:r>
              <a:rPr lang="en-US" altLang="zh-CN" dirty="0" smtClean="0"/>
              <a:t>A </a:t>
            </a:r>
            <a:r>
              <a:rPr lang="en-US" altLang="zh-CN" dirty="0"/>
              <a:t>symbolic path constraint </a:t>
            </a:r>
            <a:r>
              <a:rPr lang="en-US" altLang="zh-CN" i="1" dirty="0" smtClean="0"/>
              <a:t>pc</a:t>
            </a:r>
            <a:r>
              <a:rPr lang="en-US" altLang="zh-CN" dirty="0" smtClean="0"/>
              <a:t>, </a:t>
            </a:r>
            <a:r>
              <a:rPr lang="en-US" altLang="zh-CN" dirty="0"/>
              <a:t>a </a:t>
            </a:r>
            <a:r>
              <a:rPr lang="en-US" altLang="zh-CN" dirty="0" smtClean="0"/>
              <a:t>formula </a:t>
            </a:r>
            <a:r>
              <a:rPr lang="en-US" altLang="zh-CN" dirty="0"/>
              <a:t>over symbolic </a:t>
            </a:r>
            <a:r>
              <a:rPr lang="en-US" altLang="zh-CN" dirty="0" smtClean="0"/>
              <a:t>expressions, which </a:t>
            </a:r>
            <a:r>
              <a:rPr lang="en-US" altLang="zh-CN" dirty="0"/>
              <a:t>is initialized to </a:t>
            </a:r>
            <a:r>
              <a:rPr lang="en-US" altLang="zh-CN" i="1" dirty="0" smtClean="0">
                <a:latin typeface="Times New Roman" panose="02020603050405020304" pitchFamily="18" charset="0"/>
                <a:cs typeface="Times New Roman" panose="02020603050405020304" pitchFamily="18" charset="0"/>
              </a:rPr>
              <a:t>true</a:t>
            </a:r>
            <a:r>
              <a:rPr lang="en-US" altLang="zh-CN" dirty="0" smtClean="0"/>
              <a:t>.</a:t>
            </a:r>
          </a:p>
          <a:p>
            <a:r>
              <a:rPr lang="en-US" altLang="zh-CN" sz="2200" dirty="0" smtClean="0"/>
              <a:t>Both </a:t>
            </a:r>
            <a:r>
              <a:rPr lang="el-GR" altLang="zh-CN" sz="2200" i="1" dirty="0">
                <a:latin typeface="Times New Roman" panose="02020603050405020304" pitchFamily="18" charset="0"/>
                <a:cs typeface="Times New Roman" panose="02020603050405020304" pitchFamily="18" charset="0"/>
              </a:rPr>
              <a:t>σ </a:t>
            </a:r>
            <a:r>
              <a:rPr lang="en-US" altLang="zh-CN" sz="2200" dirty="0" smtClean="0"/>
              <a:t>and </a:t>
            </a:r>
            <a:r>
              <a:rPr lang="en-US" altLang="zh-CN" sz="2200" i="1" dirty="0" smtClean="0"/>
              <a:t>pc</a:t>
            </a:r>
            <a:r>
              <a:rPr lang="en-US" altLang="zh-CN" sz="2200" dirty="0" smtClean="0"/>
              <a:t> </a:t>
            </a:r>
            <a:r>
              <a:rPr lang="en-US" altLang="zh-CN" sz="2200" dirty="0"/>
              <a:t>are updated during the course of symbolic execution</a:t>
            </a:r>
            <a:r>
              <a:rPr lang="en-US" altLang="zh-CN" sz="2200" dirty="0" smtClean="0"/>
              <a:t>.</a:t>
            </a:r>
          </a:p>
          <a:p>
            <a:r>
              <a:rPr lang="en-US" altLang="zh-CN" sz="2200" dirty="0" smtClean="0"/>
              <a:t>When a </a:t>
            </a:r>
            <a:r>
              <a:rPr lang="en-US" altLang="zh-CN" sz="2200" dirty="0"/>
              <a:t>symbolic execution along </a:t>
            </a:r>
            <a:r>
              <a:rPr lang="en-US" altLang="zh-CN" sz="2200" dirty="0" smtClean="0"/>
              <a:t>a program execution path ends, the </a:t>
            </a:r>
            <a:r>
              <a:rPr lang="en-US" altLang="zh-CN" sz="2200" i="1" dirty="0" smtClean="0"/>
              <a:t>pc</a:t>
            </a:r>
            <a:r>
              <a:rPr lang="en-US" altLang="zh-CN" sz="2200" dirty="0" smtClean="0"/>
              <a:t> </a:t>
            </a:r>
            <a:r>
              <a:rPr lang="en-US" altLang="zh-CN" sz="2200" dirty="0"/>
              <a:t>constraint </a:t>
            </a:r>
            <a:r>
              <a:rPr lang="en-US" altLang="zh-CN" sz="2200" dirty="0" smtClean="0"/>
              <a:t>will be solved </a:t>
            </a:r>
            <a:r>
              <a:rPr lang="en-US" altLang="zh-CN" sz="2200" dirty="0"/>
              <a:t>to generate concrete input values</a:t>
            </a:r>
            <a:r>
              <a:rPr lang="en-US" altLang="zh-CN" sz="2200" dirty="0" smtClean="0"/>
              <a:t>.</a:t>
            </a:r>
          </a:p>
          <a:p>
            <a:pPr lvl="1"/>
            <a:r>
              <a:rPr lang="en-US" altLang="zh-CN" sz="1800" dirty="0"/>
              <a:t>If the program is executed on these concrete input values, it will take exactly the same path as the symbolic execution and terminate in the same way.</a:t>
            </a:r>
            <a:endParaRPr lang="zh-CN" altLang="en-US" sz="18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2020/12/4</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11</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Symbolic Execution Semantics</a:t>
            </a:r>
            <a:endParaRPr lang="zh-CN" altLang="en-US" sz="36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2020/12/4</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12</a:t>
            </a:fld>
            <a:endParaRPr kumimoji="1" lang="zh-CN" altLang="en-US">
              <a:solidFill>
                <a:prstClr val="black">
                  <a:lumMod val="65000"/>
                  <a:lumOff val="35000"/>
                </a:prstClr>
              </a:solidFill>
              <a:ea typeface="宋体"/>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39552" y="1772816"/>
            <a:ext cx="4546834" cy="4184865"/>
          </a:xfrm>
          <a:prstGeom prst="rect">
            <a:avLst/>
          </a:prstGeom>
        </p:spPr>
      </p:pic>
      <p:sp>
        <p:nvSpPr>
          <p:cNvPr id="11" name="文本框 10"/>
          <p:cNvSpPr txBox="1"/>
          <p:nvPr/>
        </p:nvSpPr>
        <p:spPr>
          <a:xfrm>
            <a:off x="2699792" y="4653136"/>
            <a:ext cx="2088232" cy="338554"/>
          </a:xfrm>
          <a:prstGeom prst="rect">
            <a:avLst/>
          </a:prstGeom>
          <a:noFill/>
        </p:spPr>
        <p:txBody>
          <a:bodyPr wrap="square" rtlCol="0">
            <a:spAutoFit/>
          </a:bodyPr>
          <a:lstStyle/>
          <a:p>
            <a:r>
              <a:rPr lang="el-GR" altLang="zh-CN" sz="1600" i="1" dirty="0" smtClean="0">
                <a:solidFill>
                  <a:srgbClr val="FF0000"/>
                </a:solidFill>
                <a:latin typeface="Times New Roman" panose="02020603050405020304" pitchFamily="18" charset="0"/>
                <a:cs typeface="Times New Roman" panose="02020603050405020304" pitchFamily="18" charset="0"/>
              </a:rPr>
              <a:t>σ</a:t>
            </a:r>
            <a:r>
              <a:rPr lang="en-US" altLang="zh-CN" sz="1600" dirty="0" smtClean="0">
                <a:solidFill>
                  <a:srgbClr val="FF0000"/>
                </a:solidFill>
              </a:rPr>
              <a:t> = {}</a:t>
            </a:r>
            <a:r>
              <a:rPr lang="en-US" altLang="zh-CN" sz="1600" i="1" dirty="0" smtClean="0">
                <a:solidFill>
                  <a:srgbClr val="FF0000"/>
                </a:solidFill>
              </a:rPr>
              <a:t>, pc </a:t>
            </a:r>
            <a:r>
              <a:rPr lang="en-US" altLang="zh-CN" sz="1600" dirty="0" smtClean="0">
                <a:solidFill>
                  <a:srgbClr val="FF0000"/>
                </a:solidFill>
              </a:rPr>
              <a:t>: </a:t>
            </a:r>
            <a:r>
              <a:rPr lang="en-US" altLang="zh-CN" sz="1600" i="1" dirty="0" smtClean="0">
                <a:solidFill>
                  <a:srgbClr val="FF0000"/>
                </a:solidFill>
                <a:latin typeface="Times New Roman" panose="02020603050405020304" pitchFamily="18" charset="0"/>
                <a:cs typeface="Times New Roman" panose="02020603050405020304" pitchFamily="18" charset="0"/>
              </a:rPr>
              <a:t>true</a:t>
            </a:r>
            <a:endParaRPr lang="zh-CN" altLang="en-US" sz="1600" i="1" dirty="0">
              <a:solidFill>
                <a:srgbClr val="FF0000"/>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2699792" y="5136131"/>
            <a:ext cx="2592288" cy="338554"/>
          </a:xfrm>
          <a:prstGeom prst="rect">
            <a:avLst/>
          </a:prstGeom>
          <a:noFill/>
        </p:spPr>
        <p:txBody>
          <a:bodyPr wrap="square" rtlCol="0">
            <a:spAutoFit/>
          </a:bodyPr>
          <a:lstStyle/>
          <a:p>
            <a:r>
              <a:rPr lang="el-GR" altLang="zh-CN" sz="1600" i="1" dirty="0" smtClean="0">
                <a:solidFill>
                  <a:srgbClr val="FF0000"/>
                </a:solidFill>
                <a:latin typeface="Times New Roman" panose="02020603050405020304" pitchFamily="18" charset="0"/>
                <a:cs typeface="Times New Roman" panose="02020603050405020304" pitchFamily="18" charset="0"/>
              </a:rPr>
              <a:t>σ</a:t>
            </a:r>
            <a:r>
              <a:rPr lang="en-US" altLang="zh-CN" sz="1600" dirty="0" smtClean="0">
                <a:solidFill>
                  <a:srgbClr val="FF0000"/>
                </a:solidFill>
              </a:rPr>
              <a:t> = {</a:t>
            </a:r>
            <a:r>
              <a:rPr lang="en-US" altLang="zh-CN" sz="1600" dirty="0">
                <a:solidFill>
                  <a:srgbClr val="FF0000"/>
                </a:solidFill>
              </a:rPr>
              <a:t>x→x</a:t>
            </a:r>
            <a:r>
              <a:rPr lang="en-US" altLang="zh-CN" sz="600" dirty="0">
                <a:solidFill>
                  <a:srgbClr val="FF0000"/>
                </a:solidFill>
              </a:rPr>
              <a:t>0</a:t>
            </a:r>
            <a:r>
              <a:rPr lang="en-US" altLang="zh-CN" sz="1600" dirty="0">
                <a:solidFill>
                  <a:srgbClr val="FF0000"/>
                </a:solidFill>
              </a:rPr>
              <a:t> , y→y</a:t>
            </a:r>
            <a:r>
              <a:rPr lang="en-US" altLang="zh-CN" sz="600" dirty="0">
                <a:solidFill>
                  <a:srgbClr val="FF0000"/>
                </a:solidFill>
              </a:rPr>
              <a:t>0</a:t>
            </a:r>
            <a:r>
              <a:rPr lang="en-US" altLang="zh-CN" sz="1600" dirty="0" smtClean="0">
                <a:solidFill>
                  <a:srgbClr val="FF0000"/>
                </a:solidFill>
              </a:rPr>
              <a:t>}</a:t>
            </a:r>
            <a:r>
              <a:rPr lang="en-US" altLang="zh-CN" sz="1600" i="1" dirty="0" smtClean="0">
                <a:solidFill>
                  <a:srgbClr val="FF0000"/>
                </a:solidFill>
              </a:rPr>
              <a:t>, pc </a:t>
            </a:r>
            <a:r>
              <a:rPr lang="en-US" altLang="zh-CN" sz="1600" dirty="0" smtClean="0">
                <a:solidFill>
                  <a:srgbClr val="FF0000"/>
                </a:solidFill>
              </a:rPr>
              <a:t>: </a:t>
            </a:r>
            <a:r>
              <a:rPr lang="en-US" altLang="zh-CN" sz="1600" i="1" dirty="0" smtClean="0">
                <a:solidFill>
                  <a:srgbClr val="FF0000"/>
                </a:solidFill>
                <a:latin typeface="Times New Roman" panose="02020603050405020304" pitchFamily="18" charset="0"/>
                <a:cs typeface="Times New Roman" panose="02020603050405020304" pitchFamily="18" charset="0"/>
              </a:rPr>
              <a:t>true</a:t>
            </a:r>
            <a:endParaRPr lang="zh-CN" altLang="en-US" sz="1600" i="1" dirty="0">
              <a:solidFill>
                <a:srgbClr val="FF0000"/>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5220072" y="4824291"/>
            <a:ext cx="3816424" cy="1077218"/>
          </a:xfrm>
          <a:prstGeom prst="rect">
            <a:avLst/>
          </a:prstGeom>
          <a:solidFill>
            <a:srgbClr val="CCECFF"/>
          </a:solidFill>
        </p:spPr>
        <p:txBody>
          <a:bodyPr wrap="square" rtlCol="0">
            <a:spAutoFit/>
          </a:bodyPr>
          <a:lstStyle/>
          <a:p>
            <a:r>
              <a:rPr lang="en-US" altLang="zh-CN" sz="1600" dirty="0"/>
              <a:t>At every read statement </a:t>
            </a:r>
            <a:r>
              <a:rPr lang="en-US" altLang="zh-CN" sz="1600" i="1" dirty="0" err="1">
                <a:latin typeface="Times New Roman" panose="02020603050405020304" pitchFamily="18" charset="0"/>
                <a:ea typeface="等线" panose="02010600030101010101" pitchFamily="2" charset="-122"/>
                <a:cs typeface="Times New Roman" panose="02020603050405020304" pitchFamily="18" charset="0"/>
              </a:rPr>
              <a:t>var</a:t>
            </a:r>
            <a:r>
              <a:rPr lang="en-US" altLang="zh-CN" sz="1600" i="1" dirty="0">
                <a:latin typeface="Times New Roman" panose="02020603050405020304" pitchFamily="18" charset="0"/>
                <a:ea typeface="等线" panose="02010600030101010101" pitchFamily="2" charset="-122"/>
                <a:cs typeface="Times New Roman" panose="02020603050405020304" pitchFamily="18" charset="0"/>
              </a:rPr>
              <a:t> = </a:t>
            </a:r>
            <a:r>
              <a:rPr lang="en-US" altLang="zh-CN" sz="1600" i="1" dirty="0" err="1">
                <a:latin typeface="Times New Roman" panose="02020603050405020304" pitchFamily="18" charset="0"/>
                <a:ea typeface="等线" panose="02010600030101010101" pitchFamily="2" charset="-122"/>
                <a:cs typeface="Times New Roman" panose="02020603050405020304" pitchFamily="18" charset="0"/>
              </a:rPr>
              <a:t>sym_input</a:t>
            </a:r>
            <a:r>
              <a:rPr lang="en-US" altLang="zh-CN" sz="1600" i="1"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1600" dirty="0"/>
              <a:t>that receives program input, symbolic execution adds the mapping </a:t>
            </a:r>
            <a:r>
              <a:rPr lang="en-US" altLang="zh-CN" sz="1600" i="1" dirty="0" err="1">
                <a:latin typeface="Times New Roman" panose="02020603050405020304" pitchFamily="18" charset="0"/>
                <a:cs typeface="Times New Roman" panose="02020603050405020304" pitchFamily="18" charset="0"/>
              </a:rPr>
              <a:t>var</a:t>
            </a:r>
            <a:r>
              <a:rPr lang="en-US" altLang="zh-CN" sz="1600" i="1" dirty="0">
                <a:latin typeface="Times New Roman" panose="02020603050405020304" pitchFamily="18" charset="0"/>
                <a:cs typeface="Times New Roman" panose="02020603050405020304" pitchFamily="18" charset="0"/>
              </a:rPr>
              <a:t> → s</a:t>
            </a:r>
            <a:r>
              <a:rPr lang="en-US" altLang="zh-CN" sz="1600" dirty="0"/>
              <a:t> to </a:t>
            </a:r>
            <a:r>
              <a:rPr lang="el-GR" altLang="zh-CN" sz="1600" i="1" dirty="0">
                <a:latin typeface="Times New Roman" panose="02020603050405020304" pitchFamily="18" charset="0"/>
                <a:cs typeface="Times New Roman" panose="02020603050405020304" pitchFamily="18" charset="0"/>
              </a:rPr>
              <a:t>σ</a:t>
            </a:r>
            <a:r>
              <a:rPr lang="en-US" altLang="zh-CN" sz="1600" dirty="0"/>
              <a:t>, where </a:t>
            </a:r>
            <a:r>
              <a:rPr lang="en-US" altLang="zh-CN" sz="1600" i="1" dirty="0">
                <a:latin typeface="Times New Roman" panose="02020603050405020304" pitchFamily="18" charset="0"/>
                <a:cs typeface="Times New Roman" panose="02020603050405020304" pitchFamily="18" charset="0"/>
              </a:rPr>
              <a:t>s</a:t>
            </a:r>
            <a:r>
              <a:rPr lang="en-US" altLang="zh-CN" sz="1600" dirty="0"/>
              <a:t> is a fresh symbolic value </a:t>
            </a:r>
            <a:r>
              <a:rPr lang="en-US" altLang="zh-CN" sz="1600" dirty="0" smtClean="0"/>
              <a:t>.</a:t>
            </a:r>
            <a:endParaRPr lang="en-US" altLang="zh-CN" sz="1600" dirty="0"/>
          </a:p>
        </p:txBody>
      </p:sp>
      <p:sp>
        <p:nvSpPr>
          <p:cNvPr id="12" name="文本框 11"/>
          <p:cNvSpPr txBox="1"/>
          <p:nvPr/>
        </p:nvSpPr>
        <p:spPr>
          <a:xfrm>
            <a:off x="3124200" y="1832782"/>
            <a:ext cx="3888432" cy="584775"/>
          </a:xfrm>
          <a:prstGeom prst="rect">
            <a:avLst/>
          </a:prstGeom>
          <a:solidFill>
            <a:srgbClr val="CCECFF"/>
          </a:solidFill>
        </p:spPr>
        <p:txBody>
          <a:bodyPr wrap="square" rtlCol="0">
            <a:spAutoFit/>
          </a:bodyPr>
          <a:lstStyle/>
          <a:p>
            <a:r>
              <a:rPr lang="en-US" altLang="zh-CN" sz="1600" dirty="0"/>
              <a:t>At every assignment </a:t>
            </a:r>
            <a:r>
              <a:rPr lang="en-US" altLang="zh-CN" sz="1600" i="1" dirty="0">
                <a:latin typeface="Times New Roman" panose="02020603050405020304" pitchFamily="18" charset="0"/>
                <a:cs typeface="Times New Roman" panose="02020603050405020304" pitchFamily="18" charset="0"/>
              </a:rPr>
              <a:t>v = e</a:t>
            </a:r>
            <a:r>
              <a:rPr lang="en-US" altLang="zh-CN" sz="1600" dirty="0"/>
              <a:t>, symbolic execution </a:t>
            </a:r>
            <a:r>
              <a:rPr lang="en-US" altLang="zh-CN" sz="1600" dirty="0" smtClean="0"/>
              <a:t>updates </a:t>
            </a:r>
            <a:r>
              <a:rPr lang="el-GR" altLang="zh-CN" sz="1600" i="1" dirty="0">
                <a:latin typeface="Times New Roman" panose="02020603050405020304" pitchFamily="18" charset="0"/>
                <a:cs typeface="Times New Roman" panose="02020603050405020304" pitchFamily="18" charset="0"/>
              </a:rPr>
              <a:t>σ</a:t>
            </a:r>
            <a:r>
              <a:rPr lang="en-US" altLang="zh-CN" sz="1600" dirty="0" smtClean="0"/>
              <a:t> by mapping </a:t>
            </a:r>
            <a:r>
              <a:rPr lang="en-US" altLang="zh-CN" sz="1600" i="1" dirty="0" smtClean="0">
                <a:latin typeface="Times New Roman" panose="02020603050405020304" pitchFamily="18" charset="0"/>
                <a:cs typeface="Times New Roman" panose="02020603050405020304" pitchFamily="18" charset="0"/>
              </a:rPr>
              <a:t>v </a:t>
            </a:r>
            <a:r>
              <a:rPr lang="en-US" altLang="zh-CN" sz="1600" i="1" dirty="0">
                <a:latin typeface="Times New Roman" panose="02020603050405020304" pitchFamily="18" charset="0"/>
                <a:cs typeface="Times New Roman" panose="02020603050405020304" pitchFamily="18" charset="0"/>
              </a:rPr>
              <a:t>→ </a:t>
            </a:r>
            <a:r>
              <a:rPr lang="el-GR" altLang="zh-CN" sz="1600" i="1" dirty="0" smtClean="0">
                <a:latin typeface="Times New Roman" panose="02020603050405020304" pitchFamily="18" charset="0"/>
                <a:cs typeface="Times New Roman" panose="02020603050405020304" pitchFamily="18" charset="0"/>
              </a:rPr>
              <a:t>σ</a:t>
            </a:r>
            <a:r>
              <a:rPr lang="en-US" altLang="zh-CN" sz="1600" i="1" dirty="0" smtClean="0">
                <a:latin typeface="Times New Roman" panose="02020603050405020304" pitchFamily="18" charset="0"/>
                <a:cs typeface="Times New Roman" panose="02020603050405020304" pitchFamily="18" charset="0"/>
              </a:rPr>
              <a:t>(e)</a:t>
            </a:r>
            <a:r>
              <a:rPr lang="en-US" altLang="zh-CN" sz="1600" dirty="0" smtClean="0"/>
              <a:t>.</a:t>
            </a:r>
            <a:endParaRPr lang="en-US" altLang="zh-CN" sz="1600" dirty="0"/>
          </a:p>
        </p:txBody>
      </p:sp>
      <p:sp>
        <p:nvSpPr>
          <p:cNvPr id="13" name="文本框 12"/>
          <p:cNvSpPr txBox="1"/>
          <p:nvPr/>
        </p:nvSpPr>
        <p:spPr>
          <a:xfrm>
            <a:off x="2665133" y="2832701"/>
            <a:ext cx="3384376" cy="338554"/>
          </a:xfrm>
          <a:prstGeom prst="rect">
            <a:avLst/>
          </a:prstGeom>
          <a:noFill/>
        </p:spPr>
        <p:txBody>
          <a:bodyPr wrap="square" rtlCol="0">
            <a:spAutoFit/>
          </a:bodyPr>
          <a:lstStyle/>
          <a:p>
            <a:r>
              <a:rPr lang="el-GR" altLang="zh-CN" sz="1600" i="1" dirty="0" smtClean="0">
                <a:solidFill>
                  <a:srgbClr val="FF0000"/>
                </a:solidFill>
                <a:latin typeface="Times New Roman" panose="02020603050405020304" pitchFamily="18" charset="0"/>
                <a:cs typeface="Times New Roman" panose="02020603050405020304" pitchFamily="18" charset="0"/>
              </a:rPr>
              <a:t>σ</a:t>
            </a:r>
            <a:r>
              <a:rPr lang="en-US" altLang="zh-CN" sz="1600" dirty="0" smtClean="0">
                <a:solidFill>
                  <a:srgbClr val="FF0000"/>
                </a:solidFill>
              </a:rPr>
              <a:t> = {</a:t>
            </a:r>
            <a:r>
              <a:rPr lang="en-US" altLang="zh-CN" sz="1600" dirty="0">
                <a:solidFill>
                  <a:srgbClr val="FF0000"/>
                </a:solidFill>
              </a:rPr>
              <a:t>x→x</a:t>
            </a:r>
            <a:r>
              <a:rPr lang="en-US" altLang="zh-CN" sz="600" dirty="0">
                <a:solidFill>
                  <a:srgbClr val="FF0000"/>
                </a:solidFill>
              </a:rPr>
              <a:t>0</a:t>
            </a:r>
            <a:r>
              <a:rPr lang="en-US" altLang="zh-CN" sz="1600" dirty="0">
                <a:solidFill>
                  <a:srgbClr val="FF0000"/>
                </a:solidFill>
              </a:rPr>
              <a:t> , y→</a:t>
            </a:r>
            <a:r>
              <a:rPr lang="en-US" altLang="zh-CN" sz="1600" dirty="0" smtClean="0">
                <a:solidFill>
                  <a:srgbClr val="FF0000"/>
                </a:solidFill>
              </a:rPr>
              <a:t>y</a:t>
            </a:r>
            <a:r>
              <a:rPr lang="en-US" altLang="zh-CN" sz="600" dirty="0" smtClean="0">
                <a:solidFill>
                  <a:srgbClr val="FF0000"/>
                </a:solidFill>
              </a:rPr>
              <a:t>0</a:t>
            </a:r>
            <a:r>
              <a:rPr lang="en-US" altLang="zh-CN" sz="1500" dirty="0" smtClean="0">
                <a:solidFill>
                  <a:srgbClr val="FF0000"/>
                </a:solidFill>
              </a:rPr>
              <a:t>, </a:t>
            </a:r>
            <a:r>
              <a:rPr lang="en-US" altLang="zh-CN" sz="1600" dirty="0" smtClean="0">
                <a:solidFill>
                  <a:srgbClr val="FF0000"/>
                </a:solidFill>
              </a:rPr>
              <a:t>z→2*y</a:t>
            </a:r>
            <a:r>
              <a:rPr lang="en-US" altLang="zh-CN" sz="600" dirty="0" smtClean="0">
                <a:solidFill>
                  <a:srgbClr val="FF0000"/>
                </a:solidFill>
              </a:rPr>
              <a:t>0</a:t>
            </a:r>
            <a:r>
              <a:rPr lang="en-US" altLang="zh-CN" sz="1600" dirty="0" smtClean="0">
                <a:solidFill>
                  <a:srgbClr val="FF0000"/>
                </a:solidFill>
              </a:rPr>
              <a:t>}</a:t>
            </a:r>
            <a:r>
              <a:rPr lang="en-US" altLang="zh-CN" sz="1600" i="1" dirty="0" smtClean="0">
                <a:solidFill>
                  <a:srgbClr val="FF0000"/>
                </a:solidFill>
              </a:rPr>
              <a:t>, pc </a:t>
            </a:r>
            <a:r>
              <a:rPr lang="en-US" altLang="zh-CN" sz="1600" dirty="0" smtClean="0">
                <a:solidFill>
                  <a:srgbClr val="FF0000"/>
                </a:solidFill>
              </a:rPr>
              <a:t>: </a:t>
            </a:r>
            <a:r>
              <a:rPr lang="en-US" altLang="zh-CN" sz="1600" i="1" dirty="0" smtClean="0">
                <a:solidFill>
                  <a:srgbClr val="FF0000"/>
                </a:solidFill>
                <a:latin typeface="Times New Roman" panose="02020603050405020304" pitchFamily="18" charset="0"/>
                <a:cs typeface="Times New Roman" panose="02020603050405020304" pitchFamily="18" charset="0"/>
              </a:rPr>
              <a:t>true</a:t>
            </a:r>
            <a:endParaRPr lang="zh-CN" altLang="en-US" sz="16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680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p:bldP spid="3" grpId="0" animBg="1"/>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Symbolic Execution Semantics</a:t>
            </a:r>
            <a:endParaRPr lang="zh-CN" altLang="en-US" sz="36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2020/12/4</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13</a:t>
            </a:fld>
            <a:endParaRPr kumimoji="1" lang="zh-CN" altLang="en-US">
              <a:solidFill>
                <a:prstClr val="black">
                  <a:lumMod val="65000"/>
                  <a:lumOff val="35000"/>
                </a:prstClr>
              </a:solidFill>
              <a:ea typeface="宋体"/>
            </a:endParaRPr>
          </a:p>
        </p:txBody>
      </p:sp>
      <p:sp>
        <p:nvSpPr>
          <p:cNvPr id="13" name="文本框 12"/>
          <p:cNvSpPr txBox="1"/>
          <p:nvPr/>
        </p:nvSpPr>
        <p:spPr>
          <a:xfrm>
            <a:off x="395536" y="1728303"/>
            <a:ext cx="3384376" cy="338554"/>
          </a:xfrm>
          <a:prstGeom prst="rect">
            <a:avLst/>
          </a:prstGeom>
          <a:noFill/>
        </p:spPr>
        <p:txBody>
          <a:bodyPr wrap="square" rtlCol="0">
            <a:spAutoFit/>
          </a:bodyPr>
          <a:lstStyle/>
          <a:p>
            <a:r>
              <a:rPr lang="el-GR" altLang="zh-CN" sz="1600" i="1" dirty="0" smtClean="0">
                <a:solidFill>
                  <a:srgbClr val="FF0000"/>
                </a:solidFill>
                <a:latin typeface="Times New Roman" panose="02020603050405020304" pitchFamily="18" charset="0"/>
                <a:cs typeface="Times New Roman" panose="02020603050405020304" pitchFamily="18" charset="0"/>
              </a:rPr>
              <a:t>σ</a:t>
            </a:r>
            <a:r>
              <a:rPr lang="en-US" altLang="zh-CN" sz="1600" dirty="0" smtClean="0">
                <a:solidFill>
                  <a:srgbClr val="FF0000"/>
                </a:solidFill>
              </a:rPr>
              <a:t> = {</a:t>
            </a:r>
            <a:r>
              <a:rPr lang="en-US" altLang="zh-CN" sz="1600" dirty="0">
                <a:solidFill>
                  <a:srgbClr val="FF0000"/>
                </a:solidFill>
              </a:rPr>
              <a:t>x→x</a:t>
            </a:r>
            <a:r>
              <a:rPr lang="en-US" altLang="zh-CN" sz="600" dirty="0">
                <a:solidFill>
                  <a:srgbClr val="FF0000"/>
                </a:solidFill>
              </a:rPr>
              <a:t>0</a:t>
            </a:r>
            <a:r>
              <a:rPr lang="en-US" altLang="zh-CN" sz="1600" dirty="0">
                <a:solidFill>
                  <a:srgbClr val="FF0000"/>
                </a:solidFill>
              </a:rPr>
              <a:t> , y→</a:t>
            </a:r>
            <a:r>
              <a:rPr lang="en-US" altLang="zh-CN" sz="1600" dirty="0" smtClean="0">
                <a:solidFill>
                  <a:srgbClr val="FF0000"/>
                </a:solidFill>
              </a:rPr>
              <a:t>y</a:t>
            </a:r>
            <a:r>
              <a:rPr lang="en-US" altLang="zh-CN" sz="600" dirty="0" smtClean="0">
                <a:solidFill>
                  <a:srgbClr val="FF0000"/>
                </a:solidFill>
              </a:rPr>
              <a:t>0</a:t>
            </a:r>
            <a:r>
              <a:rPr lang="en-US" altLang="zh-CN" sz="1500" dirty="0" smtClean="0">
                <a:solidFill>
                  <a:srgbClr val="FF0000"/>
                </a:solidFill>
              </a:rPr>
              <a:t>, </a:t>
            </a:r>
            <a:r>
              <a:rPr lang="en-US" altLang="zh-CN" sz="1600" dirty="0" smtClean="0">
                <a:solidFill>
                  <a:srgbClr val="FF0000"/>
                </a:solidFill>
              </a:rPr>
              <a:t>z→2</a:t>
            </a:r>
            <a:r>
              <a:rPr lang="zh-CN" altLang="en-US" sz="1600" dirty="0" smtClean="0">
                <a:solidFill>
                  <a:srgbClr val="FF0000"/>
                </a:solidFill>
                <a:latin typeface="Times New Roman" panose="02020603050405020304" pitchFamily="18" charset="0"/>
                <a:cs typeface="Times New Roman" panose="02020603050405020304" pitchFamily="18" charset="0"/>
              </a:rPr>
              <a:t>*</a:t>
            </a:r>
            <a:r>
              <a:rPr lang="en-US" altLang="zh-CN" sz="1600" dirty="0" smtClean="0">
                <a:solidFill>
                  <a:srgbClr val="FF0000"/>
                </a:solidFill>
              </a:rPr>
              <a:t>y</a:t>
            </a:r>
            <a:r>
              <a:rPr lang="en-US" altLang="zh-CN" sz="600" dirty="0" smtClean="0">
                <a:solidFill>
                  <a:srgbClr val="FF0000"/>
                </a:solidFill>
              </a:rPr>
              <a:t>0</a:t>
            </a:r>
            <a:r>
              <a:rPr lang="en-US" altLang="zh-CN" sz="1600" dirty="0" smtClean="0">
                <a:solidFill>
                  <a:srgbClr val="FF0000"/>
                </a:solidFill>
              </a:rPr>
              <a:t>}</a:t>
            </a:r>
            <a:r>
              <a:rPr lang="en-US" altLang="zh-CN" sz="1600" i="1" dirty="0" smtClean="0">
                <a:solidFill>
                  <a:srgbClr val="FF0000"/>
                </a:solidFill>
              </a:rPr>
              <a:t>, pc </a:t>
            </a:r>
            <a:r>
              <a:rPr lang="en-US" altLang="zh-CN" sz="1600" dirty="0" smtClean="0">
                <a:solidFill>
                  <a:srgbClr val="FF0000"/>
                </a:solidFill>
              </a:rPr>
              <a:t>: </a:t>
            </a:r>
            <a:r>
              <a:rPr lang="en-US" altLang="zh-CN" sz="1600" i="1" dirty="0" smtClean="0">
                <a:solidFill>
                  <a:srgbClr val="FF0000"/>
                </a:solidFill>
                <a:latin typeface="Times New Roman" panose="02020603050405020304" pitchFamily="18" charset="0"/>
                <a:cs typeface="Times New Roman" panose="02020603050405020304" pitchFamily="18" charset="0"/>
              </a:rPr>
              <a:t>true</a:t>
            </a:r>
            <a:endParaRPr lang="zh-CN" altLang="en-US" sz="1600" i="1" dirty="0">
              <a:solidFill>
                <a:srgbClr val="FF0000"/>
              </a:solidFill>
              <a:latin typeface="Times New Roman" panose="02020603050405020304" pitchFamily="18" charset="0"/>
              <a:cs typeface="Times New Roman" panose="02020603050405020304" pitchFamily="18" charset="0"/>
            </a:endParaRPr>
          </a:p>
        </p:txBody>
      </p:sp>
      <p:sp>
        <p:nvSpPr>
          <p:cNvPr id="15" name="文本框 14"/>
          <p:cNvSpPr txBox="1"/>
          <p:nvPr/>
        </p:nvSpPr>
        <p:spPr>
          <a:xfrm>
            <a:off x="4572000" y="1844824"/>
            <a:ext cx="4392488" cy="1584176"/>
          </a:xfrm>
          <a:prstGeom prst="rect">
            <a:avLst/>
          </a:prstGeom>
          <a:solidFill>
            <a:srgbClr val="CCECFF"/>
          </a:solidFill>
        </p:spPr>
        <p:txBody>
          <a:bodyPr wrap="square" rtlCol="0">
            <a:spAutoFit/>
          </a:bodyPr>
          <a:lstStyle/>
          <a:p>
            <a:r>
              <a:rPr lang="en-US" altLang="zh-CN" sz="1600" dirty="0"/>
              <a:t>At every conditional statement </a:t>
            </a:r>
            <a:r>
              <a:rPr lang="en-US" altLang="zh-CN" sz="1600" dirty="0">
                <a:latin typeface="Consolas" panose="020B0609020204030204" pitchFamily="49" charset="0"/>
              </a:rPr>
              <a:t>if (</a:t>
            </a:r>
            <a:r>
              <a:rPr lang="en-US" altLang="zh-CN" sz="1600" i="1" dirty="0">
                <a:latin typeface="Consolas" panose="020B0609020204030204" pitchFamily="49" charset="0"/>
              </a:rPr>
              <a:t>e</a:t>
            </a:r>
            <a:r>
              <a:rPr lang="en-US" altLang="zh-CN" sz="1600" dirty="0">
                <a:latin typeface="Consolas" panose="020B0609020204030204" pitchFamily="49" charset="0"/>
              </a:rPr>
              <a:t>) </a:t>
            </a:r>
            <a:r>
              <a:rPr lang="en-US" altLang="zh-CN" sz="1600" b="1" dirty="0">
                <a:latin typeface="Consolas" panose="020B0609020204030204" pitchFamily="49" charset="0"/>
              </a:rPr>
              <a:t>S1</a:t>
            </a:r>
            <a:r>
              <a:rPr lang="en-US" altLang="zh-CN" sz="1600" dirty="0">
                <a:latin typeface="Consolas" panose="020B0609020204030204" pitchFamily="49" charset="0"/>
              </a:rPr>
              <a:t> else </a:t>
            </a:r>
            <a:r>
              <a:rPr lang="en-US" altLang="zh-CN" sz="1600" b="1" dirty="0" smtClean="0">
                <a:latin typeface="Consolas" panose="020B0609020204030204" pitchFamily="49" charset="0"/>
              </a:rPr>
              <a:t>S2</a:t>
            </a:r>
            <a:endParaRPr lang="en-US" altLang="zh-CN" sz="1600" dirty="0"/>
          </a:p>
          <a:p>
            <a:pPr marL="342900" indent="-342900">
              <a:buFont typeface="+mj-lt"/>
              <a:buAutoNum type="arabicPeriod"/>
            </a:pPr>
            <a:r>
              <a:rPr lang="en-US" altLang="zh-CN" sz="1600" i="1" dirty="0" smtClean="0"/>
              <a:t>pc</a:t>
            </a:r>
            <a:r>
              <a:rPr lang="en-US" altLang="zh-CN" sz="1600" dirty="0" smtClean="0"/>
              <a:t> </a:t>
            </a:r>
            <a:r>
              <a:rPr lang="en-US" altLang="zh-CN" sz="1600" dirty="0"/>
              <a:t>is updated to </a:t>
            </a:r>
            <a:r>
              <a:rPr lang="en-US" altLang="zh-CN" sz="1600" i="1" dirty="0" smtClean="0"/>
              <a:t>pc</a:t>
            </a:r>
            <a:r>
              <a:rPr lang="en-US" altLang="zh-CN" sz="1600" dirty="0" smtClean="0"/>
              <a:t>∧</a:t>
            </a:r>
            <a:r>
              <a:rPr lang="el-GR" altLang="zh-CN" sz="1600" i="1" dirty="0" smtClean="0">
                <a:latin typeface="Times New Roman" panose="02020603050405020304" pitchFamily="18" charset="0"/>
                <a:cs typeface="Times New Roman" panose="02020603050405020304" pitchFamily="18" charset="0"/>
              </a:rPr>
              <a:t>σ</a:t>
            </a:r>
            <a:r>
              <a:rPr lang="en-US" altLang="zh-CN" sz="1600" dirty="0" smtClean="0">
                <a:latin typeface="Times New Roman" panose="02020603050405020304" pitchFamily="18" charset="0"/>
                <a:cs typeface="Times New Roman" panose="02020603050405020304" pitchFamily="18" charset="0"/>
              </a:rPr>
              <a:t>(</a:t>
            </a:r>
            <a:r>
              <a:rPr lang="en-US" altLang="zh-CN" sz="1600" i="1" dirty="0" smtClean="0">
                <a:latin typeface="Times New Roman" panose="02020603050405020304" pitchFamily="18" charset="0"/>
                <a:cs typeface="Times New Roman" panose="02020603050405020304" pitchFamily="18" charset="0"/>
              </a:rPr>
              <a:t>e</a:t>
            </a:r>
            <a:r>
              <a:rPr lang="en-US" altLang="zh-CN" sz="1600" dirty="0" smtClean="0">
                <a:latin typeface="Times New Roman" panose="02020603050405020304" pitchFamily="18" charset="0"/>
                <a:cs typeface="Times New Roman" panose="02020603050405020304" pitchFamily="18" charset="0"/>
              </a:rPr>
              <a:t>)</a:t>
            </a:r>
            <a:r>
              <a:rPr lang="en-US" altLang="zh-CN" sz="1600" dirty="0"/>
              <a:t> </a:t>
            </a:r>
            <a:r>
              <a:rPr lang="en-US" altLang="zh-CN" sz="1600" dirty="0" smtClean="0"/>
              <a:t>for “then</a:t>
            </a:r>
            <a:r>
              <a:rPr lang="en-US" altLang="zh-CN" sz="1600" dirty="0"/>
              <a:t>” </a:t>
            </a:r>
            <a:r>
              <a:rPr lang="en-US" altLang="zh-CN" sz="1600" dirty="0" smtClean="0"/>
              <a:t>branch </a:t>
            </a:r>
          </a:p>
          <a:p>
            <a:pPr marL="342900" indent="-342900">
              <a:buFont typeface="+mj-lt"/>
              <a:buAutoNum type="arabicPeriod"/>
            </a:pPr>
            <a:r>
              <a:rPr lang="en-US" altLang="zh-CN" sz="1600" dirty="0" smtClean="0"/>
              <a:t>and </a:t>
            </a:r>
            <a:r>
              <a:rPr lang="en-US" altLang="zh-CN" sz="1600" dirty="0"/>
              <a:t>a fresh path constraint </a:t>
            </a:r>
            <a:r>
              <a:rPr lang="en-US" altLang="zh-CN" sz="1600" i="1" dirty="0" smtClean="0"/>
              <a:t>pc’</a:t>
            </a:r>
            <a:r>
              <a:rPr lang="en-US" altLang="zh-CN" sz="1600" dirty="0" smtClean="0"/>
              <a:t> </a:t>
            </a:r>
            <a:r>
              <a:rPr lang="en-US" altLang="zh-CN" sz="1600" dirty="0"/>
              <a:t>is created and initialized to </a:t>
            </a:r>
            <a:r>
              <a:rPr lang="en-US" altLang="zh-CN" sz="1600" i="1" dirty="0" smtClean="0"/>
              <a:t>pc</a:t>
            </a:r>
            <a:r>
              <a:rPr lang="en-US" altLang="zh-CN" sz="1600" dirty="0" smtClean="0"/>
              <a:t>∧¬</a:t>
            </a:r>
            <a:r>
              <a:rPr lang="el-GR" altLang="zh-CN" sz="1600" i="1" dirty="0" smtClean="0">
                <a:latin typeface="Times New Roman" panose="02020603050405020304" pitchFamily="18" charset="0"/>
                <a:cs typeface="Times New Roman" panose="02020603050405020304" pitchFamily="18" charset="0"/>
              </a:rPr>
              <a:t>σ</a:t>
            </a:r>
            <a:r>
              <a:rPr lang="en-US" altLang="zh-CN" sz="1600" dirty="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e</a:t>
            </a:r>
            <a:r>
              <a:rPr lang="en-US" altLang="zh-CN" sz="1600" dirty="0">
                <a:latin typeface="Times New Roman" panose="02020603050405020304" pitchFamily="18" charset="0"/>
                <a:cs typeface="Times New Roman" panose="02020603050405020304" pitchFamily="18" charset="0"/>
              </a:rPr>
              <a:t>)</a:t>
            </a:r>
            <a:r>
              <a:rPr lang="en-US" altLang="zh-CN" sz="1600" dirty="0"/>
              <a:t> </a:t>
            </a:r>
            <a:r>
              <a:rPr lang="en-US" altLang="zh-CN" sz="1600" dirty="0" smtClean="0"/>
              <a:t>for “else” branch</a:t>
            </a:r>
            <a:endParaRPr lang="en-US" altLang="zh-CN" sz="1600" dirty="0"/>
          </a:p>
        </p:txBody>
      </p:sp>
      <p:sp>
        <p:nvSpPr>
          <p:cNvPr id="16" name="文本框 15"/>
          <p:cNvSpPr txBox="1"/>
          <p:nvPr/>
        </p:nvSpPr>
        <p:spPr>
          <a:xfrm>
            <a:off x="871587" y="3593822"/>
            <a:ext cx="1494885" cy="307777"/>
          </a:xfrm>
          <a:prstGeom prst="rect">
            <a:avLst/>
          </a:prstGeom>
          <a:noFill/>
        </p:spPr>
        <p:txBody>
          <a:bodyPr wrap="square" rtlCol="0">
            <a:spAutoFit/>
          </a:bodyPr>
          <a:lstStyle/>
          <a:p>
            <a:r>
              <a:rPr lang="en-US" altLang="zh-CN" sz="1400" i="1" dirty="0" smtClean="0">
                <a:solidFill>
                  <a:srgbClr val="FF0000"/>
                </a:solidFill>
              </a:rPr>
              <a:t>pc </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¬(2*</a:t>
            </a:r>
            <a:r>
              <a:rPr lang="en-US" altLang="zh-CN" sz="1400" dirty="0">
                <a:solidFill>
                  <a:srgbClr val="FF0000"/>
                </a:solidFill>
              </a:rPr>
              <a:t> </a:t>
            </a:r>
            <a:r>
              <a:rPr lang="en-US" altLang="zh-CN" sz="1400" dirty="0" smtClean="0">
                <a:solidFill>
                  <a:srgbClr val="FF0000"/>
                </a:solidFill>
              </a:rPr>
              <a:t>y</a:t>
            </a:r>
            <a:r>
              <a:rPr lang="en-US" altLang="zh-CN" sz="600" dirty="0" smtClean="0">
                <a:solidFill>
                  <a:srgbClr val="FF0000"/>
                </a:solidFill>
              </a:rPr>
              <a:t>0</a:t>
            </a:r>
            <a:r>
              <a:rPr lang="en-US" altLang="zh-CN" sz="1400" dirty="0" smtClean="0">
                <a:solidFill>
                  <a:srgbClr val="FF0000"/>
                </a:solidFill>
              </a:rPr>
              <a:t> == </a:t>
            </a:r>
            <a:r>
              <a:rPr lang="en-US" altLang="zh-CN" sz="1400" dirty="0">
                <a:solidFill>
                  <a:srgbClr val="FF0000"/>
                </a:solidFill>
              </a:rPr>
              <a:t>x</a:t>
            </a:r>
            <a:r>
              <a:rPr lang="en-US" altLang="zh-CN" sz="600" dirty="0">
                <a:solidFill>
                  <a:srgbClr val="FF0000"/>
                </a:solidFill>
              </a:rPr>
              <a:t>0</a:t>
            </a:r>
            <a:r>
              <a:rPr lang="en-US" altLang="zh-CN" sz="1400" dirty="0" smtClean="0">
                <a:solidFill>
                  <a:srgbClr val="FF0000"/>
                </a:solidFill>
                <a:latin typeface="Times New Roman" panose="02020603050405020304" pitchFamily="18" charset="0"/>
                <a:cs typeface="Times New Roman" panose="02020603050405020304" pitchFamily="18" charset="0"/>
              </a:rPr>
              <a:t>)</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sp>
        <p:nvSpPr>
          <p:cNvPr id="18" name="文本框 17"/>
          <p:cNvSpPr txBox="1"/>
          <p:nvPr/>
        </p:nvSpPr>
        <p:spPr>
          <a:xfrm>
            <a:off x="3697162" y="3850119"/>
            <a:ext cx="1378496" cy="307777"/>
          </a:xfrm>
          <a:prstGeom prst="rect">
            <a:avLst/>
          </a:prstGeom>
          <a:noFill/>
        </p:spPr>
        <p:txBody>
          <a:bodyPr wrap="square" rtlCol="0">
            <a:spAutoFit/>
          </a:bodyPr>
          <a:lstStyle/>
          <a:p>
            <a:r>
              <a:rPr lang="en-US" altLang="zh-CN" sz="1400" i="1" dirty="0" smtClean="0">
                <a:solidFill>
                  <a:srgbClr val="FF0000"/>
                </a:solidFill>
              </a:rPr>
              <a:t>pc </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(2</a:t>
            </a:r>
            <a:r>
              <a:rPr lang="zh-CN" altLang="en-US" sz="1400" dirty="0" smtClean="0">
                <a:solidFill>
                  <a:srgbClr val="FF0000"/>
                </a:solidFill>
                <a:latin typeface="Times New Roman" panose="02020603050405020304" pitchFamily="18" charset="0"/>
                <a:cs typeface="Times New Roman" panose="02020603050405020304" pitchFamily="18" charset="0"/>
              </a:rPr>
              <a:t>*</a:t>
            </a:r>
            <a:r>
              <a:rPr lang="en-US" altLang="zh-CN" sz="1400" dirty="0" smtClean="0">
                <a:solidFill>
                  <a:srgbClr val="FF0000"/>
                </a:solidFill>
              </a:rPr>
              <a:t>y</a:t>
            </a:r>
            <a:r>
              <a:rPr lang="en-US" altLang="zh-CN" sz="600" dirty="0" smtClean="0">
                <a:solidFill>
                  <a:srgbClr val="FF0000"/>
                </a:solidFill>
              </a:rPr>
              <a:t>0</a:t>
            </a:r>
            <a:r>
              <a:rPr lang="en-US" altLang="zh-CN" sz="1400" dirty="0" smtClean="0">
                <a:solidFill>
                  <a:srgbClr val="FF0000"/>
                </a:solidFill>
              </a:rPr>
              <a:t> == </a:t>
            </a:r>
            <a:r>
              <a:rPr lang="en-US" altLang="zh-CN" sz="1400" dirty="0">
                <a:solidFill>
                  <a:srgbClr val="FF0000"/>
                </a:solidFill>
              </a:rPr>
              <a:t>x</a:t>
            </a:r>
            <a:r>
              <a:rPr lang="en-US" altLang="zh-CN" sz="600" dirty="0">
                <a:solidFill>
                  <a:srgbClr val="FF0000"/>
                </a:solidFill>
              </a:rPr>
              <a:t>0</a:t>
            </a:r>
            <a:r>
              <a:rPr lang="en-US" altLang="zh-CN" sz="1400" dirty="0" smtClean="0">
                <a:solidFill>
                  <a:srgbClr val="FF0000"/>
                </a:solidFill>
                <a:latin typeface="Times New Roman" panose="02020603050405020304" pitchFamily="18" charset="0"/>
                <a:cs typeface="Times New Roman" panose="02020603050405020304" pitchFamily="18" charset="0"/>
              </a:rPr>
              <a:t>)</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sp>
        <p:nvSpPr>
          <p:cNvPr id="19" name="文本框 18"/>
          <p:cNvSpPr txBox="1"/>
          <p:nvPr/>
        </p:nvSpPr>
        <p:spPr>
          <a:xfrm>
            <a:off x="4660134" y="4904226"/>
            <a:ext cx="2592288" cy="307777"/>
          </a:xfrm>
          <a:prstGeom prst="rect">
            <a:avLst/>
          </a:prstGeom>
          <a:noFill/>
        </p:spPr>
        <p:txBody>
          <a:bodyPr wrap="square" rtlCol="0">
            <a:spAutoFit/>
          </a:bodyPr>
          <a:lstStyle/>
          <a:p>
            <a:r>
              <a:rPr lang="en-US" altLang="zh-CN" sz="1400" i="1" dirty="0" smtClean="0">
                <a:solidFill>
                  <a:srgbClr val="FF0000"/>
                </a:solidFill>
              </a:rPr>
              <a:t>pc </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(2*</a:t>
            </a:r>
            <a:r>
              <a:rPr lang="en-US" altLang="zh-CN" sz="1400" dirty="0" smtClean="0">
                <a:solidFill>
                  <a:srgbClr val="FF0000"/>
                </a:solidFill>
              </a:rPr>
              <a:t> y</a:t>
            </a:r>
            <a:r>
              <a:rPr lang="en-US" altLang="zh-CN" sz="600" dirty="0" smtClean="0">
                <a:solidFill>
                  <a:srgbClr val="FF0000"/>
                </a:solidFill>
              </a:rPr>
              <a:t>0</a:t>
            </a:r>
            <a:r>
              <a:rPr lang="en-US" altLang="zh-CN" sz="1400" dirty="0" smtClean="0">
                <a:solidFill>
                  <a:srgbClr val="FF0000"/>
                </a:solidFill>
              </a:rPr>
              <a:t> == x</a:t>
            </a:r>
            <a:r>
              <a:rPr lang="en-US" altLang="zh-CN" sz="600" dirty="0" smtClean="0">
                <a:solidFill>
                  <a:srgbClr val="FF0000"/>
                </a:solidFill>
              </a:rPr>
              <a:t>0</a:t>
            </a:r>
            <a:r>
              <a:rPr lang="en-US" altLang="zh-CN" sz="1400" dirty="0">
                <a:solidFill>
                  <a:srgbClr val="FF0000"/>
                </a:solidFill>
                <a:latin typeface="Times New Roman" panose="02020603050405020304" pitchFamily="18" charset="0"/>
                <a:cs typeface="Times New Roman" panose="02020603050405020304" pitchFamily="18" charset="0"/>
              </a:rPr>
              <a:t>) </a:t>
            </a:r>
            <a:r>
              <a:rPr lang="en-US" altLang="zh-CN" sz="1400" dirty="0" smtClean="0">
                <a:solidFill>
                  <a:srgbClr val="FF0000"/>
                </a:solidFill>
                <a:latin typeface="Times New Roman" panose="02020603050405020304" pitchFamily="18" charset="0"/>
                <a:cs typeface="Times New Roman" panose="02020603050405020304" pitchFamily="18" charset="0"/>
              </a:rPr>
              <a:t>∧(</a:t>
            </a:r>
            <a:r>
              <a:rPr lang="en-US" altLang="zh-CN" sz="1400" dirty="0" smtClean="0">
                <a:solidFill>
                  <a:srgbClr val="FF0000"/>
                </a:solidFill>
              </a:rPr>
              <a:t>x</a:t>
            </a:r>
            <a:r>
              <a:rPr lang="en-US" altLang="zh-CN" sz="600" dirty="0" smtClean="0">
                <a:solidFill>
                  <a:srgbClr val="FF0000"/>
                </a:solidFill>
              </a:rPr>
              <a:t>0</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&gt; </a:t>
            </a:r>
            <a:r>
              <a:rPr lang="en-US" altLang="zh-CN" sz="1400" dirty="0" smtClean="0">
                <a:solidFill>
                  <a:srgbClr val="FF0000"/>
                </a:solidFill>
              </a:rPr>
              <a:t>y</a:t>
            </a:r>
            <a:r>
              <a:rPr lang="en-US" altLang="zh-CN" sz="600" dirty="0" smtClean="0">
                <a:solidFill>
                  <a:srgbClr val="FF0000"/>
                </a:solidFill>
              </a:rPr>
              <a:t>0</a:t>
            </a:r>
            <a:r>
              <a:rPr lang="en-US" altLang="zh-CN" sz="1400" dirty="0" smtClean="0">
                <a:solidFill>
                  <a:srgbClr val="FF0000"/>
                </a:solidFill>
              </a:rPr>
              <a:t>+10</a:t>
            </a:r>
            <a:r>
              <a:rPr lang="en-US" altLang="zh-CN" sz="1400" dirty="0" smtClean="0">
                <a:solidFill>
                  <a:srgbClr val="FF0000"/>
                </a:solidFill>
                <a:latin typeface="Times New Roman" panose="02020603050405020304" pitchFamily="18" charset="0"/>
                <a:cs typeface="Times New Roman" panose="02020603050405020304" pitchFamily="18" charset="0"/>
              </a:rPr>
              <a:t>)</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sp>
        <p:nvSpPr>
          <p:cNvPr id="21" name="文本框 20"/>
          <p:cNvSpPr txBox="1"/>
          <p:nvPr/>
        </p:nvSpPr>
        <p:spPr>
          <a:xfrm>
            <a:off x="-36512" y="4921423"/>
            <a:ext cx="2592288" cy="307777"/>
          </a:xfrm>
          <a:prstGeom prst="rect">
            <a:avLst/>
          </a:prstGeom>
          <a:noFill/>
        </p:spPr>
        <p:txBody>
          <a:bodyPr wrap="square" rtlCol="0">
            <a:spAutoFit/>
          </a:bodyPr>
          <a:lstStyle/>
          <a:p>
            <a:r>
              <a:rPr lang="en-US" altLang="zh-CN" sz="1400" i="1" dirty="0" smtClean="0">
                <a:solidFill>
                  <a:srgbClr val="FF0000"/>
                </a:solidFill>
              </a:rPr>
              <a:t>pc </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(2*</a:t>
            </a:r>
            <a:r>
              <a:rPr lang="en-US" altLang="zh-CN" sz="1400" dirty="0" smtClean="0">
                <a:solidFill>
                  <a:srgbClr val="FF0000"/>
                </a:solidFill>
              </a:rPr>
              <a:t> y</a:t>
            </a:r>
            <a:r>
              <a:rPr lang="en-US" altLang="zh-CN" sz="600" dirty="0" smtClean="0">
                <a:solidFill>
                  <a:srgbClr val="FF0000"/>
                </a:solidFill>
              </a:rPr>
              <a:t>0</a:t>
            </a:r>
            <a:r>
              <a:rPr lang="en-US" altLang="zh-CN" sz="1400" dirty="0" smtClean="0">
                <a:solidFill>
                  <a:srgbClr val="FF0000"/>
                </a:solidFill>
              </a:rPr>
              <a:t> == x</a:t>
            </a:r>
            <a:r>
              <a:rPr lang="en-US" altLang="zh-CN" sz="600" dirty="0" smtClean="0">
                <a:solidFill>
                  <a:srgbClr val="FF0000"/>
                </a:solidFill>
              </a:rPr>
              <a:t>0</a:t>
            </a:r>
            <a:r>
              <a:rPr lang="en-US" altLang="zh-CN" sz="1400" dirty="0">
                <a:solidFill>
                  <a:srgbClr val="FF0000"/>
                </a:solidFill>
                <a:latin typeface="Times New Roman" panose="02020603050405020304" pitchFamily="18" charset="0"/>
                <a:cs typeface="Times New Roman" panose="02020603050405020304" pitchFamily="18" charset="0"/>
              </a:rPr>
              <a:t>) ∧</a:t>
            </a:r>
            <a:r>
              <a:rPr lang="en-US" altLang="zh-CN" sz="1400" dirty="0" smtClean="0">
                <a:solidFill>
                  <a:srgbClr val="FF0000"/>
                </a:solidFill>
                <a:latin typeface="Times New Roman" panose="02020603050405020304" pitchFamily="18" charset="0"/>
                <a:cs typeface="Times New Roman" panose="02020603050405020304" pitchFamily="18" charset="0"/>
              </a:rPr>
              <a:t>¬(</a:t>
            </a:r>
            <a:r>
              <a:rPr lang="en-US" altLang="zh-CN" sz="1400" dirty="0" smtClean="0">
                <a:solidFill>
                  <a:srgbClr val="FF0000"/>
                </a:solidFill>
              </a:rPr>
              <a:t>x</a:t>
            </a:r>
            <a:r>
              <a:rPr lang="en-US" altLang="zh-CN" sz="600" dirty="0" smtClean="0">
                <a:solidFill>
                  <a:srgbClr val="FF0000"/>
                </a:solidFill>
              </a:rPr>
              <a:t>0</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&gt; </a:t>
            </a:r>
            <a:r>
              <a:rPr lang="en-US" altLang="zh-CN" sz="1400" dirty="0" smtClean="0">
                <a:solidFill>
                  <a:srgbClr val="FF0000"/>
                </a:solidFill>
              </a:rPr>
              <a:t>y</a:t>
            </a:r>
            <a:r>
              <a:rPr lang="en-US" altLang="zh-CN" sz="600" dirty="0" smtClean="0">
                <a:solidFill>
                  <a:srgbClr val="FF0000"/>
                </a:solidFill>
              </a:rPr>
              <a:t>0</a:t>
            </a:r>
            <a:r>
              <a:rPr lang="en-US" altLang="zh-CN" sz="1400" dirty="0" smtClean="0">
                <a:solidFill>
                  <a:srgbClr val="FF0000"/>
                </a:solidFill>
              </a:rPr>
              <a:t>+10</a:t>
            </a:r>
            <a:r>
              <a:rPr lang="en-US" altLang="zh-CN" sz="1400" dirty="0" smtClean="0">
                <a:solidFill>
                  <a:srgbClr val="FF0000"/>
                </a:solidFill>
                <a:latin typeface="Times New Roman" panose="02020603050405020304" pitchFamily="18" charset="0"/>
                <a:cs typeface="Times New Roman" panose="02020603050405020304" pitchFamily="18" charset="0"/>
              </a:rPr>
              <a:t>)</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cxnSp>
        <p:nvCxnSpPr>
          <p:cNvPr id="22" name="直接箭头连接符 21"/>
          <p:cNvCxnSpPr>
            <a:endCxn id="23" idx="0"/>
          </p:cNvCxnSpPr>
          <p:nvPr/>
        </p:nvCxnSpPr>
        <p:spPr>
          <a:xfrm flipH="1">
            <a:off x="2123540" y="2132856"/>
            <a:ext cx="376" cy="7200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流程图: 决策 22"/>
          <p:cNvSpPr/>
          <p:nvPr/>
        </p:nvSpPr>
        <p:spPr>
          <a:xfrm>
            <a:off x="1367456" y="2852936"/>
            <a:ext cx="1512168" cy="720080"/>
          </a:xfrm>
          <a:prstGeom prst="flowChartDecisi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2*y == x</a:t>
            </a:r>
            <a:endParaRPr lang="zh-CN" altLang="en-US" sz="1200" dirty="0"/>
          </a:p>
        </p:txBody>
      </p:sp>
      <p:sp>
        <p:nvSpPr>
          <p:cNvPr id="24" name="流程图: 决策 23"/>
          <p:cNvSpPr/>
          <p:nvPr/>
        </p:nvSpPr>
        <p:spPr>
          <a:xfrm>
            <a:off x="2771800" y="4095857"/>
            <a:ext cx="1577540" cy="648072"/>
          </a:xfrm>
          <a:prstGeom prst="flowChartDecisi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x &gt; y+10</a:t>
            </a:r>
            <a:endParaRPr lang="zh-CN" altLang="en-US" sz="1200" dirty="0"/>
          </a:p>
        </p:txBody>
      </p:sp>
      <p:cxnSp>
        <p:nvCxnSpPr>
          <p:cNvPr id="25" name="直接箭头连接符 24"/>
          <p:cNvCxnSpPr>
            <a:stCxn id="23" idx="3"/>
            <a:endCxn id="24" idx="0"/>
          </p:cNvCxnSpPr>
          <p:nvPr/>
        </p:nvCxnSpPr>
        <p:spPr>
          <a:xfrm>
            <a:off x="2879624" y="3212976"/>
            <a:ext cx="680946" cy="8828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3" idx="1"/>
            <a:endCxn id="29" idx="0"/>
          </p:cNvCxnSpPr>
          <p:nvPr/>
        </p:nvCxnSpPr>
        <p:spPr>
          <a:xfrm flipH="1">
            <a:off x="761836" y="3212976"/>
            <a:ext cx="605620" cy="6881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4" idx="3"/>
            <a:endCxn id="31" idx="0"/>
          </p:cNvCxnSpPr>
          <p:nvPr/>
        </p:nvCxnSpPr>
        <p:spPr>
          <a:xfrm>
            <a:off x="4349340" y="4419893"/>
            <a:ext cx="335686" cy="8383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4" idx="1"/>
            <a:endCxn id="30" idx="0"/>
          </p:cNvCxnSpPr>
          <p:nvPr/>
        </p:nvCxnSpPr>
        <p:spPr>
          <a:xfrm flipH="1">
            <a:off x="2506124" y="4419893"/>
            <a:ext cx="265676" cy="8383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293784" y="3901140"/>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t>x = 0</a:t>
            </a:r>
          </a:p>
          <a:p>
            <a:pPr algn="ctr"/>
            <a:r>
              <a:rPr lang="en-US" altLang="zh-CN" sz="1400" dirty="0" smtClean="0"/>
              <a:t>y = 1</a:t>
            </a:r>
          </a:p>
        </p:txBody>
      </p:sp>
      <p:sp>
        <p:nvSpPr>
          <p:cNvPr id="30" name="圆角矩形 29"/>
          <p:cNvSpPr/>
          <p:nvPr/>
        </p:nvSpPr>
        <p:spPr>
          <a:xfrm>
            <a:off x="2038072" y="5258259"/>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x = </a:t>
            </a:r>
            <a:r>
              <a:rPr lang="en-US" altLang="zh-CN" sz="1400" dirty="0" smtClean="0"/>
              <a:t>2</a:t>
            </a:r>
            <a:endParaRPr lang="en-US" altLang="zh-CN" sz="1400" dirty="0"/>
          </a:p>
          <a:p>
            <a:pPr algn="ctr"/>
            <a:r>
              <a:rPr lang="en-US" altLang="zh-CN" sz="1400" dirty="0"/>
              <a:t>y = </a:t>
            </a:r>
            <a:r>
              <a:rPr lang="en-US" altLang="zh-CN" sz="1400" dirty="0" smtClean="0"/>
              <a:t>1</a:t>
            </a:r>
            <a:endParaRPr lang="en-US" altLang="zh-CN" sz="1400" dirty="0"/>
          </a:p>
        </p:txBody>
      </p:sp>
      <p:sp>
        <p:nvSpPr>
          <p:cNvPr id="31" name="圆角矩形 30"/>
          <p:cNvSpPr/>
          <p:nvPr/>
        </p:nvSpPr>
        <p:spPr>
          <a:xfrm>
            <a:off x="4216974" y="5258259"/>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x = </a:t>
            </a:r>
            <a:r>
              <a:rPr lang="en-US" altLang="zh-CN" sz="1400" dirty="0" smtClean="0"/>
              <a:t>30</a:t>
            </a:r>
            <a:endParaRPr lang="en-US" altLang="zh-CN" sz="1400" dirty="0"/>
          </a:p>
          <a:p>
            <a:pPr algn="ctr"/>
            <a:r>
              <a:rPr lang="en-US" altLang="zh-CN" sz="1400" dirty="0"/>
              <a:t>y = </a:t>
            </a:r>
            <a:r>
              <a:rPr lang="en-US" altLang="zh-CN" sz="1400" dirty="0" smtClean="0"/>
              <a:t>15</a:t>
            </a:r>
            <a:endParaRPr lang="en-US" altLang="zh-CN" sz="1400" dirty="0"/>
          </a:p>
        </p:txBody>
      </p:sp>
      <p:sp>
        <p:nvSpPr>
          <p:cNvPr id="32" name="文本框 31"/>
          <p:cNvSpPr txBox="1"/>
          <p:nvPr/>
        </p:nvSpPr>
        <p:spPr>
          <a:xfrm>
            <a:off x="3064961" y="3159461"/>
            <a:ext cx="929092" cy="338554"/>
          </a:xfrm>
          <a:prstGeom prst="rect">
            <a:avLst/>
          </a:prstGeom>
          <a:noFill/>
        </p:spPr>
        <p:txBody>
          <a:bodyPr wrap="square" rtlCol="0">
            <a:spAutoFit/>
          </a:bodyPr>
          <a:lstStyle/>
          <a:p>
            <a:r>
              <a:rPr lang="en-US" altLang="zh-CN" sz="1600" dirty="0" smtClean="0"/>
              <a:t>true</a:t>
            </a:r>
            <a:endParaRPr lang="zh-CN" altLang="en-US" sz="1600" dirty="0"/>
          </a:p>
        </p:txBody>
      </p:sp>
      <p:sp>
        <p:nvSpPr>
          <p:cNvPr id="33" name="文本框 32"/>
          <p:cNvSpPr txBox="1"/>
          <p:nvPr/>
        </p:nvSpPr>
        <p:spPr>
          <a:xfrm>
            <a:off x="4497277" y="4530606"/>
            <a:ext cx="929092" cy="338554"/>
          </a:xfrm>
          <a:prstGeom prst="rect">
            <a:avLst/>
          </a:prstGeom>
          <a:noFill/>
        </p:spPr>
        <p:txBody>
          <a:bodyPr wrap="square" rtlCol="0">
            <a:spAutoFit/>
          </a:bodyPr>
          <a:lstStyle/>
          <a:p>
            <a:r>
              <a:rPr lang="en-US" altLang="zh-CN" sz="1600" dirty="0" smtClean="0"/>
              <a:t>true</a:t>
            </a:r>
            <a:endParaRPr lang="zh-CN" altLang="en-US" sz="1600" dirty="0"/>
          </a:p>
        </p:txBody>
      </p:sp>
      <p:sp>
        <p:nvSpPr>
          <p:cNvPr id="34" name="文本框 33"/>
          <p:cNvSpPr txBox="1"/>
          <p:nvPr/>
        </p:nvSpPr>
        <p:spPr>
          <a:xfrm>
            <a:off x="2046031" y="4530606"/>
            <a:ext cx="725769" cy="338554"/>
          </a:xfrm>
          <a:prstGeom prst="rect">
            <a:avLst/>
          </a:prstGeom>
          <a:noFill/>
        </p:spPr>
        <p:txBody>
          <a:bodyPr wrap="square" rtlCol="0">
            <a:spAutoFit/>
          </a:bodyPr>
          <a:lstStyle/>
          <a:p>
            <a:r>
              <a:rPr lang="en-US" altLang="zh-CN" sz="1600" dirty="0" smtClean="0"/>
              <a:t>false</a:t>
            </a:r>
            <a:endParaRPr lang="zh-CN" altLang="en-US" sz="1600" dirty="0"/>
          </a:p>
        </p:txBody>
      </p:sp>
      <p:sp>
        <p:nvSpPr>
          <p:cNvPr id="35" name="文本框 34"/>
          <p:cNvSpPr txBox="1"/>
          <p:nvPr/>
        </p:nvSpPr>
        <p:spPr>
          <a:xfrm>
            <a:off x="539552" y="3164900"/>
            <a:ext cx="929092" cy="338554"/>
          </a:xfrm>
          <a:prstGeom prst="rect">
            <a:avLst/>
          </a:prstGeom>
          <a:noFill/>
        </p:spPr>
        <p:txBody>
          <a:bodyPr wrap="square" rtlCol="0">
            <a:spAutoFit/>
          </a:bodyPr>
          <a:lstStyle/>
          <a:p>
            <a:r>
              <a:rPr lang="en-US" altLang="zh-CN" sz="1600" dirty="0" smtClean="0"/>
              <a:t>false</a:t>
            </a:r>
            <a:endParaRPr lang="zh-CN" altLang="en-US" sz="1600" dirty="0"/>
          </a:p>
        </p:txBody>
      </p:sp>
      <p:sp>
        <p:nvSpPr>
          <p:cNvPr id="39" name="文本框 38"/>
          <p:cNvSpPr txBox="1"/>
          <p:nvPr/>
        </p:nvSpPr>
        <p:spPr>
          <a:xfrm>
            <a:off x="5207977" y="3669573"/>
            <a:ext cx="3900527" cy="830997"/>
          </a:xfrm>
          <a:prstGeom prst="rect">
            <a:avLst/>
          </a:prstGeom>
          <a:solidFill>
            <a:srgbClr val="CCECFF"/>
          </a:solidFill>
        </p:spPr>
        <p:txBody>
          <a:bodyPr wrap="square" rtlCol="0">
            <a:spAutoFit/>
          </a:bodyPr>
          <a:lstStyle/>
          <a:p>
            <a:r>
              <a:rPr lang="en-US" altLang="zh-CN" sz="1600" dirty="0"/>
              <a:t>If a symbolic execution </a:t>
            </a:r>
            <a:r>
              <a:rPr lang="en-US" altLang="zh-CN" sz="1600" dirty="0" smtClean="0"/>
              <a:t>is terminated, a </a:t>
            </a:r>
            <a:r>
              <a:rPr lang="en-US" altLang="zh-CN" sz="1600" dirty="0"/>
              <a:t>satisfying assignment to the current symbolic path </a:t>
            </a:r>
            <a:r>
              <a:rPr lang="en-US" altLang="zh-CN" sz="1600" dirty="0" smtClean="0"/>
              <a:t>constraint is </a:t>
            </a:r>
            <a:r>
              <a:rPr lang="en-US" altLang="zh-CN" sz="1600" dirty="0"/>
              <a:t>generated.</a:t>
            </a:r>
          </a:p>
        </p:txBody>
      </p:sp>
    </p:spTree>
    <p:extLst>
      <p:ext uri="{BB962C8B-B14F-4D97-AF65-F5344CB8AC3E}">
        <p14:creationId xmlns:p14="http://schemas.microsoft.com/office/powerpoint/2010/main" xmlns="" val="203243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xEl>
                                              <p:pRg st="0" end="0"/>
                                            </p:txEl>
                                          </p:spTgt>
                                        </p:tgtEl>
                                        <p:attrNameLst>
                                          <p:attrName>style.visibility</p:attrName>
                                        </p:attrNameLst>
                                      </p:cBhvr>
                                      <p:to>
                                        <p:strVal val="visible"/>
                                      </p:to>
                                    </p:set>
                                    <p:animEffect transition="in" filter="fade">
                                      <p:cBhvr>
                                        <p:cTn id="22" dur="500"/>
                                        <p:tgtEl>
                                          <p:spTgt spid="29">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9">
                                            <p:txEl>
                                              <p:pRg st="1" end="1"/>
                                            </p:txEl>
                                          </p:spTgt>
                                        </p:tgtEl>
                                        <p:attrNameLst>
                                          <p:attrName>style.visibility</p:attrName>
                                        </p:attrNameLst>
                                      </p:cBhvr>
                                      <p:to>
                                        <p:strVal val="visible"/>
                                      </p:to>
                                    </p:set>
                                    <p:animEffect transition="in" filter="fade">
                                      <p:cBhvr>
                                        <p:cTn id="25" dur="500"/>
                                        <p:tgtEl>
                                          <p:spTgt spid="29">
                                            <p:txEl>
                                              <p:pRg st="1" end="1"/>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0">
                                            <p:txEl>
                                              <p:pRg st="0" end="0"/>
                                            </p:txEl>
                                          </p:spTgt>
                                        </p:tgtEl>
                                        <p:attrNameLst>
                                          <p:attrName>style.visibility</p:attrName>
                                        </p:attrNameLst>
                                      </p:cBhvr>
                                      <p:to>
                                        <p:strVal val="visible"/>
                                      </p:to>
                                    </p:set>
                                    <p:animEffect transition="in" filter="fade">
                                      <p:cBhvr>
                                        <p:cTn id="29" dur="500"/>
                                        <p:tgtEl>
                                          <p:spTgt spid="30">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0">
                                            <p:txEl>
                                              <p:pRg st="1" end="1"/>
                                            </p:txEl>
                                          </p:spTgt>
                                        </p:tgtEl>
                                        <p:attrNameLst>
                                          <p:attrName>style.visibility</p:attrName>
                                        </p:attrNameLst>
                                      </p:cBhvr>
                                      <p:to>
                                        <p:strVal val="visible"/>
                                      </p:to>
                                    </p:set>
                                    <p:animEffect transition="in" filter="fade">
                                      <p:cBhvr>
                                        <p:cTn id="32" dur="500"/>
                                        <p:tgtEl>
                                          <p:spTgt spid="30">
                                            <p:txEl>
                                              <p:pRg st="1" end="1"/>
                                            </p:txEl>
                                          </p:spTgt>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31">
                                            <p:txEl>
                                              <p:pRg st="0" end="0"/>
                                            </p:txEl>
                                          </p:spTgt>
                                        </p:tgtEl>
                                        <p:attrNameLst>
                                          <p:attrName>style.visibility</p:attrName>
                                        </p:attrNameLst>
                                      </p:cBhvr>
                                      <p:to>
                                        <p:strVal val="visible"/>
                                      </p:to>
                                    </p:set>
                                    <p:animEffect transition="in" filter="fade">
                                      <p:cBhvr>
                                        <p:cTn id="36" dur="500"/>
                                        <p:tgtEl>
                                          <p:spTgt spid="31">
                                            <p:txEl>
                                              <p:pRg st="0" end="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1">
                                            <p:txEl>
                                              <p:pRg st="1" end="1"/>
                                            </p:txEl>
                                          </p:spTgt>
                                        </p:tgtEl>
                                        <p:attrNameLst>
                                          <p:attrName>style.visibility</p:attrName>
                                        </p:attrNameLst>
                                      </p:cBhvr>
                                      <p:to>
                                        <p:strVal val="visible"/>
                                      </p:to>
                                    </p:set>
                                    <p:animEffect transition="in" filter="fade">
                                      <p:cBhvr>
                                        <p:cTn id="39" dur="500"/>
                                        <p:tgtEl>
                                          <p:spTgt spid="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smtClean="0"/>
              <a:t>Effigy</a:t>
            </a:r>
            <a:endParaRPr lang="zh-CN" altLang="en-US" cap="small"/>
          </a:p>
        </p:txBody>
      </p:sp>
      <p:sp>
        <p:nvSpPr>
          <p:cNvPr id="3" name="内容占位符 2"/>
          <p:cNvSpPr>
            <a:spLocks noGrp="1"/>
          </p:cNvSpPr>
          <p:nvPr>
            <p:ph idx="1"/>
          </p:nvPr>
        </p:nvSpPr>
        <p:spPr/>
        <p:txBody>
          <a:bodyPr/>
          <a:lstStyle/>
          <a:p>
            <a:pPr>
              <a:spcAft>
                <a:spcPts val="600"/>
              </a:spcAft>
            </a:pPr>
            <a:r>
              <a:rPr lang="en-US" altLang="zh-CN" dirty="0" smtClean="0"/>
              <a:t>An interactive symbolic execution system developed by the author and his colleagues</a:t>
            </a:r>
          </a:p>
          <a:p>
            <a:pPr lvl="1">
              <a:spcAft>
                <a:spcPts val="600"/>
              </a:spcAft>
            </a:pPr>
            <a:r>
              <a:rPr lang="en-US" altLang="zh-CN" dirty="0" smtClean="0"/>
              <a:t>An “exhaustive” test manager </a:t>
            </a:r>
            <a:r>
              <a:rPr lang="en-US" altLang="zh-CN" dirty="0" err="1" smtClean="0"/>
              <a:t>systemtically</a:t>
            </a:r>
            <a:r>
              <a:rPr lang="en-US" altLang="zh-CN" dirty="0" smtClean="0"/>
              <a:t> explores the alternatives in the symbolic execution tree.</a:t>
            </a:r>
          </a:p>
          <a:p>
            <a:pPr lvl="1">
              <a:spcAft>
                <a:spcPts val="600"/>
              </a:spcAft>
            </a:pPr>
            <a:r>
              <a:rPr lang="en-US" altLang="zh-CN" dirty="0" smtClean="0"/>
              <a:t>The system can automatically checks test case results.</a:t>
            </a:r>
          </a:p>
          <a:p>
            <a:pPr lvl="1">
              <a:spcAft>
                <a:spcPts val="600"/>
              </a:spcAft>
            </a:pPr>
            <a:r>
              <a:rPr lang="en-US" altLang="zh-CN" dirty="0" smtClean="0"/>
              <a:t>Finally, the system offers a program verifier which uses symbolic execution and user supplied assertions to generate the </a:t>
            </a:r>
            <a:r>
              <a:rPr lang="en-US" altLang="zh-CN" smtClean="0"/>
              <a:t>verification </a:t>
            </a:r>
            <a:r>
              <a:rPr lang="en-US" altLang="zh-CN" smtClean="0"/>
              <a:t>conditions.</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2020/12/4</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14</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dirty="0" smtClean="0"/>
              <a:t>Effigy</a:t>
            </a:r>
            <a:endParaRPr lang="zh-CN" altLang="en-US" dirty="0"/>
          </a:p>
        </p:txBody>
      </p:sp>
      <p:sp>
        <p:nvSpPr>
          <p:cNvPr id="3" name="内容占位符 2"/>
          <p:cNvSpPr>
            <a:spLocks noGrp="1"/>
          </p:cNvSpPr>
          <p:nvPr>
            <p:ph idx="1"/>
          </p:nvPr>
        </p:nvSpPr>
        <p:spPr>
          <a:xfrm>
            <a:off x="428596" y="1643050"/>
            <a:ext cx="5079508" cy="4716000"/>
          </a:xfrm>
        </p:spPr>
        <p:txBody>
          <a:bodyPr/>
          <a:lstStyle/>
          <a:p>
            <a:pPr>
              <a:spcAft>
                <a:spcPts val="400"/>
              </a:spcAft>
            </a:pPr>
            <a:r>
              <a:rPr lang="en-US" altLang="zh-CN" sz="2200" dirty="0" smtClean="0"/>
              <a:t>Whenever the system encounters a forking execution of an </a:t>
            </a:r>
            <a:r>
              <a:rPr lang="en-US" altLang="zh-CN" sz="2200" b="1" dirty="0" smtClean="0">
                <a:latin typeface="Times New Roman" pitchFamily="18" charset="0"/>
                <a:cs typeface="Times New Roman" pitchFamily="18" charset="0"/>
              </a:rPr>
              <a:t>IF</a:t>
            </a:r>
            <a:r>
              <a:rPr lang="en-US" altLang="zh-CN" sz="2200" dirty="0" smtClean="0"/>
              <a:t> statement, the user can:</a:t>
            </a:r>
          </a:p>
          <a:p>
            <a:pPr marL="801687" lvl="1" indent="-457200">
              <a:spcAft>
                <a:spcPts val="400"/>
              </a:spcAft>
              <a:buSzPct val="100000"/>
              <a:buFont typeface="+mj-lt"/>
              <a:buAutoNum type="arabicPeriod"/>
            </a:pPr>
            <a:r>
              <a:rPr lang="en-US" altLang="zh-CN" sz="1800" dirty="0" smtClean="0"/>
              <a:t>Type “go true”, and the system follows the </a:t>
            </a:r>
            <a:r>
              <a:rPr lang="en-US" altLang="zh-CN" sz="1800" b="1" dirty="0" smtClean="0">
                <a:latin typeface="Times New Roman" pitchFamily="18" charset="0"/>
                <a:cs typeface="Times New Roman" pitchFamily="18" charset="0"/>
              </a:rPr>
              <a:t>THEN</a:t>
            </a:r>
            <a:r>
              <a:rPr lang="en-US" altLang="zh-CN" sz="1800" dirty="0" smtClean="0"/>
              <a:t> alternative changing </a:t>
            </a:r>
            <a:r>
              <a:rPr lang="en-US" altLang="zh-CN" sz="1800" i="1" dirty="0" smtClean="0"/>
              <a:t>pc</a:t>
            </a:r>
            <a:r>
              <a:rPr lang="en-US" altLang="zh-CN" sz="1800" dirty="0" smtClean="0"/>
              <a:t> .</a:t>
            </a:r>
          </a:p>
          <a:p>
            <a:pPr marL="801687" lvl="1" indent="-457200">
              <a:spcAft>
                <a:spcPts val="400"/>
              </a:spcAft>
              <a:buSzPct val="100000"/>
              <a:buFont typeface="+mj-lt"/>
              <a:buAutoNum type="arabicPeriod"/>
            </a:pPr>
            <a:r>
              <a:rPr lang="en-US" altLang="zh-CN" sz="1800" dirty="0" smtClean="0"/>
              <a:t>Type “go false”, and the system follows the </a:t>
            </a:r>
            <a:r>
              <a:rPr lang="en-US" altLang="zh-CN" sz="1800" b="1" dirty="0" smtClean="0">
                <a:latin typeface="Times New Roman" pitchFamily="18" charset="0"/>
                <a:cs typeface="Times New Roman" pitchFamily="18" charset="0"/>
              </a:rPr>
              <a:t>ELSE</a:t>
            </a:r>
            <a:r>
              <a:rPr lang="en-US" altLang="zh-CN" sz="1800" dirty="0" smtClean="0"/>
              <a:t> alternative changing </a:t>
            </a:r>
            <a:r>
              <a:rPr lang="en-US" altLang="zh-CN" sz="1800" i="1" dirty="0" smtClean="0"/>
              <a:t>pc</a:t>
            </a:r>
            <a:r>
              <a:rPr lang="en-US" altLang="zh-CN" sz="1800" dirty="0" smtClean="0"/>
              <a:t> .</a:t>
            </a:r>
          </a:p>
          <a:p>
            <a:pPr marL="801687" lvl="1" indent="-457200">
              <a:spcAft>
                <a:spcPts val="400"/>
              </a:spcAft>
              <a:buSzPct val="100000"/>
              <a:buFont typeface="+mj-lt"/>
              <a:buAutoNum type="arabicPeriod"/>
            </a:pPr>
            <a:r>
              <a:rPr lang="en-US" altLang="zh-CN" sz="1800" dirty="0" smtClean="0"/>
              <a:t>Type “assume (</a:t>
            </a:r>
            <a:r>
              <a:rPr lang="en-US" altLang="zh-CN" sz="1800" b="1" i="1" dirty="0" smtClean="0">
                <a:latin typeface="Times New Roman" pitchFamily="18" charset="0"/>
                <a:cs typeface="Times New Roman" pitchFamily="18" charset="0"/>
              </a:rPr>
              <a:t>P</a:t>
            </a:r>
            <a:r>
              <a:rPr lang="en-US" altLang="zh-CN" sz="1800" dirty="0" smtClean="0"/>
              <a:t>)”; go.</a:t>
            </a:r>
          </a:p>
          <a:p>
            <a:pPr lvl="1"/>
            <a:endParaRPr lang="zh-CN" altLang="en-US" sz="18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2020/12/4</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15</a:t>
            </a:fld>
            <a:endParaRPr kumimoji="1" lang="zh-CN" altLang="en-US">
              <a:solidFill>
                <a:prstClr val="black">
                  <a:lumMod val="65000"/>
                  <a:lumOff val="35000"/>
                </a:prstClr>
              </a:solidFill>
              <a:ea typeface="宋体"/>
            </a:endParaRPr>
          </a:p>
        </p:txBody>
      </p:sp>
      <p:graphicFrame>
        <p:nvGraphicFramePr>
          <p:cNvPr id="8" name="表格 7"/>
          <p:cNvGraphicFramePr>
            <a:graphicFrameLocks noGrp="1"/>
          </p:cNvGraphicFramePr>
          <p:nvPr>
            <p:extLst>
              <p:ext uri="{D42A27DB-BD31-4B8C-83A1-F6EECF244321}">
                <p14:modId xmlns:p14="http://schemas.microsoft.com/office/powerpoint/2010/main" xmlns="" val="2872452078"/>
              </p:ext>
            </p:extLst>
          </p:nvPr>
        </p:nvGraphicFramePr>
        <p:xfrm>
          <a:off x="2987823" y="4800224"/>
          <a:ext cx="5616625" cy="1365080"/>
        </p:xfrm>
        <a:graphic>
          <a:graphicData uri="http://schemas.openxmlformats.org/drawingml/2006/table">
            <a:tbl>
              <a:tblPr firstRow="1" bandRow="1">
                <a:tableStyleId>{5C22544A-7EE6-4342-B048-85BDC9FD1C3A}</a:tableStyleId>
              </a:tblPr>
              <a:tblGrid>
                <a:gridCol w="1779625">
                  <a:extLst>
                    <a:ext uri="{9D8B030D-6E8A-4147-A177-3AD203B41FA5}">
                      <a16:colId xmlns:a16="http://schemas.microsoft.com/office/drawing/2014/main" xmlns="" val="20000"/>
                    </a:ext>
                  </a:extLst>
                </a:gridCol>
                <a:gridCol w="1720303">
                  <a:extLst>
                    <a:ext uri="{9D8B030D-6E8A-4147-A177-3AD203B41FA5}">
                      <a16:colId xmlns:a16="http://schemas.microsoft.com/office/drawing/2014/main" xmlns="" val="20001"/>
                    </a:ext>
                  </a:extLst>
                </a:gridCol>
                <a:gridCol w="2116697">
                  <a:extLst>
                    <a:ext uri="{9D8B030D-6E8A-4147-A177-3AD203B41FA5}">
                      <a16:colId xmlns:a16="http://schemas.microsoft.com/office/drawing/2014/main" xmlns="" val="20002"/>
                    </a:ext>
                  </a:extLst>
                </a:gridCol>
              </a:tblGrid>
              <a:tr h="313377">
                <a:tc>
                  <a:txBody>
                    <a:bodyPr/>
                    <a:lstStyle/>
                    <a:p>
                      <a:pPr algn="ctr"/>
                      <a:r>
                        <a:rPr lang="en-US" altLang="zh-CN" sz="1600" dirty="0" smtClean="0"/>
                        <a:t>Type</a:t>
                      </a:r>
                      <a:endParaRPr lang="zh-CN" altLang="en-US" sz="1600" dirty="0"/>
                    </a:p>
                  </a:txBody>
                  <a:tcPr marL="88344" marR="88344" marT="44172" marB="44172"/>
                </a:tc>
                <a:tc>
                  <a:txBody>
                    <a:bodyPr/>
                    <a:lstStyle/>
                    <a:p>
                      <a:pPr algn="ctr"/>
                      <a:r>
                        <a:rPr lang="en-US" altLang="zh-CN" sz="1600" i="1" dirty="0" smtClean="0"/>
                        <a:t>pc </a:t>
                      </a:r>
                      <a:r>
                        <a:rPr lang="en-US" altLang="zh-CN" sz="1600" i="0" dirty="0" smtClean="0"/>
                        <a:t>update</a:t>
                      </a:r>
                      <a:endParaRPr lang="zh-CN" altLang="en-US" sz="1600" i="1" dirty="0"/>
                    </a:p>
                  </a:txBody>
                  <a:tcPr marL="88344" marR="88344" marT="44172" marB="44172"/>
                </a:tc>
                <a:tc>
                  <a:txBody>
                    <a:bodyPr/>
                    <a:lstStyle/>
                    <a:p>
                      <a:pPr algn="ctr"/>
                      <a:r>
                        <a:rPr lang="en-US" altLang="zh-CN" sz="1600" i="0" dirty="0" smtClean="0"/>
                        <a:t>Next statement</a:t>
                      </a:r>
                      <a:endParaRPr lang="zh-CN" altLang="en-US" sz="1600" i="0" dirty="0"/>
                    </a:p>
                  </a:txBody>
                  <a:tcPr marL="88344" marR="88344" marT="44172" marB="44172"/>
                </a:tc>
                <a:extLst>
                  <a:ext uri="{0D108BD9-81ED-4DB2-BD59-A6C34878D82A}">
                    <a16:rowId xmlns:a16="http://schemas.microsoft.com/office/drawing/2014/main" xmlns="" val="10000"/>
                  </a:ext>
                </a:extLst>
              </a:tr>
              <a:tr h="321144">
                <a:tc>
                  <a:txBody>
                    <a:bodyPr/>
                    <a:lstStyle/>
                    <a:p>
                      <a:pPr algn="ctr"/>
                      <a:r>
                        <a:rPr lang="en-US" altLang="zh-CN" sz="1600" dirty="0" smtClean="0">
                          <a:latin typeface="Times New Roman" pitchFamily="18" charset="0"/>
                          <a:cs typeface="Times New Roman" pitchFamily="18" charset="0"/>
                        </a:rPr>
                        <a:t>go true</a:t>
                      </a:r>
                      <a:endParaRPr lang="zh-CN" altLang="en-US" sz="1600" dirty="0"/>
                    </a:p>
                  </a:txBody>
                  <a:tcPr marL="88344" marR="88344" marT="44172" marB="44172"/>
                </a:tc>
                <a:tc>
                  <a:txBody>
                    <a:bodyPr/>
                    <a:lstStyle/>
                    <a:p>
                      <a:pPr algn="ctr"/>
                      <a:r>
                        <a:rPr lang="en-US" altLang="zh-CN" sz="1600" dirty="0" smtClean="0">
                          <a:latin typeface="Times New Roman" pitchFamily="18" charset="0"/>
                          <a:cs typeface="Times New Roman" pitchFamily="18" charset="0"/>
                        </a:rPr>
                        <a:t>(a &gt; 0) &amp; (a &gt; 5) </a:t>
                      </a:r>
                      <a:endParaRPr lang="zh-CN" altLang="en-US" sz="1600" dirty="0"/>
                    </a:p>
                  </a:txBody>
                  <a:tcPr marL="88344" marR="88344" marT="44172" marB="44172"/>
                </a:tc>
                <a:tc>
                  <a:txBody>
                    <a:bodyPr/>
                    <a:lstStyle/>
                    <a:p>
                      <a:pPr algn="ctr"/>
                      <a:r>
                        <a:rPr lang="en-US" altLang="zh-CN" sz="1600" b="1" dirty="0" smtClean="0">
                          <a:latin typeface="Times New Roman" pitchFamily="18" charset="0"/>
                          <a:cs typeface="Times New Roman" pitchFamily="18" charset="0"/>
                        </a:rPr>
                        <a:t>S1</a:t>
                      </a:r>
                      <a:endParaRPr lang="zh-CN" altLang="en-US" sz="1600" dirty="0"/>
                    </a:p>
                  </a:txBody>
                  <a:tcPr marL="88344" marR="88344" marT="44172" marB="44172"/>
                </a:tc>
                <a:extLst>
                  <a:ext uri="{0D108BD9-81ED-4DB2-BD59-A6C34878D82A}">
                    <a16:rowId xmlns:a16="http://schemas.microsoft.com/office/drawing/2014/main" xmlns="" val="10001"/>
                  </a:ext>
                </a:extLst>
              </a:tr>
              <a:tr h="350164">
                <a:tc>
                  <a:txBody>
                    <a:bodyPr/>
                    <a:lstStyle/>
                    <a:p>
                      <a:pPr algn="ctr"/>
                      <a:r>
                        <a:rPr lang="en-US" altLang="zh-CN" sz="1600" dirty="0" smtClean="0">
                          <a:latin typeface="Times New Roman" pitchFamily="18" charset="0"/>
                          <a:cs typeface="Times New Roman" pitchFamily="18" charset="0"/>
                        </a:rPr>
                        <a:t>go false</a:t>
                      </a:r>
                      <a:endParaRPr lang="zh-CN" altLang="en-US" sz="1600" dirty="0"/>
                    </a:p>
                  </a:txBody>
                  <a:tcPr marL="88344" marR="88344" marT="44172" marB="44172"/>
                </a:tc>
                <a:tc>
                  <a:txBody>
                    <a:bodyPr/>
                    <a:lstStyle/>
                    <a:p>
                      <a:pPr algn="ctr"/>
                      <a:r>
                        <a:rPr lang="en-US" altLang="zh-CN" sz="1600" dirty="0" smtClean="0">
                          <a:latin typeface="Times New Roman" pitchFamily="18" charset="0"/>
                          <a:cs typeface="Times New Roman" pitchFamily="18" charset="0"/>
                        </a:rPr>
                        <a:t>(a &gt; 0) &amp; ¬(a &gt; 5) </a:t>
                      </a:r>
                      <a:endParaRPr lang="zh-CN" altLang="en-US" sz="1600" dirty="0"/>
                    </a:p>
                  </a:txBody>
                  <a:tcPr marL="88344" marR="88344" marT="44172" marB="44172"/>
                </a:tc>
                <a:tc>
                  <a:txBody>
                    <a:bodyPr/>
                    <a:lstStyle/>
                    <a:p>
                      <a:pPr algn="ctr"/>
                      <a:r>
                        <a:rPr lang="en-US" altLang="zh-CN" sz="1600" b="1" dirty="0" smtClean="0">
                          <a:latin typeface="Times New Roman" pitchFamily="18" charset="0"/>
                          <a:cs typeface="Times New Roman" pitchFamily="18" charset="0"/>
                        </a:rPr>
                        <a:t>S2</a:t>
                      </a:r>
                      <a:endParaRPr lang="zh-CN" altLang="en-US" sz="1600" dirty="0"/>
                    </a:p>
                  </a:txBody>
                  <a:tcPr marL="88344" marR="88344" marT="44172" marB="44172"/>
                </a:tc>
                <a:extLst>
                  <a:ext uri="{0D108BD9-81ED-4DB2-BD59-A6C34878D82A}">
                    <a16:rowId xmlns:a16="http://schemas.microsoft.com/office/drawing/2014/main" xmlns="" val="10002"/>
                  </a:ext>
                </a:extLst>
              </a:tr>
              <a:tr h="350548">
                <a:tc>
                  <a:txBody>
                    <a:bodyPr/>
                    <a:lstStyle/>
                    <a:p>
                      <a:pPr algn="ctr"/>
                      <a:r>
                        <a:rPr lang="en-US" altLang="zh-CN" sz="1600" b="1" smtClean="0">
                          <a:latin typeface="Times New Roman" pitchFamily="18" charset="0"/>
                          <a:cs typeface="Times New Roman" pitchFamily="18" charset="0"/>
                        </a:rPr>
                        <a:t>ASSUME</a:t>
                      </a:r>
                      <a:r>
                        <a:rPr lang="en-US" altLang="zh-CN" sz="1600" smtClean="0">
                          <a:latin typeface="Times New Roman" pitchFamily="18" charset="0"/>
                          <a:cs typeface="Times New Roman" pitchFamily="18" charset="0"/>
                        </a:rPr>
                        <a:t> (a&gt;10)</a:t>
                      </a:r>
                      <a:endParaRPr lang="zh-CN" altLang="en-US" sz="1600"/>
                    </a:p>
                  </a:txBody>
                  <a:tcPr marL="88344" marR="88344" marT="44172" marB="44172"/>
                </a:tc>
                <a:tc>
                  <a:txBody>
                    <a:bodyPr/>
                    <a:lstStyle/>
                    <a:p>
                      <a:pPr algn="ctr"/>
                      <a:r>
                        <a:rPr lang="en-US" altLang="zh-CN" sz="1600" dirty="0" smtClean="0">
                          <a:latin typeface="Times New Roman" pitchFamily="18" charset="0"/>
                          <a:cs typeface="Times New Roman" pitchFamily="18" charset="0"/>
                        </a:rPr>
                        <a:t>(a &gt; 0) &amp; (a &gt; 10) </a:t>
                      </a:r>
                      <a:endParaRPr lang="zh-CN" altLang="en-US" sz="1600" dirty="0"/>
                    </a:p>
                  </a:txBody>
                  <a:tcPr marL="88344" marR="88344" marT="44172" marB="44172"/>
                </a:tc>
                <a:tc>
                  <a:txBody>
                    <a:bodyPr/>
                    <a:lstStyle/>
                    <a:p>
                      <a:pPr algn="ctr"/>
                      <a:r>
                        <a:rPr lang="en-US" altLang="zh-CN" sz="1600" dirty="0" smtClean="0">
                          <a:latin typeface="Times New Roman" pitchFamily="18" charset="0"/>
                          <a:cs typeface="Times New Roman" pitchFamily="18" charset="0"/>
                        </a:rPr>
                        <a:t>re-execute </a:t>
                      </a:r>
                      <a:r>
                        <a:rPr lang="en-US" altLang="zh-CN" sz="1600" b="1" dirty="0" smtClean="0">
                          <a:latin typeface="Times New Roman" pitchFamily="18" charset="0"/>
                          <a:cs typeface="Times New Roman" pitchFamily="18" charset="0"/>
                        </a:rPr>
                        <a:t>IF </a:t>
                      </a:r>
                      <a:r>
                        <a:rPr lang="en-US" altLang="zh-CN" sz="1600" dirty="0" smtClean="0">
                          <a:latin typeface="Times New Roman" pitchFamily="18" charset="0"/>
                          <a:cs typeface="Times New Roman" pitchFamily="18" charset="0"/>
                        </a:rPr>
                        <a:t>statement</a:t>
                      </a:r>
                      <a:endParaRPr lang="zh-CN" altLang="en-US" sz="1600" dirty="0"/>
                    </a:p>
                  </a:txBody>
                  <a:tcPr marL="88344" marR="88344" marT="44172" marB="44172"/>
                </a:tc>
                <a:extLst>
                  <a:ext uri="{0D108BD9-81ED-4DB2-BD59-A6C34878D82A}">
                    <a16:rowId xmlns:a16="http://schemas.microsoft.com/office/drawing/2014/main" xmlns="" val="10003"/>
                  </a:ext>
                </a:extLst>
              </a:tr>
            </a:tbl>
          </a:graphicData>
        </a:graphic>
      </p:graphicFrame>
      <p:sp>
        <p:nvSpPr>
          <p:cNvPr id="9" name="TextBox 6"/>
          <p:cNvSpPr txBox="1">
            <a:spLocks/>
          </p:cNvSpPr>
          <p:nvPr/>
        </p:nvSpPr>
        <p:spPr bwMode="auto">
          <a:xfrm>
            <a:off x="5947792" y="2636912"/>
            <a:ext cx="2656656" cy="2062103"/>
          </a:xfrm>
          <a:prstGeom prst="rect">
            <a:avLst/>
          </a:prstGeom>
          <a:solidFill>
            <a:srgbClr val="D1E4FB">
              <a:alpha val="70000"/>
            </a:srgbClr>
          </a:solidFill>
          <a:ln w="9525">
            <a:noFill/>
            <a:miter lim="800000"/>
            <a:headEnd/>
            <a:tailEnd/>
          </a:ln>
        </p:spPr>
        <p:txBody>
          <a:bodyPr vert="horz" wrap="square" lIns="91440" tIns="45720" rIns="91440" bIns="45720" numCol="1" rtlCol="0" anchor="t" anchorCtr="0" compatLnSpc="1">
            <a:prstTxWarp prst="textNoShape">
              <a:avLst/>
            </a:prstTxWarp>
            <a:spAutoFit/>
          </a:bodyPr>
          <a:lstStyle>
            <a:lvl1pPr marL="342900" indent="-342900" algn="l" rtl="0" eaLnBrk="1" fontAlgn="base" hangingPunct="1">
              <a:spcBef>
                <a:spcPct val="20000"/>
              </a:spcBef>
              <a:spcAft>
                <a:spcPct val="0"/>
              </a:spcAft>
              <a:buClr>
                <a:schemeClr val="tx1"/>
              </a:buClr>
              <a:buSzPct val="70000"/>
              <a:buFont typeface="Wingdings" pitchFamily="2" charset="2"/>
              <a:buChar char="l"/>
              <a:defRPr sz="2400" b="0">
                <a:solidFill>
                  <a:schemeClr val="tx1"/>
                </a:solidFill>
                <a:latin typeface="+mj-lt"/>
                <a:ea typeface="黑体" panose="02010609060101010101" pitchFamily="49" charset="-122"/>
                <a:cs typeface="+mn-cs"/>
              </a:defRPr>
            </a:lvl1pPr>
            <a:lvl2pPr marL="692150" indent="-347663" algn="l" rtl="0" eaLnBrk="1" fontAlgn="base" hangingPunct="1">
              <a:spcBef>
                <a:spcPct val="20000"/>
              </a:spcBef>
              <a:spcAft>
                <a:spcPct val="0"/>
              </a:spcAft>
              <a:buClr>
                <a:schemeClr val="tx1"/>
              </a:buClr>
              <a:buSzPct val="70000"/>
              <a:buFont typeface="Wingdings" pitchFamily="2" charset="2"/>
              <a:buChar char="l"/>
              <a:defRPr sz="2000">
                <a:solidFill>
                  <a:schemeClr val="tx1"/>
                </a:solidFill>
                <a:latin typeface="+mj-lt"/>
                <a:ea typeface="黑体" panose="02010609060101010101" pitchFamily="49" charset="-122"/>
              </a:defRPr>
            </a:lvl2pPr>
            <a:lvl3pPr marL="987425" indent="-293688" algn="l" rtl="0" eaLnBrk="1" fontAlgn="base" hangingPunct="1">
              <a:spcBef>
                <a:spcPct val="20000"/>
              </a:spcBef>
              <a:spcAft>
                <a:spcPct val="0"/>
              </a:spcAft>
              <a:buClr>
                <a:schemeClr val="tx1"/>
              </a:buClr>
              <a:buSzPct val="70000"/>
              <a:buFont typeface="Wingdings" pitchFamily="2" charset="2"/>
              <a:buChar char="l"/>
              <a:defRPr sz="1800">
                <a:solidFill>
                  <a:schemeClr val="tx1"/>
                </a:solidFill>
                <a:latin typeface="+mj-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1600">
                <a:solidFill>
                  <a:schemeClr val="tx1"/>
                </a:solidFill>
                <a:latin typeface="+mj-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1200">
                <a:solidFill>
                  <a:schemeClr val="tx1"/>
                </a:solidFill>
                <a:latin typeface="+mj-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sz="1600" kern="0" dirty="0" smtClean="0">
                <a:latin typeface="Times New Roman" pitchFamily="18" charset="0"/>
                <a:cs typeface="Times New Roman" pitchFamily="18" charset="0"/>
              </a:rPr>
              <a:t>variable </a:t>
            </a:r>
            <a:r>
              <a:rPr lang="en-US" altLang="zh-CN" sz="1600" b="1" kern="0" dirty="0" smtClean="0">
                <a:latin typeface="Times New Roman" pitchFamily="18" charset="0"/>
                <a:cs typeface="Times New Roman" pitchFamily="18" charset="0"/>
              </a:rPr>
              <a:t>X</a:t>
            </a:r>
            <a:r>
              <a:rPr lang="en-US" altLang="zh-CN" sz="1600" kern="0" dirty="0" smtClean="0">
                <a:latin typeface="Times New Roman" pitchFamily="18" charset="0"/>
                <a:cs typeface="Times New Roman" pitchFamily="18" charset="0"/>
              </a:rPr>
              <a:t> has the value </a:t>
            </a:r>
            <a:r>
              <a:rPr lang="en-US" altLang="zh-CN" sz="1600" b="1" kern="0" dirty="0" smtClean="0">
                <a:latin typeface="Times New Roman" pitchFamily="18" charset="0"/>
                <a:cs typeface="Times New Roman" pitchFamily="18" charset="0"/>
              </a:rPr>
              <a:t>a</a:t>
            </a:r>
          </a:p>
          <a:p>
            <a:pPr marL="0" indent="0">
              <a:buFont typeface="Wingdings" pitchFamily="2" charset="2"/>
              <a:buNone/>
            </a:pPr>
            <a:r>
              <a:rPr lang="en-US" altLang="zh-CN" sz="1600" i="1" kern="0" dirty="0" smtClean="0">
                <a:latin typeface="Times New Roman" pitchFamily="18" charset="0"/>
                <a:cs typeface="Times New Roman" pitchFamily="18" charset="0"/>
              </a:rPr>
              <a:t>pc</a:t>
            </a:r>
            <a:r>
              <a:rPr lang="en-US" altLang="zh-CN" sz="1600" kern="0" dirty="0" smtClean="0">
                <a:latin typeface="Times New Roman" pitchFamily="18" charset="0"/>
                <a:cs typeface="Times New Roman" pitchFamily="18" charset="0"/>
              </a:rPr>
              <a:t> has the value </a:t>
            </a:r>
            <a:r>
              <a:rPr lang="en-US" altLang="zh-CN" sz="1600" b="1" kern="0" dirty="0" smtClean="0">
                <a:latin typeface="Times New Roman" pitchFamily="18" charset="0"/>
                <a:cs typeface="Times New Roman" pitchFamily="18" charset="0"/>
              </a:rPr>
              <a:t>a</a:t>
            </a:r>
            <a:r>
              <a:rPr lang="en-US" altLang="zh-CN" sz="1600" kern="0" dirty="0" smtClean="0">
                <a:latin typeface="Times New Roman" pitchFamily="18" charset="0"/>
                <a:cs typeface="Times New Roman" pitchFamily="18" charset="0"/>
              </a:rPr>
              <a:t> &gt; 0</a:t>
            </a:r>
          </a:p>
          <a:p>
            <a:pPr marL="0" indent="0">
              <a:lnSpc>
                <a:spcPct val="150000"/>
              </a:lnSpc>
              <a:buFont typeface="Wingdings" pitchFamily="2" charset="2"/>
              <a:buNone/>
            </a:pPr>
            <a:r>
              <a:rPr lang="en-US" altLang="zh-CN" sz="1600" b="1" kern="0" dirty="0" smtClean="0">
                <a:latin typeface="Times New Roman" pitchFamily="18" charset="0"/>
                <a:cs typeface="Times New Roman" pitchFamily="18" charset="0"/>
              </a:rPr>
              <a:t>IF X &gt; 5 THEN S1 ELSE S2</a:t>
            </a:r>
          </a:p>
          <a:p>
            <a:pPr marL="0" indent="0">
              <a:buFont typeface="Wingdings" pitchFamily="2" charset="2"/>
              <a:buNone/>
            </a:pPr>
            <a:r>
              <a:rPr lang="en-US" altLang="zh-CN" sz="1600" kern="0" dirty="0" smtClean="0">
                <a:latin typeface="Times New Roman" pitchFamily="18" charset="0"/>
                <a:cs typeface="Times New Roman" pitchFamily="18" charset="0"/>
              </a:rPr>
              <a:t>First check:</a:t>
            </a:r>
          </a:p>
          <a:p>
            <a:pPr marL="0" indent="0">
              <a:buNone/>
            </a:pPr>
            <a:r>
              <a:rPr lang="en-US" altLang="zh-CN" sz="1600" kern="0" dirty="0" smtClean="0">
                <a:latin typeface="Times New Roman" pitchFamily="18" charset="0"/>
                <a:cs typeface="Times New Roman" pitchFamily="18" charset="0"/>
              </a:rPr>
              <a:t>(a) </a:t>
            </a:r>
            <a:r>
              <a:rPr lang="en-US" altLang="zh-CN" sz="1600" i="1" kern="0" dirty="0">
                <a:latin typeface="Times New Roman" pitchFamily="18" charset="0"/>
                <a:cs typeface="Times New Roman" pitchFamily="18" charset="0"/>
              </a:rPr>
              <a:t>pc</a:t>
            </a:r>
            <a:r>
              <a:rPr lang="en-US" altLang="zh-CN" sz="1600" kern="0" dirty="0" smtClean="0">
                <a:latin typeface="Times New Roman" pitchFamily="18" charset="0"/>
                <a:cs typeface="Times New Roman" pitchFamily="18" charset="0"/>
              </a:rPr>
              <a:t>     (a &gt; 5) nor</a:t>
            </a:r>
          </a:p>
          <a:p>
            <a:pPr marL="0" indent="0">
              <a:lnSpc>
                <a:spcPct val="150000"/>
              </a:lnSpc>
              <a:buNone/>
            </a:pPr>
            <a:r>
              <a:rPr lang="en-US" altLang="zh-CN" sz="1600" kern="0" dirty="0" smtClean="0">
                <a:latin typeface="Times New Roman" pitchFamily="18" charset="0"/>
                <a:cs typeface="Times New Roman" pitchFamily="18" charset="0"/>
              </a:rPr>
              <a:t>(b) </a:t>
            </a:r>
            <a:r>
              <a:rPr lang="en-US" altLang="zh-CN" sz="1600" i="1" kern="0" dirty="0">
                <a:latin typeface="Times New Roman" pitchFamily="18" charset="0"/>
                <a:cs typeface="Times New Roman" pitchFamily="18" charset="0"/>
              </a:rPr>
              <a:t>pc</a:t>
            </a:r>
            <a:r>
              <a:rPr lang="en-US" altLang="zh-CN" sz="1600" kern="0" dirty="0" smtClean="0">
                <a:latin typeface="Times New Roman" pitchFamily="18" charset="0"/>
                <a:cs typeface="Times New Roman" pitchFamily="18" charset="0"/>
              </a:rPr>
              <a:t>     ¬(a &gt; 5)</a:t>
            </a:r>
          </a:p>
        </p:txBody>
      </p:sp>
      <p:graphicFrame>
        <p:nvGraphicFramePr>
          <p:cNvPr id="7" name="对象 6"/>
          <p:cNvGraphicFramePr>
            <a:graphicFrameLocks noChangeAspect="1"/>
          </p:cNvGraphicFramePr>
          <p:nvPr>
            <p:extLst>
              <p:ext uri="{D42A27DB-BD31-4B8C-83A1-F6EECF244321}">
                <p14:modId xmlns:p14="http://schemas.microsoft.com/office/powerpoint/2010/main" xmlns="" val="635949774"/>
              </p:ext>
            </p:extLst>
          </p:nvPr>
        </p:nvGraphicFramePr>
        <p:xfrm>
          <a:off x="6516216" y="4005064"/>
          <a:ext cx="258710" cy="199008"/>
        </p:xfrm>
        <a:graphic>
          <a:graphicData uri="http://schemas.openxmlformats.org/presentationml/2006/ole">
            <p:oleObj spid="_x0000_s1118" name="公式" r:id="rId4" imgW="164814" imgH="126780" progId="Equation.3">
              <p:embed/>
            </p:oleObj>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xmlns="" val="2921541962"/>
              </p:ext>
            </p:extLst>
          </p:nvPr>
        </p:nvGraphicFramePr>
        <p:xfrm>
          <a:off x="6516216" y="4375804"/>
          <a:ext cx="258710" cy="199008"/>
        </p:xfrm>
        <a:graphic>
          <a:graphicData uri="http://schemas.openxmlformats.org/presentationml/2006/ole">
            <p:oleObj spid="_x0000_s1119" name="公式" r:id="rId5" imgW="164814" imgH="1267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smtClean="0"/>
              <a:t>Effigy</a:t>
            </a:r>
            <a:endParaRPr lang="zh-CN" altLang="en-US"/>
          </a:p>
        </p:txBody>
      </p:sp>
      <p:sp>
        <p:nvSpPr>
          <p:cNvPr id="3" name="内容占位符 2"/>
          <p:cNvSpPr>
            <a:spLocks noGrp="1"/>
          </p:cNvSpPr>
          <p:nvPr>
            <p:ph idx="1"/>
          </p:nvPr>
        </p:nvSpPr>
        <p:spPr/>
        <p:txBody>
          <a:bodyPr/>
          <a:lstStyle/>
          <a:p>
            <a:r>
              <a:rPr lang="en-US" altLang="zh-CN" smtClean="0"/>
              <a:t>The user may define arbitrary identifiers as symbolic program inputs.</a:t>
            </a:r>
            <a:endParaRPr lang="zh-CN" altLang="en-US"/>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2020/12/4</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16</a:t>
            </a:fld>
            <a:endParaRPr kumimoji="1" lang="zh-CN" altLang="en-US">
              <a:solidFill>
                <a:prstClr val="black">
                  <a:lumMod val="65000"/>
                  <a:lumOff val="35000"/>
                </a:prstClr>
              </a:solidFill>
              <a:ea typeface="宋体"/>
            </a:endParaRPr>
          </a:p>
        </p:txBody>
      </p:sp>
      <p:graphicFrame>
        <p:nvGraphicFramePr>
          <p:cNvPr id="7" name="表格 6"/>
          <p:cNvGraphicFramePr>
            <a:graphicFrameLocks noGrp="1"/>
          </p:cNvGraphicFramePr>
          <p:nvPr/>
        </p:nvGraphicFramePr>
        <p:xfrm>
          <a:off x="785786" y="2857496"/>
          <a:ext cx="7572428" cy="2038794"/>
        </p:xfrm>
        <a:graphic>
          <a:graphicData uri="http://schemas.openxmlformats.org/drawingml/2006/table">
            <a:tbl>
              <a:tblPr bandRow="1">
                <a:tableStyleId>{8A107856-5554-42FB-B03E-39F5DBC370BA}</a:tableStyleId>
              </a:tblPr>
              <a:tblGrid>
                <a:gridCol w="3786214">
                  <a:extLst>
                    <a:ext uri="{9D8B030D-6E8A-4147-A177-3AD203B41FA5}">
                      <a16:colId xmlns:a16="http://schemas.microsoft.com/office/drawing/2014/main" xmlns="" val="20000"/>
                    </a:ext>
                  </a:extLst>
                </a:gridCol>
                <a:gridCol w="3786214">
                  <a:extLst>
                    <a:ext uri="{9D8B030D-6E8A-4147-A177-3AD203B41FA5}">
                      <a16:colId xmlns:a16="http://schemas.microsoft.com/office/drawing/2014/main" xmlns="" val="20001"/>
                    </a:ext>
                  </a:extLst>
                </a:gridCol>
              </a:tblGrid>
              <a:tr h="442278">
                <a:tc>
                  <a:txBody>
                    <a:bodyPr/>
                    <a:lstStyle/>
                    <a:p>
                      <a:r>
                        <a:rPr lang="en-US" altLang="zh-CN" sz="2200" smtClean="0"/>
                        <a:t>CALL SUM (1, 3, 5);</a:t>
                      </a:r>
                      <a:endParaRPr lang="zh-CN" altLang="en-US" sz="2200"/>
                    </a:p>
                  </a:txBody>
                  <a:tcPr marL="120798" marR="120798" marT="60399" marB="60399">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en-US" altLang="zh-CN" sz="2200" smtClean="0"/>
                        <a:t>Normal execution over integers</a:t>
                      </a:r>
                      <a:endParaRPr lang="zh-CN" altLang="en-US" sz="2200"/>
                    </a:p>
                  </a:txBody>
                  <a:tcPr marL="120798" marR="120798" marT="60399" marB="60399">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xmlns="" val="10000"/>
                  </a:ext>
                </a:extLst>
              </a:tr>
              <a:tr h="4422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smtClean="0"/>
                        <a:t>CALL SUM (“A”, “B”, “C”);</a:t>
                      </a:r>
                      <a:endParaRPr lang="zh-CN" altLang="en-US" sz="2200" smtClean="0"/>
                    </a:p>
                  </a:txBody>
                  <a:tcPr marL="120798" marR="120798" marT="60399" marB="60399">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altLang="zh-CN" sz="2200" smtClean="0"/>
                        <a:t>Symbolic execution using the symbols A, B, and</a:t>
                      </a:r>
                      <a:r>
                        <a:rPr lang="en-US" altLang="zh-CN" sz="2200" baseline="0" smtClean="0"/>
                        <a:t> C</a:t>
                      </a:r>
                      <a:endParaRPr lang="zh-CN" altLang="en-US" sz="2200"/>
                    </a:p>
                  </a:txBody>
                  <a:tcPr marL="120798" marR="120798" marT="60399" marB="60399">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xmlns="" val="10001"/>
                  </a:ext>
                </a:extLst>
              </a:tr>
              <a:tr h="4422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smtClean="0"/>
                        <a:t>CALL SUM (“A”, 3, 5);</a:t>
                      </a:r>
                      <a:endParaRPr lang="zh-CN" altLang="en-US" sz="2200" smtClean="0"/>
                    </a:p>
                  </a:txBody>
                  <a:tcPr marL="120798" marR="120798" marT="60399" marB="60399">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B050"/>
                    </a:solidFill>
                  </a:tcPr>
                </a:tc>
                <a:tc>
                  <a:txBody>
                    <a:bodyPr/>
                    <a:lstStyle/>
                    <a:p>
                      <a:r>
                        <a:rPr lang="en-US" altLang="zh-CN" sz="2200" smtClean="0"/>
                        <a:t>A combination</a:t>
                      </a:r>
                      <a:endParaRPr lang="zh-CN" altLang="en-US" sz="2200"/>
                    </a:p>
                  </a:txBody>
                  <a:tcPr marL="120798" marR="120798" marT="60399" marB="60399">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xmlns="" val="10002"/>
                  </a:ext>
                </a:extLst>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dirty="0"/>
              <a:t>Effigy</a:t>
            </a:r>
            <a:endParaRPr lang="zh-CN" altLang="en-US" dirty="0"/>
          </a:p>
        </p:txBody>
      </p:sp>
      <p:sp>
        <p:nvSpPr>
          <p:cNvPr id="3" name="内容占位符 2"/>
          <p:cNvSpPr>
            <a:spLocks noGrp="1"/>
          </p:cNvSpPr>
          <p:nvPr>
            <p:ph idx="1"/>
          </p:nvPr>
        </p:nvSpPr>
        <p:spPr>
          <a:xfrm>
            <a:off x="457200" y="1719263"/>
            <a:ext cx="3970784" cy="4716000"/>
          </a:xfrm>
        </p:spPr>
        <p:txBody>
          <a:bodyPr/>
          <a:lstStyle/>
          <a:p>
            <a:r>
              <a:rPr lang="en-US" altLang="zh-CN" sz="2000" dirty="0"/>
              <a:t>The program </a:t>
            </a:r>
            <a:r>
              <a:rPr lang="en-US" altLang="zh-CN" sz="2000" b="1" dirty="0">
                <a:latin typeface="Times New Roman" panose="02020603050405020304" pitchFamily="18" charset="0"/>
                <a:cs typeface="Times New Roman" panose="02020603050405020304" pitchFamily="18" charset="0"/>
              </a:rPr>
              <a:t>SEARCH</a:t>
            </a:r>
            <a:r>
              <a:rPr lang="en-US" altLang="zh-CN" sz="2000" dirty="0"/>
              <a:t> was written to perform a binary search for an argument </a:t>
            </a:r>
            <a:r>
              <a:rPr lang="en-US" altLang="zh-CN" sz="2000" b="1" dirty="0">
                <a:latin typeface="Times New Roman" panose="02020603050405020304" pitchFamily="18" charset="0"/>
                <a:cs typeface="Times New Roman" panose="02020603050405020304" pitchFamily="18" charset="0"/>
              </a:rPr>
              <a:t>X</a:t>
            </a:r>
            <a:r>
              <a:rPr lang="en-US" altLang="zh-CN" sz="2000" dirty="0"/>
              <a:t> in an </a:t>
            </a:r>
            <a:r>
              <a:rPr lang="en-US" altLang="zh-CN" sz="2000" dirty="0" smtClean="0"/>
              <a:t>ascending-order array </a:t>
            </a:r>
            <a:r>
              <a:rPr lang="en-US" altLang="zh-CN" sz="2000" b="1" dirty="0" smtClean="0">
                <a:latin typeface="Times New Roman" panose="02020603050405020304" pitchFamily="18" charset="0"/>
                <a:cs typeface="Times New Roman" panose="02020603050405020304" pitchFamily="18" charset="0"/>
              </a:rPr>
              <a:t>A</a:t>
            </a:r>
            <a:r>
              <a:rPr lang="en-US" altLang="zh-CN" sz="2000" dirty="0" smtClean="0"/>
              <a:t>.</a:t>
            </a:r>
            <a:endParaRPr lang="en-US" altLang="zh-CN" sz="2000" dirty="0"/>
          </a:p>
          <a:p>
            <a:r>
              <a:rPr lang="en-US" altLang="zh-CN" sz="2000" dirty="0"/>
              <a:t>If a match is found, the </a:t>
            </a:r>
            <a:r>
              <a:rPr lang="en-US" altLang="zh-CN" sz="2000" dirty="0" smtClean="0"/>
              <a:t>index of </a:t>
            </a:r>
            <a:r>
              <a:rPr lang="en-US" altLang="zh-CN" sz="2000" b="1" dirty="0">
                <a:latin typeface="Times New Roman" panose="02020603050405020304" pitchFamily="18" charset="0"/>
                <a:cs typeface="Times New Roman" panose="02020603050405020304" pitchFamily="18" charset="0"/>
              </a:rPr>
              <a:t>X</a:t>
            </a:r>
            <a:r>
              <a:rPr lang="en-US" altLang="zh-CN" sz="2000" dirty="0"/>
              <a:t> is returned in </a:t>
            </a:r>
            <a:r>
              <a:rPr lang="en-US" altLang="zh-CN" sz="2000" b="1" dirty="0">
                <a:latin typeface="Times New Roman" panose="02020603050405020304" pitchFamily="18" charset="0"/>
                <a:cs typeface="Times New Roman" panose="02020603050405020304" pitchFamily="18" charset="0"/>
              </a:rPr>
              <a:t>J</a:t>
            </a:r>
            <a:r>
              <a:rPr lang="en-US" altLang="zh-CN" sz="2000" dirty="0"/>
              <a:t> and </a:t>
            </a:r>
            <a:r>
              <a:rPr lang="en-US" altLang="zh-CN" sz="2000" b="1" dirty="0">
                <a:latin typeface="Times New Roman" panose="02020603050405020304" pitchFamily="18" charset="0"/>
                <a:cs typeface="Times New Roman" panose="02020603050405020304" pitchFamily="18" charset="0"/>
              </a:rPr>
              <a:t>FOUND</a:t>
            </a:r>
            <a:r>
              <a:rPr lang="en-US" altLang="zh-CN" sz="2000" dirty="0"/>
              <a:t> is set to 1. Otherwise, </a:t>
            </a:r>
            <a:r>
              <a:rPr lang="en-US" altLang="zh-CN" sz="2000" b="1" dirty="0">
                <a:latin typeface="Times New Roman" panose="02020603050405020304" pitchFamily="18" charset="0"/>
                <a:cs typeface="Times New Roman" panose="02020603050405020304" pitchFamily="18" charset="0"/>
              </a:rPr>
              <a:t>FOUND</a:t>
            </a:r>
            <a:r>
              <a:rPr lang="en-US" altLang="zh-CN" sz="2000" dirty="0"/>
              <a:t> is set to 0 and </a:t>
            </a:r>
            <a:r>
              <a:rPr lang="en-US" altLang="zh-CN" sz="2000" b="1" dirty="0">
                <a:latin typeface="Times New Roman" panose="02020603050405020304" pitchFamily="18" charset="0"/>
                <a:cs typeface="Times New Roman" panose="02020603050405020304" pitchFamily="18" charset="0"/>
              </a:rPr>
              <a:t>J</a:t>
            </a:r>
            <a:r>
              <a:rPr lang="en-US" altLang="zh-CN" sz="2000" dirty="0"/>
              <a:t> is set to the value such that </a:t>
            </a:r>
            <a:r>
              <a:rPr lang="en-US" altLang="zh-CN" sz="2000" b="1" dirty="0">
                <a:latin typeface="Times New Roman" panose="02020603050405020304" pitchFamily="18" charset="0"/>
                <a:cs typeface="Times New Roman" panose="02020603050405020304" pitchFamily="18" charset="0"/>
              </a:rPr>
              <a:t>A(J)</a:t>
            </a:r>
            <a:r>
              <a:rPr lang="en-US" altLang="zh-CN" sz="2000" dirty="0"/>
              <a:t> &lt; </a:t>
            </a:r>
            <a:r>
              <a:rPr lang="en-US" altLang="zh-CN" sz="2000" b="1" dirty="0">
                <a:latin typeface="Times New Roman" panose="02020603050405020304" pitchFamily="18" charset="0"/>
                <a:cs typeface="Times New Roman" panose="02020603050405020304" pitchFamily="18" charset="0"/>
              </a:rPr>
              <a:t>X</a:t>
            </a:r>
            <a:r>
              <a:rPr lang="en-US" altLang="zh-CN" sz="2000" dirty="0"/>
              <a:t> &lt; </a:t>
            </a:r>
            <a:r>
              <a:rPr lang="en-US" altLang="zh-CN" sz="2000" b="1" dirty="0">
                <a:latin typeface="Times New Roman" panose="02020603050405020304" pitchFamily="18" charset="0"/>
                <a:cs typeface="Times New Roman" panose="02020603050405020304" pitchFamily="18" charset="0"/>
              </a:rPr>
              <a:t>A(J+1</a:t>
            </a:r>
            <a:r>
              <a:rPr lang="en-US" altLang="zh-CN" sz="2000" b="1" dirty="0" smtClean="0">
                <a:latin typeface="Times New Roman" panose="02020603050405020304" pitchFamily="18" charset="0"/>
                <a:cs typeface="Times New Roman" panose="02020603050405020304" pitchFamily="18" charset="0"/>
              </a:rPr>
              <a:t>)</a:t>
            </a:r>
            <a:r>
              <a:rPr lang="en-US" altLang="zh-CN" sz="2000" dirty="0" smtClean="0"/>
              <a:t>.</a:t>
            </a:r>
          </a:p>
          <a:p>
            <a:r>
              <a:rPr lang="en-US" altLang="zh-CN" sz="2000" b="1" dirty="0" smtClean="0">
                <a:latin typeface="Times New Roman" pitchFamily="18" charset="0"/>
                <a:cs typeface="Times New Roman" pitchFamily="18" charset="0"/>
              </a:rPr>
              <a:t>CALL SEARCH (A, 1,  5,  FOUND, J)</a:t>
            </a:r>
            <a:endParaRPr lang="zh-CN" altLang="en-US" sz="2000" b="1" dirty="0">
              <a:latin typeface="Times New Roman" pitchFamily="18" charset="0"/>
              <a:cs typeface="Times New Roman" pitchFamily="18" charset="0"/>
            </a:endParaRP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2020/12/4</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17</a:t>
            </a:fld>
            <a:endParaRPr kumimoji="1" lang="zh-CN" altLang="en-US">
              <a:solidFill>
                <a:prstClr val="black">
                  <a:lumMod val="65000"/>
                  <a:lumOff val="35000"/>
                </a:prstClr>
              </a:solidFill>
              <a:ea typeface="宋体"/>
            </a:endParaRPr>
          </a:p>
        </p:txBody>
      </p:sp>
      <p:pic>
        <p:nvPicPr>
          <p:cNvPr id="8" name="图片 7"/>
          <p:cNvPicPr>
            <a:picLocks noChangeAspect="1"/>
          </p:cNvPicPr>
          <p:nvPr/>
        </p:nvPicPr>
        <p:blipFill>
          <a:blip r:embed="rId3" cstate="print"/>
          <a:stretch>
            <a:fillRect/>
          </a:stretch>
        </p:blipFill>
        <p:spPr>
          <a:xfrm>
            <a:off x="4609028" y="1916832"/>
            <a:ext cx="4077772" cy="2592288"/>
          </a:xfrm>
          <a:prstGeom prst="rect">
            <a:avLst/>
          </a:prstGeom>
        </p:spPr>
      </p:pic>
      <p:sp>
        <p:nvSpPr>
          <p:cNvPr id="9" name="矩形 8"/>
          <p:cNvSpPr/>
          <p:nvPr/>
        </p:nvSpPr>
        <p:spPr>
          <a:xfrm>
            <a:off x="4499992" y="1719263"/>
            <a:ext cx="4392488" cy="28618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6084168" y="3356992"/>
            <a:ext cx="2602632" cy="0"/>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xmlns="" val="343166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dirty="0"/>
              <a:t>Effigy</a:t>
            </a:r>
            <a:endParaRPr lang="zh-CN" altLang="en-US" dirty="0"/>
          </a:p>
        </p:txBody>
      </p:sp>
      <p:sp>
        <p:nvSpPr>
          <p:cNvPr id="3" name="内容占位符 2"/>
          <p:cNvSpPr>
            <a:spLocks noGrp="1"/>
          </p:cNvSpPr>
          <p:nvPr>
            <p:ph idx="1"/>
          </p:nvPr>
        </p:nvSpPr>
        <p:spPr>
          <a:xfrm>
            <a:off x="457200" y="1719263"/>
            <a:ext cx="3970784" cy="4716000"/>
          </a:xfrm>
        </p:spPr>
        <p:txBody>
          <a:bodyPr/>
          <a:lstStyle/>
          <a:p>
            <a:r>
              <a:rPr lang="en-US" altLang="zh-CN" sz="2000" dirty="0"/>
              <a:t>The program </a:t>
            </a:r>
            <a:r>
              <a:rPr lang="en-US" altLang="zh-CN" sz="2000" b="1" dirty="0">
                <a:latin typeface="Times New Roman" panose="02020603050405020304" pitchFamily="18" charset="0"/>
                <a:cs typeface="Times New Roman" panose="02020603050405020304" pitchFamily="18" charset="0"/>
              </a:rPr>
              <a:t>SEARCH</a:t>
            </a:r>
            <a:r>
              <a:rPr lang="en-US" altLang="zh-CN" sz="2000" dirty="0"/>
              <a:t> was written to perform a binary search for an argument </a:t>
            </a:r>
            <a:r>
              <a:rPr lang="en-US" altLang="zh-CN" sz="2000" b="1" dirty="0">
                <a:latin typeface="Times New Roman" panose="02020603050405020304" pitchFamily="18" charset="0"/>
                <a:cs typeface="Times New Roman" panose="02020603050405020304" pitchFamily="18" charset="0"/>
              </a:rPr>
              <a:t>X</a:t>
            </a:r>
            <a:r>
              <a:rPr lang="en-US" altLang="zh-CN" sz="2000" dirty="0"/>
              <a:t> in an </a:t>
            </a:r>
            <a:r>
              <a:rPr lang="en-US" altLang="zh-CN" sz="2000" dirty="0" smtClean="0"/>
              <a:t>ascending-order array.</a:t>
            </a:r>
            <a:endParaRPr lang="en-US" altLang="zh-CN" sz="2000" dirty="0"/>
          </a:p>
          <a:p>
            <a:r>
              <a:rPr lang="en-US" altLang="zh-CN" sz="2000" dirty="0"/>
              <a:t>If a match is found, the </a:t>
            </a:r>
            <a:r>
              <a:rPr lang="en-US" altLang="zh-CN" sz="2000" dirty="0" smtClean="0"/>
              <a:t>index of </a:t>
            </a:r>
            <a:r>
              <a:rPr lang="en-US" altLang="zh-CN" sz="2000" b="1" dirty="0">
                <a:latin typeface="Times New Roman" panose="02020603050405020304" pitchFamily="18" charset="0"/>
                <a:cs typeface="Times New Roman" panose="02020603050405020304" pitchFamily="18" charset="0"/>
              </a:rPr>
              <a:t>X</a:t>
            </a:r>
            <a:r>
              <a:rPr lang="en-US" altLang="zh-CN" sz="2000" dirty="0"/>
              <a:t> is returned in </a:t>
            </a:r>
            <a:r>
              <a:rPr lang="en-US" altLang="zh-CN" sz="2000" b="1" dirty="0">
                <a:latin typeface="Times New Roman" panose="02020603050405020304" pitchFamily="18" charset="0"/>
                <a:cs typeface="Times New Roman" panose="02020603050405020304" pitchFamily="18" charset="0"/>
              </a:rPr>
              <a:t>J</a:t>
            </a:r>
            <a:r>
              <a:rPr lang="en-US" altLang="zh-CN" sz="2000" dirty="0"/>
              <a:t> and </a:t>
            </a:r>
            <a:r>
              <a:rPr lang="en-US" altLang="zh-CN" sz="2000" b="1" dirty="0">
                <a:latin typeface="Times New Roman" panose="02020603050405020304" pitchFamily="18" charset="0"/>
                <a:cs typeface="Times New Roman" panose="02020603050405020304" pitchFamily="18" charset="0"/>
              </a:rPr>
              <a:t>FOUND</a:t>
            </a:r>
            <a:r>
              <a:rPr lang="en-US" altLang="zh-CN" sz="2000" dirty="0"/>
              <a:t> is set to 1. Otherwise, </a:t>
            </a:r>
            <a:r>
              <a:rPr lang="en-US" altLang="zh-CN" sz="2000" b="1" dirty="0">
                <a:latin typeface="Times New Roman" panose="02020603050405020304" pitchFamily="18" charset="0"/>
                <a:cs typeface="Times New Roman" panose="02020603050405020304" pitchFamily="18" charset="0"/>
              </a:rPr>
              <a:t>FOUND</a:t>
            </a:r>
            <a:r>
              <a:rPr lang="en-US" altLang="zh-CN" sz="2000" dirty="0"/>
              <a:t> is set to 0 and </a:t>
            </a:r>
            <a:r>
              <a:rPr lang="en-US" altLang="zh-CN" sz="2000" b="1" dirty="0">
                <a:latin typeface="Times New Roman" panose="02020603050405020304" pitchFamily="18" charset="0"/>
                <a:cs typeface="Times New Roman" panose="02020603050405020304" pitchFamily="18" charset="0"/>
              </a:rPr>
              <a:t>J</a:t>
            </a:r>
            <a:r>
              <a:rPr lang="en-US" altLang="zh-CN" sz="2000" dirty="0"/>
              <a:t> is set to the value such that </a:t>
            </a:r>
            <a:r>
              <a:rPr lang="en-US" altLang="zh-CN" sz="2000" b="1" dirty="0">
                <a:latin typeface="Times New Roman" panose="02020603050405020304" pitchFamily="18" charset="0"/>
                <a:cs typeface="Times New Roman" panose="02020603050405020304" pitchFamily="18" charset="0"/>
              </a:rPr>
              <a:t>A(J)</a:t>
            </a:r>
            <a:r>
              <a:rPr lang="en-US" altLang="zh-CN" sz="2000" dirty="0"/>
              <a:t> &lt; </a:t>
            </a:r>
            <a:r>
              <a:rPr lang="en-US" altLang="zh-CN" sz="2000" b="1" dirty="0">
                <a:latin typeface="Times New Roman" panose="02020603050405020304" pitchFamily="18" charset="0"/>
                <a:cs typeface="Times New Roman" panose="02020603050405020304" pitchFamily="18" charset="0"/>
              </a:rPr>
              <a:t>X</a:t>
            </a:r>
            <a:r>
              <a:rPr lang="en-US" altLang="zh-CN" sz="2000" dirty="0"/>
              <a:t> &lt; </a:t>
            </a:r>
            <a:r>
              <a:rPr lang="en-US" altLang="zh-CN" sz="2000" b="1" dirty="0">
                <a:latin typeface="Times New Roman" panose="02020603050405020304" pitchFamily="18" charset="0"/>
                <a:cs typeface="Times New Roman" panose="02020603050405020304" pitchFamily="18" charset="0"/>
              </a:rPr>
              <a:t>A(J+1</a:t>
            </a:r>
            <a:r>
              <a:rPr lang="en-US" altLang="zh-CN" sz="2000" b="1" dirty="0" smtClean="0">
                <a:latin typeface="Times New Roman" panose="02020603050405020304" pitchFamily="18" charset="0"/>
                <a:cs typeface="Times New Roman" panose="02020603050405020304" pitchFamily="18" charset="0"/>
              </a:rPr>
              <a:t>)</a:t>
            </a:r>
            <a:r>
              <a:rPr lang="en-US" altLang="zh-CN" sz="2000" dirty="0" smtClean="0"/>
              <a:t>.</a:t>
            </a:r>
          </a:p>
          <a:p>
            <a:r>
              <a:rPr lang="en-US" altLang="zh-CN" sz="2000" b="1" dirty="0" smtClean="0">
                <a:latin typeface="Times New Roman" pitchFamily="18" charset="0"/>
                <a:cs typeface="Times New Roman" pitchFamily="18" charset="0"/>
              </a:rPr>
              <a:t>CALL SEARCH (A, 1,  5,  FOUND, J)</a:t>
            </a:r>
            <a:endParaRPr lang="zh-CN" altLang="en-US" sz="2000" b="1" dirty="0">
              <a:latin typeface="Times New Roman" pitchFamily="18" charset="0"/>
              <a:cs typeface="Times New Roman" pitchFamily="18" charset="0"/>
            </a:endParaRP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2020/12/4</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18</a:t>
            </a:fld>
            <a:endParaRPr kumimoji="1" lang="zh-CN" altLang="en-US">
              <a:solidFill>
                <a:prstClr val="black">
                  <a:lumMod val="65000"/>
                  <a:lumOff val="35000"/>
                </a:prstClr>
              </a:solidFill>
              <a:ea typeface="宋体"/>
            </a:endParaRPr>
          </a:p>
        </p:txBody>
      </p:sp>
      <p:graphicFrame>
        <p:nvGraphicFramePr>
          <p:cNvPr id="7" name="表格 6"/>
          <p:cNvGraphicFramePr>
            <a:graphicFrameLocks noGrp="1"/>
          </p:cNvGraphicFramePr>
          <p:nvPr>
            <p:extLst>
              <p:ext uri="{D42A27DB-BD31-4B8C-83A1-F6EECF244321}">
                <p14:modId xmlns:p14="http://schemas.microsoft.com/office/powerpoint/2010/main" xmlns="" val="3670785006"/>
              </p:ext>
            </p:extLst>
          </p:nvPr>
        </p:nvGraphicFramePr>
        <p:xfrm>
          <a:off x="4476328" y="1774675"/>
          <a:ext cx="4344144" cy="4318621"/>
        </p:xfrm>
        <a:graphic>
          <a:graphicData uri="http://schemas.openxmlformats.org/drawingml/2006/table">
            <a:tbl>
              <a:tblPr firstRow="1">
                <a:tableStyleId>{69C7853C-536D-4A76-A0AE-DD22124D55A5}</a:tableStyleId>
              </a:tblPr>
              <a:tblGrid>
                <a:gridCol w="2736303">
                  <a:extLst>
                    <a:ext uri="{9D8B030D-6E8A-4147-A177-3AD203B41FA5}">
                      <a16:colId xmlns:a16="http://schemas.microsoft.com/office/drawing/2014/main" xmlns="" val="2561182014"/>
                    </a:ext>
                  </a:extLst>
                </a:gridCol>
                <a:gridCol w="1005943">
                  <a:extLst>
                    <a:ext uri="{9D8B030D-6E8A-4147-A177-3AD203B41FA5}">
                      <a16:colId xmlns:a16="http://schemas.microsoft.com/office/drawing/2014/main" xmlns="" val="3014690262"/>
                    </a:ext>
                  </a:extLst>
                </a:gridCol>
                <a:gridCol w="601898">
                  <a:extLst>
                    <a:ext uri="{9D8B030D-6E8A-4147-A177-3AD203B41FA5}">
                      <a16:colId xmlns:a16="http://schemas.microsoft.com/office/drawing/2014/main" xmlns="" val="1664197213"/>
                    </a:ext>
                  </a:extLst>
                </a:gridCol>
              </a:tblGrid>
              <a:tr h="359723">
                <a:tc>
                  <a:txBody>
                    <a:bodyPr/>
                    <a:lstStyle/>
                    <a:p>
                      <a:pPr algn="ctr"/>
                      <a:r>
                        <a:rPr lang="en-US" altLang="zh-CN" i="1" dirty="0" smtClean="0">
                          <a:solidFill>
                            <a:schemeClr val="tx1"/>
                          </a:solidFill>
                          <a:latin typeface="Times New Roman" panose="02020603050405020304" pitchFamily="18" charset="0"/>
                          <a:cs typeface="Times New Roman" panose="02020603050405020304" pitchFamily="18" charset="0"/>
                        </a:rPr>
                        <a:t>pc</a:t>
                      </a:r>
                      <a:endParaRPr lang="zh-CN" altLang="en-US" i="1" dirty="0">
                        <a:solidFill>
                          <a:schemeClr val="tx1"/>
                        </a:solidFill>
                        <a:latin typeface="Times New Roman" panose="02020603050405020304" pitchFamily="18" charset="0"/>
                        <a:cs typeface="Times New Roman" panose="02020603050405020304" pitchFamily="18" charset="0"/>
                      </a:endParaRPr>
                    </a:p>
                  </a:txBody>
                  <a:tcPr>
                    <a:lnL w="9525" cap="flat" cmpd="sng" algn="ctr">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solidFill>
                            <a:schemeClr val="tx1"/>
                          </a:solidFill>
                          <a:latin typeface="Times New Roman" panose="02020603050405020304" pitchFamily="18" charset="0"/>
                          <a:cs typeface="Times New Roman" panose="02020603050405020304" pitchFamily="18" charset="0"/>
                        </a:rPr>
                        <a:t>FOUND</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latin typeface="Times New Roman" panose="02020603050405020304" pitchFamily="18" charset="0"/>
                          <a:cs typeface="Times New Roman" panose="02020603050405020304" pitchFamily="18" charset="0"/>
                        </a:rPr>
                        <a:t>J</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17514577"/>
                  </a:ext>
                </a:extLst>
              </a:tr>
              <a:tr h="359351">
                <a:tc>
                  <a:txBody>
                    <a:bodyPr/>
                    <a:lstStyle/>
                    <a:p>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(1)</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&lt;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2885001912"/>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(2)</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(1)</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&lt;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2</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188602942"/>
                  </a:ext>
                </a:extLst>
              </a:tr>
              <a:tr h="359351">
                <a:tc>
                  <a:txBody>
                    <a:bodyPr/>
                    <a:lstStyle/>
                    <a:p>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(3)</a:t>
                      </a:r>
                      <a:r>
                        <a:rPr lang="en-US" altLang="zh-CN" sz="1400" baseline="0" dirty="0" smtClean="0">
                          <a:latin typeface="Times New Roman" panose="02020603050405020304" pitchFamily="18" charset="0"/>
                          <a:cs typeface="Times New Roman" panose="02020603050405020304" pitchFamily="18" charset="0"/>
                        </a:rPr>
                        <a:t> </a:t>
                      </a:r>
                      <a:endParaRPr lang="zh-CN" altLang="en-US" sz="14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3</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419658019"/>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(4)</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&gt;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4</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435975439"/>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 </a:t>
                      </a:r>
                      <a:r>
                        <a:rPr lang="en-US" altLang="zh-CN" sz="1400" dirty="0" smtClean="0">
                          <a:latin typeface="Times New Roman" panose="02020603050405020304" pitchFamily="18" charset="0"/>
                          <a:cs typeface="Times New Roman" panose="02020603050405020304" pitchFamily="18" charset="0"/>
                        </a:rPr>
                        <a: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(5)</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(4)</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&gt;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5</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833893147"/>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&lt;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(1)</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&lt;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175819450"/>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&lt;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(2)</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(1)</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&lt; A(3)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79286864"/>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(2)</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(1)</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&lt; A(3)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2</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418199264"/>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&lt;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(4)</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&gt;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3</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3615362646"/>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&lt;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(5)</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(4)</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&gt; A(3)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4</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3102124365"/>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(5)</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(4)</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&gt; A(3)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5</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160413103"/>
                  </a:ext>
                </a:extLst>
              </a:tr>
            </a:tbl>
          </a:graphicData>
        </a:graphic>
      </p:graphicFrame>
    </p:spTree>
    <p:extLst>
      <p:ext uri="{BB962C8B-B14F-4D97-AF65-F5344CB8AC3E}">
        <p14:creationId xmlns:p14="http://schemas.microsoft.com/office/powerpoint/2010/main" xmlns="" val="41938006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内容占位符 2"/>
          <p:cNvSpPr>
            <a:spLocks noGrp="1"/>
          </p:cNvSpPr>
          <p:nvPr>
            <p:ph idx="1"/>
          </p:nvPr>
        </p:nvSpPr>
        <p:spPr/>
        <p:txBody>
          <a:bodyPr/>
          <a:lstStyle/>
          <a:p>
            <a:pPr>
              <a:spcAft>
                <a:spcPts val="600"/>
              </a:spcAft>
            </a:pPr>
            <a:r>
              <a:rPr lang="en-US" altLang="zh-CN" dirty="0" smtClean="0"/>
              <a:t>This paper </a:t>
            </a:r>
            <a:r>
              <a:rPr lang="en-US" altLang="zh-CN" dirty="0"/>
              <a:t>describes symbolic </a:t>
            </a:r>
            <a:r>
              <a:rPr lang="en-US" altLang="zh-CN" dirty="0" smtClean="0"/>
              <a:t>execution, </a:t>
            </a:r>
            <a:r>
              <a:rPr lang="en-US" altLang="zh-CN" dirty="0"/>
              <a:t>an </a:t>
            </a:r>
            <a:r>
              <a:rPr lang="en-US" altLang="zh-CN" dirty="0" smtClean="0"/>
              <a:t>enhanced testing technique.</a:t>
            </a:r>
          </a:p>
          <a:p>
            <a:pPr>
              <a:spcAft>
                <a:spcPts val="600"/>
              </a:spcAft>
            </a:pPr>
            <a:r>
              <a:rPr lang="en-US" altLang="zh-CN" dirty="0" smtClean="0"/>
              <a:t>Symbolic </a:t>
            </a:r>
            <a:r>
              <a:rPr lang="en-US" altLang="zh-CN" dirty="0"/>
              <a:t>execution</a:t>
            </a:r>
            <a:r>
              <a:rPr lang="en-US" altLang="zh-CN" dirty="0" smtClean="0"/>
              <a:t> </a:t>
            </a:r>
            <a:r>
              <a:rPr lang="en-US" altLang="zh-CN" dirty="0"/>
              <a:t>allows the creation of high-coverage test, which can help program testing and debugging. </a:t>
            </a:r>
            <a:endParaRPr lang="en-US" altLang="zh-CN" dirty="0" smtClean="0"/>
          </a:p>
          <a:p>
            <a:pPr>
              <a:spcAft>
                <a:spcPts val="600"/>
              </a:spcAft>
            </a:pPr>
            <a:r>
              <a:rPr lang="en-US" altLang="zh-CN" dirty="0" smtClean="0"/>
              <a:t>The author built an interactive debugging system called </a:t>
            </a:r>
            <a:r>
              <a:rPr lang="en-US" altLang="zh-CN" cap="small" dirty="0" smtClean="0"/>
              <a:t>Effigy</a:t>
            </a:r>
            <a:r>
              <a:rPr lang="en-US" altLang="zh-CN" dirty="0" smtClean="0"/>
              <a:t>, which embodies symbolic execution.</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2020/12/4</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19</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xmlns="" val="137591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Program is </a:t>
            </a:r>
            <a:r>
              <a:rPr lang="en-US" altLang="zh-CN" dirty="0" smtClean="0"/>
              <a:t>Everywhere</a:t>
            </a:r>
            <a:endParaRPr lang="en-US" altLang="zh-CN" dirty="0"/>
          </a:p>
        </p:txBody>
      </p:sp>
      <p:sp>
        <p:nvSpPr>
          <p:cNvPr id="3" name="内容占位符 2"/>
          <p:cNvSpPr>
            <a:spLocks noGrp="1"/>
          </p:cNvSpPr>
          <p:nvPr>
            <p:ph idx="1"/>
          </p:nvPr>
        </p:nvSpPr>
        <p:spPr>
          <a:xfrm>
            <a:off x="457200" y="1719263"/>
            <a:ext cx="8229600" cy="1853753"/>
          </a:xfrm>
        </p:spPr>
        <p:txBody>
          <a:bodyPr/>
          <a:lstStyle/>
          <a:p>
            <a:r>
              <a:rPr lang="en-US" altLang="zh-CN" dirty="0"/>
              <a:t>In our daily </a:t>
            </a:r>
            <a:r>
              <a:rPr lang="en-US" altLang="zh-CN" dirty="0" smtClean="0"/>
              <a:t>life</a:t>
            </a:r>
            <a:endParaRPr lang="en-US" altLang="zh-CN" dirty="0"/>
          </a:p>
          <a:p>
            <a:pPr lvl="1"/>
            <a:endParaRPr lang="en-US" altLang="zh-CN" dirty="0" smtClean="0"/>
          </a:p>
          <a:p>
            <a:pPr lvl="1"/>
            <a:endParaRPr lang="en-US" altLang="zh-CN" dirty="0"/>
          </a:p>
          <a:p>
            <a:pPr lvl="1"/>
            <a:endParaRPr lang="en-US" altLang="zh-CN" dirty="0" smtClean="0"/>
          </a:p>
          <a:p>
            <a:pPr marL="344487" lvl="1" indent="0">
              <a:buNone/>
            </a:pPr>
            <a:endParaRPr lang="en-US" altLang="zh-CN" dirty="0" smtClean="0"/>
          </a:p>
          <a:p>
            <a:r>
              <a:rPr lang="en-US" altLang="zh-CN" dirty="0" smtClean="0"/>
              <a:t>Medical treatment, finance</a:t>
            </a:r>
            <a:r>
              <a:rPr lang="en-US" altLang="zh-CN" dirty="0"/>
              <a:t>, aerospace</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2020/12/4</a:t>
            </a:fld>
            <a:endParaRPr kumimoji="1" lang="zh-CN" altLang="en-US" dirty="0">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2</a:t>
            </a:fld>
            <a:endParaRPr kumimoji="1" lang="zh-CN" altLang="en-US">
              <a:solidFill>
                <a:prstClr val="black">
                  <a:lumMod val="65000"/>
                  <a:lumOff val="35000"/>
                </a:prstClr>
              </a:solidFill>
              <a:ea typeface="宋体"/>
            </a:endParaRPr>
          </a:p>
        </p:txBody>
      </p:sp>
      <p:pic>
        <p:nvPicPr>
          <p:cNvPr id="7" name="图片 6"/>
          <p:cNvPicPr>
            <a:picLocks noChangeAspect="1"/>
          </p:cNvPicPr>
          <p:nvPr/>
        </p:nvPicPr>
        <p:blipFill>
          <a:blip r:embed="rId3" cstate="print"/>
          <a:stretch>
            <a:fillRect/>
          </a:stretch>
        </p:blipFill>
        <p:spPr>
          <a:xfrm>
            <a:off x="1004476" y="2276872"/>
            <a:ext cx="1918351" cy="1166599"/>
          </a:xfrm>
          <a:prstGeom prst="rect">
            <a:avLst/>
          </a:prstGeom>
        </p:spPr>
      </p:pic>
      <p:pic>
        <p:nvPicPr>
          <p:cNvPr id="8" name="图片 7"/>
          <p:cNvPicPr>
            <a:picLocks noChangeAspect="1"/>
          </p:cNvPicPr>
          <p:nvPr/>
        </p:nvPicPr>
        <p:blipFill>
          <a:blip r:embed="rId4" cstate="print"/>
          <a:stretch>
            <a:fillRect/>
          </a:stretch>
        </p:blipFill>
        <p:spPr>
          <a:xfrm>
            <a:off x="6516216" y="4221088"/>
            <a:ext cx="1458193" cy="1395409"/>
          </a:xfrm>
          <a:prstGeom prst="rect">
            <a:avLst/>
          </a:prstGeom>
        </p:spPr>
      </p:pic>
      <p:pic>
        <p:nvPicPr>
          <p:cNvPr id="9" name="图片 8"/>
          <p:cNvPicPr>
            <a:picLocks noChangeAspect="1"/>
          </p:cNvPicPr>
          <p:nvPr/>
        </p:nvPicPr>
        <p:blipFill>
          <a:blip r:embed="rId5" cstate="print"/>
          <a:stretch>
            <a:fillRect/>
          </a:stretch>
        </p:blipFill>
        <p:spPr>
          <a:xfrm>
            <a:off x="1004476" y="4255746"/>
            <a:ext cx="1804303" cy="1343449"/>
          </a:xfrm>
          <a:prstGeom prst="rect">
            <a:avLst/>
          </a:prstGeom>
        </p:spPr>
      </p:pic>
      <p:pic>
        <p:nvPicPr>
          <p:cNvPr id="1028" name="Picture 4" descr="Gamers compete in a Valve Corp. Counter-Strike: Global Offensive (CS:GO) esports tournament at the Gaming Stadium in Vancouver, British Columbia, Canada, on Sunday, July 14, 2019. Esports revenue, consisting of merchandise, event tickets, sponsorships, advertising, investment from publishers and media rights -- all beyond game sales -- is expected to rise at a 20% average annual rate in 2018-22 to $1.8 billion in 2022, according to Newzoo. Photographer: James MacDonald/Bloomber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156176" y="2297770"/>
            <a:ext cx="2088232" cy="1175377"/>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Office automation creative image_picture free download 401595147_lovepik.com"/>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635896" y="2288543"/>
            <a:ext cx="1774704" cy="118244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右箭头 10"/>
          <p:cNvSpPr/>
          <p:nvPr/>
        </p:nvSpPr>
        <p:spPr>
          <a:xfrm>
            <a:off x="3002130" y="2788163"/>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右箭头 16"/>
          <p:cNvSpPr/>
          <p:nvPr/>
        </p:nvSpPr>
        <p:spPr>
          <a:xfrm>
            <a:off x="5531360" y="2831183"/>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1032" name="Picture 8" descr="Financial solution - Fixstars Corporation"/>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654911" y="4255747"/>
            <a:ext cx="2015173" cy="1343448"/>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右箭头 19"/>
          <p:cNvSpPr/>
          <p:nvPr/>
        </p:nvSpPr>
        <p:spPr>
          <a:xfrm>
            <a:off x="2939697" y="4855462"/>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 name="右箭头 20"/>
          <p:cNvSpPr/>
          <p:nvPr/>
        </p:nvSpPr>
        <p:spPr>
          <a:xfrm>
            <a:off x="5841122" y="4857101"/>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758785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03648" y="1844824"/>
            <a:ext cx="6316657" cy="2297011"/>
          </a:xfrm>
        </p:spPr>
        <p:txBody>
          <a:bodyPr>
            <a:noAutofit/>
          </a:bodyPr>
          <a:lstStyle/>
          <a:p>
            <a:pPr marL="109728" indent="0" algn="ctr">
              <a:lnSpc>
                <a:spcPct val="150000"/>
              </a:lnSpc>
              <a:buNone/>
            </a:pPr>
            <a:r>
              <a:rPr lang="en-US" altLang="zh-CN" sz="5400" b="1" dirty="0" smtClean="0">
                <a:latin typeface="Times New Roman" panose="02020603050405020304" pitchFamily="18" charset="0"/>
                <a:cs typeface="Times New Roman" panose="02020603050405020304" pitchFamily="18" charset="0"/>
              </a:rPr>
              <a:t>Thank you</a:t>
            </a:r>
          </a:p>
          <a:p>
            <a:pPr marL="109728" indent="0" algn="ctr">
              <a:lnSpc>
                <a:spcPct val="150000"/>
              </a:lnSpc>
              <a:buNone/>
            </a:pPr>
            <a:r>
              <a:rPr lang="en-US" altLang="zh-CN" sz="5400" b="1" dirty="0" smtClean="0">
                <a:latin typeface="Times New Roman" panose="02020603050405020304" pitchFamily="18" charset="0"/>
                <a:cs typeface="Times New Roman" panose="02020603050405020304" pitchFamily="18" charset="0"/>
              </a:rPr>
              <a:t>Q &amp; A</a:t>
            </a:r>
          </a:p>
        </p:txBody>
      </p:sp>
    </p:spTree>
    <p:extLst>
      <p:ext uri="{BB962C8B-B14F-4D97-AF65-F5344CB8AC3E}">
        <p14:creationId xmlns:p14="http://schemas.microsoft.com/office/powerpoint/2010/main" xmlns="" val="1912946656"/>
      </p:ext>
    </p:extLst>
  </p:cSld>
  <p:clrMapOvr>
    <a:masterClrMapping/>
  </p:clrMapOvr>
  <mc:AlternateContent xmlns:mc="http://schemas.openxmlformats.org/markup-compatibility/2006">
    <mc:Choice xmlns:p14="http://schemas.microsoft.com/office/powerpoint/2010/main" xmlns="" Requires="p14">
      <p:transition spd="slow" p14:dur="2000" advTm="1792"/>
    </mc:Choice>
    <mc:Fallback>
      <p:transition spd="slow" advTm="1792"/>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Practical Issues</a:t>
            </a:r>
            <a:endParaRPr lang="zh-CN" altLang="en-US" dirty="0"/>
          </a:p>
        </p:txBody>
      </p:sp>
      <p:sp>
        <p:nvSpPr>
          <p:cNvPr id="3" name="内容占位符 2"/>
          <p:cNvSpPr>
            <a:spLocks noGrp="1"/>
          </p:cNvSpPr>
          <p:nvPr>
            <p:ph idx="1"/>
          </p:nvPr>
        </p:nvSpPr>
        <p:spPr/>
        <p:txBody>
          <a:bodyPr/>
          <a:lstStyle/>
          <a:p>
            <a:pPr>
              <a:spcAft>
                <a:spcPts val="600"/>
              </a:spcAft>
            </a:pPr>
            <a:r>
              <a:rPr lang="en-US" altLang="zh-CN" dirty="0" smtClean="0"/>
              <a:t>It is a problem of finding a practical way to  deal with variable storage-referencing.</a:t>
            </a:r>
          </a:p>
          <a:p>
            <a:pPr>
              <a:spcAft>
                <a:spcPts val="600"/>
              </a:spcAft>
            </a:pPr>
            <a:r>
              <a:rPr lang="en-US" altLang="zh-CN" dirty="0" smtClean="0"/>
              <a:t>The conflict between discrete aspects of computer arithmetic and the continuous nature of real numbers.</a:t>
            </a:r>
          </a:p>
          <a:p>
            <a:pPr>
              <a:spcAft>
                <a:spcPts val="600"/>
              </a:spcAft>
            </a:pPr>
            <a:r>
              <a:rPr lang="en-US" altLang="zh-CN" dirty="0"/>
              <a:t>When </a:t>
            </a:r>
            <a:r>
              <a:rPr lang="en-US" altLang="zh-CN" dirty="0" smtClean="0"/>
              <a:t>the constraint </a:t>
            </a:r>
            <a:r>
              <a:rPr lang="en-US" altLang="zh-CN" dirty="0"/>
              <a:t>expression growing </a:t>
            </a:r>
            <a:r>
              <a:rPr lang="en-US" altLang="zh-CN" dirty="0" smtClean="0"/>
              <a:t>complicated, </a:t>
            </a:r>
            <a:r>
              <a:rPr lang="en-US" altLang="zh-CN" dirty="0"/>
              <a:t>constraint </a:t>
            </a:r>
            <a:r>
              <a:rPr lang="en-US" altLang="zh-CN" dirty="0" smtClean="0"/>
              <a:t>solving becomes </a:t>
            </a:r>
            <a:r>
              <a:rPr lang="en-US" altLang="zh-CN" dirty="0"/>
              <a:t>a troubling </a:t>
            </a:r>
            <a:r>
              <a:rPr lang="en-US" altLang="zh-CN" dirty="0" smtClean="0"/>
              <a:t>problem.</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21</a:t>
            </a:fld>
            <a:endParaRPr kumimoji="1" lang="zh-CN" altLang="en-US">
              <a:solidFill>
                <a:prstClr val="black">
                  <a:lumMod val="65000"/>
                  <a:lumOff val="35000"/>
                </a:prstClr>
              </a:solidFill>
              <a:ea typeface="宋体"/>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Existing </a:t>
            </a:r>
            <a:r>
              <a:rPr lang="en-US" altLang="zh-CN" dirty="0" smtClean="0"/>
              <a:t>Technology</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22</a:t>
            </a:fld>
            <a:endParaRPr kumimoji="1" lang="zh-CN" altLang="en-US">
              <a:solidFill>
                <a:prstClr val="black">
                  <a:lumMod val="65000"/>
                  <a:lumOff val="35000"/>
                </a:prstClr>
              </a:solidFill>
              <a:ea typeface="宋体"/>
            </a:endParaRPr>
          </a:p>
        </p:txBody>
      </p:sp>
      <p:graphicFrame>
        <p:nvGraphicFramePr>
          <p:cNvPr id="8" name="图示 7"/>
          <p:cNvGraphicFramePr/>
          <p:nvPr>
            <p:extLst>
              <p:ext uri="{D42A27DB-BD31-4B8C-83A1-F6EECF244321}">
                <p14:modId xmlns:p14="http://schemas.microsoft.com/office/powerpoint/2010/main" xmlns="" val="2710604275"/>
              </p:ext>
            </p:extLst>
          </p:nvPr>
        </p:nvGraphicFramePr>
        <p:xfrm>
          <a:off x="467544" y="1628800"/>
          <a:ext cx="8352928" cy="4176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50870741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smtClean="0"/>
              <a:t>Effigy</a:t>
            </a:r>
            <a:endParaRPr lang="zh-CN" altLang="en-US" cap="small"/>
          </a:p>
        </p:txBody>
      </p:sp>
      <p:sp>
        <p:nvSpPr>
          <p:cNvPr id="3" name="内容占位符 2"/>
          <p:cNvSpPr>
            <a:spLocks noGrp="1"/>
          </p:cNvSpPr>
          <p:nvPr>
            <p:ph idx="1"/>
          </p:nvPr>
        </p:nvSpPr>
        <p:spPr/>
        <p:txBody>
          <a:bodyPr/>
          <a:lstStyle/>
          <a:p>
            <a:pPr>
              <a:spcAft>
                <a:spcPts val="600"/>
              </a:spcAft>
            </a:pPr>
            <a:r>
              <a:rPr lang="en-US" altLang="zh-CN" i="1" smtClean="0">
                <a:solidFill>
                  <a:schemeClr val="accent6">
                    <a:lumMod val="75000"/>
                  </a:schemeClr>
                </a:solidFill>
              </a:rPr>
              <a:t>Tracing</a:t>
            </a:r>
            <a:r>
              <a:rPr lang="en-US" altLang="zh-CN" smtClean="0">
                <a:solidFill>
                  <a:schemeClr val="accent6">
                    <a:lumMod val="75000"/>
                  </a:schemeClr>
                </a:solidFill>
              </a:rPr>
              <a:t>.</a:t>
            </a:r>
            <a:r>
              <a:rPr lang="en-US" altLang="zh-CN" smtClean="0"/>
              <a:t>  </a:t>
            </a:r>
            <a:r>
              <a:rPr lang="en-US" altLang="zh-CN" sz="2200" smtClean="0"/>
              <a:t>The user can see the statement number, the source statement, the computational results, or any combination.</a:t>
            </a:r>
          </a:p>
          <a:p>
            <a:pPr>
              <a:spcAft>
                <a:spcPts val="600"/>
              </a:spcAft>
            </a:pPr>
            <a:r>
              <a:rPr lang="en-US" altLang="zh-CN" i="1" smtClean="0">
                <a:solidFill>
                  <a:schemeClr val="accent6">
                    <a:lumMod val="75000"/>
                  </a:schemeClr>
                </a:solidFill>
              </a:rPr>
              <a:t>Breakpoints</a:t>
            </a:r>
            <a:r>
              <a:rPr lang="en-US" altLang="zh-CN" smtClean="0">
                <a:solidFill>
                  <a:schemeClr val="accent6">
                    <a:lumMod val="75000"/>
                  </a:schemeClr>
                </a:solidFill>
              </a:rPr>
              <a:t>.</a:t>
            </a:r>
            <a:r>
              <a:rPr lang="en-US" altLang="zh-CN" smtClean="0"/>
              <a:t>  </a:t>
            </a:r>
            <a:r>
              <a:rPr lang="en-US" altLang="zh-CN" sz="2200" smtClean="0"/>
              <a:t>The use can insert “breakpoints” between statements. At these points execution is interrupted and control passes the user’s terminal.</a:t>
            </a:r>
          </a:p>
          <a:p>
            <a:pPr>
              <a:spcAft>
                <a:spcPts val="600"/>
              </a:spcAft>
            </a:pPr>
            <a:r>
              <a:rPr lang="en-US" altLang="zh-CN" i="1" smtClean="0">
                <a:solidFill>
                  <a:schemeClr val="accent6">
                    <a:lumMod val="75000"/>
                  </a:schemeClr>
                </a:solidFill>
              </a:rPr>
              <a:t>State saving</a:t>
            </a:r>
            <a:r>
              <a:rPr lang="en-US" altLang="zh-CN" smtClean="0"/>
              <a:t>.  </a:t>
            </a:r>
            <a:r>
              <a:rPr lang="en-US" altLang="zh-CN" sz="2200" smtClean="0"/>
              <a:t>As a user explores the various paths, he can save the state of execution to explore alternative paths using “</a:t>
            </a:r>
            <a:r>
              <a:rPr lang="en-US" altLang="zh-CN" sz="2200" b="1" smtClean="0">
                <a:latin typeface="Times New Roman" pitchFamily="18" charset="0"/>
                <a:cs typeface="Times New Roman" pitchFamily="18" charset="0"/>
              </a:rPr>
              <a:t>SAVE</a:t>
            </a:r>
            <a:r>
              <a:rPr lang="en-US" altLang="zh-CN" sz="2200" smtClean="0">
                <a:latin typeface="+mn-lt"/>
                <a:cs typeface="Times New Roman" pitchFamily="18" charset="0"/>
              </a:rPr>
              <a:t>”</a:t>
            </a:r>
            <a:r>
              <a:rPr lang="en-US" altLang="zh-CN" sz="2200" smtClean="0"/>
              <a:t>  and use “</a:t>
            </a:r>
            <a:r>
              <a:rPr lang="en-US" altLang="zh-CN" sz="2200" b="1" smtClean="0">
                <a:latin typeface="Times New Roman" pitchFamily="18" charset="0"/>
                <a:cs typeface="Times New Roman" pitchFamily="18" charset="0"/>
              </a:rPr>
              <a:t>RESTORE</a:t>
            </a:r>
            <a:r>
              <a:rPr lang="en-US" altLang="zh-CN" sz="2200" smtClean="0"/>
              <a:t>” to return later.</a:t>
            </a:r>
            <a:endParaRPr lang="zh-CN" altLang="en-US" sz="220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23</a:t>
            </a:fld>
            <a:endParaRPr kumimoji="1" lang="zh-CN" altLang="en-US">
              <a:solidFill>
                <a:prstClr val="black">
                  <a:lumMod val="65000"/>
                  <a:lumOff val="35000"/>
                </a:prstClr>
              </a:solidFill>
              <a:ea typeface="宋体"/>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400" dirty="0" smtClean="0"/>
              <a:t>Unreliable Programs Bring Losses</a:t>
            </a:r>
            <a:endParaRPr lang="en-US" altLang="zh-CN" sz="3400" dirty="0"/>
          </a:p>
        </p:txBody>
      </p:sp>
      <p:sp>
        <p:nvSpPr>
          <p:cNvPr id="3" name="内容占位符 2"/>
          <p:cNvSpPr>
            <a:spLocks noGrp="1"/>
          </p:cNvSpPr>
          <p:nvPr>
            <p:ph idx="1"/>
          </p:nvPr>
        </p:nvSpPr>
        <p:spPr/>
        <p:txBody>
          <a:bodyPr/>
          <a:lstStyle/>
          <a:p>
            <a:pPr marL="342900" lvl="1" indent="-342900">
              <a:spcAft>
                <a:spcPts val="600"/>
              </a:spcAft>
            </a:pPr>
            <a:r>
              <a:rPr lang="en-US" altLang="zh-CN" sz="2200" dirty="0" smtClean="0"/>
              <a:t>The </a:t>
            </a:r>
            <a:r>
              <a:rPr lang="en-US" altLang="zh-CN" sz="2200" dirty="0"/>
              <a:t>destruction of NASA Mariner </a:t>
            </a:r>
            <a:r>
              <a:rPr lang="en-US" altLang="zh-CN" sz="2200" dirty="0" smtClean="0"/>
              <a:t>1</a:t>
            </a:r>
          </a:p>
          <a:p>
            <a:pPr marL="638175" lvl="2" indent="-342900">
              <a:spcAft>
                <a:spcPts val="0"/>
              </a:spcAft>
            </a:pPr>
            <a:r>
              <a:rPr lang="en-US" altLang="zh-CN" dirty="0"/>
              <a:t>Ignorance </a:t>
            </a:r>
            <a:r>
              <a:rPr lang="en-US" altLang="zh-CN" dirty="0" smtClean="0"/>
              <a:t>of </a:t>
            </a:r>
            <a:r>
              <a:rPr lang="en-US" altLang="zh-CN" dirty="0"/>
              <a:t>an overbar in a written </a:t>
            </a:r>
            <a:r>
              <a:rPr lang="en-US" altLang="zh-CN" dirty="0" smtClean="0"/>
              <a:t>resulting </a:t>
            </a:r>
            <a:r>
              <a:rPr lang="en-US" altLang="zh-CN" dirty="0"/>
              <a:t>in the coding of an incorrect formula in its </a:t>
            </a:r>
            <a:r>
              <a:rPr lang="en-US" altLang="zh-CN" cap="small" dirty="0" smtClean="0"/>
              <a:t>Fortran</a:t>
            </a:r>
            <a:r>
              <a:rPr lang="en-US" altLang="zh-CN" dirty="0" smtClean="0"/>
              <a:t> software</a:t>
            </a:r>
          </a:p>
          <a:p>
            <a:pPr marL="638175" lvl="2" indent="-342900">
              <a:spcAft>
                <a:spcPts val="0"/>
              </a:spcAft>
            </a:pPr>
            <a:r>
              <a:rPr lang="en-US" altLang="zh-CN" dirty="0"/>
              <a:t>Lost at least US$18.5 </a:t>
            </a:r>
            <a:r>
              <a:rPr lang="en-US" altLang="zh-CN" dirty="0" smtClean="0"/>
              <a:t>million</a:t>
            </a:r>
          </a:p>
          <a:p>
            <a:pPr marL="342900" lvl="1" indent="-342900">
              <a:spcBef>
                <a:spcPts val="2400"/>
              </a:spcBef>
              <a:spcAft>
                <a:spcPts val="600"/>
              </a:spcAft>
            </a:pPr>
            <a:r>
              <a:rPr lang="en-US" altLang="zh-CN" sz="2200" dirty="0" smtClean="0"/>
              <a:t>Therac-25 Accidents</a:t>
            </a:r>
          </a:p>
          <a:p>
            <a:pPr marL="638175" lvl="2" indent="-342900">
              <a:spcAft>
                <a:spcPts val="0"/>
              </a:spcAft>
            </a:pPr>
            <a:r>
              <a:rPr lang="en-US" altLang="zh-CN" dirty="0"/>
              <a:t>A bug in the code controlling the Therac-25 radiation therapy </a:t>
            </a:r>
            <a:r>
              <a:rPr lang="en-US" altLang="zh-CN" dirty="0" smtClean="0"/>
              <a:t>machine</a:t>
            </a:r>
          </a:p>
          <a:p>
            <a:pPr marL="638175" lvl="2" indent="-342900">
              <a:spcAft>
                <a:spcPts val="0"/>
              </a:spcAft>
            </a:pPr>
            <a:r>
              <a:rPr lang="en-US" altLang="zh-CN" dirty="0" smtClean="0"/>
              <a:t>Directly </a:t>
            </a:r>
            <a:r>
              <a:rPr lang="en-US" altLang="zh-CN" dirty="0"/>
              <a:t>responsible for at least five patient deaths</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2020/12/4</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3</a:t>
            </a:fld>
            <a:endParaRPr kumimoji="1" lang="zh-CN" altLang="en-US">
              <a:solidFill>
                <a:prstClr val="black">
                  <a:lumMod val="65000"/>
                  <a:lumOff val="35000"/>
                </a:prstClr>
              </a:solidFill>
              <a:ea typeface="宋体"/>
            </a:endParaRPr>
          </a:p>
        </p:txBody>
      </p:sp>
      <p:sp>
        <p:nvSpPr>
          <p:cNvPr id="8" name="圆角矩形 7"/>
          <p:cNvSpPr/>
          <p:nvPr/>
        </p:nvSpPr>
        <p:spPr>
          <a:xfrm>
            <a:off x="1187624" y="4941168"/>
            <a:ext cx="6336704" cy="93610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3200" dirty="0" smtClean="0">
                <a:latin typeface="Bell MT" panose="02020503060305020303" pitchFamily="18" charset="0"/>
              </a:rPr>
              <a:t>We need reliable programs!</a:t>
            </a:r>
            <a:endParaRPr lang="zh-CN" altLang="en-US" sz="3200" dirty="0">
              <a:latin typeface="Bell MT" panose="02020503060305020303" pitchFamily="18" charset="0"/>
            </a:endParaRPr>
          </a:p>
        </p:txBody>
      </p:sp>
    </p:spTree>
    <p:extLst>
      <p:ext uri="{BB962C8B-B14F-4D97-AF65-F5344CB8AC3E}">
        <p14:creationId xmlns:p14="http://schemas.microsoft.com/office/powerpoint/2010/main" xmlns="" val="24270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sp>
        <p:nvSpPr>
          <p:cNvPr id="3" name="内容占位符 2"/>
          <p:cNvSpPr>
            <a:spLocks noGrp="1"/>
          </p:cNvSpPr>
          <p:nvPr>
            <p:ph idx="1"/>
          </p:nvPr>
        </p:nvSpPr>
        <p:spPr/>
        <p:txBody>
          <a:bodyPr/>
          <a:lstStyle/>
          <a:p>
            <a:pPr>
              <a:spcAft>
                <a:spcPts val="1200"/>
              </a:spcAft>
            </a:pPr>
            <a:r>
              <a:rPr lang="en-US" altLang="zh-CN" dirty="0"/>
              <a:t>The large-scale production of reliable programs is </a:t>
            </a:r>
            <a:r>
              <a:rPr lang="en-US" altLang="zh-CN" dirty="0" smtClean="0"/>
              <a:t>a </a:t>
            </a:r>
            <a:r>
              <a:rPr lang="en-US" altLang="zh-CN" smtClean="0"/>
              <a:t>challenging </a:t>
            </a:r>
            <a:r>
              <a:rPr lang="en-US" altLang="zh-CN" smtClean="0"/>
              <a:t>problem.</a:t>
            </a:r>
            <a:endParaRPr lang="en-US" altLang="zh-CN" dirty="0" smtClean="0"/>
          </a:p>
          <a:p>
            <a:pPr>
              <a:spcAft>
                <a:spcPts val="1200"/>
              </a:spcAft>
            </a:pPr>
            <a:r>
              <a:rPr lang="en-US" altLang="zh-CN" dirty="0" smtClean="0"/>
              <a:t>It is difficult to verify the correctness of a program!</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2020/12/4</a:t>
            </a:fld>
            <a:endParaRPr kumimoji="1" lang="zh-CN" altLang="en-US" dirty="0">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4</a:t>
            </a:fld>
            <a:endParaRPr kumimoji="1" lang="zh-CN" altLang="en-US">
              <a:solidFill>
                <a:prstClr val="black">
                  <a:lumMod val="65000"/>
                  <a:lumOff val="35000"/>
                </a:prstClr>
              </a:solidFill>
              <a:ea typeface="宋体"/>
            </a:endParaRPr>
          </a:p>
        </p:txBody>
      </p:sp>
      <p:pic>
        <p:nvPicPr>
          <p:cNvPr id="7" name="图片 6"/>
          <p:cNvPicPr>
            <a:picLocks noChangeAspect="1"/>
          </p:cNvPicPr>
          <p:nvPr/>
        </p:nvPicPr>
        <p:blipFill>
          <a:blip r:embed="rId3" cstate="print"/>
          <a:stretch>
            <a:fillRect/>
          </a:stretch>
        </p:blipFill>
        <p:spPr>
          <a:xfrm>
            <a:off x="971600" y="3284984"/>
            <a:ext cx="2772656" cy="2321049"/>
          </a:xfrm>
          <a:prstGeom prst="rect">
            <a:avLst/>
          </a:prstGeom>
        </p:spPr>
      </p:pic>
      <p:sp>
        <p:nvSpPr>
          <p:cNvPr id="8" name="文本框 7"/>
          <p:cNvSpPr txBox="1"/>
          <p:nvPr/>
        </p:nvSpPr>
        <p:spPr>
          <a:xfrm>
            <a:off x="983037" y="5722992"/>
            <a:ext cx="3096344" cy="369332"/>
          </a:xfrm>
          <a:prstGeom prst="rect">
            <a:avLst/>
          </a:prstGeom>
          <a:noFill/>
        </p:spPr>
        <p:txBody>
          <a:bodyPr wrap="square" rtlCol="0">
            <a:spAutoFit/>
          </a:bodyPr>
          <a:lstStyle/>
          <a:p>
            <a:r>
              <a:rPr lang="en-US" altLang="zh-CN" dirty="0" smtClean="0">
                <a:solidFill>
                  <a:srgbClr val="C00000"/>
                </a:solidFill>
                <a:latin typeface="Bell MT" panose="02020503060305020303" pitchFamily="18" charset="0"/>
              </a:rPr>
              <a:t>Is this bubble sort correct?</a:t>
            </a:r>
            <a:endParaRPr lang="zh-CN" altLang="en-US" dirty="0">
              <a:solidFill>
                <a:srgbClr val="C00000"/>
              </a:solidFill>
              <a:latin typeface="Bell MT" panose="02020503060305020303" pitchFamily="18" charset="0"/>
            </a:endParaRPr>
          </a:p>
        </p:txBody>
      </p:sp>
      <p:pic>
        <p:nvPicPr>
          <p:cNvPr id="9" name="图片 8"/>
          <p:cNvPicPr>
            <a:picLocks noChangeAspect="1"/>
          </p:cNvPicPr>
          <p:nvPr/>
        </p:nvPicPr>
        <p:blipFill>
          <a:blip r:embed="rId4" cstate="print"/>
          <a:stretch>
            <a:fillRect/>
          </a:stretch>
        </p:blipFill>
        <p:spPr>
          <a:xfrm>
            <a:off x="4644008" y="1836727"/>
            <a:ext cx="3487382" cy="3769306"/>
          </a:xfrm>
          <a:prstGeom prst="rect">
            <a:avLst/>
          </a:prstGeom>
        </p:spPr>
      </p:pic>
      <p:sp>
        <p:nvSpPr>
          <p:cNvPr id="10" name="文本框 9"/>
          <p:cNvSpPr txBox="1"/>
          <p:nvPr/>
        </p:nvSpPr>
        <p:spPr>
          <a:xfrm>
            <a:off x="4827750" y="5690874"/>
            <a:ext cx="3173250" cy="646331"/>
          </a:xfrm>
          <a:prstGeom prst="rect">
            <a:avLst/>
          </a:prstGeom>
          <a:noFill/>
        </p:spPr>
        <p:txBody>
          <a:bodyPr wrap="square" rtlCol="0">
            <a:spAutoFit/>
          </a:bodyPr>
          <a:lstStyle/>
          <a:p>
            <a:r>
              <a:rPr lang="en-US" altLang="zh-CN" dirty="0" smtClean="0">
                <a:solidFill>
                  <a:srgbClr val="C00000"/>
                </a:solidFill>
                <a:latin typeface="Bell MT" panose="02020503060305020303" pitchFamily="18" charset="0"/>
              </a:rPr>
              <a:t>Is </a:t>
            </a:r>
            <a:r>
              <a:rPr lang="en-US" altLang="zh-CN" dirty="0">
                <a:solidFill>
                  <a:srgbClr val="C00000"/>
                </a:solidFill>
                <a:latin typeface="Bell MT" panose="02020503060305020303" pitchFamily="18" charset="0"/>
              </a:rPr>
              <a:t>this </a:t>
            </a:r>
            <a:r>
              <a:rPr lang="en-US" altLang="zh-CN" dirty="0" smtClean="0">
                <a:solidFill>
                  <a:srgbClr val="C00000"/>
                </a:solidFill>
                <a:latin typeface="Bell MT" panose="02020503060305020303" pitchFamily="18" charset="0"/>
              </a:rPr>
              <a:t>red–black tree’s delete function correct?</a:t>
            </a:r>
            <a:endParaRPr lang="zh-CN" altLang="en-US" dirty="0">
              <a:solidFill>
                <a:srgbClr val="C00000"/>
              </a:solidFill>
              <a:latin typeface="Bell MT" panose="02020503060305020303" pitchFamily="18" charset="0"/>
            </a:endParaRPr>
          </a:p>
        </p:txBody>
      </p:sp>
    </p:spTree>
    <p:extLst>
      <p:ext uri="{BB962C8B-B14F-4D97-AF65-F5344CB8AC3E}">
        <p14:creationId xmlns:p14="http://schemas.microsoft.com/office/powerpoint/2010/main" xmlns="" val="1162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Technology</a:t>
            </a:r>
            <a:endParaRPr lang="zh-CN" altLang="en-US" dirty="0"/>
          </a:p>
        </p:txBody>
      </p:sp>
      <p:sp>
        <p:nvSpPr>
          <p:cNvPr id="3" name="内容占位符 2"/>
          <p:cNvSpPr>
            <a:spLocks noGrp="1"/>
          </p:cNvSpPr>
          <p:nvPr>
            <p:ph idx="1"/>
          </p:nvPr>
        </p:nvSpPr>
        <p:spPr>
          <a:xfrm>
            <a:off x="457200" y="1719263"/>
            <a:ext cx="8229600" cy="2429817"/>
          </a:xfrm>
        </p:spPr>
        <p:txBody>
          <a:bodyPr/>
          <a:lstStyle/>
          <a:p>
            <a:r>
              <a:rPr lang="en-US" altLang="zh-CN" sz="2800" dirty="0" smtClean="0"/>
              <a:t>Program </a:t>
            </a:r>
            <a:r>
              <a:rPr lang="en-US" altLang="zh-CN" sz="2800" dirty="0"/>
              <a:t>t</a:t>
            </a:r>
            <a:r>
              <a:rPr lang="en-US" altLang="zh-CN" sz="2800" dirty="0" smtClean="0"/>
              <a:t>esting</a:t>
            </a:r>
          </a:p>
          <a:p>
            <a:pPr lvl="1">
              <a:spcBef>
                <a:spcPts val="600"/>
              </a:spcBef>
              <a:spcAft>
                <a:spcPts val="600"/>
              </a:spcAft>
            </a:pPr>
            <a:r>
              <a:rPr lang="en-US" altLang="zh-CN" dirty="0" smtClean="0"/>
              <a:t>If the program is judged to produce correct results for some small sample data, it is assumed to be correct.</a:t>
            </a:r>
          </a:p>
          <a:p>
            <a:pPr lvl="1">
              <a:spcBef>
                <a:spcPts val="600"/>
              </a:spcBef>
              <a:spcAft>
                <a:spcPts val="600"/>
              </a:spcAft>
            </a:pPr>
            <a:r>
              <a:rPr lang="en-US" altLang="zh-CN" dirty="0" smtClean="0"/>
              <a:t>It is a big question of how to choose the sample. The sample data may not cover all executions.</a:t>
            </a:r>
          </a:p>
          <a:p>
            <a:pPr lvl="1">
              <a:spcAft>
                <a:spcPts val="600"/>
              </a:spcAft>
            </a:pP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2020/12/4</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5</a:t>
            </a:fld>
            <a:endParaRPr kumimoji="1" lang="zh-CN" altLang="en-US">
              <a:solidFill>
                <a:prstClr val="black">
                  <a:lumMod val="65000"/>
                  <a:lumOff val="35000"/>
                </a:prstClr>
              </a:solidFill>
              <a:ea typeface="宋体"/>
            </a:endParaRPr>
          </a:p>
        </p:txBody>
      </p:sp>
      <p:sp>
        <p:nvSpPr>
          <p:cNvPr id="8" name="文本框 7"/>
          <p:cNvSpPr txBox="1"/>
          <p:nvPr/>
        </p:nvSpPr>
        <p:spPr>
          <a:xfrm>
            <a:off x="971600" y="4254768"/>
            <a:ext cx="7272808" cy="1046440"/>
          </a:xfrm>
          <a:prstGeom prst="rect">
            <a:avLst/>
          </a:prstGeom>
          <a:noFill/>
        </p:spPr>
        <p:txBody>
          <a:bodyPr wrap="square" rtlCol="0">
            <a:spAutoFit/>
          </a:bodyPr>
          <a:lstStyle/>
          <a:p>
            <a:pPr marL="0" lvl="1"/>
            <a:r>
              <a:rPr lang="en-US" altLang="zh-CN" sz="2200" smtClean="0">
                <a:solidFill>
                  <a:srgbClr val="800000"/>
                </a:solidFill>
                <a:latin typeface="Bodoni MT" panose="02070603080606020203" pitchFamily="18" charset="0"/>
              </a:rPr>
              <a:t>“Program </a:t>
            </a:r>
            <a:r>
              <a:rPr lang="en-US" altLang="zh-CN" sz="2200" dirty="0">
                <a:solidFill>
                  <a:srgbClr val="800000"/>
                </a:solidFill>
                <a:latin typeface="Bodoni MT" panose="02070603080606020203" pitchFamily="18" charset="0"/>
              </a:rPr>
              <a:t>testing can be used to show the presence of bugs, but never to show their </a:t>
            </a:r>
            <a:r>
              <a:rPr lang="en-US" altLang="zh-CN" sz="2200">
                <a:solidFill>
                  <a:srgbClr val="800000"/>
                </a:solidFill>
                <a:latin typeface="Bodoni MT" panose="02070603080606020203" pitchFamily="18" charset="0"/>
              </a:rPr>
              <a:t>absence</a:t>
            </a:r>
            <a:r>
              <a:rPr lang="en-US" altLang="zh-CN" sz="2200" smtClean="0">
                <a:solidFill>
                  <a:srgbClr val="800000"/>
                </a:solidFill>
                <a:latin typeface="Bodoni MT" panose="02070603080606020203" pitchFamily="18" charset="0"/>
              </a:rPr>
              <a:t>!” </a:t>
            </a:r>
            <a:r>
              <a:rPr lang="en-US" altLang="zh-CN" sz="2200" dirty="0">
                <a:solidFill>
                  <a:srgbClr val="800000"/>
                </a:solidFill>
                <a:latin typeface="Bodoni MT" panose="02070603080606020203" pitchFamily="18" charset="0"/>
              </a:rPr>
              <a:t>— </a:t>
            </a:r>
            <a:r>
              <a:rPr lang="en-US" altLang="zh-CN" sz="2200" i="1" dirty="0" err="1">
                <a:solidFill>
                  <a:srgbClr val="800000"/>
                </a:solidFill>
                <a:latin typeface="Bodoni MT" panose="02070603080606020203" pitchFamily="18" charset="0"/>
              </a:rPr>
              <a:t>Edsger</a:t>
            </a:r>
            <a:r>
              <a:rPr lang="en-US" altLang="zh-CN" sz="2200" i="1" dirty="0">
                <a:solidFill>
                  <a:srgbClr val="800000"/>
                </a:solidFill>
                <a:latin typeface="Bodoni MT" panose="02070603080606020203" pitchFamily="18" charset="0"/>
              </a:rPr>
              <a:t> W. </a:t>
            </a:r>
            <a:r>
              <a:rPr lang="en-US" altLang="zh-CN" sz="2200" i="1" dirty="0" err="1">
                <a:solidFill>
                  <a:srgbClr val="800000"/>
                </a:solidFill>
                <a:latin typeface="Bodoni MT" panose="02070603080606020203" pitchFamily="18" charset="0"/>
              </a:rPr>
              <a:t>Dijkstra</a:t>
            </a:r>
            <a:endParaRPr lang="en-US" altLang="zh-CN" sz="2200" i="1" dirty="0">
              <a:solidFill>
                <a:srgbClr val="800000"/>
              </a:solidFill>
              <a:latin typeface="Bodoni MT" panose="02070603080606020203" pitchFamily="18" charset="0"/>
            </a:endParaRPr>
          </a:p>
          <a:p>
            <a:endParaRPr lang="zh-CN" altLang="en-US" dirty="0">
              <a:solidFill>
                <a:srgbClr val="800000"/>
              </a:solidFill>
              <a:latin typeface="Bodoni MT" panose="02070603080606020203" pitchFamily="18" charset="0"/>
            </a:endParaRPr>
          </a:p>
        </p:txBody>
      </p:sp>
    </p:spTree>
    <p:extLst>
      <p:ext uri="{BB962C8B-B14F-4D97-AF65-F5344CB8AC3E}">
        <p14:creationId xmlns:p14="http://schemas.microsoft.com/office/powerpoint/2010/main" xmlns="" val="220443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Technology</a:t>
            </a:r>
            <a:endParaRPr lang="zh-CN" altLang="en-US" dirty="0"/>
          </a:p>
        </p:txBody>
      </p:sp>
      <p:sp>
        <p:nvSpPr>
          <p:cNvPr id="3" name="内容占位符 2"/>
          <p:cNvSpPr>
            <a:spLocks noGrp="1"/>
          </p:cNvSpPr>
          <p:nvPr>
            <p:ph idx="1"/>
          </p:nvPr>
        </p:nvSpPr>
        <p:spPr/>
        <p:txBody>
          <a:bodyPr/>
          <a:lstStyle/>
          <a:p>
            <a:r>
              <a:rPr lang="en-US" altLang="zh-CN" sz="2800" dirty="0" smtClean="0"/>
              <a:t>Program proving</a:t>
            </a:r>
          </a:p>
          <a:p>
            <a:pPr lvl="1">
              <a:spcBef>
                <a:spcPts val="600"/>
              </a:spcBef>
              <a:spcAft>
                <a:spcPts val="600"/>
              </a:spcAft>
            </a:pPr>
            <a:r>
              <a:rPr lang="en-US" altLang="zh-CN" dirty="0" smtClean="0"/>
              <a:t>The programmer formally proves that the program meets its specification for all executions.</a:t>
            </a:r>
          </a:p>
          <a:p>
            <a:pPr lvl="1">
              <a:spcBef>
                <a:spcPts val="600"/>
              </a:spcBef>
              <a:spcAft>
                <a:spcPts val="600"/>
              </a:spcAft>
            </a:pPr>
            <a:r>
              <a:rPr lang="en-US" altLang="zh-CN" dirty="0" smtClean="0"/>
              <a:t>The practical accomplishments fall short of a tool for routine use. </a:t>
            </a:r>
          </a:p>
          <a:p>
            <a:pPr lvl="2">
              <a:spcBef>
                <a:spcPts val="600"/>
              </a:spcBef>
              <a:spcAft>
                <a:spcPts val="600"/>
              </a:spcAft>
            </a:pPr>
            <a:r>
              <a:rPr lang="en-US" altLang="zh-CN" sz="1600" dirty="0" smtClean="0">
                <a:solidFill>
                  <a:schemeClr val="bg1">
                    <a:lumMod val="50000"/>
                  </a:schemeClr>
                </a:solidFill>
              </a:rPr>
              <a:t>There is no proof assistant in 1970s. </a:t>
            </a:r>
            <a:r>
              <a:rPr lang="en-US" altLang="zh-CN" sz="1600" i="1" dirty="0" smtClean="0">
                <a:solidFill>
                  <a:schemeClr val="bg1">
                    <a:lumMod val="50000"/>
                  </a:schemeClr>
                </a:solidFill>
              </a:rPr>
              <a:t>Coq</a:t>
            </a:r>
            <a:r>
              <a:rPr lang="en-US" altLang="zh-CN" sz="1600" dirty="0" smtClean="0">
                <a:solidFill>
                  <a:schemeClr val="bg1">
                    <a:lumMod val="50000"/>
                  </a:schemeClr>
                </a:solidFill>
              </a:rPr>
              <a:t> was first release in 1989 and </a:t>
            </a:r>
            <a:r>
              <a:rPr lang="en-US" altLang="zh-CN" sz="1600" i="1" dirty="0" smtClean="0">
                <a:solidFill>
                  <a:schemeClr val="bg1">
                    <a:lumMod val="50000"/>
                  </a:schemeClr>
                </a:solidFill>
              </a:rPr>
              <a:t>TLA+</a:t>
            </a:r>
            <a:r>
              <a:rPr lang="en-US" altLang="zh-CN" sz="1600" dirty="0" smtClean="0">
                <a:solidFill>
                  <a:schemeClr val="bg1">
                    <a:lumMod val="50000"/>
                  </a:schemeClr>
                </a:solidFill>
              </a:rPr>
              <a:t> was introduced in 1999.</a:t>
            </a:r>
            <a:endParaRPr lang="en-US" altLang="zh-CN" sz="1600" i="1" dirty="0" smtClean="0">
              <a:solidFill>
                <a:schemeClr val="bg1">
                  <a:lumMod val="50000"/>
                </a:schemeClr>
              </a:solidFill>
            </a:endParaRPr>
          </a:p>
          <a:p>
            <a:pPr lvl="1">
              <a:spcAft>
                <a:spcPts val="600"/>
              </a:spcAft>
            </a:pPr>
            <a:r>
              <a:rPr lang="en-US" altLang="zh-CN" dirty="0" smtClean="0"/>
              <a:t>The confidence depends on the creation of the specification and the construction of proof steps</a:t>
            </a:r>
            <a:r>
              <a:rPr lang="en-US" altLang="zh-CN" dirty="0"/>
              <a:t>, which </a:t>
            </a:r>
            <a:r>
              <a:rPr lang="en-US" altLang="zh-CN" dirty="0" smtClean="0"/>
              <a:t>are both error-prone.</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2020/12/4</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6</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xmlns="" val="2166599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Symbolic </a:t>
            </a:r>
            <a:r>
              <a:rPr lang="en-US" altLang="zh-CN" dirty="0" smtClean="0"/>
              <a:t>Execution</a:t>
            </a:r>
            <a:endParaRPr lang="zh-CN" altLang="en-US" dirty="0"/>
          </a:p>
        </p:txBody>
      </p:sp>
      <p:sp>
        <p:nvSpPr>
          <p:cNvPr id="3" name="内容占位符 2"/>
          <p:cNvSpPr>
            <a:spLocks noGrp="1"/>
          </p:cNvSpPr>
          <p:nvPr>
            <p:ph idx="1"/>
          </p:nvPr>
        </p:nvSpPr>
        <p:spPr/>
        <p:txBody>
          <a:bodyPr/>
          <a:lstStyle/>
          <a:p>
            <a:pPr>
              <a:spcAft>
                <a:spcPts val="600"/>
              </a:spcAft>
            </a:pPr>
            <a:r>
              <a:rPr lang="en-US" altLang="zh-CN" sz="2200" dirty="0"/>
              <a:t>This paper describes a practical </a:t>
            </a:r>
            <a:r>
              <a:rPr lang="en-US" altLang="zh-CN" sz="2200" dirty="0" smtClean="0"/>
              <a:t>approach, symbolic execution, </a:t>
            </a:r>
            <a:r>
              <a:rPr lang="en-US" altLang="zh-CN" sz="2200" dirty="0"/>
              <a:t>which is an enhanced testing </a:t>
            </a:r>
            <a:r>
              <a:rPr lang="en-US" altLang="zh-CN" sz="2200" dirty="0" smtClean="0"/>
              <a:t>technique.</a:t>
            </a:r>
          </a:p>
          <a:p>
            <a:pPr>
              <a:spcAft>
                <a:spcPts val="600"/>
              </a:spcAft>
            </a:pPr>
            <a:r>
              <a:rPr lang="en-US" altLang="zh-CN" sz="2200" dirty="0" smtClean="0"/>
              <a:t>The key idea is to use </a:t>
            </a:r>
            <a:r>
              <a:rPr lang="en-US" altLang="zh-CN" sz="2200" i="1" dirty="0" smtClean="0">
                <a:solidFill>
                  <a:srgbClr val="7C1302"/>
                </a:solidFill>
              </a:rPr>
              <a:t>symbolic values</a:t>
            </a:r>
            <a:r>
              <a:rPr lang="en-US" altLang="zh-CN" sz="2200" dirty="0" smtClean="0"/>
              <a:t>, instead of concrete data values as input and to represent the values of program variables as </a:t>
            </a:r>
            <a:r>
              <a:rPr lang="en-US" altLang="zh-CN" sz="2200" i="1" dirty="0" smtClean="0">
                <a:solidFill>
                  <a:srgbClr val="7C1302"/>
                </a:solidFill>
              </a:rPr>
              <a:t>symbolic expressions</a:t>
            </a:r>
            <a:r>
              <a:rPr lang="en-US" altLang="zh-CN" sz="2200" dirty="0" smtClean="0"/>
              <a:t>.</a:t>
            </a:r>
          </a:p>
          <a:p>
            <a:pPr>
              <a:spcAft>
                <a:spcPts val="600"/>
              </a:spcAft>
            </a:pPr>
            <a:r>
              <a:rPr lang="en-US" altLang="zh-CN" sz="2200" dirty="0" smtClean="0"/>
              <a:t>A key goal of symbolic execution in software testing is to:</a:t>
            </a:r>
          </a:p>
          <a:p>
            <a:pPr lvl="1">
              <a:spcAft>
                <a:spcPts val="600"/>
              </a:spcAft>
              <a:buFont typeface="+mj-lt"/>
              <a:buAutoNum type="arabicPeriod"/>
            </a:pPr>
            <a:r>
              <a:rPr lang="en-US" altLang="zh-CN" sz="1800" dirty="0"/>
              <a:t>explore as many different program </a:t>
            </a:r>
            <a:r>
              <a:rPr lang="en-US" altLang="zh-CN" sz="1800" dirty="0" smtClean="0"/>
              <a:t>paths as </a:t>
            </a:r>
            <a:r>
              <a:rPr lang="en-US" altLang="zh-CN" sz="1800" dirty="0"/>
              <a:t>possible </a:t>
            </a:r>
            <a:endParaRPr lang="en-US" altLang="zh-CN" sz="1800" dirty="0" smtClean="0"/>
          </a:p>
          <a:p>
            <a:pPr lvl="1">
              <a:spcAft>
                <a:spcPts val="600"/>
              </a:spcAft>
              <a:buFont typeface="+mj-lt"/>
              <a:buAutoNum type="arabicPeriod"/>
            </a:pPr>
            <a:r>
              <a:rPr lang="en-US" altLang="zh-CN" sz="1800" dirty="0" smtClean="0"/>
              <a:t>for </a:t>
            </a:r>
            <a:r>
              <a:rPr lang="en-US" altLang="zh-CN" sz="1800" dirty="0"/>
              <a:t>each path to generate a set of concrete input </a:t>
            </a:r>
            <a:r>
              <a:rPr lang="en-US" altLang="zh-CN" sz="1800" dirty="0" smtClean="0"/>
              <a:t>values</a:t>
            </a:r>
            <a:endParaRPr lang="zh-CN" altLang="en-US" sz="18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2020/12/4</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7</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xmlns="" val="27367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Symbolic Execution</a:t>
            </a:r>
            <a:endParaRPr lang="zh-CN" altLang="en-US" dirty="0"/>
          </a:p>
        </p:txBody>
      </p:sp>
      <p:sp>
        <p:nvSpPr>
          <p:cNvPr id="3" name="内容占位符 2"/>
          <p:cNvSpPr>
            <a:spLocks noGrp="1"/>
          </p:cNvSpPr>
          <p:nvPr>
            <p:ph idx="1"/>
          </p:nvPr>
        </p:nvSpPr>
        <p:spPr>
          <a:xfrm>
            <a:off x="457200" y="1719263"/>
            <a:ext cx="8229600" cy="1873537"/>
          </a:xfrm>
        </p:spPr>
        <p:txBody>
          <a:bodyPr/>
          <a:lstStyle/>
          <a:p>
            <a:pPr>
              <a:spcAft>
                <a:spcPts val="600"/>
              </a:spcAft>
            </a:pPr>
            <a:r>
              <a:rPr lang="en-US" altLang="zh-CN" dirty="0" smtClean="0"/>
              <a:t>From </a:t>
            </a:r>
            <a:r>
              <a:rPr lang="en-US" altLang="zh-CN" dirty="0"/>
              <a:t>a test generation perspective, it allows the creation of high-coverage test </a:t>
            </a:r>
            <a:r>
              <a:rPr lang="en-US" altLang="zh-CN" dirty="0" smtClean="0"/>
              <a:t>suites.</a:t>
            </a:r>
          </a:p>
          <a:p>
            <a:r>
              <a:rPr lang="en-US" altLang="zh-CN" dirty="0" smtClean="0"/>
              <a:t>From </a:t>
            </a:r>
            <a:r>
              <a:rPr lang="en-US" altLang="zh-CN" dirty="0"/>
              <a:t>a </a:t>
            </a:r>
            <a:r>
              <a:rPr lang="en-US" altLang="zh-CN" dirty="0" smtClean="0"/>
              <a:t>bug-finding perspective</a:t>
            </a:r>
            <a:r>
              <a:rPr lang="en-US" altLang="zh-CN" dirty="0"/>
              <a:t>, it provides developers with a </a:t>
            </a:r>
            <a:r>
              <a:rPr lang="en-US" altLang="zh-CN" dirty="0" smtClean="0"/>
              <a:t>concrete input </a:t>
            </a:r>
            <a:r>
              <a:rPr lang="en-US" altLang="zh-CN" dirty="0"/>
              <a:t>that triggers the </a:t>
            </a:r>
            <a:r>
              <a:rPr lang="en-US" altLang="zh-CN" dirty="0" smtClean="0"/>
              <a:t>bug.</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2020/12/4</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8</a:t>
            </a:fld>
            <a:endParaRPr kumimoji="1" lang="zh-CN" altLang="en-US">
              <a:solidFill>
                <a:prstClr val="black">
                  <a:lumMod val="65000"/>
                  <a:lumOff val="35000"/>
                </a:prstClr>
              </a:solidFill>
              <a:ea typeface="宋体"/>
            </a:endParaRPr>
          </a:p>
        </p:txBody>
      </p:sp>
      <p:sp>
        <p:nvSpPr>
          <p:cNvPr id="7" name="矩形 6"/>
          <p:cNvSpPr/>
          <p:nvPr/>
        </p:nvSpPr>
        <p:spPr>
          <a:xfrm>
            <a:off x="1477936" y="4005063"/>
            <a:ext cx="2187600" cy="18585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flipV="1">
            <a:off x="3091875" y="4697650"/>
            <a:ext cx="573661" cy="506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2957847" y="4005063"/>
            <a:ext cx="707689" cy="692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flipV="1">
            <a:off x="1493475" y="4005063"/>
            <a:ext cx="649633" cy="8578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477936" y="4862890"/>
            <a:ext cx="665172" cy="6369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1928794" y="5077204"/>
            <a:ext cx="301944" cy="7863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2714612" y="5359164"/>
            <a:ext cx="950924" cy="4324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2905473" y="4642576"/>
            <a:ext cx="309206" cy="9346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2636483" y="4136508"/>
            <a:ext cx="448701" cy="1308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flipV="1">
            <a:off x="2500298" y="4862890"/>
            <a:ext cx="221005" cy="1000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143108" y="4862890"/>
            <a:ext cx="684236" cy="5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2257063" y="4005063"/>
            <a:ext cx="528988" cy="857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flipV="1">
            <a:off x="1835696" y="4077072"/>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2" name="椭圆 51"/>
          <p:cNvSpPr/>
          <p:nvPr/>
        </p:nvSpPr>
        <p:spPr>
          <a:xfrm flipV="1">
            <a:off x="1547664" y="4509120"/>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3" name="椭圆 52"/>
          <p:cNvSpPr/>
          <p:nvPr/>
        </p:nvSpPr>
        <p:spPr>
          <a:xfrm flipV="1">
            <a:off x="1547664" y="500231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 name="椭圆 53"/>
          <p:cNvSpPr/>
          <p:nvPr/>
        </p:nvSpPr>
        <p:spPr>
          <a:xfrm flipV="1">
            <a:off x="1619672" y="5650386"/>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5" name="椭圆 54"/>
          <p:cNvSpPr/>
          <p:nvPr/>
        </p:nvSpPr>
        <p:spPr>
          <a:xfrm flipV="1">
            <a:off x="2106272" y="505283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6" name="椭圆 55"/>
          <p:cNvSpPr/>
          <p:nvPr/>
        </p:nvSpPr>
        <p:spPr>
          <a:xfrm flipV="1">
            <a:off x="2301692" y="554037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7" name="椭圆 56"/>
          <p:cNvSpPr/>
          <p:nvPr/>
        </p:nvSpPr>
        <p:spPr>
          <a:xfrm flipV="1">
            <a:off x="2399518" y="464227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8" name="椭圆 57"/>
          <p:cNvSpPr/>
          <p:nvPr/>
        </p:nvSpPr>
        <p:spPr>
          <a:xfrm flipV="1">
            <a:off x="2649865" y="4089448"/>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9" name="椭圆 58"/>
          <p:cNvSpPr/>
          <p:nvPr/>
        </p:nvSpPr>
        <p:spPr>
          <a:xfrm flipV="1">
            <a:off x="2636483" y="442826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0" name="椭圆 59"/>
          <p:cNvSpPr/>
          <p:nvPr/>
        </p:nvSpPr>
        <p:spPr>
          <a:xfrm flipV="1">
            <a:off x="3065111" y="4356823"/>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1" name="椭圆 60"/>
          <p:cNvSpPr/>
          <p:nvPr/>
        </p:nvSpPr>
        <p:spPr>
          <a:xfrm flipV="1">
            <a:off x="3061251" y="478545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2" name="椭圆 61"/>
          <p:cNvSpPr/>
          <p:nvPr/>
        </p:nvSpPr>
        <p:spPr>
          <a:xfrm flipV="1">
            <a:off x="2812814" y="5026482"/>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3" name="椭圆 62"/>
          <p:cNvSpPr/>
          <p:nvPr/>
        </p:nvSpPr>
        <p:spPr>
          <a:xfrm flipV="1">
            <a:off x="3454486" y="4991689"/>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4" name="椭圆 63"/>
          <p:cNvSpPr/>
          <p:nvPr/>
        </p:nvSpPr>
        <p:spPr>
          <a:xfrm flipV="1">
            <a:off x="2807149" y="542839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6" name="矩形 65"/>
          <p:cNvSpPr/>
          <p:nvPr/>
        </p:nvSpPr>
        <p:spPr>
          <a:xfrm>
            <a:off x="5192712" y="4005064"/>
            <a:ext cx="2187600" cy="18585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V="1">
            <a:off x="6786578" y="4665256"/>
            <a:ext cx="571504" cy="554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flipV="1">
            <a:off x="6650393" y="4005635"/>
            <a:ext cx="729919" cy="660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flipV="1">
            <a:off x="5192712" y="4005635"/>
            <a:ext cx="665172" cy="857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5192712" y="4862891"/>
            <a:ext cx="665172" cy="6369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flipV="1">
            <a:off x="5643570" y="5077205"/>
            <a:ext cx="292443" cy="7863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6429388" y="5400105"/>
            <a:ext cx="957615" cy="3914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flipV="1">
            <a:off x="6614781" y="4665256"/>
            <a:ext cx="314674" cy="912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6357950" y="4148511"/>
            <a:ext cx="428628" cy="12918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flipV="1">
            <a:off x="6215074" y="4862892"/>
            <a:ext cx="243235" cy="1000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852605" y="4862890"/>
            <a:ext cx="70059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flipV="1">
            <a:off x="5951552" y="4004492"/>
            <a:ext cx="549274" cy="858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椭圆 77"/>
          <p:cNvSpPr/>
          <p:nvPr/>
        </p:nvSpPr>
        <p:spPr>
          <a:xfrm flipV="1">
            <a:off x="5779755" y="4356824"/>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9" name="椭圆 78"/>
          <p:cNvSpPr/>
          <p:nvPr/>
        </p:nvSpPr>
        <p:spPr>
          <a:xfrm flipV="1">
            <a:off x="5422565" y="4714014"/>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1" name="椭圆 80"/>
          <p:cNvSpPr/>
          <p:nvPr/>
        </p:nvSpPr>
        <p:spPr>
          <a:xfrm flipV="1">
            <a:off x="5494003" y="5428394"/>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2" name="椭圆 81"/>
          <p:cNvSpPr/>
          <p:nvPr/>
        </p:nvSpPr>
        <p:spPr>
          <a:xfrm flipV="1">
            <a:off x="5922631" y="5214080"/>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3" name="椭圆 82"/>
          <p:cNvSpPr/>
          <p:nvPr/>
        </p:nvSpPr>
        <p:spPr>
          <a:xfrm flipV="1">
            <a:off x="6287950" y="5002314"/>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6" name="椭圆 85"/>
          <p:cNvSpPr/>
          <p:nvPr/>
        </p:nvSpPr>
        <p:spPr>
          <a:xfrm flipV="1">
            <a:off x="6351259" y="4285386"/>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7" name="椭圆 86"/>
          <p:cNvSpPr/>
          <p:nvPr/>
        </p:nvSpPr>
        <p:spPr>
          <a:xfrm flipV="1">
            <a:off x="6994201" y="4142510"/>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8" name="椭圆 87"/>
          <p:cNvSpPr/>
          <p:nvPr/>
        </p:nvSpPr>
        <p:spPr>
          <a:xfrm flipV="1">
            <a:off x="6851325" y="4642576"/>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9" name="椭圆 88"/>
          <p:cNvSpPr/>
          <p:nvPr/>
        </p:nvSpPr>
        <p:spPr>
          <a:xfrm flipV="1">
            <a:off x="6994201" y="5571270"/>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0" name="椭圆 89"/>
          <p:cNvSpPr/>
          <p:nvPr/>
        </p:nvSpPr>
        <p:spPr>
          <a:xfrm flipV="1">
            <a:off x="6994201" y="5142642"/>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1" name="椭圆 90"/>
          <p:cNvSpPr/>
          <p:nvPr/>
        </p:nvSpPr>
        <p:spPr>
          <a:xfrm flipV="1">
            <a:off x="6494135" y="5285518"/>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00" name="曲线连接符 99"/>
          <p:cNvCxnSpPr>
            <a:stCxn id="86" idx="4"/>
            <a:endCxn id="58" idx="5"/>
          </p:cNvCxnSpPr>
          <p:nvPr/>
        </p:nvCxnSpPr>
        <p:spPr>
          <a:xfrm rot="16200000" flipV="1">
            <a:off x="4519686" y="2375684"/>
            <a:ext cx="173257" cy="3646148"/>
          </a:xfrm>
          <a:prstGeom prst="curvedConnector3">
            <a:avLst>
              <a:gd name="adj1" fmla="val 245034"/>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7" name="椭圆 116"/>
          <p:cNvSpPr/>
          <p:nvPr/>
        </p:nvSpPr>
        <p:spPr>
          <a:xfrm flipV="1">
            <a:off x="1835696" y="478128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8" name="椭圆 117"/>
          <p:cNvSpPr/>
          <p:nvPr/>
        </p:nvSpPr>
        <p:spPr>
          <a:xfrm flipV="1">
            <a:off x="2080518" y="436510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1" name="椭圆 120"/>
          <p:cNvSpPr/>
          <p:nvPr/>
        </p:nvSpPr>
        <p:spPr>
          <a:xfrm flipV="1">
            <a:off x="3382026" y="415451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9" name="椭圆 118"/>
          <p:cNvSpPr/>
          <p:nvPr/>
        </p:nvSpPr>
        <p:spPr>
          <a:xfrm flipV="1">
            <a:off x="1802110" y="540805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0" name="椭圆 119"/>
          <p:cNvSpPr/>
          <p:nvPr/>
        </p:nvSpPr>
        <p:spPr>
          <a:xfrm flipV="1">
            <a:off x="2371347" y="5197400"/>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02" name="曲线连接符 101"/>
          <p:cNvCxnSpPr>
            <a:stCxn id="86" idx="4"/>
            <a:endCxn id="59" idx="5"/>
          </p:cNvCxnSpPr>
          <p:nvPr/>
        </p:nvCxnSpPr>
        <p:spPr>
          <a:xfrm rot="16200000" flipH="1" flipV="1">
            <a:off x="4516845" y="2538399"/>
            <a:ext cx="165556" cy="3659530"/>
          </a:xfrm>
          <a:prstGeom prst="curvedConnector3">
            <a:avLst>
              <a:gd name="adj1" fmla="val -138080"/>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2" name="椭圆 121"/>
          <p:cNvSpPr/>
          <p:nvPr/>
        </p:nvSpPr>
        <p:spPr>
          <a:xfrm flipV="1">
            <a:off x="3371151" y="4590139"/>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3" name="椭圆 122"/>
          <p:cNvSpPr/>
          <p:nvPr/>
        </p:nvSpPr>
        <p:spPr>
          <a:xfrm flipV="1">
            <a:off x="3266400" y="5225073"/>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4" name="椭圆 123"/>
          <p:cNvSpPr/>
          <p:nvPr/>
        </p:nvSpPr>
        <p:spPr>
          <a:xfrm flipV="1">
            <a:off x="3101219" y="566865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5" name="椭圆 124"/>
          <p:cNvSpPr/>
          <p:nvPr/>
        </p:nvSpPr>
        <p:spPr>
          <a:xfrm flipV="1">
            <a:off x="3449280" y="5586267"/>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8" name="文本框 127"/>
          <p:cNvSpPr txBox="1"/>
          <p:nvPr/>
        </p:nvSpPr>
        <p:spPr>
          <a:xfrm>
            <a:off x="2498690" y="4874686"/>
            <a:ext cx="216024" cy="369332"/>
          </a:xfrm>
          <a:prstGeom prst="rect">
            <a:avLst/>
          </a:prstGeom>
          <a:noFill/>
        </p:spPr>
        <p:txBody>
          <a:bodyPr wrap="square" rtlCol="0">
            <a:spAutoFit/>
          </a:bodyPr>
          <a:lstStyle/>
          <a:p>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2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9"/>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7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7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7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7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9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9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102"/>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6" grpId="0" animBg="1"/>
      <p:bldP spid="78" grpId="0" animBg="1"/>
      <p:bldP spid="79" grpId="0" animBg="1"/>
      <p:bldP spid="81" grpId="0" animBg="1"/>
      <p:bldP spid="82" grpId="0" animBg="1"/>
      <p:bldP spid="83" grpId="0" animBg="1"/>
      <p:bldP spid="86" grpId="0" animBg="1"/>
      <p:bldP spid="87" grpId="0" animBg="1"/>
      <p:bldP spid="88" grpId="0" animBg="1"/>
      <p:bldP spid="89" grpId="0" animBg="1"/>
      <p:bldP spid="90" grpId="0" animBg="1"/>
      <p:bldP spid="91" grpId="0" animBg="1"/>
      <p:bldP spid="117" grpId="0" animBg="1"/>
      <p:bldP spid="118" grpId="0" animBg="1"/>
      <p:bldP spid="121" grpId="0" animBg="1"/>
      <p:bldP spid="119" grpId="0" animBg="1"/>
      <p:bldP spid="120" grpId="0" animBg="1"/>
      <p:bldP spid="122" grpId="0" animBg="1"/>
      <p:bldP spid="123" grpId="0" animBg="1"/>
      <p:bldP spid="124" grpId="0" animBg="1"/>
      <p:bldP spid="125" grpId="0" animBg="1"/>
      <p:bldP spid="1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Symbolic </a:t>
            </a:r>
            <a:r>
              <a:rPr lang="en-US" altLang="zh-CN" dirty="0" smtClean="0"/>
              <a:t>Execution Tree</a:t>
            </a:r>
            <a:endParaRPr lang="zh-CN" altLang="en-US" dirty="0"/>
          </a:p>
        </p:txBody>
      </p:sp>
      <p:sp>
        <p:nvSpPr>
          <p:cNvPr id="3" name="内容占位符 2"/>
          <p:cNvSpPr>
            <a:spLocks noGrp="1"/>
          </p:cNvSpPr>
          <p:nvPr>
            <p:ph idx="1"/>
          </p:nvPr>
        </p:nvSpPr>
        <p:spPr/>
        <p:txBody>
          <a:bodyPr/>
          <a:lstStyle/>
          <a:p>
            <a:pPr>
              <a:spcAft>
                <a:spcPts val="600"/>
              </a:spcAft>
            </a:pPr>
            <a:r>
              <a:rPr lang="en-US" altLang="zh-CN" sz="2200" dirty="0"/>
              <a:t>An execution path is a sequence of true and </a:t>
            </a:r>
            <a:r>
              <a:rPr lang="en-US" altLang="zh-CN" sz="2200" dirty="0" smtClean="0"/>
              <a:t>false.</a:t>
            </a:r>
            <a:endParaRPr lang="en-US" altLang="zh-CN" sz="2200" dirty="0"/>
          </a:p>
          <a:p>
            <a:pPr>
              <a:spcAft>
                <a:spcPts val="600"/>
              </a:spcAft>
            </a:pPr>
            <a:r>
              <a:rPr lang="en-US" altLang="zh-CN" sz="2200" dirty="0" smtClean="0"/>
              <a:t>A </a:t>
            </a:r>
            <a:r>
              <a:rPr lang="en-US" altLang="zh-CN" sz="2200" dirty="0"/>
              <a:t>value of true (respectively false) at the </a:t>
            </a:r>
            <a:r>
              <a:rPr lang="en-US" altLang="zh-CN" sz="2200" i="1" dirty="0" err="1">
                <a:latin typeface="Times New Roman" panose="02020603050405020304" pitchFamily="18" charset="0"/>
                <a:cs typeface="Times New Roman" panose="02020603050405020304" pitchFamily="18" charset="0"/>
              </a:rPr>
              <a:t>i</a:t>
            </a:r>
            <a:r>
              <a:rPr lang="en-US" altLang="zh-CN" sz="2200" i="1" dirty="0">
                <a:latin typeface="Times New Roman" panose="02020603050405020304" pitchFamily="18" charset="0"/>
                <a:cs typeface="Times New Roman" panose="02020603050405020304" pitchFamily="18" charset="0"/>
              </a:rPr>
              <a:t> </a:t>
            </a:r>
            <a:r>
              <a:rPr lang="en-US" altLang="zh-CN" sz="2200" dirty="0" err="1" smtClean="0"/>
              <a:t>th</a:t>
            </a:r>
            <a:r>
              <a:rPr lang="en-US" altLang="zh-CN" sz="2200" dirty="0" smtClean="0"/>
              <a:t> </a:t>
            </a:r>
            <a:r>
              <a:rPr lang="en-US" altLang="zh-CN" sz="2200" dirty="0"/>
              <a:t>position in the sequence denotes that the </a:t>
            </a:r>
            <a:r>
              <a:rPr lang="en-US" altLang="zh-CN" sz="2200" i="1" dirty="0" err="1" smtClean="0">
                <a:latin typeface="Times New Roman" panose="02020603050405020304" pitchFamily="18" charset="0"/>
                <a:cs typeface="Times New Roman" panose="02020603050405020304" pitchFamily="18" charset="0"/>
              </a:rPr>
              <a:t>i</a:t>
            </a:r>
            <a:r>
              <a:rPr lang="en-US" altLang="zh-CN" sz="2200" i="1" dirty="0" smtClean="0">
                <a:latin typeface="Times New Roman" panose="02020603050405020304" pitchFamily="18" charset="0"/>
                <a:cs typeface="Times New Roman" panose="02020603050405020304" pitchFamily="18" charset="0"/>
              </a:rPr>
              <a:t> </a:t>
            </a:r>
            <a:r>
              <a:rPr lang="en-US" altLang="zh-CN" sz="2200" dirty="0" err="1" smtClean="0"/>
              <a:t>th</a:t>
            </a:r>
            <a:r>
              <a:rPr lang="en-US" altLang="zh-CN" sz="2200" dirty="0" smtClean="0"/>
              <a:t> </a:t>
            </a:r>
            <a:r>
              <a:rPr lang="en-US" altLang="zh-CN" sz="2200" dirty="0"/>
              <a:t>conditional statement encountered along the execution path took the “then” (respectively the “else”) branch. </a:t>
            </a:r>
          </a:p>
          <a:p>
            <a:pPr>
              <a:spcAft>
                <a:spcPts val="600"/>
              </a:spcAft>
            </a:pPr>
            <a:r>
              <a:rPr lang="en-US" altLang="zh-CN" sz="2200" dirty="0"/>
              <a:t>All the execution paths of a program can be represented using a tree, called the execution </a:t>
            </a:r>
            <a:r>
              <a:rPr lang="en-US" altLang="zh-CN" sz="2200" dirty="0" smtClean="0"/>
              <a:t>tree.</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2020/12/4</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9</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xmlns="" val="3726184429"/>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2_Network">
  <a:themeElements>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2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2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2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2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2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2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2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2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pec-2">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自定义 1">
      <a:majorFont>
        <a:latin typeface="Candara"/>
        <a:ea typeface="黑体"/>
        <a:cs typeface=""/>
      </a:majorFont>
      <a:minorFont>
        <a:latin typeface="Candara"/>
        <a:ea typeface="华文细黑"/>
        <a:cs typeface=""/>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mopec-2" id="{442E6DD8-1CC8-4C4A-8647-4236B82D6D6F}" vid="{4E193ED8-E17B-496B-9396-AD9A068E6CE7}"/>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43354</TotalTime>
  <Words>3701</Words>
  <Application>Microsoft Office PowerPoint</Application>
  <PresentationFormat>全屏显示(4:3)</PresentationFormat>
  <Paragraphs>396</Paragraphs>
  <Slides>23</Slides>
  <Notes>23</Notes>
  <HiddenSlides>3</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23</vt:i4>
      </vt:variant>
    </vt:vector>
  </HeadingPairs>
  <TitlesOfParts>
    <vt:vector size="26" baseType="lpstr">
      <vt:lpstr>2_Network</vt:lpstr>
      <vt:lpstr>mopec-2</vt:lpstr>
      <vt:lpstr>公式</vt:lpstr>
      <vt:lpstr>幻灯片 1</vt:lpstr>
      <vt:lpstr>Program is Everywhere</vt:lpstr>
      <vt:lpstr>Unreliable Programs Bring Losses</vt:lpstr>
      <vt:lpstr>Motivation</vt:lpstr>
      <vt:lpstr>Existing Technology</vt:lpstr>
      <vt:lpstr>Existing Technology</vt:lpstr>
      <vt:lpstr>Symbolic Execution</vt:lpstr>
      <vt:lpstr>Symbolic Execution</vt:lpstr>
      <vt:lpstr>Symbolic Execution Tree</vt:lpstr>
      <vt:lpstr>Symbolic Execution Tree</vt:lpstr>
      <vt:lpstr>Symbolic Execution Semantics</vt:lpstr>
      <vt:lpstr>Symbolic Execution Semantics</vt:lpstr>
      <vt:lpstr>Symbolic Execution Semantics</vt:lpstr>
      <vt:lpstr>Effigy</vt:lpstr>
      <vt:lpstr>Effigy</vt:lpstr>
      <vt:lpstr>Effigy</vt:lpstr>
      <vt:lpstr>Effigy</vt:lpstr>
      <vt:lpstr>Effigy</vt:lpstr>
      <vt:lpstr>Conclusion</vt:lpstr>
      <vt:lpstr>幻灯片 20</vt:lpstr>
      <vt:lpstr>Practical Issues</vt:lpstr>
      <vt:lpstr>Existing Technology</vt:lpstr>
      <vt:lpstr>Effigy</vt:lpstr>
    </vt:vector>
  </TitlesOfParts>
  <Company>Nanjing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网构软件模型、技术与平台</dc:title>
  <dc:creator>Xiaoxing Ma</dc:creator>
  <cp:lastModifiedBy>slt</cp:lastModifiedBy>
  <cp:revision>1418</cp:revision>
  <cp:lastPrinted>2014-03-24T00:35:37Z</cp:lastPrinted>
  <dcterms:created xsi:type="dcterms:W3CDTF">2012-02-01T01:23:27Z</dcterms:created>
  <dcterms:modified xsi:type="dcterms:W3CDTF">2020-12-03T16:15:26Z</dcterms:modified>
</cp:coreProperties>
</file>