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2"/>
  </p:notesMasterIdLst>
  <p:handoutMasterIdLst>
    <p:handoutMasterId r:id="rId23"/>
  </p:handoutMasterIdLst>
  <p:sldIdLst>
    <p:sldId id="554" r:id="rId3"/>
    <p:sldId id="561" r:id="rId4"/>
    <p:sldId id="562" r:id="rId5"/>
    <p:sldId id="557" r:id="rId6"/>
    <p:sldId id="559" r:id="rId7"/>
    <p:sldId id="558" r:id="rId8"/>
    <p:sldId id="560" r:id="rId9"/>
    <p:sldId id="563" r:id="rId10"/>
    <p:sldId id="566" r:id="rId11"/>
    <p:sldId id="565" r:id="rId12"/>
    <p:sldId id="564" r:id="rId13"/>
    <p:sldId id="567" r:id="rId14"/>
    <p:sldId id="569" r:id="rId15"/>
    <p:sldId id="571" r:id="rId16"/>
    <p:sldId id="573" r:id="rId17"/>
    <p:sldId id="568" r:id="rId18"/>
    <p:sldId id="556" r:id="rId19"/>
    <p:sldId id="570" r:id="rId20"/>
    <p:sldId id="572" r:id="rId21"/>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0000"/>
    <a:srgbClr val="99CCFF"/>
    <a:srgbClr val="CCECFF"/>
    <a:srgbClr val="D1E4FB"/>
    <a:srgbClr val="6699FF"/>
    <a:srgbClr val="CC3300"/>
    <a:srgbClr val="7C1302"/>
    <a:srgbClr val="B2B2B2"/>
    <a:srgbClr val="993366"/>
    <a:srgbClr val="9900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0" autoAdjust="0"/>
    <p:restoredTop sz="82931" autoAdjust="0"/>
  </p:normalViewPr>
  <p:slideViewPr>
    <p:cSldViewPr>
      <p:cViewPr varScale="1">
        <p:scale>
          <a:sx n="70" d="100"/>
          <a:sy n="70" d="100"/>
        </p:scale>
        <p:origin x="-120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rgbClr val="800000"/>
              </a:solidFill>
              <a:latin typeface="Calibri" panose="020F0502020204030204" pitchFamily="34" charset="0"/>
              <a:cs typeface="Calibri" panose="020F0502020204030204" pitchFamily="34" charset="0"/>
            </a:rPr>
            <a:t>for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9C3AD6D8-20BB-432E-8677-F1B302872B0E}" type="presOf" srcId="{F023FB2D-615F-49FB-B932-A835539B633A}" destId="{65D123C8-C28A-43FC-A1D1-EC1A1AAA1D0D}" srcOrd="0" destOrd="2" presId="urn:microsoft.com/office/officeart/2005/8/layout/arrow4"/>
    <dgm:cxn modelId="{2DA33D83-A486-4DBF-AAD4-027FE6428D8C}" type="presOf" srcId="{9500F054-E821-4CE4-A78F-163684229BEF}" destId="{65D123C8-C28A-43FC-A1D1-EC1A1AAA1D0D}" srcOrd="0" destOrd="1"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8F1A1E50-BBF0-464D-811A-982C2CAE586C}" srcId="{3776A631-3A5C-4A45-AAA1-9A83DB9BB2B4}" destId="{24E5BDE8-7AD9-4252-B145-1D56807EB9A4}" srcOrd="1" destOrd="0" parTransId="{8F06EAF3-9191-46BD-981D-F07244E13DF0}" sibTransId="{1D3B26D8-8EBD-49D2-B20B-F604159AC195}"/>
    <dgm:cxn modelId="{7BBEAA23-584D-4A1C-8311-C0E9E6CBA3A7}" type="presOf" srcId="{FAA59F73-6FA0-49D5-8348-D14E1B279350}" destId="{D0B9CC40-12C0-4884-9089-BF414A745106}" srcOrd="0" destOrd="3" presId="urn:microsoft.com/office/officeart/2005/8/layout/arrow4"/>
    <dgm:cxn modelId="{BE71F4C1-1B07-443B-A5B3-2C137FF4CFA0}" type="presOf" srcId="{1A65B431-B0C5-475B-AACB-EE64CDB5542D}" destId="{65D123C8-C28A-43FC-A1D1-EC1A1AAA1D0D}" srcOrd="0" destOrd="0" presId="urn:microsoft.com/office/officeart/2005/8/layout/arrow4"/>
    <dgm:cxn modelId="{A4834247-60D1-4B44-88FF-503376569106}" type="presOf" srcId="{AB150DB6-D2F2-4EF8-BD47-A1DE4EA9EAC7}" destId="{65D123C8-C28A-43FC-A1D1-EC1A1AAA1D0D}" srcOrd="0" destOrd="3"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2CB4332C-506A-4A72-9E0B-2366C269D619}" srcId="{C613176E-2E07-4982-AE61-58047C88A5E0}" destId="{1A65B431-B0C5-475B-AACB-EE64CDB5542D}" srcOrd="1" destOrd="0" parTransId="{CFD36D27-6F9B-49FF-99D7-7DD05A0F3D83}" sibTransId="{9F15F78E-CFEB-4BD5-AE3C-CF1E170551E9}"/>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4B8B0CE1-B669-4226-9D35-60E76A01C7BF}" type="presOf" srcId="{24E5BDE8-7AD9-4252-B145-1D56807EB9A4}" destId="{D0B9CC40-12C0-4884-9089-BF414A745106}" srcOrd="0" destOrd="2" presId="urn:microsoft.com/office/officeart/2005/8/layout/arrow4"/>
    <dgm:cxn modelId="{F45D9E64-B6B5-4FCE-8F7D-9355626CBEEB}" srcId="{1A65B431-B0C5-475B-AACB-EE64CDB5542D}" destId="{AB150DB6-D2F2-4EF8-BD47-A1DE4EA9EAC7}" srcOrd="2" destOrd="0" parTransId="{D632890A-DFEB-4F2F-B9E4-C2C0177B3A32}" sibTransId="{4F8154F9-CBA6-441C-AE49-ECE3A500577C}"/>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4B65A473-4FBC-492E-9E55-A78F054735B8}" srcId="{1A65B431-B0C5-475B-AACB-EE64CDB5542D}" destId="{F023FB2D-615F-49FB-B932-A835539B633A}" srcOrd="1" destOrd="0" parTransId="{84B950E6-F17C-424D-B81D-E741E2F979B4}" sibTransId="{C02F31EC-CAE8-4139-8E0C-B42D3B042F9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rgbClr val="800000"/>
              </a:solidFill>
              <a:latin typeface="Calibri" panose="020F0502020204030204" pitchFamily="34" charset="0"/>
              <a:cs typeface="Calibri" panose="020F0502020204030204" pitchFamily="34" charset="0"/>
            </a:rPr>
            <a:t>for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2020/11/29</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xmlns=""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2020/11/29</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xmlns=""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xmlns=""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17</a:t>
            </a:fld>
            <a:endParaRPr lang="zh-CN" altLang="en-US"/>
          </a:p>
        </p:txBody>
      </p:sp>
    </p:spTree>
    <p:extLst>
      <p:ext uri="{BB962C8B-B14F-4D97-AF65-F5344CB8AC3E}">
        <p14:creationId xmlns:p14="http://schemas.microsoft.com/office/powerpoint/2010/main" xmlns=""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2020/11/29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2020/11/29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xmlns="" val="358025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2020/11/29</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xmlns="" val="85976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808301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215307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17208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326722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796909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738623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4471985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000633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082700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2020/11/29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2020/11/29</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xmlns=""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xmlns="" val="2446117524"/>
      </p:ext>
    </p:extLst>
  </p:cSld>
  <p:clrMapOvr>
    <a:masterClrMapping/>
  </p:clrMapOvr>
  <mc:AlternateContent xmlns:mc="http://schemas.openxmlformats.org/markup-compatibility/2006">
    <mc:Choice xmlns:p14="http://schemas.microsoft.com/office/powerpoint/2010/main" xmlns="" Requires="p14">
      <p:transition spd="med" p14:dur="700" advTm="9691">
        <p:fade/>
      </p:transition>
    </mc:Choice>
    <mc:Fallback>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r>
              <a:rPr lang="en-US" altLang="zh-CN" smtClean="0"/>
              <a:t>The class of inputs characterized by each symbolic execution is determined by the dependence of the program’s control flow on its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28" name="Picture 4" descr="https://img-blog.csdnimg.cn/20190207220703531.png?x-oss-process=image/watermark,type_ZmFuZ3poZW5naGVpdGk,shadow_10,text_aHR0cHM6Ly9ibG9nLmNzZG4ubmV0L3djdmVudHVyZQ==,size_16,color_FFFFFF,t_70"/>
          <p:cNvPicPr>
            <a:picLocks noChangeAspect="1" noChangeArrowheads="1"/>
          </p:cNvPicPr>
          <p:nvPr/>
        </p:nvPicPr>
        <p:blipFill>
          <a:blip r:embed="rId2" cstate="print"/>
          <a:srcRect/>
          <a:stretch>
            <a:fillRect/>
          </a:stretch>
        </p:blipFill>
        <p:spPr bwMode="auto">
          <a:xfrm>
            <a:off x="642910" y="2143116"/>
            <a:ext cx="4368538" cy="4016358"/>
          </a:xfrm>
          <a:prstGeom prst="rect">
            <a:avLst/>
          </a:prstGeom>
          <a:noFill/>
        </p:spPr>
      </p:pic>
      <p:pic>
        <p:nvPicPr>
          <p:cNvPr id="1030" name="Picture 6" descr="https://img-blog.csdnimg.cn/20190207220709542.png?x-oss-process=image/watermark,type_ZmFuZ3poZW5naGVpdGk,shadow_10,text_aHR0cHM6Ly9ibG9nLmNzZG4ubmV0L3djdmVudHVyZQ==,size_16,color_FFFFFF,t_70"/>
          <p:cNvPicPr>
            <a:picLocks noChangeAspect="1" noChangeArrowheads="1"/>
          </p:cNvPicPr>
          <p:nvPr/>
        </p:nvPicPr>
        <p:blipFill>
          <a:blip r:embed="rId3" cstate="print"/>
          <a:srcRect/>
          <a:stretch>
            <a:fillRect/>
          </a:stretch>
        </p:blipFill>
        <p:spPr bwMode="auto">
          <a:xfrm>
            <a:off x="4357686" y="1928802"/>
            <a:ext cx="4063251" cy="316705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smtClean="0"/>
              <a:t>An interactive symbolic execution system developed by the author and his </a:t>
            </a:r>
            <a:r>
              <a:rPr lang="en-US" altLang="zh-CN" smtClean="0"/>
              <a:t>colleagues</a:t>
            </a:r>
          </a:p>
          <a:p>
            <a:pPr lvl="1">
              <a:spcAft>
                <a:spcPts val="600"/>
              </a:spcAft>
            </a:pPr>
            <a:r>
              <a:rPr lang="en-US" altLang="zh-CN" smtClean="0"/>
              <a:t>An “exhaustive” test manager systemtically explores the alternatives in the symbolic execution tree.</a:t>
            </a:r>
          </a:p>
          <a:p>
            <a:pPr lvl="1">
              <a:spcAft>
                <a:spcPts val="600"/>
              </a:spcAft>
            </a:pPr>
            <a:r>
              <a:rPr lang="en-US" altLang="zh-CN" smtClean="0"/>
              <a:t>Then, the system can automatically checks test case results.</a:t>
            </a:r>
          </a:p>
          <a:p>
            <a:pPr lvl="1">
              <a:spcAft>
                <a:spcPts val="600"/>
              </a:spcAft>
            </a:pPr>
            <a:r>
              <a:rPr lang="en-US" altLang="zh-CN" smtClean="0"/>
              <a:t>Final, the system offers a program verifier which uses symbolic execution and user supplied assertions to generate the verification condition.</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a:xfrm>
            <a:off x="428596" y="1643050"/>
            <a:ext cx="8001056" cy="4716000"/>
          </a:xfrm>
        </p:spPr>
        <p:txBody>
          <a:bodyPr/>
          <a:lstStyle/>
          <a:p>
            <a:pPr>
              <a:spcAft>
                <a:spcPts val="400"/>
              </a:spcAft>
            </a:pPr>
            <a:r>
              <a:rPr lang="en-US" altLang="zh-CN" sz="2300" smtClean="0"/>
              <a:t>Whenever the system encounters a forking execution of an </a:t>
            </a:r>
            <a:r>
              <a:rPr lang="en-US" altLang="zh-CN" sz="2300" b="1" smtClean="0">
                <a:latin typeface="Times New Roman" pitchFamily="18" charset="0"/>
                <a:cs typeface="Times New Roman" pitchFamily="18" charset="0"/>
              </a:rPr>
              <a:t>IF</a:t>
            </a:r>
            <a:r>
              <a:rPr lang="en-US" altLang="zh-CN" sz="2300" smtClean="0"/>
              <a:t> statement, the user can:</a:t>
            </a:r>
          </a:p>
          <a:p>
            <a:pPr marL="801687" lvl="1" indent="-457200">
              <a:spcAft>
                <a:spcPts val="400"/>
              </a:spcAft>
              <a:buSzPct val="100000"/>
              <a:buFont typeface="+mj-lt"/>
              <a:buAutoNum type="arabicPeriod"/>
            </a:pPr>
            <a:r>
              <a:rPr lang="en-US" altLang="zh-CN" smtClean="0"/>
              <a:t>Type “go true”, and the system follows the </a:t>
            </a:r>
            <a:r>
              <a:rPr lang="en-US" altLang="zh-CN" b="1" smtClean="0">
                <a:latin typeface="Times New Roman" pitchFamily="18" charset="0"/>
                <a:cs typeface="Times New Roman" pitchFamily="18" charset="0"/>
              </a:rPr>
              <a:t>THEN</a:t>
            </a:r>
            <a:r>
              <a:rPr lang="en-US" altLang="zh-CN" smtClean="0"/>
              <a:t> alternative changing </a:t>
            </a:r>
            <a:r>
              <a:rPr lang="en-US" altLang="zh-CN" i="1" smtClean="0"/>
              <a:t>pc</a:t>
            </a:r>
            <a:r>
              <a:rPr lang="en-US" altLang="zh-CN" smtClean="0"/>
              <a:t> .</a:t>
            </a:r>
          </a:p>
          <a:p>
            <a:pPr marL="801687" lvl="1" indent="-457200">
              <a:spcAft>
                <a:spcPts val="400"/>
              </a:spcAft>
              <a:buSzPct val="100000"/>
              <a:buFont typeface="+mj-lt"/>
              <a:buAutoNum type="arabicPeriod"/>
            </a:pPr>
            <a:r>
              <a:rPr lang="en-US" altLang="zh-CN" smtClean="0"/>
              <a:t>Type “</a:t>
            </a:r>
            <a:r>
              <a:rPr lang="en-US" altLang="zh-CN" smtClean="0"/>
              <a:t>go </a:t>
            </a:r>
            <a:r>
              <a:rPr lang="en-US" altLang="zh-CN" smtClean="0"/>
              <a:t>false”, </a:t>
            </a:r>
            <a:r>
              <a:rPr lang="en-US" altLang="zh-CN" smtClean="0"/>
              <a:t>and the system follows </a:t>
            </a:r>
            <a:r>
              <a:rPr lang="en-US" altLang="zh-CN" smtClean="0"/>
              <a:t>the </a:t>
            </a:r>
            <a:r>
              <a:rPr lang="en-US" altLang="zh-CN" b="1" smtClean="0">
                <a:latin typeface="Times New Roman" pitchFamily="18" charset="0"/>
                <a:cs typeface="Times New Roman" pitchFamily="18" charset="0"/>
              </a:rPr>
              <a:t>ELSE</a:t>
            </a:r>
            <a:r>
              <a:rPr lang="en-US" altLang="zh-CN" smtClean="0"/>
              <a:t> </a:t>
            </a:r>
            <a:r>
              <a:rPr lang="en-US" altLang="zh-CN" smtClean="0"/>
              <a:t>alternative changing </a:t>
            </a:r>
            <a:r>
              <a:rPr lang="en-US" altLang="zh-CN" i="1" smtClean="0"/>
              <a:t>pc</a:t>
            </a:r>
            <a:r>
              <a:rPr lang="en-US" altLang="zh-CN" smtClean="0"/>
              <a:t> </a:t>
            </a:r>
            <a:r>
              <a:rPr lang="en-US" altLang="zh-CN" smtClean="0"/>
              <a:t>.</a:t>
            </a:r>
          </a:p>
          <a:p>
            <a:pPr marL="801687" lvl="1" indent="-457200">
              <a:spcAft>
                <a:spcPts val="400"/>
              </a:spcAft>
              <a:buSzPct val="100000"/>
              <a:buFont typeface="+mj-lt"/>
              <a:buAutoNum type="arabicPeriod"/>
            </a:pPr>
            <a:r>
              <a:rPr lang="en-US" altLang="zh-CN" smtClean="0"/>
              <a:t>Type “assume (</a:t>
            </a:r>
            <a:r>
              <a:rPr lang="en-US" altLang="zh-CN" b="1" i="1" smtClean="0">
                <a:latin typeface="Times New Roman" pitchFamily="18" charset="0"/>
                <a:cs typeface="Times New Roman" pitchFamily="18" charset="0"/>
              </a:rPr>
              <a:t>P</a:t>
            </a:r>
            <a:r>
              <a:rPr lang="en-US" altLang="zh-CN" smtClean="0"/>
              <a:t>)”; go.</a:t>
            </a:r>
            <a:endParaRPr lang="en-US" altLang="zh-CN" smtClean="0"/>
          </a:p>
          <a:p>
            <a:pPr lvl="1"/>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nvGraphicFramePr>
        <p:xfrm>
          <a:off x="1094243" y="4572008"/>
          <a:ext cx="6763905" cy="1643074"/>
        </p:xfrm>
        <a:graphic>
          <a:graphicData uri="http://schemas.openxmlformats.org/drawingml/2006/table">
            <a:tbl>
              <a:tblPr firstRow="1" bandRow="1">
                <a:tableStyleId>{5C22544A-7EE6-4342-B048-85BDC9FD1C3A}</a:tableStyleId>
              </a:tblPr>
              <a:tblGrid>
                <a:gridCol w="2143139"/>
                <a:gridCol w="2071702"/>
                <a:gridCol w="2549064"/>
              </a:tblGrid>
              <a:tr h="373804">
                <a:tc>
                  <a:txBody>
                    <a:bodyPr/>
                    <a:lstStyle/>
                    <a:p>
                      <a:r>
                        <a:rPr lang="en-US" altLang="zh-CN" sz="2000" smtClean="0"/>
                        <a:t>Type</a:t>
                      </a:r>
                      <a:endParaRPr lang="zh-CN" altLang="en-US" sz="2000"/>
                    </a:p>
                  </a:txBody>
                  <a:tcPr marL="88344" marR="88344" marT="44172" marB="44172"/>
                </a:tc>
                <a:tc>
                  <a:txBody>
                    <a:bodyPr/>
                    <a:lstStyle/>
                    <a:p>
                      <a:r>
                        <a:rPr lang="en-US" altLang="zh-CN" sz="2000" i="1" smtClean="0"/>
                        <a:t>pc </a:t>
                      </a:r>
                      <a:r>
                        <a:rPr lang="en-US" altLang="zh-CN" sz="2000" i="0" smtClean="0"/>
                        <a:t>update</a:t>
                      </a:r>
                      <a:endParaRPr lang="zh-CN" altLang="en-US" sz="2000" i="1"/>
                    </a:p>
                  </a:txBody>
                  <a:tcPr marL="88344" marR="88344" marT="44172" marB="44172"/>
                </a:tc>
                <a:tc>
                  <a:txBody>
                    <a:bodyPr/>
                    <a:lstStyle/>
                    <a:p>
                      <a:r>
                        <a:rPr lang="en-US" altLang="zh-CN" sz="2000" i="0" smtClean="0"/>
                        <a:t>Next statement</a:t>
                      </a:r>
                      <a:endParaRPr lang="zh-CN" altLang="en-US" sz="2000" i="0"/>
                    </a:p>
                  </a:txBody>
                  <a:tcPr marL="88344" marR="88344" marT="44172" marB="44172"/>
                </a:tc>
              </a:tr>
              <a:tr h="392674">
                <a:tc>
                  <a:txBody>
                    <a:bodyPr/>
                    <a:lstStyle/>
                    <a:p>
                      <a:r>
                        <a:rPr lang="en-US" altLang="zh-CN" sz="2000" smtClean="0">
                          <a:latin typeface="Times New Roman" pitchFamily="18" charset="0"/>
                          <a:cs typeface="Times New Roman" pitchFamily="18" charset="0"/>
                        </a:rPr>
                        <a:t>go true</a:t>
                      </a:r>
                      <a:endParaRPr lang="zh-CN" altLang="en-US" sz="2000"/>
                    </a:p>
                  </a:txBody>
                  <a:tcPr marL="88344" marR="88344" marT="44172" marB="44172"/>
                </a:tc>
                <a:tc>
                  <a:txBody>
                    <a:bodyPr/>
                    <a:lstStyle/>
                    <a:p>
                      <a:r>
                        <a:rPr lang="en-US" altLang="zh-CN" sz="2000" smtClean="0">
                          <a:latin typeface="Times New Roman" pitchFamily="18" charset="0"/>
                          <a:cs typeface="Times New Roman" pitchFamily="18" charset="0"/>
                        </a:rPr>
                        <a:t>(a &gt; 0) &amp; (a &gt; 5) </a:t>
                      </a:r>
                      <a:endParaRPr lang="zh-CN" altLang="en-US" sz="2000"/>
                    </a:p>
                  </a:txBody>
                  <a:tcPr marL="88344" marR="88344" marT="44172" marB="44172"/>
                </a:tc>
                <a:tc>
                  <a:txBody>
                    <a:bodyPr/>
                    <a:lstStyle/>
                    <a:p>
                      <a:pPr algn="ctr"/>
                      <a:r>
                        <a:rPr lang="en-US" altLang="zh-CN" sz="2000" b="1" smtClean="0">
                          <a:latin typeface="Times New Roman" pitchFamily="18" charset="0"/>
                          <a:cs typeface="Times New Roman" pitchFamily="18" charset="0"/>
                        </a:rPr>
                        <a:t>S1</a:t>
                      </a:r>
                      <a:endParaRPr lang="zh-CN" altLang="en-US" sz="2000"/>
                    </a:p>
                  </a:txBody>
                  <a:tcPr marL="88344" marR="88344" marT="44172" marB="44172"/>
                </a:tc>
              </a:tr>
              <a:tr h="428158">
                <a:tc>
                  <a:txBody>
                    <a:bodyPr/>
                    <a:lstStyle/>
                    <a:p>
                      <a:r>
                        <a:rPr lang="en-US" altLang="zh-CN" sz="2000" smtClean="0">
                          <a:latin typeface="Times New Roman" pitchFamily="18" charset="0"/>
                          <a:cs typeface="Times New Roman" pitchFamily="18" charset="0"/>
                        </a:rPr>
                        <a:t>go false</a:t>
                      </a:r>
                      <a:endParaRPr lang="zh-CN" altLang="en-US" sz="2000"/>
                    </a:p>
                  </a:txBody>
                  <a:tcPr marL="88344" marR="88344" marT="44172" marB="44172"/>
                </a:tc>
                <a:tc>
                  <a:txBody>
                    <a:bodyPr/>
                    <a:lstStyle/>
                    <a:p>
                      <a:r>
                        <a:rPr lang="en-US" altLang="zh-CN" sz="2000" smtClean="0">
                          <a:latin typeface="Times New Roman" pitchFamily="18" charset="0"/>
                          <a:cs typeface="Times New Roman" pitchFamily="18" charset="0"/>
                        </a:rPr>
                        <a:t>(a &gt; 0) &amp; ¬(a &gt; 5) </a:t>
                      </a:r>
                      <a:endParaRPr lang="zh-CN" altLang="en-US" sz="2000"/>
                    </a:p>
                  </a:txBody>
                  <a:tcPr marL="88344" marR="88344" marT="44172" marB="44172"/>
                </a:tc>
                <a:tc>
                  <a:txBody>
                    <a:bodyPr/>
                    <a:lstStyle/>
                    <a:p>
                      <a:pPr algn="ctr"/>
                      <a:r>
                        <a:rPr lang="en-US" altLang="zh-CN" sz="2000" b="1" smtClean="0">
                          <a:latin typeface="Times New Roman" pitchFamily="18" charset="0"/>
                          <a:cs typeface="Times New Roman" pitchFamily="18" charset="0"/>
                        </a:rPr>
                        <a:t>S2</a:t>
                      </a:r>
                      <a:endParaRPr lang="zh-CN" altLang="en-US" sz="2000"/>
                    </a:p>
                  </a:txBody>
                  <a:tcPr marL="88344" marR="88344" marT="44172" marB="44172"/>
                </a:tc>
              </a:tr>
              <a:tr h="428628">
                <a:tc>
                  <a:txBody>
                    <a:bodyPr/>
                    <a:lstStyle/>
                    <a:p>
                      <a:r>
                        <a:rPr lang="en-US" altLang="zh-CN" sz="2000" b="1" smtClean="0">
                          <a:latin typeface="Times New Roman" pitchFamily="18" charset="0"/>
                          <a:cs typeface="Times New Roman" pitchFamily="18" charset="0"/>
                        </a:rPr>
                        <a:t>ASSUME</a:t>
                      </a:r>
                      <a:r>
                        <a:rPr lang="en-US" altLang="zh-CN" sz="2000" smtClean="0">
                          <a:latin typeface="Times New Roman" pitchFamily="18" charset="0"/>
                          <a:cs typeface="Times New Roman" pitchFamily="18" charset="0"/>
                        </a:rPr>
                        <a:t> (a&gt;10)</a:t>
                      </a:r>
                      <a:endParaRPr lang="zh-CN" altLang="en-US" sz="2000"/>
                    </a:p>
                  </a:txBody>
                  <a:tcPr marL="88344" marR="88344" marT="44172" marB="44172"/>
                </a:tc>
                <a:tc>
                  <a:txBody>
                    <a:bodyPr/>
                    <a:lstStyle/>
                    <a:p>
                      <a:r>
                        <a:rPr lang="en-US" altLang="zh-CN" sz="2000" smtClean="0">
                          <a:latin typeface="Times New Roman" pitchFamily="18" charset="0"/>
                          <a:cs typeface="Times New Roman" pitchFamily="18" charset="0"/>
                        </a:rPr>
                        <a:t>(a &gt; 0) &amp; (a &gt; 10) </a:t>
                      </a:r>
                      <a:endParaRPr lang="zh-CN" altLang="en-US" sz="2000"/>
                    </a:p>
                  </a:txBody>
                  <a:tcPr marL="88344" marR="88344" marT="44172" marB="44172"/>
                </a:tc>
                <a:tc>
                  <a:txBody>
                    <a:bodyPr/>
                    <a:lstStyle/>
                    <a:p>
                      <a:r>
                        <a:rPr lang="en-US" altLang="zh-CN" sz="1900" smtClean="0">
                          <a:latin typeface="Times New Roman" pitchFamily="18" charset="0"/>
                          <a:cs typeface="Times New Roman" pitchFamily="18" charset="0"/>
                        </a:rPr>
                        <a:t>re-execute </a:t>
                      </a:r>
                      <a:r>
                        <a:rPr lang="en-US" altLang="zh-CN" sz="1900" b="1" smtClean="0">
                          <a:latin typeface="Times New Roman" pitchFamily="18" charset="0"/>
                          <a:cs typeface="Times New Roman" pitchFamily="18" charset="0"/>
                        </a:rPr>
                        <a:t>IF </a:t>
                      </a:r>
                      <a:r>
                        <a:rPr lang="en-US" altLang="zh-CN" sz="1900" smtClean="0">
                          <a:latin typeface="Times New Roman" pitchFamily="18" charset="0"/>
                          <a:cs typeface="Times New Roman" pitchFamily="18" charset="0"/>
                        </a:rPr>
                        <a:t>statement</a:t>
                      </a:r>
                      <a:endParaRPr lang="zh-CN" altLang="en-US" sz="1900"/>
                    </a:p>
                  </a:txBody>
                  <a:tcPr marL="88344" marR="88344" marT="44172" marB="44172"/>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Practical issues</a:t>
            </a:r>
            <a:endParaRPr lang="zh-CN" altLang="en-US"/>
          </a:p>
        </p:txBody>
      </p:sp>
      <p:sp>
        <p:nvSpPr>
          <p:cNvPr id="3" name="内容占位符 2"/>
          <p:cNvSpPr>
            <a:spLocks noGrp="1"/>
          </p:cNvSpPr>
          <p:nvPr>
            <p:ph idx="1"/>
          </p:nvPr>
        </p:nvSpPr>
        <p:spPr/>
        <p:txBody>
          <a:bodyPr/>
          <a:lstStyle/>
          <a:p>
            <a:r>
              <a:rPr lang="en-US" altLang="zh-CN" smtClean="0"/>
              <a:t>It is a problem of finding a practical way to  deal with variable storage-referencing.</a:t>
            </a:r>
          </a:p>
          <a:p>
            <a:r>
              <a:rPr lang="en-US" altLang="zh-CN" smtClean="0"/>
              <a:t>The conflict between discrete aspects of computer arithmetic and the continuous nature of real numbers.</a:t>
            </a:r>
          </a:p>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One symbolic execution represents a large class of normal executions. This can help program testing and debugging. </a:t>
            </a:r>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a:p>
            <a:pPr>
              <a:spcAft>
                <a:spcPts val="600"/>
              </a:spcAft>
            </a:pPr>
            <a:r>
              <a:rPr lang="en-US" altLang="zh-CN" dirty="0"/>
              <a:t>Symbolic </a:t>
            </a:r>
            <a:r>
              <a:rPr lang="en-US" altLang="zh-CN" dirty="0" smtClean="0"/>
              <a:t>execution is also useful in other forms of program analysis.</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137591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xmlns="" val="1912946656"/>
      </p:ext>
    </p:extLst>
  </p:cSld>
  <p:clrMapOvr>
    <a:masterClrMapping/>
  </p:clrMapOvr>
  <mc:AlternateContent xmlns:mc="http://schemas.openxmlformats.org/markup-compatibility/2006">
    <mc:Choice xmlns:p14="http://schemas.microsoft.com/office/powerpoint/2010/main" xmlns="" Requires="p14">
      <p:transition spd="slow" p14:dur="2000" advTm="1792"/>
    </mc:Choice>
    <mc:Fallback>
      <p:transition spd="slow" advTm="179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gridCol w="3786214"/>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19</a:t>
            </a:fld>
            <a:endParaRPr kumimoji="1" lang="zh-CN" altLang="en-US">
              <a:solidFill>
                <a:prstClr val="black">
                  <a:lumMod val="65000"/>
                  <a:lumOff val="35000"/>
                </a:prstClr>
              </a:solidFill>
              <a:ea typeface="宋体"/>
            </a:endParaRPr>
          </a:p>
        </p:txBody>
      </p:sp>
      <p:sp>
        <p:nvSpPr>
          <p:cNvPr id="7" name="TextBox 6"/>
          <p:cNvSpPr txBox="1"/>
          <p:nvPr/>
        </p:nvSpPr>
        <p:spPr>
          <a:xfrm>
            <a:off x="3143240" y="1071546"/>
            <a:ext cx="3857620" cy="5301451"/>
          </a:xfrm>
          <a:prstGeom prst="rect">
            <a:avLst/>
          </a:prstGeom>
          <a:noFill/>
        </p:spPr>
        <p:txBody>
          <a:bodyPr wrap="square" rtlCol="0">
            <a:spAutoFit/>
          </a:bodyPr>
          <a:lstStyle/>
          <a:p>
            <a:r>
              <a:rPr lang="en-US" altLang="zh-CN" sz="1900" smtClean="0">
                <a:latin typeface="Times New Roman" pitchFamily="18" charset="0"/>
                <a:cs typeface="Times New Roman" pitchFamily="18" charset="0"/>
              </a:rPr>
              <a:t>variable </a:t>
            </a:r>
            <a:r>
              <a:rPr lang="en-US" altLang="zh-CN" sz="1900" b="1" smtClean="0">
                <a:latin typeface="Times New Roman" pitchFamily="18" charset="0"/>
                <a:cs typeface="Times New Roman" pitchFamily="18" charset="0"/>
              </a:rPr>
              <a:t>X</a:t>
            </a:r>
            <a:r>
              <a:rPr lang="en-US" altLang="zh-CN" sz="1900" smtClean="0">
                <a:latin typeface="Times New Roman" pitchFamily="18" charset="0"/>
                <a:cs typeface="Times New Roman" pitchFamily="18" charset="0"/>
              </a:rPr>
              <a:t> has the value </a:t>
            </a:r>
            <a:r>
              <a:rPr lang="en-US" altLang="zh-CN" sz="1900" b="1" smtClean="0">
                <a:latin typeface="Times New Roman" pitchFamily="18" charset="0"/>
                <a:cs typeface="Times New Roman" pitchFamily="18" charset="0"/>
              </a:rPr>
              <a:t>a</a:t>
            </a:r>
          </a:p>
          <a:p>
            <a:r>
              <a:rPr lang="en-US" altLang="zh-CN" sz="1900" i="1" smtClean="0">
                <a:latin typeface="Times New Roman" pitchFamily="18" charset="0"/>
                <a:cs typeface="Times New Roman" pitchFamily="18" charset="0"/>
              </a:rPr>
              <a:t>pc</a:t>
            </a:r>
            <a:r>
              <a:rPr lang="en-US" altLang="zh-CN" sz="1900" smtClean="0">
                <a:latin typeface="Times New Roman" pitchFamily="18" charset="0"/>
                <a:cs typeface="Times New Roman" pitchFamily="18" charset="0"/>
              </a:rPr>
              <a:t> has the value </a:t>
            </a:r>
            <a:r>
              <a:rPr lang="en-US" altLang="zh-CN" sz="1900" b="1" smtClean="0">
                <a:latin typeface="Times New Roman" pitchFamily="18" charset="0"/>
                <a:cs typeface="Times New Roman" pitchFamily="18" charset="0"/>
              </a:rPr>
              <a:t>a</a:t>
            </a:r>
            <a:r>
              <a:rPr lang="en-US" altLang="zh-CN" sz="1900" smtClean="0">
                <a:latin typeface="Times New Roman" pitchFamily="18" charset="0"/>
                <a:cs typeface="Times New Roman" pitchFamily="18" charset="0"/>
              </a:rPr>
              <a:t> &gt; 0</a:t>
            </a:r>
          </a:p>
          <a:p>
            <a:pPr>
              <a:lnSpc>
                <a:spcPct val="150000"/>
              </a:lnSpc>
            </a:pPr>
            <a:r>
              <a:rPr lang="en-US" altLang="zh-CN" sz="1900" b="1" smtClean="0">
                <a:latin typeface="Times New Roman" pitchFamily="18" charset="0"/>
                <a:cs typeface="Times New Roman" pitchFamily="18" charset="0"/>
              </a:rPr>
              <a:t>IF X &gt; 5 THEN S1 ELSE S2</a:t>
            </a:r>
          </a:p>
          <a:p>
            <a:r>
              <a:rPr lang="en-US" altLang="zh-CN" sz="1900" smtClean="0">
                <a:latin typeface="Times New Roman" pitchFamily="18" charset="0"/>
                <a:cs typeface="Times New Roman" pitchFamily="18" charset="0"/>
              </a:rPr>
              <a:t>First check:</a:t>
            </a:r>
          </a:p>
          <a:p>
            <a:r>
              <a:rPr lang="en-US" altLang="zh-CN" sz="1900" smtClean="0">
                <a:latin typeface="Times New Roman" pitchFamily="18" charset="0"/>
                <a:cs typeface="Times New Roman" pitchFamily="18" charset="0"/>
              </a:rPr>
              <a:t>(a)  a &gt; 0 </a:t>
            </a:r>
            <a:r>
              <a:rPr lang="en-US" altLang="zh-CN" sz="1900" smtClean="0">
                <a:latin typeface="Times New Roman" pitchFamily="18" charset="0"/>
                <a:cs typeface="Times New Roman" pitchFamily="18" charset="0"/>
              </a:rPr>
              <a:t>→ (a &gt; </a:t>
            </a:r>
            <a:r>
              <a:rPr lang="en-US" altLang="zh-CN" sz="1900" smtClean="0">
                <a:latin typeface="Times New Roman" pitchFamily="18" charset="0"/>
                <a:cs typeface="Times New Roman" pitchFamily="18" charset="0"/>
              </a:rPr>
              <a:t>5</a:t>
            </a:r>
            <a:r>
              <a:rPr lang="en-US" altLang="zh-CN" sz="1900" smtClean="0">
                <a:latin typeface="Times New Roman" pitchFamily="18" charset="0"/>
                <a:cs typeface="Times New Roman" pitchFamily="18" charset="0"/>
              </a:rPr>
              <a:t>) nor</a:t>
            </a:r>
          </a:p>
          <a:p>
            <a:pPr marL="342900" indent="-342900">
              <a:lnSpc>
                <a:spcPct val="150000"/>
              </a:lnSpc>
              <a:buAutoNum type="alphaLcParenBoth" startAt="2"/>
            </a:pPr>
            <a:r>
              <a:rPr lang="en-US" altLang="zh-CN" sz="1900" smtClean="0">
                <a:latin typeface="Times New Roman" pitchFamily="18" charset="0"/>
                <a:cs typeface="Times New Roman" pitchFamily="18" charset="0"/>
              </a:rPr>
              <a:t>a &gt; 0 → </a:t>
            </a:r>
            <a:r>
              <a:rPr lang="en-US" altLang="zh-CN" sz="1900" smtClean="0">
                <a:latin typeface="Times New Roman" pitchFamily="18" charset="0"/>
                <a:cs typeface="Times New Roman" pitchFamily="18" charset="0"/>
              </a:rPr>
              <a:t>¬</a:t>
            </a:r>
            <a:r>
              <a:rPr lang="en-US" altLang="zh-CN" sz="1900" smtClean="0">
                <a:latin typeface="Times New Roman" pitchFamily="18" charset="0"/>
                <a:cs typeface="Times New Roman" pitchFamily="18" charset="0"/>
              </a:rPr>
              <a:t>(a &gt; 5)</a:t>
            </a:r>
          </a:p>
          <a:p>
            <a:pPr marL="342900" indent="-342900">
              <a:lnSpc>
                <a:spcPct val="150000"/>
              </a:lnSpc>
            </a:pPr>
            <a:r>
              <a:rPr lang="en-US" altLang="zh-CN" sz="1900" smtClean="0">
                <a:latin typeface="Times New Roman" pitchFamily="18" charset="0"/>
                <a:cs typeface="Times New Roman" pitchFamily="18" charset="0"/>
              </a:rPr>
              <a:t>If type “go true”, </a:t>
            </a:r>
            <a:r>
              <a:rPr lang="en-US" altLang="zh-CN" sz="1900" i="1" smtClean="0">
                <a:latin typeface="Times New Roman" pitchFamily="18" charset="0"/>
                <a:cs typeface="Times New Roman" pitchFamily="18" charset="0"/>
              </a:rPr>
              <a:t>pc </a:t>
            </a:r>
            <a:r>
              <a:rPr lang="en-US" altLang="zh-CN" sz="1900" smtClean="0">
                <a:latin typeface="Times New Roman" pitchFamily="18" charset="0"/>
                <a:cs typeface="Times New Roman" pitchFamily="18" charset="0"/>
              </a:rPr>
              <a:t>is updated to</a:t>
            </a:r>
          </a:p>
          <a:p>
            <a:pPr marL="342900" indent="-342900"/>
            <a:r>
              <a:rPr lang="en-US" altLang="zh-CN" sz="1900" smtClean="0">
                <a:latin typeface="Times New Roman" pitchFamily="18" charset="0"/>
                <a:cs typeface="Times New Roman" pitchFamily="18" charset="0"/>
              </a:rPr>
              <a:t>(a </a:t>
            </a:r>
            <a:r>
              <a:rPr lang="en-US" altLang="zh-CN" sz="1900" smtClean="0">
                <a:latin typeface="Times New Roman" pitchFamily="18" charset="0"/>
                <a:cs typeface="Times New Roman" pitchFamily="18" charset="0"/>
              </a:rPr>
              <a:t>&gt; </a:t>
            </a:r>
            <a:r>
              <a:rPr lang="en-US" altLang="zh-CN" sz="1900" smtClean="0">
                <a:latin typeface="Times New Roman" pitchFamily="18" charset="0"/>
                <a:cs typeface="Times New Roman" pitchFamily="18" charset="0"/>
              </a:rPr>
              <a:t>0) &amp; </a:t>
            </a:r>
            <a:r>
              <a:rPr lang="en-US" altLang="zh-CN" sz="1900" smtClean="0">
                <a:latin typeface="Times New Roman" pitchFamily="18" charset="0"/>
                <a:cs typeface="Times New Roman" pitchFamily="18" charset="0"/>
              </a:rPr>
              <a:t>(a &gt; </a:t>
            </a:r>
            <a:r>
              <a:rPr lang="en-US" altLang="zh-CN" sz="1900" smtClean="0">
                <a:latin typeface="Times New Roman" pitchFamily="18" charset="0"/>
                <a:cs typeface="Times New Roman" pitchFamily="18" charset="0"/>
              </a:rPr>
              <a:t>5</a:t>
            </a:r>
            <a:r>
              <a:rPr lang="en-US" altLang="zh-CN" sz="1900" smtClean="0">
                <a:latin typeface="Times New Roman" pitchFamily="18" charset="0"/>
                <a:cs typeface="Times New Roman" pitchFamily="18" charset="0"/>
              </a:rPr>
              <a:t>) and </a:t>
            </a:r>
            <a:r>
              <a:rPr lang="en-US" altLang="zh-CN" sz="1900" b="1" smtClean="0">
                <a:latin typeface="Times New Roman" pitchFamily="18" charset="0"/>
                <a:cs typeface="Times New Roman" pitchFamily="18" charset="0"/>
              </a:rPr>
              <a:t>S1</a:t>
            </a:r>
            <a:r>
              <a:rPr lang="en-US" altLang="zh-CN" sz="1900" smtClean="0">
                <a:latin typeface="Times New Roman" pitchFamily="18" charset="0"/>
                <a:cs typeface="Times New Roman" pitchFamily="18" charset="0"/>
              </a:rPr>
              <a:t> is next. </a:t>
            </a:r>
          </a:p>
          <a:p>
            <a:pPr marL="342900" indent="-342900"/>
            <a:r>
              <a:rPr lang="en-US" altLang="zh-CN" sz="1900" smtClean="0">
                <a:latin typeface="Times New Roman" pitchFamily="18" charset="0"/>
                <a:cs typeface="Times New Roman" pitchFamily="18" charset="0"/>
              </a:rPr>
              <a:t>If type “</a:t>
            </a:r>
            <a:r>
              <a:rPr lang="en-US" altLang="zh-CN" sz="1900" smtClean="0">
                <a:latin typeface="Times New Roman" pitchFamily="18" charset="0"/>
                <a:cs typeface="Times New Roman" pitchFamily="18" charset="0"/>
              </a:rPr>
              <a:t>go </a:t>
            </a:r>
            <a:r>
              <a:rPr lang="en-US" altLang="zh-CN" sz="1900" smtClean="0">
                <a:latin typeface="Times New Roman" pitchFamily="18" charset="0"/>
                <a:cs typeface="Times New Roman" pitchFamily="18" charset="0"/>
              </a:rPr>
              <a:t>false”, </a:t>
            </a:r>
            <a:r>
              <a:rPr lang="en-US" altLang="zh-CN" sz="1900" i="1" smtClean="0">
                <a:latin typeface="Times New Roman" pitchFamily="18" charset="0"/>
                <a:cs typeface="Times New Roman" pitchFamily="18" charset="0"/>
              </a:rPr>
              <a:t>pc </a:t>
            </a:r>
            <a:r>
              <a:rPr lang="en-US" altLang="zh-CN" sz="1900" smtClean="0">
                <a:latin typeface="Times New Roman" pitchFamily="18" charset="0"/>
                <a:cs typeface="Times New Roman" pitchFamily="18" charset="0"/>
              </a:rPr>
              <a:t>is updated to</a:t>
            </a:r>
          </a:p>
          <a:p>
            <a:pPr marL="342900" indent="-342900"/>
            <a:r>
              <a:rPr lang="en-US" altLang="zh-CN" sz="1900" smtClean="0">
                <a:latin typeface="Times New Roman" pitchFamily="18" charset="0"/>
                <a:cs typeface="Times New Roman" pitchFamily="18" charset="0"/>
              </a:rPr>
              <a:t>(a &gt; 0) &amp; ¬(a &gt; 5) and </a:t>
            </a:r>
            <a:r>
              <a:rPr lang="en-US" altLang="zh-CN" sz="1900" b="1" smtClean="0">
                <a:latin typeface="Times New Roman" pitchFamily="18" charset="0"/>
                <a:cs typeface="Times New Roman" pitchFamily="18" charset="0"/>
              </a:rPr>
              <a:t>S2</a:t>
            </a:r>
            <a:r>
              <a:rPr lang="en-US" altLang="zh-CN" sz="1900" smtClean="0">
                <a:latin typeface="Times New Roman" pitchFamily="18" charset="0"/>
                <a:cs typeface="Times New Roman" pitchFamily="18" charset="0"/>
              </a:rPr>
              <a:t> is next. </a:t>
            </a:r>
          </a:p>
          <a:p>
            <a:pPr indent="-342900"/>
            <a:r>
              <a:rPr lang="en-US" altLang="zh-CN" sz="1900" smtClean="0">
                <a:latin typeface="Times New Roman" pitchFamily="18" charset="0"/>
                <a:cs typeface="Times New Roman" pitchFamily="18" charset="0"/>
              </a:rPr>
              <a:t>If type “</a:t>
            </a:r>
            <a:r>
              <a:rPr lang="en-US" altLang="zh-CN" sz="1900" b="1" smtClean="0">
                <a:latin typeface="Times New Roman" pitchFamily="18" charset="0"/>
                <a:cs typeface="Times New Roman" pitchFamily="18" charset="0"/>
              </a:rPr>
              <a:t>ASSUME</a:t>
            </a:r>
            <a:r>
              <a:rPr lang="en-US" altLang="zh-CN" sz="1900" smtClean="0">
                <a:latin typeface="Times New Roman" pitchFamily="18" charset="0"/>
                <a:cs typeface="Times New Roman" pitchFamily="18" charset="0"/>
              </a:rPr>
              <a:t> (a&gt;10)”, </a:t>
            </a:r>
            <a:r>
              <a:rPr lang="en-US" altLang="zh-CN" sz="1900" i="1" smtClean="0">
                <a:latin typeface="Times New Roman" pitchFamily="18" charset="0"/>
                <a:cs typeface="Times New Roman" pitchFamily="18" charset="0"/>
              </a:rPr>
              <a:t>pc </a:t>
            </a:r>
            <a:r>
              <a:rPr lang="en-US" altLang="zh-CN" sz="1900" smtClean="0">
                <a:latin typeface="Times New Roman" pitchFamily="18" charset="0"/>
                <a:cs typeface="Times New Roman" pitchFamily="18" charset="0"/>
              </a:rPr>
              <a:t>is updated to </a:t>
            </a:r>
            <a:r>
              <a:rPr lang="en-US" altLang="zh-CN" sz="1900" smtClean="0">
                <a:latin typeface="Times New Roman" pitchFamily="18" charset="0"/>
                <a:cs typeface="Times New Roman" pitchFamily="18" charset="0"/>
              </a:rPr>
              <a:t>(a &gt; 0) &amp; (a </a:t>
            </a:r>
            <a:r>
              <a:rPr lang="en-US" altLang="zh-CN" sz="1900" smtClean="0">
                <a:latin typeface="Times New Roman" pitchFamily="18" charset="0"/>
                <a:cs typeface="Times New Roman" pitchFamily="18" charset="0"/>
              </a:rPr>
              <a:t>&gt; </a:t>
            </a:r>
            <a:r>
              <a:rPr lang="en-US" altLang="zh-CN" sz="1900" smtClean="0">
                <a:latin typeface="Times New Roman" pitchFamily="18" charset="0"/>
                <a:cs typeface="Times New Roman" pitchFamily="18" charset="0"/>
              </a:rPr>
              <a:t>10) and re-execute </a:t>
            </a:r>
            <a:r>
              <a:rPr lang="en-US" altLang="zh-CN" sz="1900" b="1" smtClean="0">
                <a:latin typeface="Times New Roman" pitchFamily="18" charset="0"/>
                <a:cs typeface="Times New Roman" pitchFamily="18" charset="0"/>
              </a:rPr>
              <a:t>IF </a:t>
            </a:r>
            <a:r>
              <a:rPr lang="en-US" altLang="zh-CN" sz="1900" smtClean="0">
                <a:latin typeface="Times New Roman" pitchFamily="18" charset="0"/>
                <a:cs typeface="Times New Roman" pitchFamily="18" charset="0"/>
              </a:rPr>
              <a:t>statement. </a:t>
            </a:r>
            <a:endParaRPr lang="en-US" altLang="zh-CN" sz="1900" i="1" smtClean="0">
              <a:latin typeface="Times New Roman" pitchFamily="18" charset="0"/>
              <a:cs typeface="Times New Roman" pitchFamily="18" charset="0"/>
            </a:endParaRPr>
          </a:p>
          <a:p>
            <a:pPr marL="342900" indent="-342900"/>
            <a:endParaRPr lang="en-US" altLang="zh-CN" smtClean="0">
              <a:cs typeface="Times New Roman" pitchFamily="18" charset="0"/>
            </a:endParaRPr>
          </a:p>
          <a:p>
            <a:pPr marL="342900" indent="-342900"/>
            <a:endParaRPr lang="en-US" altLang="zh-CN" i="1" smtClean="0">
              <a:cs typeface="Times New Roman" pitchFamily="18" charset="0"/>
            </a:endParaRPr>
          </a:p>
          <a:p>
            <a:pPr>
              <a:lnSpc>
                <a:spcPct val="150000"/>
              </a:lnSpc>
            </a:pPr>
            <a:endParaRPr lang="zh-CN" altLang="en-US"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everywhere</a:t>
            </a:r>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Unreliable programs </a:t>
            </a:r>
            <a:r>
              <a:rPr lang="en-US" altLang="zh-CN" sz="3600" dirty="0"/>
              <a:t>bring losses</a:t>
            </a:r>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xmlns=""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xmlns=""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16659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sz="2200" dirty="0" smtClean="0"/>
              <a:t>If the program is judged to produce correct results for some small sample data, it is assumed to be correct.</a:t>
            </a:r>
          </a:p>
          <a:p>
            <a:pPr lvl="1">
              <a:spcBef>
                <a:spcPts val="600"/>
              </a:spcBef>
              <a:spcAft>
                <a:spcPts val="600"/>
              </a:spcAft>
            </a:pPr>
            <a:r>
              <a:rPr lang="en-US" altLang="zh-CN" sz="2200"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xmlns=""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xmlns="" val="4252105673"/>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41730</TotalTime>
  <Words>1042</Words>
  <Application>Microsoft Office PowerPoint</Application>
  <PresentationFormat>全屏显示(4:3)</PresentationFormat>
  <Paragraphs>159</Paragraphs>
  <Slides>19</Slides>
  <Notes>3</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2_Network</vt:lpstr>
      <vt:lpstr>mopec-2</vt:lpstr>
      <vt:lpstr>幻灯片 1</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vt:lpstr>
      <vt:lpstr>幻灯片 11</vt:lpstr>
      <vt:lpstr>Effigy</vt:lpstr>
      <vt:lpstr>Effigy</vt:lpstr>
      <vt:lpstr>Effigy</vt:lpstr>
      <vt:lpstr>Practical issues</vt:lpstr>
      <vt:lpstr>Conclusion</vt:lpstr>
      <vt:lpstr>幻灯片 17</vt:lpstr>
      <vt:lpstr>Effigy</vt:lpstr>
      <vt:lpstr>幻灯片 19</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slt</cp:lastModifiedBy>
  <cp:revision>1280</cp:revision>
  <cp:lastPrinted>2014-03-24T00:35:37Z</cp:lastPrinted>
  <dcterms:created xsi:type="dcterms:W3CDTF">2012-02-01T01:23:27Z</dcterms:created>
  <dcterms:modified xsi:type="dcterms:W3CDTF">2020-11-29T17:49:21Z</dcterms:modified>
</cp:coreProperties>
</file>