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7"/>
  </p:notesMasterIdLst>
  <p:handoutMasterIdLst>
    <p:handoutMasterId r:id="rId28"/>
  </p:handoutMasterIdLst>
  <p:sldIdLst>
    <p:sldId id="554" r:id="rId3"/>
    <p:sldId id="561" r:id="rId4"/>
    <p:sldId id="562" r:id="rId5"/>
    <p:sldId id="557" r:id="rId6"/>
    <p:sldId id="558" r:id="rId7"/>
    <p:sldId id="559" r:id="rId8"/>
    <p:sldId id="560" r:id="rId9"/>
    <p:sldId id="574" r:id="rId10"/>
    <p:sldId id="563" r:id="rId11"/>
    <p:sldId id="577" r:id="rId12"/>
    <p:sldId id="578" r:id="rId13"/>
    <p:sldId id="565" r:id="rId14"/>
    <p:sldId id="580" r:id="rId15"/>
    <p:sldId id="581" r:id="rId16"/>
    <p:sldId id="567" r:id="rId17"/>
    <p:sldId id="569" r:id="rId18"/>
    <p:sldId id="571" r:id="rId19"/>
    <p:sldId id="570" r:id="rId20"/>
    <p:sldId id="582" r:id="rId21"/>
    <p:sldId id="584" r:id="rId22"/>
    <p:sldId id="583" r:id="rId23"/>
    <p:sldId id="573" r:id="rId24"/>
    <p:sldId id="568" r:id="rId25"/>
    <p:sldId id="556" r:id="rId2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10" autoAdjust="0"/>
    <p:restoredTop sz="75881" autoAdjust="0"/>
  </p:normalViewPr>
  <p:slideViewPr>
    <p:cSldViewPr>
      <p:cViewPr varScale="1">
        <p:scale>
          <a:sx n="52" d="100"/>
          <a:sy n="52" d="100"/>
        </p:scale>
        <p:origin x="-1188" y="-102"/>
      </p:cViewPr>
      <p:guideLst>
        <p:guide orient="horz" pos="2160"/>
        <p:guide pos="2880"/>
      </p:guideLst>
    </p:cSldViewPr>
  </p:slideViewPr>
  <p:outlineViewPr>
    <p:cViewPr>
      <p:scale>
        <a:sx n="33" d="100"/>
        <a:sy n="33" d="100"/>
      </p:scale>
      <p:origin x="0" y="0"/>
    </p:cViewPr>
  </p:outlineViewPr>
  <p:notesTextViewPr>
    <p:cViewPr>
      <p:scale>
        <a:sx n="1" d="1"/>
        <a:sy n="1" d="1"/>
      </p:scale>
      <p:origin x="0" y="27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8F1A1E50-BBF0-464D-811A-982C2CAE586C}" srcId="{3776A631-3A5C-4A45-AAA1-9A83DB9BB2B4}" destId="{24E5BDE8-7AD9-4252-B145-1D56807EB9A4}" srcOrd="1" destOrd="0" parTransId="{8F06EAF3-9191-46BD-981D-F07244E13DF0}" sibTransId="{1D3B26D8-8EBD-49D2-B20B-F604159AC195}"/>
    <dgm:cxn modelId="{7BBEAA23-584D-4A1C-8311-C0E9E6CBA3A7}" type="presOf" srcId="{FAA59F73-6FA0-49D5-8348-D14E1B279350}" destId="{D0B9CC40-12C0-4884-9089-BF414A745106}" srcOrd="0" destOrd="3" presId="urn:microsoft.com/office/officeart/2005/8/layout/arrow4"/>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4B8B0CE1-B669-4226-9D35-60E76A01C7BF}" type="presOf" srcId="{24E5BDE8-7AD9-4252-B145-1D56807EB9A4}" destId="{D0B9CC40-12C0-4884-9089-BF414A745106}" srcOrd="0" destOrd="2" presId="urn:microsoft.com/office/officeart/2005/8/layout/arrow4"/>
    <dgm:cxn modelId="{F45D9E64-B6B5-4FCE-8F7D-9355626CBEEB}" srcId="{1A65B431-B0C5-475B-AACB-EE64CDB5542D}" destId="{AB150DB6-D2F2-4EF8-BD47-A1DE4EA9EAC7}" srcOrd="2" destOrd="0" parTransId="{D632890A-DFEB-4F2F-B9E4-C2C0177B3A32}" sibTransId="{4F8154F9-CBA6-441C-AE49-ECE3A500577C}"/>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xmlns=""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xmlns=""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lgn="l">
              <a:lnSpc>
                <a:spcPct val="120000"/>
              </a:lnSpc>
              <a:spcAft>
                <a:spcPts val="0"/>
              </a:spcAft>
              <a:defRPr/>
            </a:pPr>
            <a:r>
              <a:rPr lang="en-US" altLang="zh-CN" smtClean="0"/>
              <a:t>Hello, everyone! My name is Shi Lintian.</a:t>
            </a:r>
            <a:r>
              <a:rPr lang="en-US" altLang="zh-CN" baseline="0" smtClean="0"/>
              <a:t> </a:t>
            </a:r>
          </a:p>
          <a:p>
            <a:pPr lvl="0" algn="l">
              <a:lnSpc>
                <a:spcPct val="120000"/>
              </a:lnSpc>
              <a:spcAft>
                <a:spcPts val="0"/>
              </a:spcAft>
              <a:defRPr/>
            </a:pPr>
            <a:r>
              <a:rPr lang="en-US" altLang="zh-CN" baseline="0" smtClean="0"/>
              <a:t>Today I will give a speech on </a:t>
            </a:r>
            <a:r>
              <a:rPr lang="en-US" altLang="zh-CN" sz="1200" i="1" kern="0" smtClean="0">
                <a:solidFill>
                  <a:schemeClr val="tx1"/>
                </a:solidFill>
                <a:latin typeface="Arial"/>
              </a:rPr>
              <a:t>Symbolic Execution and Program Testing </a:t>
            </a:r>
            <a:r>
              <a:rPr lang="en-US" altLang="zh-CN" sz="1200" i="0" kern="0" smtClean="0">
                <a:solidFill>
                  <a:schemeClr val="tx1"/>
                </a:solidFill>
                <a:latin typeface="Arial"/>
              </a:rPr>
              <a:t>written</a:t>
            </a:r>
            <a:r>
              <a:rPr lang="en-US" altLang="zh-CN" sz="1200" i="0" kern="0" baseline="0" smtClean="0">
                <a:solidFill>
                  <a:schemeClr val="tx1"/>
                </a:solidFill>
                <a:latin typeface="Arial"/>
              </a:rPr>
              <a:t> by James C.King.</a:t>
            </a:r>
            <a:endParaRPr kumimoji="0" lang="en-US" altLang="zh-CN" sz="1200" b="1" i="1" u="none" strike="noStrike" kern="0" cap="none" spc="0" normalizeH="0" baseline="0" noProof="0" smtClean="0">
              <a:ln>
                <a:noFill/>
              </a:ln>
              <a:solidFill>
                <a:schemeClr val="tx1"/>
              </a:solidFill>
              <a:effectLst/>
              <a:uLnTx/>
              <a:uFillTx/>
              <a:latin typeface="Arial"/>
            </a:endParaRPr>
          </a:p>
          <a:p>
            <a:pPr algn="l"/>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386784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execution path is a sequence of true and false, where a value of true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in the sequence denotes that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conditional statement encountered along the execution path took the “then” branch, </a:t>
            </a:r>
          </a:p>
          <a:p>
            <a:r>
              <a:rPr lang="en-US" altLang="zh-CN" sz="1200" b="0" i="0" u="none" strike="noStrike" kern="1200" baseline="0" dirty="0" smtClean="0">
                <a:solidFill>
                  <a:schemeClr val="tx1"/>
                </a:solidFill>
                <a:latin typeface="+mn-lt"/>
                <a:ea typeface="+mn-ea"/>
                <a:cs typeface="+mn-cs"/>
              </a:rPr>
              <a:t>respectively a value of false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took the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All the execution paths of a program can be represented using a tree, called the execution tree.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10</a:t>
            </a:fld>
            <a:endParaRPr lang="zh-CN" altLang="en-US"/>
          </a:p>
        </p:txBody>
      </p:sp>
    </p:spTree>
    <p:extLst>
      <p:ext uri="{BB962C8B-B14F-4D97-AF65-F5344CB8AC3E}">
        <p14:creationId xmlns:p14="http://schemas.microsoft.com/office/powerpoint/2010/main" xmlns="" val="621224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function </a:t>
            </a:r>
            <a:r>
              <a:rPr lang="en-US" altLang="zh-CN" sz="1200" b="0" i="0" u="none" strike="noStrike" kern="1200" baseline="0" dirty="0" err="1" smtClean="0">
                <a:solidFill>
                  <a:schemeClr val="tx1"/>
                </a:solidFill>
                <a:latin typeface="+mn-lt"/>
                <a:ea typeface="+mn-ea"/>
                <a:cs typeface="+mn-cs"/>
              </a:rPr>
              <a:t>testme</a:t>
            </a:r>
            <a:r>
              <a:rPr lang="en-US" altLang="zh-CN" sz="1200" b="0" i="0" u="none" strike="noStrike" kern="1200" baseline="0" dirty="0" smtClean="0">
                <a:solidFill>
                  <a:schemeClr val="tx1"/>
                </a:solidFill>
                <a:latin typeface="+mn-lt"/>
                <a:ea typeface="+mn-ea"/>
                <a:cs typeface="+mn-cs"/>
              </a:rPr>
              <a:t>() has three execution paths. the statement z equals x has two branches. And the then branch has another IF-Statement x greater than y plus 10 which has two branches too.</a:t>
            </a:r>
          </a:p>
          <a:p>
            <a:endParaRPr lang="en-US" altLang="zh-CN" sz="1200" b="0" i="0" u="none" strike="noStrike" kern="1200" baseline="0" dirty="0" smtClean="0">
              <a:solidFill>
                <a:schemeClr val="tx1"/>
              </a:solidFill>
              <a:latin typeface="+mn-lt"/>
              <a:ea typeface="+mn-ea"/>
              <a:cs typeface="+mn-cs"/>
            </a:endParaRPr>
          </a:p>
          <a:p>
            <a:pPr marL="0" indent="0">
              <a:spcAft>
                <a:spcPts val="600"/>
              </a:spcAft>
              <a:buFont typeface="Wingdings" panose="05000000000000000000" pitchFamily="2" charset="2"/>
              <a:buNone/>
            </a:pPr>
            <a:r>
              <a:rPr lang="en-US" altLang="zh-CN" dirty="0" smtClean="0"/>
              <a:t>Each terminal leaf in the tree corresponds to a potential execution path and there may exist a particular concrete input which will trace the same path. </a:t>
            </a:r>
          </a:p>
          <a:p>
            <a:pPr marL="0" indent="0">
              <a:spcAft>
                <a:spcPts val="600"/>
              </a:spcAft>
              <a:buFont typeface="Wingdings" panose="05000000000000000000" pitchFamily="2" charset="2"/>
              <a:buNone/>
            </a:pPr>
            <a:r>
              <a:rPr lang="en-US" altLang="zh-CN" dirty="0" smtClean="0"/>
              <a:t>Symbolic execution aims to explore as many terminal leaf as possible.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11</a:t>
            </a:fld>
            <a:endParaRPr lang="zh-CN" altLang="en-US"/>
          </a:p>
        </p:txBody>
      </p:sp>
    </p:spTree>
    <p:extLst>
      <p:ext uri="{BB962C8B-B14F-4D97-AF65-F5344CB8AC3E}">
        <p14:creationId xmlns:p14="http://schemas.microsoft.com/office/powerpoint/2010/main" xmlns="" val="307994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Symbolic execution maintains a symbolic state \sigma, which maps variables to symbolic expressions, </a:t>
            </a:r>
          </a:p>
          <a:p>
            <a:r>
              <a:rPr lang="en-US" altLang="zh-CN" dirty="0" smtClean="0"/>
              <a:t>and a symbolic path constraint PC, which is a quantifier-free first-order formula over symbolic expressions. </a:t>
            </a:r>
          </a:p>
          <a:p>
            <a:r>
              <a:rPr lang="en-US" altLang="zh-CN" dirty="0" smtClean="0"/>
              <a:t>At the beginning of a symbolic execution, \sigma is initialized to an empty map and PC is initialized to true. </a:t>
            </a:r>
          </a:p>
          <a:p>
            <a:endParaRPr lang="en-US" altLang="zh-CN" dirty="0" smtClean="0"/>
          </a:p>
          <a:p>
            <a:r>
              <a:rPr lang="en-US" altLang="zh-CN" dirty="0" smtClean="0"/>
              <a:t>Both \sigma and PC are updated during the course of symbolic execution. </a:t>
            </a:r>
          </a:p>
          <a:p>
            <a:r>
              <a:rPr lang="en-US" altLang="zh-CN" dirty="0" smtClean="0"/>
              <a:t>At the end of a symbolic execution along an execution path of the program, PC is solved using a constraint solver to generate concrete input values. </a:t>
            </a:r>
          </a:p>
          <a:p>
            <a:r>
              <a:rPr lang="en-US" altLang="zh-CN" dirty="0" smtClean="0"/>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12</a:t>
            </a:fld>
            <a:endParaRPr lang="zh-CN" altLang="en-US"/>
          </a:p>
        </p:txBody>
      </p:sp>
    </p:spTree>
    <p:extLst>
      <p:ext uri="{BB962C8B-B14F-4D97-AF65-F5344CB8AC3E}">
        <p14:creationId xmlns:p14="http://schemas.microsoft.com/office/powerpoint/2010/main" xmlns="" val="207601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symbolic execution starts with an empty symbolic state and with symbolic path constraint is true.</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every read </a:t>
            </a:r>
            <a:r>
              <a:rPr lang="en-US" altLang="zh-CN" sz="1200" smtClean="0"/>
              <a:t>statement </a:t>
            </a:r>
            <a:r>
              <a:rPr lang="en-US" altLang="zh-CN" sz="1200" i="1" smtClean="0">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200" i="1"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i="1" smtClean="0">
                <a:latin typeface="Times New Roman" panose="02020603050405020304" pitchFamily="18" charset="0"/>
                <a:ea typeface="等线" panose="02010600030101010101" pitchFamily="2" charset="-122"/>
                <a:cs typeface="Times New Roman" panose="02020603050405020304" pitchFamily="18" charset="0"/>
              </a:rPr>
              <a:t>assigns to var </a:t>
            </a:r>
            <a:r>
              <a:rPr lang="en-US" altLang="zh-CN" sz="1200" dirty="0" smtClean="0"/>
              <a:t>that receives program input, symbolic execution adds the mapping </a:t>
            </a:r>
            <a:r>
              <a:rPr lang="en-US" altLang="zh-CN" sz="1200" i="1" dirty="0" err="1" smtClean="0">
                <a:latin typeface="Times New Roman" panose="02020603050405020304" pitchFamily="18" charset="0"/>
                <a:cs typeface="Times New Roman" panose="02020603050405020304" pitchFamily="18" charset="0"/>
              </a:rPr>
              <a:t>var</a:t>
            </a:r>
            <a:r>
              <a:rPr lang="en-US" altLang="zh-CN" sz="1200" i="1" dirty="0" smtClean="0">
                <a:latin typeface="Times New Roman" panose="02020603050405020304" pitchFamily="18" charset="0"/>
                <a:cs typeface="Times New Roman" panose="02020603050405020304" pitchFamily="18" charset="0"/>
              </a:rPr>
              <a:t> </a:t>
            </a:r>
            <a:r>
              <a:rPr lang="en-US" altLang="zh-CN" sz="1200" i="1" baseline="0" dirty="0" smtClean="0">
                <a:latin typeface="Times New Roman" panose="02020603050405020304" pitchFamily="18" charset="0"/>
                <a:cs typeface="Times New Roman" panose="02020603050405020304" pitchFamily="18" charset="0"/>
              </a:rPr>
              <a:t> to</a:t>
            </a:r>
            <a:r>
              <a:rPr lang="en-US" altLang="zh-CN" sz="1200" i="1" dirty="0" smtClean="0">
                <a:latin typeface="Times New Roman" panose="02020603050405020304" pitchFamily="18" charset="0"/>
                <a:cs typeface="Times New Roman" panose="02020603050405020304" pitchFamily="18" charset="0"/>
              </a:rPr>
              <a:t> s</a:t>
            </a:r>
            <a:r>
              <a:rPr lang="en-US" altLang="zh-CN" sz="1200" dirty="0" smtClean="0"/>
              <a:t> into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where </a:t>
            </a:r>
            <a:r>
              <a:rPr lang="en-US" altLang="zh-CN" sz="1200" i="1" dirty="0" smtClean="0">
                <a:latin typeface="Times New Roman" panose="02020603050405020304" pitchFamily="18" charset="0"/>
                <a:cs typeface="Times New Roman" panose="02020603050405020304" pitchFamily="18" charset="0"/>
              </a:rPr>
              <a:t>s</a:t>
            </a:r>
            <a:r>
              <a:rPr lang="en-US" altLang="zh-CN" sz="1200" dirty="0" smtClean="0"/>
              <a:t> is a fresh </a:t>
            </a:r>
            <a:r>
              <a:rPr lang="en-US" altLang="zh-CN" sz="1200" smtClean="0"/>
              <a:t>symbolic </a:t>
            </a:r>
            <a:r>
              <a:rPr lang="en-US" altLang="zh-CN" sz="1200" smtClean="0"/>
              <a:t>value.</a:t>
            </a:r>
            <a:r>
              <a:rPr lang="en-US" altLang="zh-CN" sz="1200" baseline="0" smtClean="0"/>
              <a:t> In this program, we assume that input values are x0, y0.</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t>
            </a:r>
            <a:r>
              <a:rPr lang="en-US" altLang="zh-CN" sz="1200" smtClean="0"/>
              <a:t>every </a:t>
            </a:r>
            <a:r>
              <a:rPr lang="en-US" altLang="zh-CN" sz="1200" smtClean="0"/>
              <a:t>statement e assigns to v, </a:t>
            </a:r>
            <a:r>
              <a:rPr lang="en-US" altLang="zh-CN" sz="1200" dirty="0" smtClean="0"/>
              <a:t>symbolic execution updates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by mapping </a:t>
            </a:r>
            <a:r>
              <a:rPr lang="en-US" altLang="zh-CN" sz="1200" i="1" dirty="0" smtClean="0">
                <a:latin typeface="Times New Roman" panose="02020603050405020304" pitchFamily="18" charset="0"/>
                <a:cs typeface="Times New Roman" panose="02020603050405020304" pitchFamily="18" charset="0"/>
              </a:rPr>
              <a:t>v to </a:t>
            </a:r>
            <a:r>
              <a:rPr lang="el-GR" altLang="zh-CN" sz="1200" i="1" dirty="0" smtClean="0">
                <a:latin typeface="Times New Roman" panose="02020603050405020304" pitchFamily="18" charset="0"/>
                <a:cs typeface="Times New Roman" panose="02020603050405020304" pitchFamily="18" charset="0"/>
              </a:rPr>
              <a:t>σ</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13</a:t>
            </a:fld>
            <a:endParaRPr lang="zh-CN" altLang="en-US"/>
          </a:p>
        </p:txBody>
      </p:sp>
    </p:spTree>
    <p:extLst>
      <p:ext uri="{BB962C8B-B14F-4D97-AF65-F5344CB8AC3E}">
        <p14:creationId xmlns:p14="http://schemas.microsoft.com/office/powerpoint/2010/main" xmlns="" val="209856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At every conditional statement </a:t>
            </a:r>
            <a:r>
              <a:rPr lang="en-US" altLang="zh-CN" sz="1200" dirty="0" smtClean="0">
                <a:latin typeface="Consolas" panose="020B0609020204030204" pitchFamily="49" charset="0"/>
              </a:rPr>
              <a:t>if (</a:t>
            </a:r>
            <a:r>
              <a:rPr lang="en-US" altLang="zh-CN" sz="1200" i="1" dirty="0" smtClean="0">
                <a:latin typeface="Consolas" panose="020B0609020204030204" pitchFamily="49" charset="0"/>
              </a:rPr>
              <a:t>e</a:t>
            </a:r>
            <a:r>
              <a:rPr lang="en-US" altLang="zh-CN" sz="1200" dirty="0" smtClean="0">
                <a:latin typeface="Consolas" panose="020B0609020204030204" pitchFamily="49" charset="0"/>
              </a:rPr>
              <a:t>) then </a:t>
            </a:r>
            <a:r>
              <a:rPr lang="en-US" altLang="zh-CN" sz="1200" b="1" dirty="0" smtClean="0">
                <a:latin typeface="Consolas" panose="020B0609020204030204" pitchFamily="49" charset="0"/>
              </a:rPr>
              <a:t>S1</a:t>
            </a:r>
            <a:r>
              <a:rPr lang="en-US" altLang="zh-CN" sz="1200" dirty="0" smtClean="0">
                <a:latin typeface="Consolas" panose="020B0609020204030204" pitchFamily="49" charset="0"/>
              </a:rPr>
              <a:t> else </a:t>
            </a:r>
            <a:r>
              <a:rPr lang="en-US" altLang="zh-CN" sz="1200" b="1" dirty="0" smtClean="0">
                <a:latin typeface="Consolas" panose="020B0609020204030204" pitchFamily="49" charset="0"/>
              </a:rPr>
              <a:t>S2</a:t>
            </a:r>
            <a:endParaRPr lang="en-US" altLang="zh-CN" sz="1200" dirty="0" smtClean="0"/>
          </a:p>
          <a:p>
            <a:pPr marL="342900" indent="-342900">
              <a:buFont typeface="+mj-lt"/>
              <a:buAutoNum type="arabicPeriod"/>
            </a:pPr>
            <a:r>
              <a:rPr lang="en-US" altLang="zh-CN" sz="1200" i="1" dirty="0" smtClean="0"/>
              <a:t>pc</a:t>
            </a:r>
            <a:r>
              <a:rPr lang="en-US" altLang="zh-CN" sz="1200" dirty="0" smtClean="0"/>
              <a:t> is updated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“then” branch </a:t>
            </a:r>
          </a:p>
          <a:p>
            <a:pPr marL="342900" indent="-342900">
              <a:buFont typeface="+mj-lt"/>
              <a:buAutoNum type="arabicPeriod"/>
            </a:pPr>
            <a:r>
              <a:rPr lang="en-US" altLang="zh-CN" sz="1200" dirty="0" smtClean="0"/>
              <a:t>and a fresh path constraint </a:t>
            </a:r>
            <a:r>
              <a:rPr lang="en-US" altLang="zh-CN" sz="1200" i="1" dirty="0" smtClean="0"/>
              <a:t>pc’</a:t>
            </a:r>
            <a:r>
              <a:rPr lang="en-US" altLang="zh-CN" sz="1200" dirty="0" smtClean="0"/>
              <a:t> is created and initialized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a symbolic execution instance hits an exit statement or an error.</a:t>
            </a:r>
          </a:p>
          <a:p>
            <a:r>
              <a:rPr lang="en-US" altLang="zh-CN" sz="1200" b="0" i="0" u="none" strike="noStrike" kern="1200" baseline="0" dirty="0" smtClean="0">
                <a:solidFill>
                  <a:schemeClr val="tx1"/>
                </a:solidFill>
                <a:latin typeface="+mn-lt"/>
                <a:ea typeface="+mn-ea"/>
                <a:cs typeface="+mn-cs"/>
              </a:rPr>
              <a:t>the current instance of symbolic execution is terminated and a satisfying assignment to the current symbolic path constraint is generated.</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xmlns="" val="327333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author and his </a:t>
            </a:r>
            <a:r>
              <a:rPr lang="en-US" altLang="zh-CN" sz="1200" b="0" i="0" u="none" strike="noStrike" kern="1200" baseline="0" smtClean="0">
                <a:solidFill>
                  <a:schemeClr val="tx1"/>
                </a:solidFill>
                <a:latin typeface="+mn-lt"/>
                <a:ea typeface="+mn-ea"/>
                <a:cs typeface="+mn-cs"/>
              </a:rPr>
              <a:t>colleagues </a:t>
            </a:r>
            <a:r>
              <a:rPr lang="en-US" altLang="zh-CN" sz="1200" b="0" i="0" u="none" strike="noStrike" kern="1200" baseline="0" smtClean="0">
                <a:solidFill>
                  <a:schemeClr val="tx1"/>
                </a:solidFill>
                <a:latin typeface="+mn-lt"/>
                <a:ea typeface="+mn-ea"/>
                <a:cs typeface="+mn-cs"/>
              </a:rPr>
              <a:t>have developed </a:t>
            </a:r>
            <a:r>
              <a:rPr lang="en-US" altLang="zh-CN" sz="1200" b="0" i="0" u="none" strike="noStrike" kern="1200" baseline="0" dirty="0" smtClean="0">
                <a:solidFill>
                  <a:schemeClr val="tx1"/>
                </a:solidFill>
                <a:latin typeface="+mn-lt"/>
                <a:ea typeface="+mn-ea"/>
                <a:cs typeface="+mn-cs"/>
              </a:rPr>
              <a:t>an interactive symbolic execution system called EFFIGY.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Basic </a:t>
            </a:r>
            <a:r>
              <a:rPr lang="en-US" altLang="zh-CN" sz="1200" b="0" i="0" u="none" strike="noStrike" kern="1200" baseline="0" dirty="0" smtClean="0">
                <a:solidFill>
                  <a:schemeClr val="tx1"/>
                </a:solidFill>
                <a:latin typeface="+mn-lt"/>
                <a:ea typeface="+mn-ea"/>
                <a:cs typeface="+mn-cs"/>
              </a:rPr>
              <a:t>debugging and testing facilities are provided for symbolic </a:t>
            </a:r>
            <a:r>
              <a:rPr lang="en-US" altLang="zh-CN" sz="1200" b="0" i="0" u="none" strike="noStrike" kern="1200" baseline="0" smtClean="0">
                <a:solidFill>
                  <a:schemeClr val="tx1"/>
                </a:solidFill>
                <a:latin typeface="+mn-lt"/>
                <a:ea typeface="+mn-ea"/>
                <a:cs typeface="+mn-cs"/>
              </a:rPr>
              <a:t>program </a:t>
            </a:r>
            <a:r>
              <a:rPr lang="en-US" altLang="zh-CN" sz="1200" b="0" i="0" u="none" strike="noStrike" kern="1200" baseline="0" smtClean="0">
                <a:solidFill>
                  <a:schemeClr val="tx1"/>
                </a:solidFill>
                <a:latin typeface="+mn-lt"/>
                <a:ea typeface="+mn-ea"/>
                <a:cs typeface="+mn-cs"/>
              </a:rPr>
              <a:t>execution.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 "exhaustive“ test manager is available for systematically exploring the alternatives presented in the symbolic execution tree.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system can automatically check test </a:t>
            </a:r>
            <a:r>
              <a:rPr lang="en-US" altLang="zh-CN" sz="1200" b="0" i="0" u="none" strike="noStrike" kern="1200" baseline="0" smtClean="0">
                <a:solidFill>
                  <a:schemeClr val="tx1"/>
                </a:solidFill>
                <a:latin typeface="+mn-lt"/>
                <a:ea typeface="+mn-ea"/>
                <a:cs typeface="+mn-cs"/>
              </a:rPr>
              <a:t>case </a:t>
            </a:r>
            <a:r>
              <a:rPr lang="en-US" altLang="zh-CN" sz="1200" b="0" i="0" u="none" strike="noStrike" kern="1200" baseline="0" smtClean="0">
                <a:solidFill>
                  <a:schemeClr val="tx1"/>
                </a:solidFill>
                <a:latin typeface="+mn-lt"/>
                <a:ea typeface="+mn-ea"/>
                <a:cs typeface="+mn-cs"/>
              </a:rPr>
              <a:t>results against </a:t>
            </a:r>
            <a:r>
              <a:rPr lang="en-US" altLang="zh-CN" sz="1200" b="0" i="0" u="none" strike="noStrike" kern="1200" baseline="0" dirty="0" smtClean="0">
                <a:solidFill>
                  <a:schemeClr val="tx1"/>
                </a:solidFill>
                <a:latin typeface="+mn-lt"/>
                <a:ea typeface="+mn-ea"/>
                <a:cs typeface="+mn-cs"/>
              </a:rPr>
              <a:t>output assertions if they are supplied</a:t>
            </a:r>
            <a:r>
              <a:rPr lang="en-US" altLang="zh-CN" sz="1200" b="0" i="0" u="none" strike="noStrike" kern="1200" baseline="0" smtClean="0">
                <a:solidFill>
                  <a:schemeClr val="tx1"/>
                </a:solidFill>
                <a:latin typeface="+mn-lt"/>
                <a:ea typeface="+mn-ea"/>
                <a:cs typeface="+mn-cs"/>
              </a:rPr>
              <a:t>. </a:t>
            </a:r>
            <a:endParaRPr lang="en-US" altLang="zh-CN" sz="1200" b="0" i="0" u="none" strike="noStrike" kern="1200" baseline="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Finally, the system offers a program verifier which uses symbolic execution and user supplied assertions to generate the verification conditions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15</a:t>
            </a:fld>
            <a:endParaRPr lang="zh-CN" altLang="en-US"/>
          </a:p>
        </p:txBody>
      </p:sp>
    </p:spTree>
    <p:extLst>
      <p:ext uri="{BB962C8B-B14F-4D97-AF65-F5344CB8AC3E}">
        <p14:creationId xmlns:p14="http://schemas.microsoft.com/office/powerpoint/2010/main" xmlns="" val="1466003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full complement of interactive debugging facilities is also available, including</a:t>
            </a:r>
          </a:p>
          <a:p>
            <a:r>
              <a:rPr lang="en-US" altLang="zh-CN" sz="1200" b="0" i="1" u="none" strike="noStrike" kern="1200" baseline="0" dirty="0" smtClean="0">
                <a:solidFill>
                  <a:schemeClr val="tx1"/>
                </a:solidFill>
                <a:latin typeface="+mn-lt"/>
                <a:ea typeface="+mn-ea"/>
                <a:cs typeface="+mn-cs"/>
              </a:rPr>
              <a:t>1. Tracing. </a:t>
            </a:r>
            <a:r>
              <a:rPr lang="en-US" altLang="zh-CN" sz="1200" b="0" i="0" u="none" strike="noStrike" kern="1200" baseline="0" dirty="0" smtClean="0">
                <a:solidFill>
                  <a:schemeClr val="tx1"/>
                </a:solidFill>
                <a:latin typeface="+mn-lt"/>
                <a:ea typeface="+mn-ea"/>
                <a:cs typeface="+mn-cs"/>
              </a:rPr>
              <a:t>The user can request to see the statement number, the source statement, the computational results, or any combination. </a:t>
            </a:r>
          </a:p>
          <a:p>
            <a:r>
              <a:rPr lang="en-US" altLang="zh-CN" sz="1200" b="0" i="1" u="none" strike="noStrike" kern="1200" baseline="0" dirty="0" smtClean="0">
                <a:solidFill>
                  <a:schemeClr val="tx1"/>
                </a:solidFill>
                <a:latin typeface="+mn-lt"/>
                <a:ea typeface="+mn-ea"/>
                <a:cs typeface="+mn-cs"/>
              </a:rPr>
              <a:t>2. Breakpoints. </a:t>
            </a:r>
            <a:r>
              <a:rPr lang="en-US" altLang="zh-CN" sz="1200" b="0" i="0" u="none" strike="noStrike" kern="1200" baseline="0" dirty="0" smtClean="0">
                <a:solidFill>
                  <a:schemeClr val="tx1"/>
                </a:solidFill>
                <a:latin typeface="+mn-lt"/>
                <a:ea typeface="+mn-ea"/>
                <a:cs typeface="+mn-cs"/>
              </a:rPr>
              <a:t>The user can insert "breakpoints</a:t>
            </a:r>
            <a:r>
              <a:rPr lang="en-US" altLang="zh-CN" sz="1200" b="0" i="0" u="none" strike="noStrike" kern="1200" baseline="0" smtClean="0">
                <a:solidFill>
                  <a:schemeClr val="tx1"/>
                </a:solidFill>
                <a:latin typeface="+mn-lt"/>
                <a:ea typeface="+mn-ea"/>
                <a:cs typeface="+mn-cs"/>
              </a:rPr>
              <a:t>" </a:t>
            </a:r>
            <a:r>
              <a:rPr lang="en-US" altLang="zh-CN" sz="1200" b="0" i="0" u="none" strike="noStrike" kern="1200" baseline="0" smtClean="0">
                <a:solidFill>
                  <a:schemeClr val="tx1"/>
                </a:solidFill>
                <a:latin typeface="+mn-lt"/>
                <a:ea typeface="+mn-ea"/>
                <a:cs typeface="+mn-cs"/>
              </a:rPr>
              <a:t>to interrupt the symbolic execution </a:t>
            </a:r>
            <a:r>
              <a:rPr lang="en-US" altLang="zh-CN" sz="1200" b="0" i="0" u="none" strike="noStrike" kern="1200" baseline="0" smtClean="0">
                <a:solidFill>
                  <a:schemeClr val="tx1"/>
                </a:solidFill>
                <a:latin typeface="+mn-lt"/>
                <a:ea typeface="+mn-ea"/>
                <a:cs typeface="+mn-cs"/>
              </a:rPr>
              <a:t>and </a:t>
            </a:r>
            <a:r>
              <a:rPr lang="en-US" altLang="zh-CN" sz="1200" b="0" i="0" u="none" strike="noStrike" kern="1200" baseline="0" smtClean="0">
                <a:solidFill>
                  <a:schemeClr val="tx1"/>
                </a:solidFill>
                <a:latin typeface="+mn-lt"/>
                <a:ea typeface="+mn-ea"/>
                <a:cs typeface="+mn-cs"/>
              </a:rPr>
              <a:t>get the control. </a:t>
            </a:r>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user </a:t>
            </a:r>
            <a:r>
              <a:rPr lang="en-US" altLang="zh-CN" sz="1200" b="0" i="0" u="none" strike="noStrike" kern="1200" baseline="0" smtClean="0">
                <a:solidFill>
                  <a:schemeClr val="tx1"/>
                </a:solidFill>
                <a:latin typeface="+mn-lt"/>
                <a:ea typeface="+mn-ea"/>
                <a:cs typeface="+mn-cs"/>
              </a:rPr>
              <a:t>can then </a:t>
            </a:r>
            <a:r>
              <a:rPr lang="en-US" altLang="zh-CN" sz="1200" b="0" i="0" u="none" strike="noStrike" kern="1200" baseline="0" dirty="0" smtClean="0">
                <a:solidFill>
                  <a:schemeClr val="tx1"/>
                </a:solidFill>
                <a:latin typeface="+mn-lt"/>
                <a:ea typeface="+mn-ea"/>
                <a:cs typeface="+mn-cs"/>
              </a:rPr>
              <a:t>examine the state of the execution, set variables, and resume execution.</a:t>
            </a:r>
          </a:p>
          <a:p>
            <a:r>
              <a:rPr lang="en-US" altLang="zh-CN" sz="1200" b="0" i="1" u="none" strike="noStrike" kern="1200" baseline="0" dirty="0" smtClean="0">
                <a:solidFill>
                  <a:schemeClr val="tx1"/>
                </a:solidFill>
                <a:latin typeface="+mn-lt"/>
                <a:ea typeface="+mn-ea"/>
                <a:cs typeface="+mn-cs"/>
              </a:rPr>
              <a:t>3. State saving. </a:t>
            </a:r>
            <a:r>
              <a:rPr lang="en-US" altLang="zh-CN" sz="1200" b="0" i="0" u="none" strike="noStrike" kern="1200" baseline="0" dirty="0" smtClean="0">
                <a:solidFill>
                  <a:schemeClr val="tx1"/>
                </a:solidFill>
                <a:latin typeface="+mn-lt"/>
                <a:ea typeface="+mn-ea"/>
                <a:cs typeface="+mn-cs"/>
              </a:rPr>
              <a:t>As a user explores the various paths of his program he may wish to save the state of execution to later return and explore alternative paths. "SAVE" and "RESTORE" are provided for this purpose.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16</a:t>
            </a:fld>
            <a:endParaRPr lang="zh-CN" altLang="en-US"/>
          </a:p>
        </p:txBody>
      </p:sp>
    </p:spTree>
    <p:extLst>
      <p:ext uri="{BB962C8B-B14F-4D97-AF65-F5344CB8AC3E}">
        <p14:creationId xmlns:p14="http://schemas.microsoft.com/office/powerpoint/2010/main" xmlns="" val="220369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Whenever the system </a:t>
            </a:r>
            <a:r>
              <a:rPr lang="en-US" altLang="zh-CN" sz="1200" b="0" i="0" u="none" strike="noStrike" kern="1200" baseline="0" smtClean="0">
                <a:solidFill>
                  <a:schemeClr val="tx1"/>
                </a:solidFill>
                <a:latin typeface="+mn-lt"/>
                <a:ea typeface="+mn-ea"/>
                <a:cs typeface="+mn-cs"/>
              </a:rPr>
              <a:t>encounters </a:t>
            </a:r>
            <a:r>
              <a:rPr lang="en-US" altLang="zh-CN" sz="1200" b="0" i="0" u="none" strike="noStrike" kern="1200" baseline="0" smtClean="0">
                <a:solidFill>
                  <a:schemeClr val="tx1"/>
                </a:solidFill>
                <a:latin typeface="+mn-lt"/>
                <a:ea typeface="+mn-ea"/>
                <a:cs typeface="+mn-cs"/>
              </a:rPr>
              <a:t>an </a:t>
            </a:r>
            <a:r>
              <a:rPr lang="en-US" altLang="zh-CN" sz="1200" b="0" i="0" u="none" strike="noStrike" kern="1200" baseline="0" dirty="0" smtClean="0">
                <a:solidFill>
                  <a:schemeClr val="tx1"/>
                </a:solidFill>
                <a:latin typeface="+mn-lt"/>
                <a:ea typeface="+mn-ea"/>
                <a:cs typeface="+mn-cs"/>
              </a:rPr>
              <a:t>IF statement (both alternatives being possible) it notifies the user and allows him to choose. He may: </a:t>
            </a:r>
          </a:p>
          <a:p>
            <a:r>
              <a:rPr lang="en-US" altLang="zh-CN" sz="1200" b="0" i="0" u="none" strike="noStrike" kern="1200" baseline="0" dirty="0" smtClean="0">
                <a:solidFill>
                  <a:schemeClr val="tx1"/>
                </a:solidFill>
                <a:latin typeface="+mn-lt"/>
                <a:ea typeface="+mn-ea"/>
                <a:cs typeface="+mn-cs"/>
              </a:rPr>
              <a:t>1. Type </a:t>
            </a:r>
            <a:r>
              <a:rPr lang="en-US" altLang="zh-CN" sz="1200" b="0" i="1" u="none" strike="noStrike" kern="1200" baseline="0" dirty="0" smtClean="0">
                <a:solidFill>
                  <a:schemeClr val="tx1"/>
                </a:solidFill>
                <a:latin typeface="+mn-lt"/>
                <a:ea typeface="+mn-ea"/>
                <a:cs typeface="+mn-cs"/>
              </a:rPr>
              <a:t>"go </a:t>
            </a:r>
            <a:r>
              <a:rPr lang="en-US" altLang="zh-CN" sz="1200" b="0" i="0" u="none" strike="noStrike" kern="1200" baseline="0" dirty="0" smtClean="0">
                <a:solidFill>
                  <a:schemeClr val="tx1"/>
                </a:solidFill>
                <a:latin typeface="+mn-lt"/>
                <a:ea typeface="+mn-ea"/>
                <a:cs typeface="+mn-cs"/>
              </a:rPr>
              <a:t>true" and the system follows the </a:t>
            </a:r>
            <a:r>
              <a:rPr lang="en-US" altLang="zh-CN" sz="1200" b="0" i="0" u="none" strike="noStrike" kern="1200" baseline="0" smtClean="0">
                <a:solidFill>
                  <a:schemeClr val="tx1"/>
                </a:solidFill>
                <a:latin typeface="+mn-lt"/>
                <a:ea typeface="+mn-ea"/>
                <a:cs typeface="+mn-cs"/>
              </a:rPr>
              <a:t>THEN </a:t>
            </a:r>
            <a:r>
              <a:rPr lang="en-US" altLang="zh-CN" sz="1200" b="0" i="0" u="none" strike="noStrike" kern="1200" baseline="0" smtClean="0">
                <a:solidFill>
                  <a:schemeClr val="tx1"/>
                </a:solidFill>
                <a:latin typeface="+mn-lt"/>
                <a:ea typeface="+mn-ea"/>
                <a:cs typeface="+mn-cs"/>
              </a:rPr>
              <a:t>branch </a:t>
            </a:r>
            <a:r>
              <a:rPr lang="en-US" altLang="zh-CN" sz="1200" b="0" i="0" u="none" strike="noStrike" kern="1200" baseline="0" dirty="0" smtClean="0">
                <a:solidFill>
                  <a:schemeClr val="tx1"/>
                </a:solidFill>
                <a:latin typeface="+mn-lt"/>
                <a:ea typeface="+mn-ea"/>
                <a:cs typeface="+mn-cs"/>
              </a:rPr>
              <a:t>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a:t>
            </a:r>
          </a:p>
          <a:p>
            <a:r>
              <a:rPr lang="en-US" altLang="zh-CN" sz="1200" b="0" i="0" u="none" strike="noStrike" kern="1200" baseline="0" dirty="0" smtClean="0">
                <a:solidFill>
                  <a:schemeClr val="tx1"/>
                </a:solidFill>
                <a:latin typeface="+mn-lt"/>
                <a:ea typeface="+mn-ea"/>
                <a:cs typeface="+mn-cs"/>
              </a:rPr>
              <a:t>2. Type "go false" and the system follows the </a:t>
            </a:r>
            <a:r>
              <a:rPr lang="en-US" altLang="zh-CN" sz="1200" b="0" i="0" u="none" strike="noStrike" kern="1200" baseline="0" smtClean="0">
                <a:solidFill>
                  <a:schemeClr val="tx1"/>
                </a:solidFill>
                <a:latin typeface="+mn-lt"/>
                <a:ea typeface="+mn-ea"/>
                <a:cs typeface="+mn-cs"/>
              </a:rPr>
              <a:t>ELSE </a:t>
            </a:r>
            <a:r>
              <a:rPr lang="en-US" altLang="zh-CN" sz="1200" b="0" i="0" u="none" strike="noStrike" kern="1200" baseline="0" smtClean="0">
                <a:solidFill>
                  <a:schemeClr val="tx1"/>
                </a:solidFill>
                <a:latin typeface="+mn-lt"/>
                <a:ea typeface="+mn-ea"/>
                <a:cs typeface="+mn-cs"/>
              </a:rPr>
              <a:t>branch </a:t>
            </a:r>
            <a:r>
              <a:rPr lang="en-US" altLang="zh-CN" sz="1200" b="0" i="0" u="none" strike="noStrike" kern="1200" baseline="0" dirty="0" smtClean="0">
                <a:solidFill>
                  <a:schemeClr val="tx1"/>
                </a:solidFill>
                <a:latin typeface="+mn-lt"/>
                <a:ea typeface="+mn-ea"/>
                <a:cs typeface="+mn-cs"/>
              </a:rPr>
              <a:t>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 or</a:t>
            </a:r>
          </a:p>
          <a:p>
            <a:r>
              <a:rPr lang="en-US" altLang="zh-CN" sz="1200" b="0" i="0" u="none" strike="noStrike" kern="1200" baseline="0" dirty="0" smtClean="0">
                <a:solidFill>
                  <a:schemeClr val="tx1"/>
                </a:solidFill>
                <a:latin typeface="+mn-lt"/>
                <a:ea typeface="+mn-ea"/>
                <a:cs typeface="+mn-cs"/>
              </a:rPr>
              <a:t>3. Type </a:t>
            </a:r>
            <a:r>
              <a:rPr lang="en-US" altLang="zh-CN" sz="1200" b="0" i="0" u="none" strike="noStrike" kern="1200" baseline="0" smtClean="0">
                <a:solidFill>
                  <a:schemeClr val="tx1"/>
                </a:solidFill>
                <a:latin typeface="+mn-lt"/>
                <a:ea typeface="+mn-ea"/>
                <a:cs typeface="+mn-cs"/>
              </a:rPr>
              <a:t>"</a:t>
            </a:r>
            <a:r>
              <a:rPr lang="en-US" altLang="zh-CN" sz="1200" b="0" i="0" u="none" strike="noStrike" kern="1200" baseline="0" smtClean="0">
                <a:solidFill>
                  <a:schemeClr val="tx1"/>
                </a:solidFill>
                <a:latin typeface="+mn-lt"/>
                <a:ea typeface="+mn-ea"/>
                <a:cs typeface="+mn-cs"/>
              </a:rPr>
              <a:t>assume(P)”</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the third form P is a predicate which is first </a:t>
            </a:r>
            <a:r>
              <a:rPr lang="en-US" altLang="zh-CN" sz="1200" b="0" i="1" u="none" strike="noStrike" kern="1200" baseline="0" dirty="0" smtClean="0">
                <a:solidFill>
                  <a:schemeClr val="tx1"/>
                </a:solidFill>
                <a:latin typeface="+mn-lt"/>
                <a:ea typeface="+mn-ea"/>
                <a:cs typeface="+mn-cs"/>
              </a:rPr>
              <a:t>evaluated </a:t>
            </a:r>
            <a:r>
              <a:rPr lang="en-US" altLang="zh-CN" sz="1200" b="0" i="0" u="none" strike="noStrike" kern="1200" baseline="0" dirty="0" smtClean="0">
                <a:solidFill>
                  <a:schemeClr val="tx1"/>
                </a:solidFill>
                <a:latin typeface="+mn-lt"/>
                <a:ea typeface="+mn-ea"/>
                <a:cs typeface="+mn-cs"/>
              </a:rPr>
              <a:t>using the current values of program variables and then </a:t>
            </a:r>
            <a:r>
              <a:rPr lang="en-US" altLang="zh-CN" sz="1200" b="0" i="0" u="none" strike="noStrike" kern="1200" baseline="0" smtClean="0">
                <a:solidFill>
                  <a:schemeClr val="tx1"/>
                </a:solidFill>
                <a:latin typeface="+mn-lt"/>
                <a:ea typeface="+mn-ea"/>
                <a:cs typeface="+mn-cs"/>
              </a:rPr>
              <a:t>added </a:t>
            </a:r>
            <a:r>
              <a:rPr lang="en-US" altLang="zh-CN" sz="1200" b="0" i="0" u="none" strike="noStrike" kern="1200" baseline="0" smtClean="0">
                <a:solidFill>
                  <a:schemeClr val="tx1"/>
                </a:solidFill>
                <a:latin typeface="+mn-lt"/>
                <a:ea typeface="+mn-ea"/>
                <a:cs typeface="+mn-cs"/>
              </a:rPr>
              <a:t>to </a:t>
            </a:r>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pc. </a:t>
            </a:r>
          </a:p>
          <a:p>
            <a:r>
              <a:rPr lang="en-US" altLang="zh-CN" sz="1200" b="0" i="0" u="none" strike="noStrike" kern="1200" baseline="0" smtClean="0">
                <a:solidFill>
                  <a:schemeClr val="tx1"/>
                </a:solidFill>
                <a:latin typeface="+mn-lt"/>
                <a:ea typeface="+mn-ea"/>
                <a:cs typeface="+mn-cs"/>
              </a:rPr>
              <a:t>And the </a:t>
            </a:r>
            <a:r>
              <a:rPr lang="en-US" altLang="zh-CN" sz="1200" b="0" i="0" u="none" strike="noStrike" kern="1200" baseline="0" smtClean="0">
                <a:solidFill>
                  <a:schemeClr val="tx1"/>
                </a:solidFill>
                <a:latin typeface="+mn-lt"/>
                <a:ea typeface="+mn-ea"/>
                <a:cs typeface="+mn-cs"/>
              </a:rPr>
              <a:t>system </a:t>
            </a:r>
            <a:r>
              <a:rPr lang="en-US" altLang="zh-CN" sz="1200" b="0" i="0" u="none" strike="noStrike" kern="1200" baseline="0" smtClean="0">
                <a:solidFill>
                  <a:schemeClr val="tx1"/>
                </a:solidFill>
                <a:latin typeface="+mn-lt"/>
                <a:ea typeface="+mn-ea"/>
                <a:cs typeface="+mn-cs"/>
              </a:rPr>
              <a:t>will </a:t>
            </a:r>
            <a:r>
              <a:rPr lang="en-US" altLang="zh-CN" sz="1200" b="0" i="0" u="none" strike="noStrike" kern="1200" baseline="0" dirty="0" smtClean="0">
                <a:solidFill>
                  <a:schemeClr val="tx1"/>
                </a:solidFill>
                <a:latin typeface="+mn-lt"/>
                <a:ea typeface="+mn-ea"/>
                <a:cs typeface="+mn-cs"/>
              </a:rPr>
              <a:t>re-execute the IF statement using the </a:t>
            </a:r>
            <a:r>
              <a:rPr lang="en-US" altLang="zh-CN" sz="1200" b="0" i="0" u="none" strike="noStrike" kern="1200" baseline="0" smtClean="0">
                <a:solidFill>
                  <a:schemeClr val="tx1"/>
                </a:solidFill>
                <a:latin typeface="+mn-lt"/>
                <a:ea typeface="+mn-ea"/>
                <a:cs typeface="+mn-cs"/>
              </a:rPr>
              <a:t>modified </a:t>
            </a:r>
            <a:r>
              <a:rPr lang="en-US" altLang="zh-CN" sz="1200" b="0" i="1" u="none" strike="noStrike" kern="1200" baseline="0" smtClean="0">
                <a:solidFill>
                  <a:schemeClr val="tx1"/>
                </a:solidFill>
                <a:latin typeface="+mn-lt"/>
                <a:ea typeface="+mn-ea"/>
                <a:cs typeface="+mn-cs"/>
              </a:rPr>
              <a:t>pc.</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Here is an example. suppose the program variable X has the value a,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has the value a &gt; 0, and the IF statement being executed has the form:</a:t>
            </a:r>
          </a:p>
          <a:p>
            <a:r>
              <a:rPr lang="en-US" altLang="zh-CN" sz="1200" b="0" i="0" u="none" strike="noStrike" kern="1200" baseline="0" dirty="0" smtClean="0">
                <a:solidFill>
                  <a:schemeClr val="tx1"/>
                </a:solidFill>
                <a:latin typeface="+mn-lt"/>
                <a:ea typeface="+mn-ea"/>
                <a:cs typeface="+mn-cs"/>
              </a:rPr>
              <a:t>IF X &gt; 5 THEN s1 ELSE s2;</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true, pc is updated to </a:t>
            </a:r>
            <a:r>
              <a:rPr lang="en-US" altLang="zh-CN" sz="1200" dirty="0" smtClean="0">
                <a:latin typeface="Times New Roman" pitchFamily="18" charset="0"/>
                <a:cs typeface="Times New Roman" pitchFamily="18" charset="0"/>
              </a:rPr>
              <a:t>(a &gt; 0) &amp; (a &gt; 5) , 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false, pc is updated to </a:t>
            </a:r>
            <a:r>
              <a:rPr lang="en-US" altLang="zh-CN" sz="1200" dirty="0" smtClean="0">
                <a:latin typeface="Times New Roman" pitchFamily="18" charset="0"/>
                <a:cs typeface="Times New Roman" pitchFamily="18" charset="0"/>
              </a:rPr>
              <a:t>(a &gt; 0) &amp; not(a &gt; 5) , 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atin typeface="Times New Roman" pitchFamily="18" charset="0"/>
                <a:cs typeface="Times New Roman" pitchFamily="18" charset="0"/>
              </a:rPr>
              <a:t>If</a:t>
            </a:r>
            <a:r>
              <a:rPr lang="en-US" altLang="zh-CN" sz="1200" b="0" baseline="0" dirty="0" smtClean="0">
                <a:latin typeface="Times New Roman" pitchFamily="18" charset="0"/>
                <a:cs typeface="Times New Roman" pitchFamily="18" charset="0"/>
              </a:rPr>
              <a:t> choose assume a &gt; 10, </a:t>
            </a:r>
            <a:r>
              <a:rPr lang="en-US" altLang="zh-CN" sz="1200" b="0" i="0" u="none" strike="noStrike" kern="1200" baseline="0" dirty="0" smtClean="0">
                <a:solidFill>
                  <a:schemeClr val="tx1"/>
                </a:solidFill>
                <a:latin typeface="+mn-lt"/>
                <a:ea typeface="+mn-ea"/>
                <a:cs typeface="+mn-cs"/>
              </a:rPr>
              <a:t>pc is updated to </a:t>
            </a:r>
            <a:r>
              <a:rPr lang="en-US" altLang="zh-CN" sz="1200" dirty="0" smtClean="0">
                <a:latin typeface="Times New Roman" pitchFamily="18" charset="0"/>
                <a:cs typeface="Times New Roman" pitchFamily="18" charset="0"/>
              </a:rPr>
              <a:t>(a &gt; 0) &amp; (a &gt; 10) , and </a:t>
            </a:r>
            <a:r>
              <a:rPr lang="en-US" altLang="zh-CN" sz="1200" b="0" i="0" u="none" strike="noStrike" kern="1200" baseline="0" dirty="0" smtClean="0">
                <a:solidFill>
                  <a:schemeClr val="tx1"/>
                </a:solidFill>
                <a:latin typeface="+mn-lt"/>
                <a:ea typeface="+mn-ea"/>
                <a:cs typeface="+mn-cs"/>
              </a:rPr>
              <a:t>re-execute the IF statement </a:t>
            </a:r>
            <a:endParaRPr lang="en-US" altLang="zh-CN" sz="12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17</a:t>
            </a:fld>
            <a:endParaRPr lang="zh-CN" altLang="en-US"/>
          </a:p>
        </p:txBody>
      </p:sp>
    </p:spTree>
    <p:extLst>
      <p:ext uri="{BB962C8B-B14F-4D97-AF65-F5344CB8AC3E}">
        <p14:creationId xmlns:p14="http://schemas.microsoft.com/office/powerpoint/2010/main" xmlns="" val="46026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user may define arbitrary identifiers to be symbolic program inputs, and using them in place of specific integer</a:t>
            </a:r>
          </a:p>
          <a:p>
            <a:r>
              <a:rPr lang="en-US" altLang="zh-CN" sz="1200" b="0" i="0" u="none" strike="noStrike" kern="1200" baseline="0" dirty="0" smtClean="0">
                <a:solidFill>
                  <a:schemeClr val="tx1"/>
                </a:solidFill>
                <a:latin typeface="+mn-lt"/>
                <a:ea typeface="+mn-ea"/>
                <a:cs typeface="+mn-cs"/>
              </a:rPr>
              <a:t>constants.</a:t>
            </a:r>
          </a:p>
          <a:p>
            <a:r>
              <a:rPr lang="en-US" altLang="zh-CN" sz="1200" b="0" i="0" u="none" strike="noStrike" kern="1200" baseline="0" dirty="0" smtClean="0">
                <a:solidFill>
                  <a:schemeClr val="tx1"/>
                </a:solidFill>
                <a:latin typeface="+mn-lt"/>
                <a:ea typeface="+mn-ea"/>
                <a:cs typeface="+mn-cs"/>
              </a:rPr>
              <a:t>For example, the user could invoke a procedure SUM for testing </a:t>
            </a:r>
            <a:r>
              <a:rPr lang="en-US" altLang="zh-CN" sz="1200" b="0" i="0" u="none" strike="noStrike" kern="1200" baseline="0" smtClean="0">
                <a:solidFill>
                  <a:schemeClr val="tx1"/>
                </a:solidFill>
                <a:latin typeface="+mn-lt"/>
                <a:ea typeface="+mn-ea"/>
                <a:cs typeface="+mn-cs"/>
              </a:rPr>
              <a:t>by</a:t>
            </a:r>
            <a:r>
              <a:rPr lang="en-US" altLang="zh-CN" sz="1200" b="0" i="0" u="none" strike="noStrike" kern="1200" baseline="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t>Normal execution over integers</a:t>
            </a:r>
            <a:endParaRPr lang="zh-CN" altLang="en-US" sz="12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t>Symbolic execution using the symbols A, B, and</a:t>
            </a:r>
            <a:r>
              <a:rPr lang="en-US" altLang="zh-CN" sz="1200" baseline="0" smtClean="0"/>
              <a:t> C</a:t>
            </a:r>
            <a:endParaRPr lang="zh-CN" altLang="en-US" sz="12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t>Or a combination</a:t>
            </a:r>
            <a:endParaRPr lang="zh-CN" altLang="en-US" sz="120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18</a:t>
            </a:fld>
            <a:endParaRPr lang="zh-CN" altLang="en-US"/>
          </a:p>
        </p:txBody>
      </p:sp>
    </p:spTree>
    <p:extLst>
      <p:ext uri="{BB962C8B-B14F-4D97-AF65-F5344CB8AC3E}">
        <p14:creationId xmlns:p14="http://schemas.microsoft.com/office/powerpoint/2010/main" xmlns="" val="18500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Here is an example of how the program of SEARCH, could be checked out on EFFIGY follows.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program SEARCH was written to perform a binary search for </a:t>
            </a:r>
            <a:r>
              <a:rPr lang="en-US" altLang="zh-CN" sz="1200" b="0" i="0" u="none" strike="noStrike" kern="1200" baseline="0" smtClean="0">
                <a:solidFill>
                  <a:schemeClr val="tx1"/>
                </a:solidFill>
                <a:latin typeface="+mn-lt"/>
                <a:ea typeface="+mn-ea"/>
                <a:cs typeface="+mn-cs"/>
              </a:rPr>
              <a:t>an </a:t>
            </a:r>
            <a:r>
              <a:rPr lang="en-US" altLang="zh-CN" sz="1200" b="0" i="0" u="none" strike="noStrike" kern="1200" baseline="0" smtClean="0">
                <a:solidFill>
                  <a:schemeClr val="tx1"/>
                </a:solidFill>
                <a:latin typeface="+mn-lt"/>
                <a:ea typeface="+mn-ea"/>
                <a:cs typeface="+mn-cs"/>
              </a:rPr>
              <a:t>argument </a:t>
            </a:r>
            <a:r>
              <a:rPr lang="en-US" altLang="zh-CN" sz="1200" b="0" i="0" u="none" strike="noStrike" kern="1200" baseline="0" dirty="0" smtClean="0">
                <a:solidFill>
                  <a:schemeClr val="tx1"/>
                </a:solidFill>
                <a:latin typeface="+mn-lt"/>
                <a:ea typeface="+mn-ea"/>
                <a:cs typeface="+mn-cs"/>
              </a:rPr>
              <a:t>X in </a:t>
            </a:r>
            <a:r>
              <a:rPr lang="en-US" altLang="zh-CN" sz="1200" b="0" i="0" u="none" strike="noStrike" kern="1200" baseline="0" smtClean="0">
                <a:solidFill>
                  <a:schemeClr val="tx1"/>
                </a:solidFill>
                <a:latin typeface="+mn-lt"/>
                <a:ea typeface="+mn-ea"/>
                <a:cs typeface="+mn-cs"/>
              </a:rPr>
              <a:t>an </a:t>
            </a:r>
            <a:r>
              <a:rPr lang="en-US" altLang="zh-CN" sz="1200" b="0" i="0" u="none" strike="noStrike" kern="1200" baseline="0" smtClean="0">
                <a:solidFill>
                  <a:schemeClr val="tx1"/>
                </a:solidFill>
                <a:latin typeface="+mn-lt"/>
                <a:ea typeface="+mn-ea"/>
                <a:cs typeface="+mn-cs"/>
              </a:rPr>
              <a:t>ascending-order array A.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search is confined to the array elements with subscripts from L up to and including U.</a:t>
            </a:r>
          </a:p>
          <a:p>
            <a:r>
              <a:rPr lang="en-US" altLang="zh-CN" sz="1200" b="0" i="0" u="none" strike="noStrike" kern="1200" baseline="0" dirty="0" smtClean="0">
                <a:solidFill>
                  <a:schemeClr val="tx1"/>
                </a:solidFill>
                <a:latin typeface="+mn-lt"/>
                <a:ea typeface="+mn-ea"/>
                <a:cs typeface="+mn-cs"/>
              </a:rPr>
              <a:t>If a match is found, the subscript value of the array element matching X is returned in J and FOUND is set to 1. </a:t>
            </a:r>
          </a:p>
          <a:p>
            <a:r>
              <a:rPr lang="en-US" altLang="zh-CN" sz="1200" b="0" i="0" u="none" strike="noStrike" kern="1200" baseline="0" dirty="0" smtClean="0">
                <a:solidFill>
                  <a:schemeClr val="tx1"/>
                </a:solidFill>
                <a:latin typeface="+mn-lt"/>
                <a:ea typeface="+mn-ea"/>
                <a:cs typeface="+mn-cs"/>
              </a:rPr>
              <a:t>Otherwise, FOUND is set to 0 and J is set to the value such that A(J) &lt; X </a:t>
            </a:r>
            <a:r>
              <a:rPr lang="en-US" altLang="zh-CN" sz="1200" b="0" i="0" u="none" strike="noStrike" kern="1200" baseline="0" smtClean="0">
                <a:solidFill>
                  <a:schemeClr val="tx1"/>
                </a:solidFill>
                <a:latin typeface="+mn-lt"/>
                <a:ea typeface="+mn-ea"/>
                <a:cs typeface="+mn-cs"/>
              </a:rPr>
              <a:t>&lt; </a:t>
            </a:r>
            <a:r>
              <a:rPr lang="en-US" altLang="zh-CN" sz="1200" b="0" i="0" u="none" strike="noStrike" kern="1200" baseline="0" smtClean="0">
                <a:solidFill>
                  <a:schemeClr val="tx1"/>
                </a:solidFill>
                <a:latin typeface="+mn-lt"/>
                <a:ea typeface="+mn-ea"/>
                <a:cs typeface="+mn-cs"/>
              </a:rPr>
              <a:t>A(J+1</a:t>
            </a:r>
            <a:r>
              <a:rPr lang="en-US" altLang="zh-CN" sz="1200" b="0" i="0" u="none" strike="noStrike" kern="1200" baseline="0" dirty="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19</a:t>
            </a:fld>
            <a:endParaRPr lang="zh-CN" altLang="en-US"/>
          </a:p>
        </p:txBody>
      </p:sp>
    </p:spTree>
    <p:extLst>
      <p:ext uri="{BB962C8B-B14F-4D97-AF65-F5344CB8AC3E}">
        <p14:creationId xmlns:p14="http://schemas.microsoft.com/office/powerpoint/2010/main" xmlns="" val="46243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program or software is almost everywhere.</a:t>
            </a:r>
            <a:endParaRPr lang="en-US" altLang="zh-CN" dirty="0" smtClean="0"/>
          </a:p>
          <a:p>
            <a:r>
              <a:rPr lang="en-US" altLang="zh-CN" dirty="0" smtClean="0"/>
              <a:t>From our</a:t>
            </a:r>
            <a:r>
              <a:rPr lang="en-US" altLang="zh-CN" baseline="0" dirty="0" smtClean="0"/>
              <a:t> </a:t>
            </a:r>
            <a:r>
              <a:rPr lang="en-US" altLang="zh-CN" dirty="0" smtClean="0"/>
              <a:t>daily life to medical treatment,</a:t>
            </a:r>
            <a:r>
              <a:rPr lang="en-US" altLang="zh-CN" baseline="0" dirty="0" smtClean="0"/>
              <a:t> </a:t>
            </a:r>
            <a:r>
              <a:rPr lang="en-US" altLang="zh-CN" dirty="0" smtClean="0"/>
              <a:t>finance, aerospace and so on and so on.</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xmlns="" val="3675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smtClean="0">
                <a:solidFill>
                  <a:schemeClr val="tx1"/>
                </a:solidFill>
                <a:latin typeface="+mn-lt"/>
                <a:ea typeface="+mn-ea"/>
                <a:cs typeface="+mn-cs"/>
              </a:rPr>
              <a:t>The test of SEARCH might take the form: CALL SEARCH (A, </a:t>
            </a:r>
            <a:r>
              <a:rPr lang="en-US" altLang="zh-CN" sz="1200" b="0" smtClean="0">
                <a:latin typeface="Times New Roman" pitchFamily="18" charset="0"/>
                <a:cs typeface="Times New Roman" pitchFamily="18" charset="0"/>
              </a:rPr>
              <a:t>1,  5</a:t>
            </a:r>
            <a:r>
              <a:rPr lang="en-US" altLang="zh-CN" sz="1200" b="0" i="0" u="none" strike="noStrike" kern="1200" baseline="0" smtClean="0">
                <a:solidFill>
                  <a:schemeClr val="tx1"/>
                </a:solidFill>
                <a:latin typeface="+mn-lt"/>
                <a:ea typeface="+mn-ea"/>
                <a:cs typeface="+mn-cs"/>
              </a:rPr>
              <a:t>, "X", FOUND, J).</a:t>
            </a:r>
          </a:p>
          <a:p>
            <a:r>
              <a:rPr lang="en-US" altLang="zh-CN" sz="1200" b="0" i="0" u="none" strike="noStrike" kern="1200" baseline="0" smtClean="0">
                <a:solidFill>
                  <a:schemeClr val="tx1"/>
                </a:solidFill>
                <a:latin typeface="+mn-lt"/>
                <a:ea typeface="+mn-ea"/>
                <a:cs typeface="+mn-cs"/>
              </a:rPr>
              <a:t>Assume the elements of the array have been set to symbolic values "A(1)", "A(2)", . . , "A(5)". </a:t>
            </a:r>
          </a:p>
          <a:p>
            <a:r>
              <a:rPr lang="en-US" altLang="zh-CN" sz="1200" b="0" i="0" u="none" strike="noStrike" kern="1200" baseline="0" smtClean="0">
                <a:solidFill>
                  <a:schemeClr val="tx1"/>
                </a:solidFill>
                <a:latin typeface="+mn-lt"/>
                <a:ea typeface="+mn-ea"/>
                <a:cs typeface="+mn-cs"/>
              </a:rPr>
              <a:t>The constants 1, 5, and "X“ are input arguments and FOUND and J are integer variables which will return the results from SEARCH.</a:t>
            </a:r>
          </a:p>
          <a:p>
            <a:endParaRPr lang="en-US" altLang="zh-CN" sz="1200" b="0" i="0" u="none" strike="noStrike" kern="1200" baseline="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Symbolic execution will proceed until statement 7, at which point the user is asked whether or not "X" = "A(3)". </a:t>
            </a:r>
          </a:p>
          <a:p>
            <a:r>
              <a:rPr lang="en-US" altLang="zh-CN" sz="1200" b="0" i="0" u="none" strike="noStrike" kern="1200" baseline="0" smtClean="0">
                <a:solidFill>
                  <a:schemeClr val="tx1"/>
                </a:solidFill>
                <a:latin typeface="+mn-lt"/>
                <a:ea typeface="+mn-ea"/>
                <a:cs typeface="+mn-cs"/>
              </a:rPr>
              <a:t>If in response to the system's query the user types "save; go true", </a:t>
            </a:r>
          </a:p>
          <a:p>
            <a:r>
              <a:rPr lang="en-US" altLang="zh-CN" sz="1200" b="0" i="0" u="none" strike="noStrike" kern="1200" baseline="0" smtClean="0">
                <a:solidFill>
                  <a:schemeClr val="tx1"/>
                </a:solidFill>
                <a:latin typeface="+mn-lt"/>
                <a:ea typeface="+mn-ea"/>
                <a:cs typeface="+mn-cs"/>
              </a:rPr>
              <a:t>the current execution state will be saved as state 1 and the execution will run to completion determining that </a:t>
            </a:r>
            <a:r>
              <a:rPr lang="en-US" altLang="zh-CN" sz="1200" b="0" i="1" u="none" strike="noStrike" kern="1200" baseline="0" smtClean="0">
                <a:solidFill>
                  <a:schemeClr val="tx1"/>
                </a:solidFill>
                <a:latin typeface="+mn-lt"/>
                <a:ea typeface="+mn-ea"/>
                <a:cs typeface="+mn-cs"/>
              </a:rPr>
              <a:t>pc </a:t>
            </a:r>
            <a:r>
              <a:rPr lang="en-US" altLang="zh-CN" sz="1200" b="0" i="0" u="none" strike="noStrike" kern="1200" baseline="0" smtClean="0">
                <a:solidFill>
                  <a:schemeClr val="tx1"/>
                </a:solidFill>
                <a:latin typeface="+mn-lt"/>
                <a:ea typeface="+mn-ea"/>
                <a:cs typeface="+mn-cs"/>
              </a:rPr>
              <a:t>= ("X" = "A(3)"), FOUND = 1, and J = 3.</a:t>
            </a:r>
          </a:p>
          <a:p>
            <a:r>
              <a:rPr lang="en-US" altLang="zh-CN" sz="1200" b="0" i="0" u="none" strike="noStrike" kern="1200" baseline="0" smtClean="0">
                <a:solidFill>
                  <a:schemeClr val="tx1"/>
                </a:solidFill>
                <a:latin typeface="+mn-lt"/>
                <a:ea typeface="+mn-ea"/>
                <a:cs typeface="+mn-cs"/>
              </a:rPr>
              <a:t>Now by typing "restore 1; go false" the user may examine the other possibility when "X" # "A(3)".</a:t>
            </a:r>
          </a:p>
          <a:p>
            <a:r>
              <a:rPr lang="en-US" altLang="zh-CN" sz="1200" b="0" i="0" u="none" strike="noStrike" kern="1200" baseline="0" smtClean="0">
                <a:solidFill>
                  <a:schemeClr val="tx1"/>
                </a:solidFill>
                <a:latin typeface="+mn-lt"/>
                <a:ea typeface="+mn-ea"/>
                <a:cs typeface="+mn-cs"/>
              </a:rPr>
              <a:t>Continuing in this manner the user may explore the finite subtree determined by inputs 1 and 5, and in this case find eleven terminal leaves:</a:t>
            </a:r>
          </a:p>
          <a:p>
            <a:endParaRPr lang="en-US" altLang="zh-CN" sz="1200" b="0" i="0" u="none" strike="noStrike" kern="1200" baseline="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The user could also cause the system to generate these eleven outputs automatically by use of the TEST</a:t>
            </a:r>
          </a:p>
          <a:p>
            <a:r>
              <a:rPr lang="en-US" altLang="zh-CN" sz="1200" b="0" i="0" u="none" strike="noStrike" kern="1200" baseline="0" smtClean="0">
                <a:solidFill>
                  <a:schemeClr val="tx1"/>
                </a:solidFill>
                <a:latin typeface="+mn-lt"/>
                <a:ea typeface="+mn-ea"/>
                <a:cs typeface="+mn-cs"/>
              </a:rPr>
              <a:t>facility in EFFIGY: TEST (200) SEARCH (A, 1, 5, "A", FOUND, J) </a:t>
            </a:r>
          </a:p>
          <a:p>
            <a:r>
              <a:rPr lang="en-US" altLang="zh-CN" sz="1200" b="0" i="0" u="none" strike="noStrike" kern="1200" baseline="0" smtClean="0">
                <a:solidFill>
                  <a:schemeClr val="tx1"/>
                </a:solidFill>
                <a:latin typeface="+mn-lt"/>
                <a:ea typeface="+mn-ea"/>
                <a:cs typeface="+mn-cs"/>
              </a:rPr>
              <a:t>The 200 is used to limit the exhaustive search of the symbolic execution tree to those paths traversing less than 200 statement executions.</a:t>
            </a:r>
          </a:p>
          <a:p>
            <a:endParaRPr lang="en-US" altLang="zh-CN" sz="1200" b="0" i="0" u="none" strike="noStrike" kern="1200" baseline="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20</a:t>
            </a:fld>
            <a:endParaRPr lang="zh-CN" altLang="en-US"/>
          </a:p>
        </p:txBody>
      </p:sp>
    </p:spTree>
    <p:extLst>
      <p:ext uri="{BB962C8B-B14F-4D97-AF65-F5344CB8AC3E}">
        <p14:creationId xmlns:p14="http://schemas.microsoft.com/office/powerpoint/2010/main" xmlns="" val="46243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test </a:t>
            </a:r>
            <a:r>
              <a:rPr lang="en-US" altLang="zh-CN" sz="1200" b="0" i="0" u="none" strike="noStrike" kern="1200" baseline="0" dirty="0" smtClean="0">
                <a:solidFill>
                  <a:schemeClr val="tx1"/>
                </a:solidFill>
                <a:latin typeface="+mn-lt"/>
                <a:ea typeface="+mn-ea"/>
                <a:cs typeface="+mn-cs"/>
              </a:rPr>
              <a:t>of SEARCH might take the form: CALL SEARCH (A, </a:t>
            </a:r>
            <a:r>
              <a:rPr lang="en-US" altLang="zh-CN" sz="1200" b="0" dirty="0" smtClean="0">
                <a:latin typeface="Times New Roman" pitchFamily="18" charset="0"/>
                <a:cs typeface="Times New Roman" pitchFamily="18" charset="0"/>
              </a:rPr>
              <a:t>1,  5</a:t>
            </a:r>
            <a:r>
              <a:rPr lang="en-US" altLang="zh-CN" sz="1200" b="0" i="0" u="none" strike="noStrike" kern="1200" baseline="0" dirty="0" smtClean="0">
                <a:solidFill>
                  <a:schemeClr val="tx1"/>
                </a:solidFill>
                <a:latin typeface="+mn-lt"/>
                <a:ea typeface="+mn-ea"/>
                <a:cs typeface="+mn-cs"/>
              </a:rPr>
              <a:t>, "X", FOUND, J).</a:t>
            </a:r>
          </a:p>
          <a:p>
            <a:r>
              <a:rPr lang="en-US" altLang="zh-CN" sz="1200" b="0" i="0" u="none" strike="noStrike" kern="1200" baseline="0" dirty="0" smtClean="0">
                <a:solidFill>
                  <a:schemeClr val="tx1"/>
                </a:solidFill>
                <a:latin typeface="+mn-lt"/>
                <a:ea typeface="+mn-ea"/>
                <a:cs typeface="+mn-cs"/>
              </a:rPr>
              <a:t>Assume the elements of the </a:t>
            </a:r>
            <a:r>
              <a:rPr lang="en-US" altLang="zh-CN" sz="1200" b="0" i="0" u="none" strike="noStrike" kern="1200" baseline="0" smtClean="0">
                <a:solidFill>
                  <a:schemeClr val="tx1"/>
                </a:solidFill>
                <a:latin typeface="+mn-lt"/>
                <a:ea typeface="+mn-ea"/>
                <a:cs typeface="+mn-cs"/>
              </a:rPr>
              <a:t>array </a:t>
            </a:r>
            <a:r>
              <a:rPr lang="en-US" altLang="zh-CN" sz="1200" b="0" i="0" u="none" strike="noStrike" kern="1200" baseline="0" smtClean="0">
                <a:solidFill>
                  <a:schemeClr val="tx1"/>
                </a:solidFill>
                <a:latin typeface="+mn-lt"/>
                <a:ea typeface="+mn-ea"/>
                <a:cs typeface="+mn-cs"/>
              </a:rPr>
              <a:t>have </a:t>
            </a:r>
            <a:r>
              <a:rPr lang="en-US" altLang="zh-CN" sz="1200" b="0" i="0" u="none" strike="noStrike" kern="1200" baseline="0" dirty="0" smtClean="0">
                <a:solidFill>
                  <a:schemeClr val="tx1"/>
                </a:solidFill>
                <a:latin typeface="+mn-lt"/>
                <a:ea typeface="+mn-ea"/>
                <a:cs typeface="+mn-cs"/>
              </a:rPr>
              <a:t>been set to symbolic values "A(1)", "A(2)", . . , "</a:t>
            </a:r>
            <a:r>
              <a:rPr lang="en-US" altLang="zh-CN" sz="1200" b="0" i="0" u="none" strike="noStrike" kern="1200" baseline="0" smtClean="0">
                <a:solidFill>
                  <a:schemeClr val="tx1"/>
                </a:solidFill>
                <a:latin typeface="+mn-lt"/>
                <a:ea typeface="+mn-ea"/>
                <a:cs typeface="+mn-cs"/>
              </a:rPr>
              <a:t>A(5</a:t>
            </a:r>
            <a:r>
              <a:rPr lang="en-US" altLang="zh-CN" sz="1200" b="0" i="0" u="none" strike="noStrike" kern="1200" baseline="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constants 1, 5, and "X“ are input arguments and FOUND and J are integer variables which will return the results from SEARCH.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Symbolic execution will proceed until statement, at which point the user is asked whether or not "X" = "A(3)". </a:t>
            </a:r>
          </a:p>
          <a:p>
            <a:r>
              <a:rPr lang="en-US" altLang="zh-CN" sz="1200" b="0" i="0" u="none" strike="noStrike" kern="1200" baseline="0" dirty="0" smtClean="0">
                <a:solidFill>
                  <a:schemeClr val="tx1"/>
                </a:solidFill>
                <a:latin typeface="+mn-lt"/>
                <a:ea typeface="+mn-ea"/>
                <a:cs typeface="+mn-cs"/>
              </a:rPr>
              <a:t>If in response to the system's query the user types "save; go true", </a:t>
            </a:r>
          </a:p>
          <a:p>
            <a:r>
              <a:rPr lang="en-US" altLang="zh-CN" sz="1200" b="0" i="0" u="none" strike="noStrike" kern="1200" baseline="0" dirty="0" smtClean="0">
                <a:solidFill>
                  <a:schemeClr val="tx1"/>
                </a:solidFill>
                <a:latin typeface="+mn-lt"/>
                <a:ea typeface="+mn-ea"/>
                <a:cs typeface="+mn-cs"/>
              </a:rPr>
              <a:t>the current execution state will be saved as state 1 and the execution will run to completion determining that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 ("X" = "A(3)"), FOUND = 1, and J = 3.</a:t>
            </a:r>
          </a:p>
          <a:p>
            <a:r>
              <a:rPr lang="en-US" altLang="zh-CN" sz="1200" b="0" i="0" u="none" strike="noStrike" kern="1200" baseline="0" dirty="0" smtClean="0">
                <a:solidFill>
                  <a:schemeClr val="tx1"/>
                </a:solidFill>
                <a:latin typeface="+mn-lt"/>
                <a:ea typeface="+mn-ea"/>
                <a:cs typeface="+mn-cs"/>
              </a:rPr>
              <a:t>Now by typing "restore 1; go false" the user may examine the other possibility when "X" # "A(3)".</a:t>
            </a:r>
          </a:p>
          <a:p>
            <a:r>
              <a:rPr lang="en-US" altLang="zh-CN" sz="1200" b="0" i="0" u="none" strike="noStrike" kern="1200" baseline="0" dirty="0" smtClean="0">
                <a:solidFill>
                  <a:schemeClr val="tx1"/>
                </a:solidFill>
                <a:latin typeface="+mn-lt"/>
                <a:ea typeface="+mn-ea"/>
                <a:cs typeface="+mn-cs"/>
              </a:rPr>
              <a:t>Continuing in this manner the user may explore the finite subtree determined by inputs 1 and 5, and in this case find eleven terminal leaves: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user could also cause the system to generate these eleven outputs automatically by use of the TEST</a:t>
            </a:r>
          </a:p>
          <a:p>
            <a:r>
              <a:rPr lang="en-US" altLang="zh-CN" sz="1200" b="0" i="0" u="none" strike="noStrike" kern="1200" baseline="0" dirty="0" smtClean="0">
                <a:solidFill>
                  <a:schemeClr val="tx1"/>
                </a:solidFill>
                <a:latin typeface="+mn-lt"/>
                <a:ea typeface="+mn-ea"/>
                <a:cs typeface="+mn-cs"/>
              </a:rPr>
              <a:t>facility in EFFIGY: TEST (200) SEARCH (A, 1, 5, "A", FOUND, J) </a:t>
            </a:r>
          </a:p>
          <a:p>
            <a:r>
              <a:rPr lang="en-US" altLang="zh-CN" sz="1200" b="0" i="0" u="none" strike="noStrike" kern="1200" baseline="0" dirty="0" smtClean="0">
                <a:solidFill>
                  <a:schemeClr val="tx1"/>
                </a:solidFill>
                <a:latin typeface="+mn-lt"/>
                <a:ea typeface="+mn-ea"/>
                <a:cs typeface="+mn-cs"/>
              </a:rPr>
              <a:t>The 200 is used to limit the exhaustive search of the symbolic execution tree to those paths traversing less than 200 statement executions.</a:t>
            </a: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21</a:t>
            </a:fld>
            <a:endParaRPr lang="zh-CN" altLang="en-US"/>
          </a:p>
        </p:txBody>
      </p:sp>
    </p:spTree>
    <p:extLst>
      <p:ext uri="{BB962C8B-B14F-4D97-AF65-F5344CB8AC3E}">
        <p14:creationId xmlns:p14="http://schemas.microsoft.com/office/powerpoint/2010/main" xmlns="" val="650395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a:t>
            </a:r>
            <a:r>
              <a:rPr lang="en-US" altLang="zh-CN" sz="1200" b="0" i="0" u="none" strike="noStrike" kern="1200" baseline="0" dirty="0" smtClean="0">
                <a:solidFill>
                  <a:schemeClr val="tx1"/>
                </a:solidFill>
                <a:latin typeface="+mn-lt"/>
                <a:ea typeface="+mn-ea"/>
                <a:cs typeface="+mn-cs"/>
              </a:rPr>
              <a:t>many of the troublesome issues arising in symbolic execution systems.</a:t>
            </a:r>
          </a:p>
          <a:p>
            <a:endParaRPr lang="en-US" altLang="zh-CN" sz="1200" b="0" i="0" u="none" strike="noStrike" kern="1200" baseline="0" dirty="0" smtClean="0">
              <a:solidFill>
                <a:schemeClr val="tx1"/>
              </a:solidFill>
              <a:latin typeface="+mn-lt"/>
              <a:ea typeface="+mn-ea"/>
              <a:cs typeface="+mn-cs"/>
            </a:endParaRPr>
          </a:p>
          <a:p>
            <a:r>
              <a:rPr lang="en-US" altLang="zh-CN" dirty="0" smtClean="0"/>
              <a:t>First, it is a problem of finding a practical way to  deal with variable storage-referencing. </a:t>
            </a:r>
          </a:p>
          <a:p>
            <a:r>
              <a:rPr lang="en-US" altLang="zh-CN" dirty="0" smtClean="0"/>
              <a:t>(For example </a:t>
            </a:r>
            <a:r>
              <a:rPr lang="en-US" altLang="zh-CN" sz="1200" b="0" i="0" u="none" strike="noStrike" kern="1200" baseline="0" dirty="0" smtClean="0">
                <a:solidFill>
                  <a:schemeClr val="tx1"/>
                </a:solidFill>
                <a:latin typeface="+mn-lt"/>
                <a:ea typeface="+mn-ea"/>
                <a:cs typeface="+mn-cs"/>
              </a:rPr>
              <a:t>the array notation A(I) references a different particular element of the array A depending on the </a:t>
            </a:r>
            <a:r>
              <a:rPr lang="en-US" altLang="zh-CN" sz="1200" b="0" i="1" u="none" strike="noStrike" kern="1200" baseline="0" dirty="0" smtClean="0">
                <a:solidFill>
                  <a:schemeClr val="tx1"/>
                </a:solidFill>
                <a:latin typeface="+mn-lt"/>
                <a:ea typeface="+mn-ea"/>
                <a:cs typeface="+mn-cs"/>
              </a:rPr>
              <a:t>value </a:t>
            </a:r>
            <a:r>
              <a:rPr lang="en-US" altLang="zh-CN" sz="1200" b="0" i="0" u="none" strike="noStrike" kern="1200" baseline="0" dirty="0" smtClean="0">
                <a:solidFill>
                  <a:schemeClr val="tx1"/>
                </a:solidFill>
                <a:latin typeface="+mn-lt"/>
                <a:ea typeface="+mn-ea"/>
                <a:cs typeface="+mn-cs"/>
              </a:rPr>
              <a:t>of I. </a:t>
            </a:r>
          </a:p>
          <a:p>
            <a:r>
              <a:rPr lang="en-US" altLang="zh-CN" sz="1200" b="0" i="0" u="none" strike="noStrike" kern="1200" baseline="0" dirty="0" smtClean="0">
                <a:solidFill>
                  <a:schemeClr val="tx1"/>
                </a:solidFill>
                <a:latin typeface="+mn-lt"/>
                <a:ea typeface="+mn-ea"/>
                <a:cs typeface="+mn-cs"/>
              </a:rPr>
              <a:t>When the value of I is a symbolic expression, the particular element being referenced is a function of the initial program inputs. It makes the particular reference ambiguous.)</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Second, </a:t>
            </a:r>
            <a:r>
              <a:rPr lang="en-US" altLang="zh-CN" dirty="0" smtClean="0"/>
              <a:t>The conflict between discrete aspects of computer arithmetic and the continuous nature of real numbers.</a:t>
            </a:r>
          </a:p>
          <a:p>
            <a:r>
              <a:rPr lang="en-US" altLang="zh-CN" sz="1200" b="0" i="0" u="none" strike="noStrike" kern="1200" baseline="0" dirty="0" smtClean="0">
                <a:solidFill>
                  <a:schemeClr val="tx1"/>
                </a:solidFill>
                <a:latin typeface="+mn-lt"/>
                <a:ea typeface="+mn-ea"/>
                <a:cs typeface="+mn-cs"/>
              </a:rPr>
              <a:t>(For the </a:t>
            </a:r>
            <a:r>
              <a:rPr lang="en-US" altLang="zh-CN" sz="1200" b="0" i="0" u="none" strike="noStrike" kern="1200" baseline="0" dirty="0" err="1" smtClean="0">
                <a:solidFill>
                  <a:schemeClr val="tx1"/>
                </a:solidFill>
                <a:latin typeface="+mn-lt"/>
                <a:ea typeface="+mn-ea"/>
                <a:cs typeface="+mn-cs"/>
              </a:rPr>
              <a:t>convienience</a:t>
            </a:r>
            <a:r>
              <a:rPr lang="en-US" altLang="zh-CN" sz="1200" b="0" i="0" u="none" strike="noStrike" kern="1200" baseline="0" dirty="0" smtClean="0">
                <a:solidFill>
                  <a:schemeClr val="tx1"/>
                </a:solidFill>
                <a:latin typeface="+mn-lt"/>
                <a:ea typeface="+mn-ea"/>
                <a:cs typeface="+mn-cs"/>
              </a:rPr>
              <a:t> of analysis we want the programs to be simplified as much as possible )</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Third, when the constraint expression growing complicated, constraint solving becomes a troubling problem.</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22</a:t>
            </a:fld>
            <a:endParaRPr lang="zh-CN" altLang="en-US"/>
          </a:p>
        </p:txBody>
      </p:sp>
    </p:spTree>
    <p:extLst>
      <p:ext uri="{BB962C8B-B14F-4D97-AF65-F5344CB8AC3E}">
        <p14:creationId xmlns:p14="http://schemas.microsoft.com/office/powerpoint/2010/main" xmlns="" val="184566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conclusion,</a:t>
            </a:r>
            <a:r>
              <a:rPr lang="en-US" altLang="zh-CN" baseline="0" dirty="0" smtClean="0"/>
              <a:t> this work describes </a:t>
            </a:r>
            <a:r>
              <a:rPr lang="en-US" altLang="zh-CN" dirty="0" smtClean="0"/>
              <a:t>Symbolic execution. It allows the creation of high-coverage test, which can help program testing and debugging.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Moreover,</a:t>
            </a:r>
            <a:r>
              <a:rPr lang="en-US" altLang="zh-CN" baseline="0" dirty="0" smtClean="0"/>
              <a:t> t</a:t>
            </a:r>
            <a:r>
              <a:rPr lang="en-US" altLang="zh-CN" dirty="0" smtClean="0"/>
              <a:t>he author built an interactive debugging system called </a:t>
            </a:r>
            <a:r>
              <a:rPr lang="en-US" altLang="zh-CN" cap="small" dirty="0" smtClean="0"/>
              <a:t>Effigy</a:t>
            </a:r>
            <a:r>
              <a:rPr lang="en-US" altLang="zh-CN" dirty="0" smtClean="0"/>
              <a:t>, which embodies symbolic execution.</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23</a:t>
            </a:fld>
            <a:endParaRPr lang="zh-CN" altLang="en-US"/>
          </a:p>
        </p:txBody>
      </p:sp>
    </p:spTree>
    <p:extLst>
      <p:ext uri="{BB962C8B-B14F-4D97-AF65-F5344CB8AC3E}">
        <p14:creationId xmlns:p14="http://schemas.microsoft.com/office/powerpoint/2010/main" xmlns="" val="240100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That’s all.</a:t>
            </a:r>
            <a:r>
              <a:rPr lang="en-US" altLang="zh-CN" baseline="0" smtClean="0"/>
              <a:t> </a:t>
            </a:r>
            <a:r>
              <a:rPr lang="en-US" altLang="zh-CN" smtClean="0"/>
              <a:t>Thanks</a:t>
            </a:r>
            <a:r>
              <a:rPr lang="en-US" altLang="zh-CN" baseline="0" smtClean="0"/>
              <a:t> for listening. If you have any question, you can ask me.</a:t>
            </a:r>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24</a:t>
            </a:fld>
            <a:endParaRPr lang="zh-CN" altLang="en-US"/>
          </a:p>
        </p:txBody>
      </p:sp>
    </p:spTree>
    <p:extLst>
      <p:ext uri="{BB962C8B-B14F-4D97-AF65-F5344CB8AC3E}">
        <p14:creationId xmlns:p14="http://schemas.microsoft.com/office/powerpoint/2010/main" xmlns="" val="180448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However,</a:t>
            </a:r>
            <a:r>
              <a:rPr lang="en-US" altLang="zh-CN" baseline="0" dirty="0" smtClean="0"/>
              <a:t> programs with mistakes are potentially dangerous to human. </a:t>
            </a:r>
          </a:p>
          <a:p>
            <a:r>
              <a:rPr lang="en-US" altLang="zh-CN" baseline="0" dirty="0" smtClean="0"/>
              <a:t>Unreliable programs may bring huge losses.</a:t>
            </a:r>
          </a:p>
          <a:p>
            <a:endParaRPr lang="en-US" altLang="zh-CN" baseline="0" dirty="0" smtClean="0"/>
          </a:p>
          <a:p>
            <a:r>
              <a:rPr lang="en-US" altLang="zh-CN" sz="1200" b="0" i="0" kern="1200" dirty="0" smtClean="0">
                <a:solidFill>
                  <a:schemeClr val="tx1"/>
                </a:solidFill>
                <a:latin typeface="+mn-lt"/>
                <a:ea typeface="+mn-ea"/>
                <a:cs typeface="+mn-cs"/>
              </a:rPr>
              <a:t>A booster went off course during launch, resulting in the destruction of </a:t>
            </a:r>
            <a:r>
              <a:rPr lang="en-US" altLang="zh-CN" sz="1200" b="0" i="0" u="none" strike="noStrike" kern="1200" dirty="0" smtClean="0">
                <a:solidFill>
                  <a:schemeClr val="tx1"/>
                </a:solidFill>
                <a:latin typeface="+mn-lt"/>
                <a:ea typeface="+mn-ea"/>
                <a:cs typeface="+mn-cs"/>
              </a:rPr>
              <a:t>NASA Mariner 1</a:t>
            </a:r>
            <a:r>
              <a:rPr lang="en-US" altLang="zh-CN" sz="1200" b="0" i="0" kern="1200" dirty="0" smtClean="0">
                <a:solidFill>
                  <a:schemeClr val="tx1"/>
                </a:solidFill>
                <a:latin typeface="+mn-lt"/>
                <a:ea typeface="+mn-ea"/>
                <a:cs typeface="+mn-cs"/>
              </a:rPr>
              <a:t>. Because a transcriber failed</a:t>
            </a:r>
            <a:r>
              <a:rPr lang="en-US" altLang="zh-CN" sz="1200" b="0" i="0" kern="1200" baseline="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to notice an </a:t>
            </a:r>
            <a:r>
              <a:rPr lang="en-US" altLang="zh-CN" sz="1200" b="0" i="0" u="none" strike="noStrike" kern="1200" dirty="0" smtClean="0">
                <a:solidFill>
                  <a:schemeClr val="tx1"/>
                </a:solidFill>
                <a:latin typeface="+mn-lt"/>
                <a:ea typeface="+mn-ea"/>
                <a:cs typeface="+mn-cs"/>
              </a:rPr>
              <a:t>overbar</a:t>
            </a:r>
            <a:r>
              <a:rPr lang="en-US" altLang="zh-CN" sz="1200" b="0" i="0" kern="1200" dirty="0" smtClean="0">
                <a:solidFill>
                  <a:schemeClr val="tx1"/>
                </a:solidFill>
                <a:latin typeface="+mn-lt"/>
                <a:ea typeface="+mn-ea"/>
                <a:cs typeface="+mn-cs"/>
              </a:rPr>
              <a:t> in a written specification for the guidance program, resulting in the coding of an incorrect formula in its </a:t>
            </a:r>
            <a:r>
              <a:rPr lang="en-US" altLang="zh-CN" sz="1200" b="0" i="0" u="none" strike="noStrike" kern="1200" dirty="0" smtClean="0">
                <a:solidFill>
                  <a:schemeClr val="tx1"/>
                </a:solidFill>
                <a:latin typeface="+mn-lt"/>
                <a:ea typeface="+mn-ea"/>
                <a:cs typeface="+mn-cs"/>
              </a:rPr>
              <a:t>FORTRAN</a:t>
            </a:r>
            <a:r>
              <a:rPr lang="en-US" altLang="zh-CN" sz="1200" b="0" i="0" kern="1200" dirty="0" smtClean="0">
                <a:solidFill>
                  <a:schemeClr val="tx1"/>
                </a:solidFill>
                <a:latin typeface="+mn-lt"/>
                <a:ea typeface="+mn-ea"/>
                <a:cs typeface="+mn-cs"/>
              </a:rPr>
              <a:t> software. </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 bug in the code controlling the Therac-25 radiation therapy machine was directly responsible for at least five patient deaths in the 1980s when it administered excessive quantities of beta radiation.</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Because of these,</a:t>
            </a:r>
            <a:r>
              <a:rPr lang="en-US" altLang="zh-CN" sz="1200" b="0" i="0" kern="1200" baseline="0" dirty="0" smtClean="0">
                <a:solidFill>
                  <a:schemeClr val="tx1"/>
                </a:solidFill>
                <a:latin typeface="+mn-lt"/>
                <a:ea typeface="+mn-ea"/>
                <a:cs typeface="+mn-cs"/>
              </a:rPr>
              <a:t> we need reliable programs!</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However, the large-scale production of reliable programs is a challenging problem in 1970s and even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is difficult to verify the correctness of a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dirty="0" smtClean="0"/>
              <a:t>Is this bubble sort correct? Maybe you think</a:t>
            </a:r>
            <a:r>
              <a:rPr lang="en-US" altLang="zh-CN" baseline="0" dirty="0" smtClean="0"/>
              <a:t> </a:t>
            </a:r>
            <a:r>
              <a:rPr lang="en-US" altLang="zh-CN" dirty="0" smtClean="0"/>
              <a:t>it is trivial, or you can use loop invariant to give a proof.</a:t>
            </a:r>
          </a:p>
          <a:p>
            <a:r>
              <a:rPr lang="en-US" altLang="zh-CN" dirty="0" smtClean="0"/>
              <a:t>But</a:t>
            </a:r>
            <a:r>
              <a:rPr lang="en-US" altLang="zh-CN" baseline="0" dirty="0" smtClean="0"/>
              <a:t> what about this red-black tree’s delete function? Maybe it is difficult for programmer to check out.</a:t>
            </a:r>
          </a:p>
          <a:p>
            <a:endParaRPr lang="en-US" altLang="zh-CN" baseline="0" dirty="0" smtClean="0"/>
          </a:p>
          <a:p>
            <a:r>
              <a:rPr lang="en-US" altLang="zh-CN" baseline="0" dirty="0" smtClean="0"/>
              <a:t>Even more what about the program working in a real scenario?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current</a:t>
            </a:r>
            <a:r>
              <a:rPr lang="zh-CN" altLang="en-US" baseline="0" dirty="0" smtClean="0"/>
              <a:t> </a:t>
            </a:r>
            <a:r>
              <a:rPr lang="en-US" altLang="zh-CN" baseline="0" dirty="0" smtClean="0"/>
              <a:t>technology in this area is basically a testing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That is, some small sample of the data is presented to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the program is judged to produce correct results for some small sample data, it is assumed to be correct.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a:t>
            </a:r>
            <a:r>
              <a:rPr lang="en-US" altLang="zh-CN" baseline="0" dirty="0" smtClean="0"/>
              <a:t> t</a:t>
            </a:r>
            <a:r>
              <a:rPr lang="en-US" altLang="zh-CN" dirty="0" smtClean="0"/>
              <a:t>he sample data may not cover all executions. Much work focuses</a:t>
            </a:r>
            <a:r>
              <a:rPr lang="en-US" altLang="zh-CN" baseline="0" dirty="0" smtClean="0"/>
              <a:t> on the question of how to choose this sample.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a:t>
            </a:r>
            <a:r>
              <a:rPr lang="en-US" altLang="zh-CN" sz="1200" i="0" dirty="0" err="1" smtClean="0">
                <a:solidFill>
                  <a:srgbClr val="800000"/>
                </a:solidFill>
                <a:latin typeface="Bodoni MT" panose="02070603080606020203" pitchFamily="18" charset="0"/>
              </a:rPr>
              <a:t>Dijkstra</a:t>
            </a:r>
            <a:r>
              <a:rPr lang="en-US" altLang="zh-CN" sz="1200" i="0" dirty="0" smtClean="0">
                <a:solidFill>
                  <a:srgbClr val="800000"/>
                </a:solidFill>
                <a:latin typeface="Bodoni MT" panose="02070603080606020203" pitchFamily="18" charset="0"/>
              </a:rPr>
              <a:t> said :</a:t>
            </a:r>
            <a:r>
              <a:rPr lang="en-US" altLang="zh-CN" sz="1200" dirty="0" smtClean="0">
                <a:solidFill>
                  <a:srgbClr val="800000"/>
                </a:solidFill>
                <a:latin typeface="Bodoni MT" panose="02070603080606020203" pitchFamily="18" charset="0"/>
              </a:rPr>
              <a:t>“Program testing can be used to show the presence of bugs, but never to show their absence!” .</a:t>
            </a: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technology is program proving.</a:t>
            </a:r>
          </a:p>
          <a:p>
            <a:r>
              <a:rPr lang="en-US" altLang="zh-CN" dirty="0" smtClean="0"/>
              <a:t>The programmer formally proves that the program meets its specification for all executions.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Though formal</a:t>
            </a:r>
            <a:r>
              <a:rPr lang="en-US" altLang="zh-CN" baseline="0" dirty="0" smtClean="0"/>
              <a:t> proving shows great promise, </a:t>
            </a:r>
            <a:r>
              <a:rPr lang="en-US" altLang="zh-CN" dirty="0" smtClean="0"/>
              <a:t>the practical accomplishments fall short of a tool for routine use.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lumMod val="50000"/>
                  </a:schemeClr>
                </a:solidFill>
              </a:rPr>
              <a:t>There is no proof assistant in 1970s. </a:t>
            </a:r>
            <a:r>
              <a:rPr lang="en-US" altLang="zh-CN" sz="1200" i="1" dirty="0" smtClean="0">
                <a:solidFill>
                  <a:schemeClr val="bg1">
                    <a:lumMod val="50000"/>
                  </a:schemeClr>
                </a:solidFill>
              </a:rPr>
              <a:t>Coq</a:t>
            </a:r>
            <a:r>
              <a:rPr lang="en-US" altLang="zh-CN" sz="1200" dirty="0" smtClean="0">
                <a:solidFill>
                  <a:schemeClr val="bg1">
                    <a:lumMod val="50000"/>
                  </a:schemeClr>
                </a:solidFill>
              </a:rPr>
              <a:t> was first release in 1989 and </a:t>
            </a:r>
            <a:r>
              <a:rPr lang="en-US" altLang="zh-CN" sz="1200" i="1" dirty="0" smtClean="0">
                <a:solidFill>
                  <a:schemeClr val="bg1">
                    <a:lumMod val="50000"/>
                  </a:schemeClr>
                </a:solidFill>
              </a:rPr>
              <a:t>TLA+</a:t>
            </a:r>
            <a:r>
              <a:rPr lang="en-US" altLang="zh-CN" sz="1200" dirty="0" smtClean="0">
                <a:solidFill>
                  <a:schemeClr val="bg1">
                    <a:lumMod val="50000"/>
                  </a:schemeClr>
                </a:solidFill>
              </a:rPr>
              <a:t> was introduced in 1999.</a:t>
            </a:r>
            <a:endParaRPr lang="en-US" altLang="zh-CN" sz="1200" i="1" dirty="0" smtClean="0">
              <a:solidFill>
                <a:schemeClr val="bg1">
                  <a:lumMod val="50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the confidence of program proving depends on the creation of the specification and the construction of proof steps, which are both done by human and error-prone.</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Program</a:t>
            </a:r>
            <a:r>
              <a:rPr lang="en-US" altLang="zh-CN" baseline="0" dirty="0" smtClean="0"/>
              <a:t> testing and program proving can be considered as extreme alternatives.</a:t>
            </a:r>
          </a:p>
          <a:p>
            <a:r>
              <a:rPr lang="en-US" altLang="zh-CN" baseline="0" dirty="0" smtClean="0"/>
              <a:t>Firstly, for testing, a programmer can be assured the sample tests work correctly by carefully checking the results.  But the correct execution for inputs not in the sample is still in doubt.</a:t>
            </a:r>
          </a:p>
          <a:p>
            <a:r>
              <a:rPr lang="en-US" altLang="zh-CN" baseline="0" dirty="0" smtClean="0"/>
              <a:t>while program proving guarantees  all executions of the program meets its specification.</a:t>
            </a:r>
          </a:p>
          <a:p>
            <a:r>
              <a:rPr lang="en-US" altLang="zh-CN" baseline="0" dirty="0" smtClean="0"/>
              <a:t>Secondly program testing is required to execute the program while program proving not.</a:t>
            </a:r>
          </a:p>
          <a:p>
            <a:r>
              <a:rPr lang="en-US" altLang="zh-CN" dirty="0" smtClean="0"/>
              <a:t>Thirdly, in</a:t>
            </a:r>
            <a:r>
              <a:rPr lang="en-US" altLang="zh-CN" baseline="0" dirty="0" smtClean="0"/>
              <a:t> generally speaking </a:t>
            </a:r>
            <a:r>
              <a:rPr lang="en-US" altLang="zh-CN" dirty="0" smtClean="0"/>
              <a:t>program testing is easy to use while program</a:t>
            </a:r>
            <a:r>
              <a:rPr lang="en-US" altLang="zh-CN" baseline="0" dirty="0" smtClean="0"/>
              <a:t> proving is tough and sometimes tricky.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paper describes a practical approach named</a:t>
            </a:r>
            <a:r>
              <a:rPr lang="en-US" altLang="zh-CN" baseline="0" dirty="0" smtClean="0"/>
              <a:t> Symbolic Execution</a:t>
            </a:r>
            <a:r>
              <a:rPr lang="en-US" altLang="zh-CN" dirty="0" smtClean="0"/>
              <a:t> between these two extremes. From one simple view, it is an enhanced testing technique.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key idea is to use </a:t>
            </a:r>
            <a:r>
              <a:rPr lang="en-US" altLang="zh-CN" sz="1200" i="1" dirty="0" smtClean="0">
                <a:solidFill>
                  <a:srgbClr val="7C1302"/>
                </a:solidFill>
              </a:rPr>
              <a:t>symbolic values</a:t>
            </a:r>
            <a:r>
              <a:rPr lang="en-US" altLang="zh-CN" sz="1200" dirty="0" smtClean="0"/>
              <a:t>, instead of concrete data values as input and to represent the values of program variables as </a:t>
            </a:r>
            <a:r>
              <a:rPr lang="en-US" altLang="zh-CN" sz="1200" i="1" dirty="0" smtClean="0">
                <a:solidFill>
                  <a:srgbClr val="7C1302"/>
                </a:solidFill>
              </a:rPr>
              <a:t>symbolic expressions</a:t>
            </a:r>
            <a:r>
              <a:rPr lang="en-US" altLang="zh-CN" sz="1200" dirty="0" smtClean="0"/>
              <a:t>.</a:t>
            </a:r>
          </a:p>
          <a:p>
            <a:r>
              <a:rPr lang="en-US" altLang="zh-CN" dirty="0" smtClean="0"/>
              <a:t>The program is "symbolically" executed for a set of classes of inputs. That is, each symbolic execution result may be equivalent to a large number of normal test cases.</a:t>
            </a:r>
          </a:p>
          <a:p>
            <a:r>
              <a:rPr lang="en-US" altLang="zh-CN" sz="1200" dirty="0" smtClean="0"/>
              <a:t>A key goal of symbolic execution in software testing is to:</a:t>
            </a:r>
          </a:p>
          <a:p>
            <a:pPr lvl="1">
              <a:spcAft>
                <a:spcPts val="600"/>
              </a:spcAft>
              <a:buFont typeface="+mj-lt"/>
              <a:buAutoNum type="arabicPeriod"/>
            </a:pPr>
            <a:r>
              <a:rPr lang="en-US" altLang="zh-CN" sz="1800" dirty="0" smtClean="0"/>
              <a:t>explore as many different program paths as possible in a given amount of time</a:t>
            </a:r>
          </a:p>
          <a:p>
            <a:pPr lvl="1">
              <a:spcAft>
                <a:spcPts val="600"/>
              </a:spcAft>
              <a:buFont typeface="+mj-lt"/>
              <a:buAutoNum type="arabicPeriod"/>
            </a:pPr>
            <a:r>
              <a:rPr lang="en-US" altLang="zh-CN" sz="1800" dirty="0" smtClean="0"/>
              <a:t>for each path to generate a set of concrete input values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8</a:t>
            </a:fld>
            <a:endParaRPr lang="zh-CN" altLang="en-US"/>
          </a:p>
        </p:txBody>
      </p:sp>
    </p:spTree>
    <p:extLst>
      <p:ext uri="{BB962C8B-B14F-4D97-AF65-F5344CB8AC3E}">
        <p14:creationId xmlns:p14="http://schemas.microsoft.com/office/powerpoint/2010/main" xmlns="" val="323135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a test generation perspective, symbolic execution allows the creation of high-coverage test suites, </a:t>
            </a:r>
          </a:p>
          <a:p>
            <a:r>
              <a:rPr lang="en-US" altLang="zh-CN" dirty="0" smtClean="0"/>
              <a:t>while from a bug-finding perspective, symbolic execution provides developers with a concrete input that triggers the bug, which can be used to confirm and debug the error.</a:t>
            </a:r>
          </a:p>
          <a:p>
            <a:endParaRPr lang="en-US" altLang="zh-CN" dirty="0" smtClean="0"/>
          </a:p>
          <a:p>
            <a:r>
              <a:rPr lang="en-US" altLang="zh-CN" dirty="0" smtClean="0"/>
              <a:t>There is an illustration. The box represents the whole space of executions of a program.</a:t>
            </a:r>
            <a:r>
              <a:rPr lang="en-US" altLang="zh-CN" baseline="0" dirty="0" smtClean="0"/>
              <a:t> We sample some points as the test cases which distributes uniformly. From the picture, these test cases seem to cover all the execution paths of the program.</a:t>
            </a:r>
          </a:p>
          <a:p>
            <a:r>
              <a:rPr lang="en-US" altLang="zh-CN" baseline="0" dirty="0" smtClean="0"/>
              <a:t>If every area represents an execution path, we can figure out that these test cases don’t cover all the paths. </a:t>
            </a:r>
          </a:p>
          <a:p>
            <a:r>
              <a:rPr lang="en-US" altLang="zh-CN" baseline="0" dirty="0" smtClean="0"/>
              <a:t>Symbolic execution tries to explore all the execution paths and </a:t>
            </a:r>
            <a:r>
              <a:rPr lang="en-US" altLang="zh-CN" sz="1200" b="0" i="0" u="none" strike="noStrike" kern="1200" baseline="0" dirty="0" smtClean="0">
                <a:solidFill>
                  <a:schemeClr val="tx1"/>
                </a:solidFill>
                <a:latin typeface="+mn-lt"/>
                <a:ea typeface="+mn-ea"/>
                <a:cs typeface="+mn-cs"/>
              </a:rPr>
              <a:t>each symbolic execution result may be equivalent to a large number of normal test cases.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9</a:t>
            </a:fld>
            <a:endParaRPr lang="zh-CN" altLang="en-US"/>
          </a:p>
        </p:txBody>
      </p:sp>
    </p:spTree>
    <p:extLst>
      <p:ext uri="{BB962C8B-B14F-4D97-AF65-F5344CB8AC3E}">
        <p14:creationId xmlns:p14="http://schemas.microsoft.com/office/powerpoint/2010/main" xmlns="" val="1691538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2020/12/2</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2020/12/2</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xmlns="" val="358025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2020/12/2</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xmlns="" val="8597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808301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15307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7208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326722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79690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738623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447198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000633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082700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2020/12/2</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2020/12/2</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xmlns=""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xmlns="" val="2446117524"/>
      </p:ext>
    </p:extLst>
  </p:cSld>
  <p:clrMapOvr>
    <a:masterClrMapping/>
  </p:clrMapOvr>
  <mc:AlternateContent xmlns:mc="http://schemas.openxmlformats.org/markup-compatibility/2006">
    <mc:Choice xmlns:p14="http://schemas.microsoft.com/office/powerpoint/2010/main" xmlns=""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372618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cxnSp>
        <p:nvCxnSpPr>
          <p:cNvPr id="8" name="曲线连接符 7"/>
          <p:cNvCxnSpPr>
            <a:stCxn id="35" idx="2"/>
          </p:cNvCxnSpPr>
          <p:nvPr/>
        </p:nvCxnSpPr>
        <p:spPr>
          <a:xfrm rot="5400000">
            <a:off x="3350285" y="2077970"/>
            <a:ext cx="484514" cy="365770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曲线连接符 19"/>
          <p:cNvCxnSpPr>
            <a:stCxn id="39" idx="1"/>
          </p:cNvCxnSpPr>
          <p:nvPr/>
        </p:nvCxnSpPr>
        <p:spPr>
          <a:xfrm rot="10800000">
            <a:off x="2483768" y="3933056"/>
            <a:ext cx="3487288" cy="46298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曲线连接符 22"/>
          <p:cNvCxnSpPr>
            <a:stCxn id="42" idx="1"/>
          </p:cNvCxnSpPr>
          <p:nvPr/>
        </p:nvCxnSpPr>
        <p:spPr>
          <a:xfrm rot="10800000">
            <a:off x="3563888" y="3573016"/>
            <a:ext cx="4464496" cy="82302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15522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is empty initially and maps </a:t>
            </a:r>
            <a:r>
              <a:rPr lang="en-US" altLang="zh-CN" dirty="0"/>
              <a:t>variables to symbolic </a:t>
            </a:r>
            <a:r>
              <a:rPr lang="en-US" altLang="zh-CN" dirty="0" smtClean="0"/>
              <a:t>expressions</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584176"/>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669573"/>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p>
        </p:txBody>
      </p:sp>
    </p:spTree>
    <p:extLst>
      <p:ext uri="{BB962C8B-B14F-4D97-AF65-F5344CB8AC3E}">
        <p14:creationId xmlns:p14="http://schemas.microsoft.com/office/powerpoint/2010/main" xmlns=""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Effect transition="in" filter="fade">
                                      <p:cBhvr>
                                        <p:cTn id="29" dur="500"/>
                                        <p:tgtEl>
                                          <p:spTgt spid="29">
                                            <p:txEl>
                                              <p:pRg st="1" end="1"/>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Effect transition="in" filter="fade">
                                      <p:cBhvr>
                                        <p:cTn id="33" dur="500"/>
                                        <p:tgtEl>
                                          <p:spTgt spid="30">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xEl>
                                              <p:pRg st="1" end="1"/>
                                            </p:txEl>
                                          </p:spTgt>
                                        </p:tgtEl>
                                        <p:attrNameLst>
                                          <p:attrName>style.visibility</p:attrName>
                                        </p:attrNameLst>
                                      </p:cBhvr>
                                      <p:to>
                                        <p:strVal val="visible"/>
                                      </p:to>
                                    </p:set>
                                    <p:animEffect transition="in" filter="fade">
                                      <p:cBhvr>
                                        <p:cTn id="36" dur="500"/>
                                        <p:tgtEl>
                                          <p:spTgt spid="30">
                                            <p:txEl>
                                              <p:pRg st="1" end="1"/>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fade">
                                      <p:cBhvr>
                                        <p:cTn id="40" dur="500"/>
                                        <p:tgtEl>
                                          <p:spTgt spid="31">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animEffect transition="in" filter="fade">
                                      <p:cBhvr>
                                        <p:cTn id="43"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xmlns=""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xmlns="" val="20000"/>
                    </a:ext>
                  </a:extLst>
                </a:gridCol>
                <a:gridCol w="1720303">
                  <a:extLst>
                    <a:ext uri="{9D8B030D-6E8A-4147-A177-3AD203B41FA5}">
                      <a16:colId xmlns:a16="http://schemas.microsoft.com/office/drawing/2014/main" xmlns="" val="20001"/>
                    </a:ext>
                  </a:extLst>
                </a:gridCol>
                <a:gridCol w="2116697">
                  <a:extLst>
                    <a:ext uri="{9D8B030D-6E8A-4147-A177-3AD203B41FA5}">
                      <a16:colId xmlns:a16="http://schemas.microsoft.com/office/drawing/2014/main" xmlns=""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xmlns=""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xmlns=""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xmlns=""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xmlns=""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xmlns="" val="635949774"/>
              </p:ext>
            </p:extLst>
          </p:nvPr>
        </p:nvGraphicFramePr>
        <p:xfrm>
          <a:off x="6516216" y="4005064"/>
          <a:ext cx="258710" cy="199008"/>
        </p:xfrm>
        <a:graphic>
          <a:graphicData uri="http://schemas.openxmlformats.org/presentationml/2006/ole">
            <p:oleObj spid="_x0000_s1086" name="公式" r:id="rId4" imgW="164814" imgH="126780" progId="Equation.3">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921541962"/>
              </p:ext>
            </p:extLst>
          </p:nvPr>
        </p:nvGraphicFramePr>
        <p:xfrm>
          <a:off x="6516216" y="4375804"/>
          <a:ext cx="258710" cy="199008"/>
        </p:xfrm>
        <a:graphic>
          <a:graphicData uri="http://schemas.openxmlformats.org/presentationml/2006/ole">
            <p:oleObj spid="_x0000_s1087" name="公式" r:id="rId5" imgW="164814" imgH="1267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xmlns="" val="20000"/>
                    </a:ext>
                  </a:extLst>
                </a:gridCol>
                <a:gridCol w="3786214">
                  <a:extLst>
                    <a:ext uri="{9D8B030D-6E8A-4147-A177-3AD203B41FA5}">
                      <a16:colId xmlns:a16="http://schemas.microsoft.com/office/drawing/2014/main" xmlns=""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smtClean="0"/>
              <a:t>ascending-order </a:t>
            </a:r>
            <a:r>
              <a:rPr lang="en-US" altLang="zh-CN" sz="2000" smtClean="0"/>
              <a:t>array </a:t>
            </a:r>
            <a:r>
              <a:rPr lang="en-US" altLang="zh-CN" sz="2000" b="1" smtClean="0">
                <a:latin typeface="Times New Roman" panose="02020603050405020304" pitchFamily="18" charset="0"/>
                <a:cs typeface="Times New Roman" panose="02020603050405020304" pitchFamily="18" charset="0"/>
              </a:rPr>
              <a:t>A</a:t>
            </a:r>
            <a:r>
              <a:rPr lang="en-US" altLang="zh-CN" sz="2000" smtClean="0"/>
              <a:t>.</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pic>
        <p:nvPicPr>
          <p:cNvPr id="8" name="图片 7"/>
          <p:cNvPicPr>
            <a:picLocks noChangeAspect="1"/>
          </p:cNvPicPr>
          <p:nvPr/>
        </p:nvPicPr>
        <p:blipFill>
          <a:blip r:embed="rId3" cstate="print"/>
          <a:stretch>
            <a:fillRect/>
          </a:stretch>
        </p:blipFill>
        <p:spPr>
          <a:xfrm>
            <a:off x="4609028" y="1916832"/>
            <a:ext cx="4077772" cy="2592288"/>
          </a:xfrm>
          <a:prstGeom prst="rect">
            <a:avLst/>
          </a:prstGeom>
        </p:spPr>
      </p:pic>
      <p:sp>
        <p:nvSpPr>
          <p:cNvPr id="9" name="矩形 8"/>
          <p:cNvSpPr/>
          <p:nvPr/>
        </p:nvSpPr>
        <p:spPr>
          <a:xfrm>
            <a:off x="4499992" y="1719263"/>
            <a:ext cx="4392488" cy="2861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3166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smtClean="0"/>
              <a:t>ascending-order </a:t>
            </a:r>
            <a:r>
              <a:rPr lang="en-US" altLang="zh-CN" sz="2000" smtClean="0"/>
              <a:t>array </a:t>
            </a:r>
            <a:r>
              <a:rPr lang="en-US" altLang="zh-CN" sz="2000" b="1" smtClean="0">
                <a:latin typeface="Times New Roman" panose="02020603050405020304" pitchFamily="18" charset="0"/>
                <a:cs typeface="Times New Roman" panose="02020603050405020304" pitchFamily="18" charset="0"/>
              </a:rPr>
              <a:t>A</a:t>
            </a:r>
            <a:r>
              <a:rPr lang="en-US" altLang="zh-CN" sz="2000" smtClean="0"/>
              <a:t>.</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20</a:t>
            </a:fld>
            <a:endParaRPr kumimoji="1" lang="zh-CN" altLang="en-US">
              <a:solidFill>
                <a:prstClr val="black">
                  <a:lumMod val="65000"/>
                  <a:lumOff val="35000"/>
                </a:prstClr>
              </a:solidFill>
              <a:ea typeface="宋体"/>
            </a:endParaRPr>
          </a:p>
        </p:txBody>
      </p:sp>
      <p:pic>
        <p:nvPicPr>
          <p:cNvPr id="8" name="图片 7"/>
          <p:cNvPicPr>
            <a:picLocks noChangeAspect="1"/>
          </p:cNvPicPr>
          <p:nvPr/>
        </p:nvPicPr>
        <p:blipFill>
          <a:blip r:embed="rId3" cstate="print"/>
          <a:stretch>
            <a:fillRect/>
          </a:stretch>
        </p:blipFill>
        <p:spPr>
          <a:xfrm>
            <a:off x="4609028" y="1916832"/>
            <a:ext cx="4077772" cy="2592288"/>
          </a:xfrm>
          <a:prstGeom prst="rect">
            <a:avLst/>
          </a:prstGeom>
        </p:spPr>
      </p:pic>
      <p:sp>
        <p:nvSpPr>
          <p:cNvPr id="9" name="矩形 8"/>
          <p:cNvSpPr/>
          <p:nvPr/>
        </p:nvSpPr>
        <p:spPr>
          <a:xfrm>
            <a:off x="4499992" y="1719263"/>
            <a:ext cx="4392488" cy="2861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31667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21</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xmlns=""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xmlns="" val="2561182014"/>
                    </a:ext>
                  </a:extLst>
                </a:gridCol>
                <a:gridCol w="1005943">
                  <a:extLst>
                    <a:ext uri="{9D8B030D-6E8A-4147-A177-3AD203B41FA5}">
                      <a16:colId xmlns:a16="http://schemas.microsoft.com/office/drawing/2014/main" xmlns="" val="3014690262"/>
                    </a:ext>
                  </a:extLst>
                </a:gridCol>
                <a:gridCol w="601898">
                  <a:extLst>
                    <a:ext uri="{9D8B030D-6E8A-4147-A177-3AD203B41FA5}">
                      <a16:colId xmlns:a16="http://schemas.microsoft.com/office/drawing/2014/main" xmlns=""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60413103"/>
                  </a:ext>
                </a:extLst>
              </a:tr>
            </a:tbl>
          </a:graphicData>
        </a:graphic>
      </p:graphicFrame>
    </p:spTree>
    <p:extLst>
      <p:ext uri="{BB962C8B-B14F-4D97-AF65-F5344CB8AC3E}">
        <p14:creationId xmlns:p14="http://schemas.microsoft.com/office/powerpoint/2010/main" xmlns="" val="419380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600" dirty="0" smtClean="0"/>
              <a:t>Symbolic execution allows the creation of high-coverage test, which can help program testing and debugging. </a:t>
            </a:r>
          </a:p>
          <a:p>
            <a:pPr>
              <a:spcAft>
                <a:spcPts val="600"/>
              </a:spcAft>
            </a:pPr>
            <a:r>
              <a:rPr lang="en-US" altLang="zh-CN" sz="2600" dirty="0" smtClean="0"/>
              <a:t>The author built an interactive debugging system called </a:t>
            </a:r>
            <a:r>
              <a:rPr lang="en-US" altLang="zh-CN" sz="2600" cap="small" dirty="0" smtClean="0"/>
              <a:t>Effigy</a:t>
            </a:r>
            <a:r>
              <a:rPr lang="en-US" altLang="zh-CN" sz="2600" dirty="0" smtClean="0"/>
              <a:t>, which embodies symbolic execution.</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23</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13759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xmlns="" val="1912946656"/>
      </p:ext>
    </p:extLst>
  </p:cSld>
  <p:clrMapOvr>
    <a:masterClrMapping/>
  </p:clrMapOvr>
  <mc:AlternateContent xmlns:mc="http://schemas.openxmlformats.org/markup-compatibility/2006">
    <mc:Choice xmlns:p14="http://schemas.microsoft.com/office/powerpoint/2010/main" xmlns="" Requires="p14">
      <p:transition spd="slow" p14:dur="2000" advTm="1792"/>
    </mc:Choice>
    <mc:Fallback>
      <p:transition spd="slow" advTm="179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xmlns=""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4"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xmlns=""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xmlns=""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xmlns=""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approach between two extremes 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in a given amount of </a:t>
            </a:r>
            <a:r>
              <a:rPr lang="en-US" altLang="zh-CN" sz="1800" dirty="0" smtClean="0"/>
              <a:t>time</a:t>
            </a:r>
          </a:p>
          <a:p>
            <a:pPr lvl="1">
              <a:spcAft>
                <a:spcPts val="600"/>
              </a:spcAft>
              <a:buFont typeface="+mj-lt"/>
              <a:buAutoNum type="arabicPeriod"/>
            </a:pPr>
            <a:r>
              <a:rPr lang="en-US" altLang="zh-CN" sz="1800" dirty="0"/>
              <a:t>for each path to generate a set of concrete input </a:t>
            </a:r>
            <a:r>
              <a:rPr lang="en-US" altLang="zh-CN" sz="1800" dirty="0" smtClean="0"/>
              <a:t>values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42868</TotalTime>
  <Words>4324</Words>
  <Application>Microsoft Office PowerPoint</Application>
  <PresentationFormat>全屏显示(4:3)</PresentationFormat>
  <Paragraphs>426</Paragraphs>
  <Slides>24</Slides>
  <Notes>24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27" baseType="lpstr">
      <vt:lpstr>2_Network</vt:lpstr>
      <vt:lpstr>mopec-2</vt:lpstr>
      <vt:lpstr>公式</vt:lpstr>
      <vt:lpstr>幻灯片 1</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Effigy</vt:lpstr>
      <vt:lpstr>Effigy</vt:lpstr>
      <vt:lpstr>Effigy</vt:lpstr>
      <vt:lpstr>Practical Issues</vt:lpstr>
      <vt:lpstr>Conclusion</vt:lpstr>
      <vt:lpstr>幻灯片 24</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1367</cp:revision>
  <cp:lastPrinted>2014-03-24T00:35:37Z</cp:lastPrinted>
  <dcterms:created xsi:type="dcterms:W3CDTF">2012-02-01T01:23:27Z</dcterms:created>
  <dcterms:modified xsi:type="dcterms:W3CDTF">2020-12-02T16:10:48Z</dcterms:modified>
</cp:coreProperties>
</file>