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26"/>
  </p:notesMasterIdLst>
  <p:handoutMasterIdLst>
    <p:handoutMasterId r:id="rId27"/>
  </p:handoutMasterIdLst>
  <p:sldIdLst>
    <p:sldId id="554" r:id="rId3"/>
    <p:sldId id="561" r:id="rId4"/>
    <p:sldId id="562" r:id="rId5"/>
    <p:sldId id="557" r:id="rId6"/>
    <p:sldId id="558" r:id="rId7"/>
    <p:sldId id="559" r:id="rId8"/>
    <p:sldId id="560" r:id="rId9"/>
    <p:sldId id="574" r:id="rId10"/>
    <p:sldId id="563" r:id="rId11"/>
    <p:sldId id="577" r:id="rId12"/>
    <p:sldId id="578" r:id="rId13"/>
    <p:sldId id="565" r:id="rId14"/>
    <p:sldId id="580" r:id="rId15"/>
    <p:sldId id="581" r:id="rId16"/>
    <p:sldId id="567" r:id="rId17"/>
    <p:sldId id="569" r:id="rId18"/>
    <p:sldId id="571" r:id="rId19"/>
    <p:sldId id="570" r:id="rId20"/>
    <p:sldId id="582" r:id="rId21"/>
    <p:sldId id="583" r:id="rId22"/>
    <p:sldId id="573" r:id="rId23"/>
    <p:sldId id="568" r:id="rId24"/>
    <p:sldId id="556" r:id="rId2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B77"/>
    <a:srgbClr val="CCECFF"/>
    <a:srgbClr val="7C1302"/>
    <a:srgbClr val="D1E4FB"/>
    <a:srgbClr val="800000"/>
    <a:srgbClr val="99CCFF"/>
    <a:srgbClr val="6699FF"/>
    <a:srgbClr val="CC3300"/>
    <a:srgbClr val="B2B2B2"/>
    <a:srgbClr val="99336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1076" autoAdjust="0"/>
  </p:normalViewPr>
  <p:slideViewPr>
    <p:cSldViewPr>
      <p:cViewPr varScale="1">
        <p:scale>
          <a:sx n="135" d="100"/>
          <a:sy n="135" d="100"/>
        </p:scale>
        <p:origin x="1796" y="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chemeClr val="tx1"/>
              </a:solidFill>
              <a:latin typeface="Calibri" panose="020F0502020204030204" pitchFamily="34" charset="0"/>
              <a:cs typeface="Calibri" panose="020F0502020204030204" pitchFamily="34" charset="0"/>
            </a:rPr>
            <a:t>for</a:t>
          </a:r>
          <a:r>
            <a:rPr lang="en-US" altLang="zh-CN" sz="2000" dirty="0" smtClean="0">
              <a:solidFill>
                <a:srgbClr val="800000"/>
              </a:solidFill>
              <a:latin typeface="Calibri" panose="020F0502020204030204" pitchFamily="34" charset="0"/>
              <a:cs typeface="Calibri" panose="020F0502020204030204" pitchFamily="34" charset="0"/>
            </a:rPr>
            <a:t>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2DA33D83-A486-4DBF-AAD4-027FE6428D8C}" type="presOf" srcId="{9500F054-E821-4CE4-A78F-163684229BEF}" destId="{65D123C8-C28A-43FC-A1D1-EC1A1AAA1D0D}" srcOrd="0" destOrd="1" presId="urn:microsoft.com/office/officeart/2005/8/layout/arrow4"/>
    <dgm:cxn modelId="{60C8BBD6-F960-4FEF-BF82-068C183722CA}" type="presOf" srcId="{3776A631-3A5C-4A45-AAA1-9A83DB9BB2B4}" destId="{D0B9CC40-12C0-4884-9089-BF414A745106}" srcOrd="0" destOrd="0"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2CB4332C-506A-4A72-9E0B-2366C269D619}" srcId="{C613176E-2E07-4982-AE61-58047C88A5E0}" destId="{1A65B431-B0C5-475B-AACB-EE64CDB5542D}" srcOrd="1" destOrd="0" parTransId="{CFD36D27-6F9B-49FF-99D7-7DD05A0F3D83}" sibTransId="{9F15F78E-CFEB-4BD5-AE3C-CF1E170551E9}"/>
    <dgm:cxn modelId="{F45D9E64-B6B5-4FCE-8F7D-9355626CBEEB}" srcId="{1A65B431-B0C5-475B-AACB-EE64CDB5542D}" destId="{AB150DB6-D2F2-4EF8-BD47-A1DE4EA9EAC7}" srcOrd="2" destOrd="0" parTransId="{D632890A-DFEB-4F2F-B9E4-C2C0177B3A32}" sibTransId="{4F8154F9-CBA6-441C-AE49-ECE3A500577C}"/>
    <dgm:cxn modelId="{A4834247-60D1-4B44-88FF-503376569106}" type="presOf" srcId="{AB150DB6-D2F2-4EF8-BD47-A1DE4EA9EAC7}" destId="{65D123C8-C28A-43FC-A1D1-EC1A1AAA1D0D}" srcOrd="0" destOrd="3" presId="urn:microsoft.com/office/officeart/2005/8/layout/arrow4"/>
    <dgm:cxn modelId="{8F1A1E50-BBF0-464D-811A-982C2CAE586C}" srcId="{3776A631-3A5C-4A45-AAA1-9A83DB9BB2B4}" destId="{24E5BDE8-7AD9-4252-B145-1D56807EB9A4}" srcOrd="1" destOrd="0" parTransId="{8F06EAF3-9191-46BD-981D-F07244E13DF0}" sibTransId="{1D3B26D8-8EBD-49D2-B20B-F604159AC195}"/>
    <dgm:cxn modelId="{BE71F4C1-1B07-443B-A5B3-2C137FF4CFA0}" type="presOf" srcId="{1A65B431-B0C5-475B-AACB-EE64CDB5542D}" destId="{65D123C8-C28A-43FC-A1D1-EC1A1AAA1D0D}" srcOrd="0" destOrd="0" presId="urn:microsoft.com/office/officeart/2005/8/layout/arrow4"/>
    <dgm:cxn modelId="{9C3AD6D8-20BB-432E-8677-F1B302872B0E}" type="presOf" srcId="{F023FB2D-615F-49FB-B932-A835539B633A}" destId="{65D123C8-C28A-43FC-A1D1-EC1A1AAA1D0D}" srcOrd="0" destOrd="2" presId="urn:microsoft.com/office/officeart/2005/8/layout/arrow4"/>
    <dgm:cxn modelId="{4B65A473-4FBC-492E-9E55-A78F054735B8}" srcId="{1A65B431-B0C5-475B-AACB-EE64CDB5542D}" destId="{F023FB2D-615F-49FB-B932-A835539B633A}" srcOrd="1" destOrd="0" parTransId="{84B950E6-F17C-424D-B81D-E741E2F979B4}" sibTransId="{C02F31EC-CAE8-4139-8E0C-B42D3B042F9A}"/>
    <dgm:cxn modelId="{4B8B0CE1-B669-4226-9D35-60E76A01C7BF}" type="presOf" srcId="{24E5BDE8-7AD9-4252-B145-1D56807EB9A4}" destId="{D0B9CC40-12C0-4884-9089-BF414A745106}" srcOrd="0" destOrd="2"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7BBEAA23-584D-4A1C-8311-C0E9E6CBA3A7}" type="presOf" srcId="{FAA59F73-6FA0-49D5-8348-D14E1B279350}" destId="{D0B9CC40-12C0-4884-9089-BF414A745106}" srcOrd="0" destOrd="3" presId="urn:microsoft.com/office/officeart/2005/8/layout/arrow4"/>
    <dgm:cxn modelId="{C7BBCB7E-7826-42D0-839D-07C845CAD9F3}" type="presOf" srcId="{7DC5BBA1-86D5-4E4E-9561-2161DF6F0C50}" destId="{D0B9CC40-12C0-4884-9089-BF414A745106}" srcOrd="0" destOrd="1"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chemeClr val="tx1"/>
              </a:solidFill>
              <a:latin typeface="Calibri" panose="020F0502020204030204" pitchFamily="34" charset="0"/>
              <a:cs typeface="Calibri" panose="020F0502020204030204" pitchFamily="34" charset="0"/>
            </a:rPr>
            <a:t>for</a:t>
          </a:r>
          <a:r>
            <a:rPr lang="en-US" altLang="zh-CN" sz="2000" kern="1200" dirty="0" smtClean="0">
              <a:solidFill>
                <a:srgbClr val="800000"/>
              </a:solidFill>
              <a:latin typeface="Calibri" panose="020F0502020204030204" pitchFamily="34" charset="0"/>
              <a:cs typeface="Calibri" panose="020F0502020204030204" pitchFamily="34" charset="0"/>
            </a:rPr>
            <a:t>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2020/12/2</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2020/12/2</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lgn="l">
              <a:lnSpc>
                <a:spcPct val="120000"/>
              </a:lnSpc>
              <a:spcAft>
                <a:spcPts val="0"/>
              </a:spcAft>
              <a:defRPr/>
            </a:pPr>
            <a:r>
              <a:rPr lang="en-US" altLang="zh-CN" smtClean="0"/>
              <a:t>Hello, everyone! My name is Shi Lintian.</a:t>
            </a:r>
            <a:r>
              <a:rPr lang="en-US" altLang="zh-CN" baseline="0" smtClean="0"/>
              <a:t> </a:t>
            </a:r>
          </a:p>
          <a:p>
            <a:pPr lvl="0" algn="l">
              <a:lnSpc>
                <a:spcPct val="120000"/>
              </a:lnSpc>
              <a:spcAft>
                <a:spcPts val="0"/>
              </a:spcAft>
              <a:defRPr/>
            </a:pPr>
            <a:r>
              <a:rPr lang="en-US" altLang="zh-CN" baseline="0" smtClean="0"/>
              <a:t>Today I will give a speech on </a:t>
            </a:r>
            <a:r>
              <a:rPr lang="en-US" altLang="zh-CN" sz="1200" i="1" kern="0" smtClean="0">
                <a:solidFill>
                  <a:schemeClr val="tx1"/>
                </a:solidFill>
                <a:latin typeface="Arial"/>
              </a:rPr>
              <a:t>Symbolic Execution and Program Testing </a:t>
            </a:r>
            <a:r>
              <a:rPr lang="en-US" altLang="zh-CN" sz="1200" i="0" kern="0" smtClean="0">
                <a:solidFill>
                  <a:schemeClr val="tx1"/>
                </a:solidFill>
                <a:latin typeface="Arial"/>
              </a:rPr>
              <a:t>written</a:t>
            </a:r>
            <a:r>
              <a:rPr lang="en-US" altLang="zh-CN" sz="1200" i="0" kern="0" baseline="0" smtClean="0">
                <a:solidFill>
                  <a:schemeClr val="tx1"/>
                </a:solidFill>
                <a:latin typeface="Arial"/>
              </a:rPr>
              <a:t> by James C.King.</a:t>
            </a:r>
            <a:endParaRPr kumimoji="0" lang="en-US" altLang="zh-CN" sz="1200" b="1" i="1" u="none" strike="noStrike" kern="0" cap="none" spc="0" normalizeH="0" baseline="0" noProof="0" smtClean="0">
              <a:ln>
                <a:noFill/>
              </a:ln>
              <a:solidFill>
                <a:schemeClr val="tx1"/>
              </a:solidFill>
              <a:effectLst/>
              <a:uLnTx/>
              <a:uFillTx/>
              <a:latin typeface="Arial"/>
            </a:endParaRPr>
          </a:p>
          <a:p>
            <a:pPr algn="l"/>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867849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 execution path is a sequence of true and false, where a value of true 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position in the sequence denotes that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conditional statement encountered along the execution path took the “then” branch, </a:t>
            </a:r>
          </a:p>
          <a:p>
            <a:r>
              <a:rPr lang="en-US" altLang="zh-CN" sz="1200" b="0" i="0" u="none" strike="noStrike" kern="1200" baseline="0" dirty="0" smtClean="0">
                <a:solidFill>
                  <a:schemeClr val="tx1"/>
                </a:solidFill>
                <a:latin typeface="+mn-lt"/>
                <a:ea typeface="+mn-ea"/>
                <a:cs typeface="+mn-cs"/>
              </a:rPr>
              <a:t>respectively a value of false 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position took the “else” branch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All the execution paths of a program can be represented using a tree, called the execution tree.</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10</a:t>
            </a:fld>
            <a:endParaRPr lang="zh-CN" altLang="en-US"/>
          </a:p>
        </p:txBody>
      </p:sp>
    </p:spTree>
    <p:extLst>
      <p:ext uri="{BB962C8B-B14F-4D97-AF65-F5344CB8AC3E}">
        <p14:creationId xmlns:p14="http://schemas.microsoft.com/office/powerpoint/2010/main" val="621224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the function </a:t>
            </a:r>
            <a:r>
              <a:rPr lang="en-US" altLang="zh-CN" sz="1200" b="0" i="0" u="none" strike="noStrike" kern="1200" baseline="0" dirty="0" err="1" smtClean="0">
                <a:solidFill>
                  <a:schemeClr val="tx1"/>
                </a:solidFill>
                <a:latin typeface="+mn-lt"/>
                <a:ea typeface="+mn-ea"/>
                <a:cs typeface="+mn-cs"/>
              </a:rPr>
              <a:t>testme</a:t>
            </a:r>
            <a:r>
              <a:rPr lang="en-US" altLang="zh-CN" sz="1200" b="0" i="0" u="none" strike="noStrike" kern="1200" baseline="0" dirty="0" smtClean="0">
                <a:solidFill>
                  <a:schemeClr val="tx1"/>
                </a:solidFill>
                <a:latin typeface="+mn-lt"/>
                <a:ea typeface="+mn-ea"/>
                <a:cs typeface="+mn-cs"/>
              </a:rPr>
              <a:t>() has three execution paths. the statement z equals x has two branches. And the then branch has another IF-Statement x greater than y plus 10 which has two branches too.</a:t>
            </a:r>
          </a:p>
          <a:p>
            <a:endParaRPr lang="en-US" altLang="zh-CN" sz="1200" b="0" i="0" u="none" strike="noStrike" kern="1200" baseline="0" dirty="0" smtClean="0">
              <a:solidFill>
                <a:schemeClr val="tx1"/>
              </a:solidFill>
              <a:latin typeface="+mn-lt"/>
              <a:ea typeface="+mn-ea"/>
              <a:cs typeface="+mn-cs"/>
            </a:endParaRPr>
          </a:p>
          <a:p>
            <a:pPr marL="0" indent="0">
              <a:spcAft>
                <a:spcPts val="600"/>
              </a:spcAft>
              <a:buFont typeface="Wingdings" panose="05000000000000000000" pitchFamily="2" charset="2"/>
              <a:buNone/>
            </a:pPr>
            <a:r>
              <a:rPr lang="en-US" altLang="zh-CN" dirty="0" smtClean="0"/>
              <a:t>Each terminal leaf in the tree corresponds to a potential execution path and there may exist a particular concrete input which will trace the same path. </a:t>
            </a:r>
          </a:p>
          <a:p>
            <a:pPr marL="0" indent="0">
              <a:spcAft>
                <a:spcPts val="600"/>
              </a:spcAft>
              <a:buFont typeface="Wingdings" panose="05000000000000000000" pitchFamily="2" charset="2"/>
              <a:buNone/>
            </a:pPr>
            <a:r>
              <a:rPr lang="en-US" altLang="zh-CN" dirty="0" smtClean="0"/>
              <a:t>Symbolic execution aims to explore as many terminal leaf as possible.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11</a:t>
            </a:fld>
            <a:endParaRPr lang="zh-CN" altLang="en-US"/>
          </a:p>
        </p:txBody>
      </p:sp>
    </p:spTree>
    <p:extLst>
      <p:ext uri="{BB962C8B-B14F-4D97-AF65-F5344CB8AC3E}">
        <p14:creationId xmlns:p14="http://schemas.microsoft.com/office/powerpoint/2010/main" val="3079943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Symbolic execution maintains a symbolic state \sigma, which maps variables to symbolic expressions, </a:t>
            </a:r>
          </a:p>
          <a:p>
            <a:r>
              <a:rPr lang="en-US" altLang="zh-CN" dirty="0" smtClean="0"/>
              <a:t>and a symbolic path constraint PC, which is a quantifier-free first-order formula over symbolic expressions. </a:t>
            </a:r>
          </a:p>
          <a:p>
            <a:r>
              <a:rPr lang="en-US" altLang="zh-CN" dirty="0" smtClean="0"/>
              <a:t>At the beginning of a symbolic execution, \sigma is initialized to an empty map and PC is initialized to true. </a:t>
            </a:r>
          </a:p>
          <a:p>
            <a:endParaRPr lang="en-US" altLang="zh-CN" dirty="0" smtClean="0"/>
          </a:p>
          <a:p>
            <a:r>
              <a:rPr lang="en-US" altLang="zh-CN" dirty="0" smtClean="0"/>
              <a:t>Both \sigma and PC are updated during the course of symbolic execution. </a:t>
            </a:r>
          </a:p>
          <a:p>
            <a:r>
              <a:rPr lang="en-US" altLang="zh-CN" dirty="0" smtClean="0"/>
              <a:t>At the end of a symbolic execution along an execution path of the program, PC is solved using a constraint solver to generate concrete input values. </a:t>
            </a:r>
          </a:p>
          <a:p>
            <a:r>
              <a:rPr lang="en-US" altLang="zh-CN" dirty="0" smtClean="0"/>
              <a:t>If the program is executed on these concrete input values, it will take exactly the same path as the symbolic execution and terminate in the same way.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12</a:t>
            </a:fld>
            <a:endParaRPr lang="zh-CN" altLang="en-US"/>
          </a:p>
        </p:txBody>
      </p:sp>
    </p:spTree>
    <p:extLst>
      <p:ext uri="{BB962C8B-B14F-4D97-AF65-F5344CB8AC3E}">
        <p14:creationId xmlns:p14="http://schemas.microsoft.com/office/powerpoint/2010/main" val="207601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the symbolic execution starts with an empty symbolic state and with symbolic path constraint is true.</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every read statement </a:t>
            </a:r>
            <a:r>
              <a:rPr lang="en-US" altLang="zh-CN" sz="1200" i="1" dirty="0" err="1" smtClean="0">
                <a:latin typeface="Times New Roman" panose="02020603050405020304" pitchFamily="18" charset="0"/>
                <a:ea typeface="等线" panose="02010600030101010101" pitchFamily="2" charset="-122"/>
                <a:cs typeface="Times New Roman" panose="02020603050405020304" pitchFamily="18" charset="0"/>
              </a:rPr>
              <a:t>var</a:t>
            </a:r>
            <a:r>
              <a:rPr lang="en-US" altLang="zh-CN" sz="1200" i="1" dirty="0" smtClean="0">
                <a:latin typeface="Times New Roman" panose="02020603050405020304" pitchFamily="18" charset="0"/>
                <a:ea typeface="等线" panose="02010600030101010101" pitchFamily="2" charset="-122"/>
                <a:cs typeface="Times New Roman" panose="02020603050405020304" pitchFamily="18" charset="0"/>
              </a:rPr>
              <a:t> equals </a:t>
            </a:r>
            <a:r>
              <a:rPr lang="en-US" altLang="zh-CN" sz="1200" i="1" dirty="0" err="1" smtClean="0">
                <a:latin typeface="Times New Roman" panose="02020603050405020304" pitchFamily="18" charset="0"/>
                <a:ea typeface="等线" panose="02010600030101010101" pitchFamily="2" charset="-122"/>
                <a:cs typeface="Times New Roman" panose="02020603050405020304" pitchFamily="18" charset="0"/>
              </a:rPr>
              <a:t>sym_input</a:t>
            </a:r>
            <a:r>
              <a:rPr lang="en-US" altLang="zh-CN" sz="1200" i="1" dirty="0" smtClean="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dirty="0" smtClean="0"/>
              <a:t>that receives program input, symbolic execution adds the mapping </a:t>
            </a:r>
            <a:r>
              <a:rPr lang="en-US" altLang="zh-CN" sz="1200" i="1" dirty="0" err="1" smtClean="0">
                <a:latin typeface="Times New Roman" panose="02020603050405020304" pitchFamily="18" charset="0"/>
                <a:cs typeface="Times New Roman" panose="02020603050405020304" pitchFamily="18" charset="0"/>
              </a:rPr>
              <a:t>var</a:t>
            </a:r>
            <a:r>
              <a:rPr lang="en-US" altLang="zh-CN" sz="1200" i="1" dirty="0" smtClean="0">
                <a:latin typeface="Times New Roman" panose="02020603050405020304" pitchFamily="18" charset="0"/>
                <a:cs typeface="Times New Roman" panose="02020603050405020304" pitchFamily="18" charset="0"/>
              </a:rPr>
              <a:t> </a:t>
            </a:r>
            <a:r>
              <a:rPr lang="en-US" altLang="zh-CN" sz="1200" i="1" baseline="0" dirty="0" smtClean="0">
                <a:latin typeface="Times New Roman" panose="02020603050405020304" pitchFamily="18" charset="0"/>
                <a:cs typeface="Times New Roman" panose="02020603050405020304" pitchFamily="18" charset="0"/>
              </a:rPr>
              <a:t> to</a:t>
            </a:r>
            <a:r>
              <a:rPr lang="en-US" altLang="zh-CN" sz="1200" i="1" dirty="0" smtClean="0">
                <a:latin typeface="Times New Roman" panose="02020603050405020304" pitchFamily="18" charset="0"/>
                <a:cs typeface="Times New Roman" panose="02020603050405020304" pitchFamily="18" charset="0"/>
              </a:rPr>
              <a:t> s</a:t>
            </a:r>
            <a:r>
              <a:rPr lang="en-US" altLang="zh-CN" sz="1200" dirty="0" smtClean="0"/>
              <a:t> into </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t>, where </a:t>
            </a:r>
            <a:r>
              <a:rPr lang="en-US" altLang="zh-CN" sz="1200" i="1" dirty="0" smtClean="0">
                <a:latin typeface="Times New Roman" panose="02020603050405020304" pitchFamily="18" charset="0"/>
                <a:cs typeface="Times New Roman" panose="02020603050405020304" pitchFamily="18" charset="0"/>
              </a:rPr>
              <a:t>s</a:t>
            </a:r>
            <a:r>
              <a:rPr lang="en-US" altLang="zh-CN" sz="1200" dirty="0" smtClean="0"/>
              <a:t> is a fresh symbolic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every assignment v </a:t>
            </a:r>
            <a:r>
              <a:rPr lang="en-US" altLang="zh-CN" sz="1200" i="1" dirty="0" smtClean="0">
                <a:latin typeface="Times New Roman" panose="02020603050405020304" pitchFamily="18" charset="0"/>
                <a:cs typeface="Times New Roman" panose="02020603050405020304" pitchFamily="18" charset="0"/>
              </a:rPr>
              <a:t>equals e</a:t>
            </a:r>
            <a:r>
              <a:rPr lang="en-US" altLang="zh-CN" sz="1200" dirty="0" smtClean="0"/>
              <a:t>, symbolic execution updates </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t> by mapping </a:t>
            </a:r>
            <a:r>
              <a:rPr lang="en-US" altLang="zh-CN" sz="1200" i="1" dirty="0" smtClean="0">
                <a:latin typeface="Times New Roman" panose="02020603050405020304" pitchFamily="18" charset="0"/>
                <a:cs typeface="Times New Roman" panose="02020603050405020304" pitchFamily="18" charset="0"/>
              </a:rPr>
              <a:t>v to </a:t>
            </a:r>
            <a:r>
              <a:rPr lang="el-GR" altLang="zh-CN" sz="1200" i="1" dirty="0" smtClean="0">
                <a:latin typeface="Times New Roman" panose="02020603050405020304" pitchFamily="18" charset="0"/>
                <a:cs typeface="Times New Roman" panose="02020603050405020304" pitchFamily="18" charset="0"/>
              </a:rPr>
              <a:t>σ</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13</a:t>
            </a:fld>
            <a:endParaRPr lang="zh-CN" altLang="en-US"/>
          </a:p>
        </p:txBody>
      </p:sp>
    </p:spTree>
    <p:extLst>
      <p:ext uri="{BB962C8B-B14F-4D97-AF65-F5344CB8AC3E}">
        <p14:creationId xmlns:p14="http://schemas.microsoft.com/office/powerpoint/2010/main" val="209856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At every conditional statement </a:t>
            </a:r>
            <a:r>
              <a:rPr lang="en-US" altLang="zh-CN" sz="1200" dirty="0" smtClean="0">
                <a:latin typeface="Consolas" panose="020B0609020204030204" pitchFamily="49" charset="0"/>
              </a:rPr>
              <a:t>if (</a:t>
            </a:r>
            <a:r>
              <a:rPr lang="en-US" altLang="zh-CN" sz="1200" i="1" dirty="0" smtClean="0">
                <a:latin typeface="Consolas" panose="020B0609020204030204" pitchFamily="49" charset="0"/>
              </a:rPr>
              <a:t>e</a:t>
            </a:r>
            <a:r>
              <a:rPr lang="en-US" altLang="zh-CN" sz="1200" dirty="0" smtClean="0">
                <a:latin typeface="Consolas" panose="020B0609020204030204" pitchFamily="49" charset="0"/>
              </a:rPr>
              <a:t>) then </a:t>
            </a:r>
            <a:r>
              <a:rPr lang="en-US" altLang="zh-CN" sz="1200" b="1" dirty="0" smtClean="0">
                <a:latin typeface="Consolas" panose="020B0609020204030204" pitchFamily="49" charset="0"/>
              </a:rPr>
              <a:t>S1</a:t>
            </a:r>
            <a:r>
              <a:rPr lang="en-US" altLang="zh-CN" sz="1200" dirty="0" smtClean="0">
                <a:latin typeface="Consolas" panose="020B0609020204030204" pitchFamily="49" charset="0"/>
              </a:rPr>
              <a:t> else </a:t>
            </a:r>
            <a:r>
              <a:rPr lang="en-US" altLang="zh-CN" sz="1200" b="1" dirty="0" smtClean="0">
                <a:latin typeface="Consolas" panose="020B0609020204030204" pitchFamily="49" charset="0"/>
              </a:rPr>
              <a:t>S2</a:t>
            </a:r>
            <a:endParaRPr lang="en-US" altLang="zh-CN" sz="1200" dirty="0" smtClean="0"/>
          </a:p>
          <a:p>
            <a:pPr marL="342900" indent="-342900">
              <a:buFont typeface="+mj-lt"/>
              <a:buAutoNum type="arabicPeriod"/>
            </a:pPr>
            <a:r>
              <a:rPr lang="en-US" altLang="zh-CN" sz="1200" i="1" dirty="0" smtClean="0"/>
              <a:t>pc</a:t>
            </a:r>
            <a:r>
              <a:rPr lang="en-US" altLang="zh-CN" sz="1200" dirty="0" smtClean="0"/>
              <a:t> is updated to </a:t>
            </a:r>
            <a:r>
              <a:rPr lang="en-US" altLang="zh-CN" sz="1200" i="1" dirty="0" smtClean="0"/>
              <a:t>pc</a:t>
            </a:r>
            <a:r>
              <a:rPr lang="en-US" altLang="zh-CN" sz="1200" dirty="0" smtClean="0"/>
              <a:t>∧</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latin typeface="Times New Roman" panose="02020603050405020304" pitchFamily="18" charset="0"/>
                <a:cs typeface="Times New Roman" panose="02020603050405020304" pitchFamily="18" charset="0"/>
              </a:rPr>
              <a:t>(</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a:t>
            </a:r>
            <a:r>
              <a:rPr lang="en-US" altLang="zh-CN" sz="1200" dirty="0" smtClean="0"/>
              <a:t> for “then” branch </a:t>
            </a:r>
          </a:p>
          <a:p>
            <a:pPr marL="342900" indent="-342900">
              <a:buFont typeface="+mj-lt"/>
              <a:buAutoNum type="arabicPeriod"/>
            </a:pPr>
            <a:r>
              <a:rPr lang="en-US" altLang="zh-CN" sz="1200" dirty="0" smtClean="0"/>
              <a:t>and a fresh path constraint </a:t>
            </a:r>
            <a:r>
              <a:rPr lang="en-US" altLang="zh-CN" sz="1200" i="1" dirty="0" smtClean="0"/>
              <a:t>pc’</a:t>
            </a:r>
            <a:r>
              <a:rPr lang="en-US" altLang="zh-CN" sz="1200" dirty="0" smtClean="0"/>
              <a:t> is created and initialized to </a:t>
            </a:r>
            <a:r>
              <a:rPr lang="en-US" altLang="zh-CN" sz="1200" i="1" dirty="0" smtClean="0"/>
              <a:t>pc</a:t>
            </a:r>
            <a:r>
              <a:rPr lang="en-US" altLang="zh-CN" sz="1200" dirty="0" smtClean="0"/>
              <a:t>∧¬</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latin typeface="Times New Roman" panose="02020603050405020304" pitchFamily="18" charset="0"/>
                <a:cs typeface="Times New Roman" panose="02020603050405020304" pitchFamily="18" charset="0"/>
              </a:rPr>
              <a:t>(</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a:t>
            </a:r>
            <a:r>
              <a:rPr lang="en-US" altLang="zh-CN" sz="1200" dirty="0" smtClean="0"/>
              <a:t> for “else” branch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If a symbolic execution instance hits an exit statement or an error.</a:t>
            </a:r>
          </a:p>
          <a:p>
            <a:r>
              <a:rPr lang="en-US" altLang="zh-CN" sz="1200" b="0" i="0" u="none" strike="noStrike" kern="1200" baseline="0" dirty="0" smtClean="0">
                <a:solidFill>
                  <a:schemeClr val="tx1"/>
                </a:solidFill>
                <a:latin typeface="+mn-lt"/>
                <a:ea typeface="+mn-ea"/>
                <a:cs typeface="+mn-cs"/>
              </a:rPr>
              <a:t>the current instance of symbolic execution is terminated and a satisfying assignment to the current symbolic path constraint is generated.</a:t>
            </a:r>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14</a:t>
            </a:fld>
            <a:endParaRPr lang="zh-CN" altLang="en-US"/>
          </a:p>
        </p:txBody>
      </p:sp>
    </p:spTree>
    <p:extLst>
      <p:ext uri="{BB962C8B-B14F-4D97-AF65-F5344CB8AC3E}">
        <p14:creationId xmlns:p14="http://schemas.microsoft.com/office/powerpoint/2010/main" val="327333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author and his colleagues have been developing an interactive symbolic execution system called EFFIGY.</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system offers a spectrum of services to the user.</a:t>
            </a:r>
          </a:p>
          <a:p>
            <a:r>
              <a:rPr lang="en-US" altLang="zh-CN" sz="1200" b="0" i="0" u="none" strike="noStrike" kern="1200" baseline="0" dirty="0" smtClean="0">
                <a:solidFill>
                  <a:schemeClr val="tx1"/>
                </a:solidFill>
                <a:latin typeface="+mn-lt"/>
                <a:ea typeface="+mn-ea"/>
                <a:cs typeface="+mn-cs"/>
              </a:rPr>
              <a:t>Basic debugging and testing facilities are provided for symbolic program execution with normal program execution provided as a special case.</a:t>
            </a:r>
          </a:p>
          <a:p>
            <a:r>
              <a:rPr lang="en-US" altLang="zh-CN" sz="1200" b="0" i="0" u="none" strike="noStrike" kern="1200" baseline="0" dirty="0" smtClean="0">
                <a:solidFill>
                  <a:schemeClr val="tx1"/>
                </a:solidFill>
                <a:latin typeface="+mn-lt"/>
                <a:ea typeface="+mn-ea"/>
                <a:cs typeface="+mn-cs"/>
              </a:rPr>
              <a:t>An "exhaustive“ test manager is available for systematically exploring the alternatives presented in the symbolic execution tree.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system can automatically check test case </a:t>
            </a:r>
            <a:r>
              <a:rPr lang="en-US" altLang="zh-CN" sz="1200" b="0" i="0" u="none" strike="noStrike" kern="1200" baseline="0" dirty="0" err="1" smtClean="0">
                <a:solidFill>
                  <a:schemeClr val="tx1"/>
                </a:solidFill>
                <a:latin typeface="+mn-lt"/>
                <a:ea typeface="+mn-ea"/>
                <a:cs typeface="+mn-cs"/>
              </a:rPr>
              <a:t>resultsagainst</a:t>
            </a:r>
            <a:r>
              <a:rPr lang="en-US" altLang="zh-CN" sz="1200" b="0" i="0" u="none" strike="noStrike" kern="1200" baseline="0" dirty="0" smtClean="0">
                <a:solidFill>
                  <a:schemeClr val="tx1"/>
                </a:solidFill>
                <a:latin typeface="+mn-lt"/>
                <a:ea typeface="+mn-ea"/>
                <a:cs typeface="+mn-cs"/>
              </a:rPr>
              <a:t> output assertions if they are supplied. </a:t>
            </a:r>
          </a:p>
          <a:p>
            <a:r>
              <a:rPr lang="en-US" altLang="zh-CN" sz="1200" b="0" i="0" u="none" strike="noStrike" kern="1200" baseline="0" dirty="0" smtClean="0">
                <a:solidFill>
                  <a:schemeClr val="tx1"/>
                </a:solidFill>
                <a:latin typeface="+mn-lt"/>
                <a:ea typeface="+mn-ea"/>
                <a:cs typeface="+mn-cs"/>
              </a:rPr>
              <a:t>Finally, the system offers a program verifier which uses symbolic execution and user supplied assertions to generate the verification conditions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15</a:t>
            </a:fld>
            <a:endParaRPr lang="zh-CN" altLang="en-US"/>
          </a:p>
        </p:txBody>
      </p:sp>
    </p:spTree>
    <p:extLst>
      <p:ext uri="{BB962C8B-B14F-4D97-AF65-F5344CB8AC3E}">
        <p14:creationId xmlns:p14="http://schemas.microsoft.com/office/powerpoint/2010/main" val="1466003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 full complement of interactive debugging facilities is also available, including</a:t>
            </a:r>
          </a:p>
          <a:p>
            <a:r>
              <a:rPr lang="en-US" altLang="zh-CN" sz="1200" b="0" i="1" u="none" strike="noStrike" kern="1200" baseline="0" dirty="0" smtClean="0">
                <a:solidFill>
                  <a:schemeClr val="tx1"/>
                </a:solidFill>
                <a:latin typeface="+mn-lt"/>
                <a:ea typeface="+mn-ea"/>
                <a:cs typeface="+mn-cs"/>
              </a:rPr>
              <a:t>1. Tracing. </a:t>
            </a:r>
            <a:r>
              <a:rPr lang="en-US" altLang="zh-CN" sz="1200" b="0" i="0" u="none" strike="noStrike" kern="1200" baseline="0" dirty="0" smtClean="0">
                <a:solidFill>
                  <a:schemeClr val="tx1"/>
                </a:solidFill>
                <a:latin typeface="+mn-lt"/>
                <a:ea typeface="+mn-ea"/>
                <a:cs typeface="+mn-cs"/>
              </a:rPr>
              <a:t>The user can request to see the statement number, the source statement, the computational results, or any combination. </a:t>
            </a:r>
          </a:p>
          <a:p>
            <a:r>
              <a:rPr lang="en-US" altLang="zh-CN" sz="1200" b="0" i="1" u="none" strike="noStrike" kern="1200" baseline="0" dirty="0" smtClean="0">
                <a:solidFill>
                  <a:schemeClr val="tx1"/>
                </a:solidFill>
                <a:latin typeface="+mn-lt"/>
                <a:ea typeface="+mn-ea"/>
                <a:cs typeface="+mn-cs"/>
              </a:rPr>
              <a:t>2. Breakpoints. </a:t>
            </a:r>
            <a:r>
              <a:rPr lang="en-US" altLang="zh-CN" sz="1200" b="0" i="0" u="none" strike="noStrike" kern="1200" baseline="0" dirty="0" smtClean="0">
                <a:solidFill>
                  <a:schemeClr val="tx1"/>
                </a:solidFill>
                <a:latin typeface="+mn-lt"/>
                <a:ea typeface="+mn-ea"/>
                <a:cs typeface="+mn-cs"/>
              </a:rPr>
              <a:t>The user can insert "breakpoints" before or after any statement Or between any statement pair. At these points execution is interrupted and control passes to the user's terminal. The user can</a:t>
            </a:r>
          </a:p>
          <a:p>
            <a:r>
              <a:rPr lang="en-US" altLang="zh-CN" sz="1200" b="0" i="0" u="none" strike="noStrike" kern="1200" baseline="0" dirty="0" smtClean="0">
                <a:solidFill>
                  <a:schemeClr val="tx1"/>
                </a:solidFill>
                <a:latin typeface="+mn-lt"/>
                <a:ea typeface="+mn-ea"/>
                <a:cs typeface="+mn-cs"/>
              </a:rPr>
              <a:t>then examine the state of the execution, set variables, and resume execution.</a:t>
            </a:r>
          </a:p>
          <a:p>
            <a:r>
              <a:rPr lang="en-US" altLang="zh-CN" sz="1200" b="0" i="1" u="none" strike="noStrike" kern="1200" baseline="0" dirty="0" smtClean="0">
                <a:solidFill>
                  <a:schemeClr val="tx1"/>
                </a:solidFill>
                <a:latin typeface="+mn-lt"/>
                <a:ea typeface="+mn-ea"/>
                <a:cs typeface="+mn-cs"/>
              </a:rPr>
              <a:t>3. State saving. </a:t>
            </a:r>
            <a:r>
              <a:rPr lang="en-US" altLang="zh-CN" sz="1200" b="0" i="0" u="none" strike="noStrike" kern="1200" baseline="0" dirty="0" smtClean="0">
                <a:solidFill>
                  <a:schemeClr val="tx1"/>
                </a:solidFill>
                <a:latin typeface="+mn-lt"/>
                <a:ea typeface="+mn-ea"/>
                <a:cs typeface="+mn-cs"/>
              </a:rPr>
              <a:t>As a user explores the various paths of his program he may wish to save the state of execution to later return and explore alternative paths. "SAVE" and "RESTORE" are provided for this purpose.</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16</a:t>
            </a:fld>
            <a:endParaRPr lang="zh-CN" altLang="en-US"/>
          </a:p>
        </p:txBody>
      </p:sp>
    </p:spTree>
    <p:extLst>
      <p:ext uri="{BB962C8B-B14F-4D97-AF65-F5344CB8AC3E}">
        <p14:creationId xmlns:p14="http://schemas.microsoft.com/office/powerpoint/2010/main" val="2203693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Whenever the system encounters a forking execution of an IF statement (both alternatives being possible) it notifies the user and allows him to choose. He may: </a:t>
            </a:r>
          </a:p>
          <a:p>
            <a:r>
              <a:rPr lang="en-US" altLang="zh-CN" sz="1200" b="0" i="0" u="none" strike="noStrike" kern="1200" baseline="0" dirty="0" smtClean="0">
                <a:solidFill>
                  <a:schemeClr val="tx1"/>
                </a:solidFill>
                <a:latin typeface="+mn-lt"/>
                <a:ea typeface="+mn-ea"/>
                <a:cs typeface="+mn-cs"/>
              </a:rPr>
              <a:t>1. Type </a:t>
            </a:r>
            <a:r>
              <a:rPr lang="en-US" altLang="zh-CN" sz="1200" b="0" i="1" u="none" strike="noStrike" kern="1200" baseline="0" dirty="0" smtClean="0">
                <a:solidFill>
                  <a:schemeClr val="tx1"/>
                </a:solidFill>
                <a:latin typeface="+mn-lt"/>
                <a:ea typeface="+mn-ea"/>
                <a:cs typeface="+mn-cs"/>
              </a:rPr>
              <a:t>"go </a:t>
            </a:r>
            <a:r>
              <a:rPr lang="en-US" altLang="zh-CN" sz="1200" b="0" i="0" u="none" strike="noStrike" kern="1200" baseline="0" dirty="0" smtClean="0">
                <a:solidFill>
                  <a:schemeClr val="tx1"/>
                </a:solidFill>
                <a:latin typeface="+mn-lt"/>
                <a:ea typeface="+mn-ea"/>
                <a:cs typeface="+mn-cs"/>
              </a:rPr>
              <a:t>true" and the system follows the THEN alternative changing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accordingly,</a:t>
            </a:r>
          </a:p>
          <a:p>
            <a:r>
              <a:rPr lang="en-US" altLang="zh-CN" sz="1200" b="0" i="0" u="none" strike="noStrike" kern="1200" baseline="0" dirty="0" smtClean="0">
                <a:solidFill>
                  <a:schemeClr val="tx1"/>
                </a:solidFill>
                <a:latin typeface="+mn-lt"/>
                <a:ea typeface="+mn-ea"/>
                <a:cs typeface="+mn-cs"/>
              </a:rPr>
              <a:t>2. Type "go false" and the system follows the ELSE alternative changing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accordingly, or</a:t>
            </a:r>
          </a:p>
          <a:p>
            <a:r>
              <a:rPr lang="en-US" altLang="zh-CN" sz="1200" b="0" i="0" u="none" strike="noStrike" kern="1200" baseline="0" dirty="0" smtClean="0">
                <a:solidFill>
                  <a:schemeClr val="tx1"/>
                </a:solidFill>
                <a:latin typeface="+mn-lt"/>
                <a:ea typeface="+mn-ea"/>
                <a:cs typeface="+mn-cs"/>
              </a:rPr>
              <a:t>3. Type "a</a:t>
            </a:r>
          </a:p>
          <a:p>
            <a:r>
              <a:rPr lang="en-US" altLang="zh-CN" sz="1200" b="0" i="0" u="none" strike="noStrike" kern="1200" baseline="0" dirty="0" smtClean="0">
                <a:solidFill>
                  <a:schemeClr val="tx1"/>
                </a:solidFill>
                <a:latin typeface="+mn-lt"/>
                <a:ea typeface="+mn-ea"/>
                <a:cs typeface="+mn-cs"/>
              </a:rPr>
              <a:t>In the third form P is a predicate which is first </a:t>
            </a:r>
            <a:r>
              <a:rPr lang="en-US" altLang="zh-CN" sz="1200" b="0" i="1" u="none" strike="noStrike" kern="1200" baseline="0" dirty="0" smtClean="0">
                <a:solidFill>
                  <a:schemeClr val="tx1"/>
                </a:solidFill>
                <a:latin typeface="+mn-lt"/>
                <a:ea typeface="+mn-ea"/>
                <a:cs typeface="+mn-cs"/>
              </a:rPr>
              <a:t>evaluated </a:t>
            </a:r>
            <a:r>
              <a:rPr lang="en-US" altLang="zh-CN" sz="1200" b="0" i="0" u="none" strike="noStrike" kern="1200" baseline="0" dirty="0" smtClean="0">
                <a:solidFill>
                  <a:schemeClr val="tx1"/>
                </a:solidFill>
                <a:latin typeface="+mn-lt"/>
                <a:ea typeface="+mn-ea"/>
                <a:cs typeface="+mn-cs"/>
              </a:rPr>
              <a:t>using the current values of program variables and then added (conjoined) to the path condition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The</a:t>
            </a:r>
          </a:p>
          <a:p>
            <a:r>
              <a:rPr lang="en-US" altLang="zh-CN" sz="1200" b="0" i="0" u="none" strike="noStrike" kern="1200" baseline="0" dirty="0" smtClean="0">
                <a:solidFill>
                  <a:schemeClr val="tx1"/>
                </a:solidFill>
                <a:latin typeface="+mn-lt"/>
                <a:ea typeface="+mn-ea"/>
                <a:cs typeface="+mn-cs"/>
              </a:rPr>
              <a:t>"go" in this case directs the system to re-execute the IF statement using the modified </a:t>
            </a:r>
            <a:r>
              <a:rPr lang="en-US" altLang="zh-CN" sz="1200" b="0" i="1" u="none" strike="noStrike" kern="1200" baseline="0" dirty="0" smtClean="0">
                <a:solidFill>
                  <a:schemeClr val="tx1"/>
                </a:solidFill>
                <a:latin typeface="+mn-lt"/>
                <a:ea typeface="+mn-ea"/>
                <a:cs typeface="+mn-cs"/>
              </a:rPr>
              <a:t>pc and a</a:t>
            </a:r>
            <a:r>
              <a:rPr lang="en-US" altLang="zh-CN" sz="1200" b="0" i="0" u="none" strike="noStrike" kern="1200" baseline="0" dirty="0" smtClean="0">
                <a:solidFill>
                  <a:schemeClr val="tx1"/>
                </a:solidFill>
                <a:latin typeface="+mn-lt"/>
                <a:ea typeface="+mn-ea"/>
                <a:cs typeface="+mn-cs"/>
              </a:rPr>
              <a:t>ssume (P); go".</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Here is an example. suppose the program variable X has the value a,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has the value a &gt; 0, and the IF statement being executed has the form:</a:t>
            </a:r>
          </a:p>
          <a:p>
            <a:r>
              <a:rPr lang="en-US" altLang="zh-CN" sz="1200" b="0" i="0" u="none" strike="noStrike" kern="1200" baseline="0" dirty="0" smtClean="0">
                <a:solidFill>
                  <a:schemeClr val="tx1"/>
                </a:solidFill>
                <a:latin typeface="+mn-lt"/>
                <a:ea typeface="+mn-ea"/>
                <a:cs typeface="+mn-cs"/>
              </a:rPr>
              <a:t>IF X &gt; 5 THEN s1 ELSE s2;</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If choose go true, pc is updated to </a:t>
            </a:r>
            <a:r>
              <a:rPr lang="en-US" altLang="zh-CN" sz="1200" dirty="0" smtClean="0">
                <a:latin typeface="Times New Roman" pitchFamily="18" charset="0"/>
                <a:cs typeface="Times New Roman" pitchFamily="18" charset="0"/>
              </a:rPr>
              <a:t>(a &gt; 0) &amp; (a &gt; 5) , next</a:t>
            </a:r>
            <a:r>
              <a:rPr lang="en-US" altLang="zh-CN" sz="1200" baseline="0" dirty="0" smtClean="0">
                <a:latin typeface="Times New Roman" pitchFamily="18" charset="0"/>
                <a:cs typeface="Times New Roman" pitchFamily="18" charset="0"/>
              </a:rPr>
              <a:t> statement to be executed is </a:t>
            </a:r>
            <a:r>
              <a:rPr lang="en-US" altLang="zh-CN" sz="1200" b="0" dirty="0" smtClean="0">
                <a:latin typeface="Times New Roman" pitchFamily="18" charset="0"/>
                <a:cs typeface="Times New Roman" pitchFamily="18" charset="0"/>
              </a:rPr>
              <a:t>S1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If choose go false, pc is updated to </a:t>
            </a:r>
            <a:r>
              <a:rPr lang="en-US" altLang="zh-CN" sz="1200" dirty="0" smtClean="0">
                <a:latin typeface="Times New Roman" pitchFamily="18" charset="0"/>
                <a:cs typeface="Times New Roman" pitchFamily="18" charset="0"/>
              </a:rPr>
              <a:t>(a &gt; 0) &amp; not(a &gt; 5) , next</a:t>
            </a:r>
            <a:r>
              <a:rPr lang="en-US" altLang="zh-CN" sz="1200" baseline="0" dirty="0" smtClean="0">
                <a:latin typeface="Times New Roman" pitchFamily="18" charset="0"/>
                <a:cs typeface="Times New Roman" pitchFamily="18" charset="0"/>
              </a:rPr>
              <a:t> statement to be executed is </a:t>
            </a:r>
            <a:r>
              <a:rPr lang="en-US" altLang="zh-CN" sz="1200" b="0" dirty="0" smtClean="0">
                <a:latin typeface="Times New Roman" pitchFamily="18" charset="0"/>
                <a:cs typeface="Times New Roman" pitchFamily="18" charset="0"/>
              </a:rPr>
              <a:t>S2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atin typeface="Times New Roman" pitchFamily="18" charset="0"/>
                <a:cs typeface="Times New Roman" pitchFamily="18" charset="0"/>
              </a:rPr>
              <a:t>If</a:t>
            </a:r>
            <a:r>
              <a:rPr lang="en-US" altLang="zh-CN" sz="1200" b="0" baseline="0" dirty="0" smtClean="0">
                <a:latin typeface="Times New Roman" pitchFamily="18" charset="0"/>
                <a:cs typeface="Times New Roman" pitchFamily="18" charset="0"/>
              </a:rPr>
              <a:t> choose assume a &gt; 10, </a:t>
            </a:r>
            <a:r>
              <a:rPr lang="en-US" altLang="zh-CN" sz="1200" b="0" i="0" u="none" strike="noStrike" kern="1200" baseline="0" dirty="0" smtClean="0">
                <a:solidFill>
                  <a:schemeClr val="tx1"/>
                </a:solidFill>
                <a:latin typeface="+mn-lt"/>
                <a:ea typeface="+mn-ea"/>
                <a:cs typeface="+mn-cs"/>
              </a:rPr>
              <a:t>pc is updated to </a:t>
            </a:r>
            <a:r>
              <a:rPr lang="en-US" altLang="zh-CN" sz="1200" dirty="0" smtClean="0">
                <a:latin typeface="Times New Roman" pitchFamily="18" charset="0"/>
                <a:cs typeface="Times New Roman" pitchFamily="18" charset="0"/>
              </a:rPr>
              <a:t>(a &gt; 0) &amp; (a &gt; 10) , and </a:t>
            </a:r>
            <a:r>
              <a:rPr lang="en-US" altLang="zh-CN" sz="1200" b="0" i="0" u="none" strike="noStrike" kern="1200" baseline="0" dirty="0" smtClean="0">
                <a:solidFill>
                  <a:schemeClr val="tx1"/>
                </a:solidFill>
                <a:latin typeface="+mn-lt"/>
                <a:ea typeface="+mn-ea"/>
                <a:cs typeface="+mn-cs"/>
              </a:rPr>
              <a:t>re-execute the IF statement </a:t>
            </a:r>
            <a:endParaRPr lang="en-US" altLang="zh-CN" sz="1200" b="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17</a:t>
            </a:fld>
            <a:endParaRPr lang="zh-CN" altLang="en-US"/>
          </a:p>
        </p:txBody>
      </p:sp>
    </p:spTree>
    <p:extLst>
      <p:ext uri="{BB962C8B-B14F-4D97-AF65-F5344CB8AC3E}">
        <p14:creationId xmlns:p14="http://schemas.microsoft.com/office/powerpoint/2010/main" val="46026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user may define arbitrary identifiers to be symbolic program inputs, and using them in place of specific integer</a:t>
            </a:r>
          </a:p>
          <a:p>
            <a:r>
              <a:rPr lang="en-US" altLang="zh-CN" sz="1200" b="0" i="0" u="none" strike="noStrike" kern="1200" baseline="0" dirty="0" smtClean="0">
                <a:solidFill>
                  <a:schemeClr val="tx1"/>
                </a:solidFill>
                <a:latin typeface="+mn-lt"/>
                <a:ea typeface="+mn-ea"/>
                <a:cs typeface="+mn-cs"/>
              </a:rPr>
              <a:t>constants.</a:t>
            </a:r>
          </a:p>
          <a:p>
            <a:r>
              <a:rPr lang="en-US" altLang="zh-CN" sz="1200" b="0" i="0" u="none" strike="noStrike" kern="1200" baseline="0" dirty="0" smtClean="0">
                <a:solidFill>
                  <a:schemeClr val="tx1"/>
                </a:solidFill>
                <a:latin typeface="+mn-lt"/>
                <a:ea typeface="+mn-ea"/>
                <a:cs typeface="+mn-cs"/>
              </a:rPr>
              <a:t>For example, the user could invoke a procedure SUM for testing by: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18</a:t>
            </a:fld>
            <a:endParaRPr lang="zh-CN" altLang="en-US"/>
          </a:p>
        </p:txBody>
      </p:sp>
    </p:spTree>
    <p:extLst>
      <p:ext uri="{BB962C8B-B14F-4D97-AF65-F5344CB8AC3E}">
        <p14:creationId xmlns:p14="http://schemas.microsoft.com/office/powerpoint/2010/main" val="18500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Here is an example of how the program of SEARCH, could be checked out on EFFIGY follows.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program SEARCH was written to perform a binary search for an argument X in an array A of elements stored in ascending order. </a:t>
            </a:r>
          </a:p>
          <a:p>
            <a:r>
              <a:rPr lang="en-US" altLang="zh-CN" sz="1200" b="0" i="0" u="none" strike="noStrike" kern="1200" baseline="0" dirty="0" smtClean="0">
                <a:solidFill>
                  <a:schemeClr val="tx1"/>
                </a:solidFill>
                <a:latin typeface="+mn-lt"/>
                <a:ea typeface="+mn-ea"/>
                <a:cs typeface="+mn-cs"/>
              </a:rPr>
              <a:t>The search is confined to the array elements with subscripts from L up to and including U.</a:t>
            </a:r>
          </a:p>
          <a:p>
            <a:r>
              <a:rPr lang="en-US" altLang="zh-CN" sz="1200" b="0" i="0" u="none" strike="noStrike" kern="1200" baseline="0" dirty="0" smtClean="0">
                <a:solidFill>
                  <a:schemeClr val="tx1"/>
                </a:solidFill>
                <a:latin typeface="+mn-lt"/>
                <a:ea typeface="+mn-ea"/>
                <a:cs typeface="+mn-cs"/>
              </a:rPr>
              <a:t>If a match is found, the subscript value of the array element matching X is returned in J and FOUND is set to 1. </a:t>
            </a:r>
          </a:p>
          <a:p>
            <a:r>
              <a:rPr lang="en-US" altLang="zh-CN" sz="1200" b="0" i="0" u="none" strike="noStrike" kern="1200" baseline="0" dirty="0" smtClean="0">
                <a:solidFill>
                  <a:schemeClr val="tx1"/>
                </a:solidFill>
                <a:latin typeface="+mn-lt"/>
                <a:ea typeface="+mn-ea"/>
                <a:cs typeface="+mn-cs"/>
              </a:rPr>
              <a:t>Otherwise, FOUND is set to 0 and J is set to the value such that A(J) &lt; X &lt; A(J-4-1).</a:t>
            </a:r>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19</a:t>
            </a:fld>
            <a:endParaRPr lang="zh-CN" altLang="en-US"/>
          </a:p>
        </p:txBody>
      </p:sp>
    </p:spTree>
    <p:extLst>
      <p:ext uri="{BB962C8B-B14F-4D97-AF65-F5344CB8AC3E}">
        <p14:creationId xmlns:p14="http://schemas.microsoft.com/office/powerpoint/2010/main" val="462431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Nowadays,</a:t>
            </a:r>
            <a:r>
              <a:rPr lang="en-US" altLang="zh-CN" baseline="0" dirty="0" smtClean="0"/>
              <a:t> program or software is almost everywhere.</a:t>
            </a:r>
            <a:endParaRPr lang="en-US" altLang="zh-CN" dirty="0" smtClean="0"/>
          </a:p>
          <a:p>
            <a:r>
              <a:rPr lang="en-US" altLang="zh-CN" dirty="0" smtClean="0"/>
              <a:t>From our</a:t>
            </a:r>
            <a:r>
              <a:rPr lang="en-US" altLang="zh-CN" baseline="0" dirty="0" smtClean="0"/>
              <a:t> </a:t>
            </a:r>
            <a:r>
              <a:rPr lang="en-US" altLang="zh-CN" dirty="0" smtClean="0"/>
              <a:t>daily life to </a:t>
            </a:r>
            <a:r>
              <a:rPr lang="en-US" altLang="zh-CN" dirty="0" smtClean="0"/>
              <a:t>medical treatment,</a:t>
            </a:r>
            <a:r>
              <a:rPr lang="en-US" altLang="zh-CN" baseline="0" dirty="0" smtClean="0"/>
              <a:t> </a:t>
            </a:r>
            <a:r>
              <a:rPr lang="en-US" altLang="zh-CN" dirty="0" smtClean="0"/>
              <a:t>finance, aerospace and so on and so on.</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val="3675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first test of SEARCH might take the form: CALL SEARCH (A, </a:t>
            </a:r>
            <a:r>
              <a:rPr lang="en-US" altLang="zh-CN" sz="1200" b="0" dirty="0" smtClean="0">
                <a:latin typeface="Times New Roman" pitchFamily="18" charset="0"/>
                <a:cs typeface="Times New Roman" pitchFamily="18" charset="0"/>
              </a:rPr>
              <a:t>1,  5</a:t>
            </a:r>
            <a:r>
              <a:rPr lang="en-US" altLang="zh-CN" sz="1200" b="0" i="0" u="none" strike="noStrike" kern="1200" baseline="0" dirty="0" smtClean="0">
                <a:solidFill>
                  <a:schemeClr val="tx1"/>
                </a:solidFill>
                <a:latin typeface="+mn-lt"/>
                <a:ea typeface="+mn-ea"/>
                <a:cs typeface="+mn-cs"/>
              </a:rPr>
              <a:t>, "X", FOUND, J).</a:t>
            </a:r>
          </a:p>
          <a:p>
            <a:r>
              <a:rPr lang="en-US" altLang="zh-CN" sz="1200" b="0" i="0" u="none" strike="noStrike" kern="1200" baseline="0" dirty="0" smtClean="0">
                <a:solidFill>
                  <a:schemeClr val="tx1"/>
                </a:solidFill>
                <a:latin typeface="+mn-lt"/>
                <a:ea typeface="+mn-ea"/>
                <a:cs typeface="+mn-cs"/>
              </a:rPr>
              <a:t>Assume the elements of the array A, A(1), A ( 2 ) , . . . , A(5), have been set to symbolic values "A(1)", "A(2)", . . , "A(5)", respectively. </a:t>
            </a:r>
          </a:p>
          <a:p>
            <a:r>
              <a:rPr lang="en-US" altLang="zh-CN" sz="1200" b="0" i="0" u="none" strike="noStrike" kern="1200" baseline="0" dirty="0" smtClean="0">
                <a:solidFill>
                  <a:schemeClr val="tx1"/>
                </a:solidFill>
                <a:latin typeface="+mn-lt"/>
                <a:ea typeface="+mn-ea"/>
                <a:cs typeface="+mn-cs"/>
              </a:rPr>
              <a:t>The constants 1, 5, and "X“ are input arguments and FOUND and J are integer variables which will return the results from SEARCH.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Symbolic execution will proceed until statement, at which point the user is asked whether or not "X" = "A(3)". </a:t>
            </a:r>
          </a:p>
          <a:p>
            <a:r>
              <a:rPr lang="en-US" altLang="zh-CN" sz="1200" b="0" i="0" u="none" strike="noStrike" kern="1200" baseline="0" dirty="0" smtClean="0">
                <a:solidFill>
                  <a:schemeClr val="tx1"/>
                </a:solidFill>
                <a:latin typeface="+mn-lt"/>
                <a:ea typeface="+mn-ea"/>
                <a:cs typeface="+mn-cs"/>
              </a:rPr>
              <a:t>If in response to the system's query the user types "save; go true", </a:t>
            </a:r>
          </a:p>
          <a:p>
            <a:r>
              <a:rPr lang="en-US" altLang="zh-CN" sz="1200" b="0" i="0" u="none" strike="noStrike" kern="1200" baseline="0" dirty="0" smtClean="0">
                <a:solidFill>
                  <a:schemeClr val="tx1"/>
                </a:solidFill>
                <a:latin typeface="+mn-lt"/>
                <a:ea typeface="+mn-ea"/>
                <a:cs typeface="+mn-cs"/>
              </a:rPr>
              <a:t>the current execution state will be saved as state 1 and the execution will run to completion determining that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 ("X" = "A(3)"), FOUND = 1, and J = 3.</a:t>
            </a:r>
          </a:p>
          <a:p>
            <a:r>
              <a:rPr lang="en-US" altLang="zh-CN" sz="1200" b="0" i="0" u="none" strike="noStrike" kern="1200" baseline="0" dirty="0" smtClean="0">
                <a:solidFill>
                  <a:schemeClr val="tx1"/>
                </a:solidFill>
                <a:latin typeface="+mn-lt"/>
                <a:ea typeface="+mn-ea"/>
                <a:cs typeface="+mn-cs"/>
              </a:rPr>
              <a:t>Now by typing "restore 1; go false" the user may examine the other possibility when "X" # "A(3)".</a:t>
            </a:r>
          </a:p>
          <a:p>
            <a:r>
              <a:rPr lang="en-US" altLang="zh-CN" sz="1200" b="0" i="0" u="none" strike="noStrike" kern="1200" baseline="0" dirty="0" smtClean="0">
                <a:solidFill>
                  <a:schemeClr val="tx1"/>
                </a:solidFill>
                <a:latin typeface="+mn-lt"/>
                <a:ea typeface="+mn-ea"/>
                <a:cs typeface="+mn-cs"/>
              </a:rPr>
              <a:t>Continuing in this manner the user may explore the finite subtree determined by inputs 1 and 5, and in this case find eleven terminal leaves: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user could also cause the system to generate these eleven outputs automatically by use of the TEST</a:t>
            </a:r>
          </a:p>
          <a:p>
            <a:r>
              <a:rPr lang="en-US" altLang="zh-CN" sz="1200" b="0" i="0" u="none" strike="noStrike" kern="1200" baseline="0" dirty="0" smtClean="0">
                <a:solidFill>
                  <a:schemeClr val="tx1"/>
                </a:solidFill>
                <a:latin typeface="+mn-lt"/>
                <a:ea typeface="+mn-ea"/>
                <a:cs typeface="+mn-cs"/>
              </a:rPr>
              <a:t>facility in EFFIGY: TEST (200) SEARCH (A, 1, 5, "A", FOUND, J) </a:t>
            </a:r>
          </a:p>
          <a:p>
            <a:r>
              <a:rPr lang="en-US" altLang="zh-CN" sz="1200" b="0" i="0" u="none" strike="noStrike" kern="1200" baseline="0" dirty="0" smtClean="0">
                <a:solidFill>
                  <a:schemeClr val="tx1"/>
                </a:solidFill>
                <a:latin typeface="+mn-lt"/>
                <a:ea typeface="+mn-ea"/>
                <a:cs typeface="+mn-cs"/>
              </a:rPr>
              <a:t>The 200 is used to limit the exhaustive search of the symbolic execution tree to those paths traversing less than 200 statement executions.</a:t>
            </a: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20</a:t>
            </a:fld>
            <a:endParaRPr lang="zh-CN" altLang="en-US"/>
          </a:p>
        </p:txBody>
      </p:sp>
    </p:spTree>
    <p:extLst>
      <p:ext uri="{BB962C8B-B14F-4D97-AF65-F5344CB8AC3E}">
        <p14:creationId xmlns:p14="http://schemas.microsoft.com/office/powerpoint/2010/main" val="650395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a:t>
            </a:r>
            <a:r>
              <a:rPr lang="en-US" altLang="zh-CN" sz="1200" b="0" i="0" u="none" strike="noStrike" kern="1200" baseline="0" dirty="0" smtClean="0">
                <a:solidFill>
                  <a:schemeClr val="tx1"/>
                </a:solidFill>
                <a:latin typeface="+mn-lt"/>
                <a:ea typeface="+mn-ea"/>
                <a:cs typeface="+mn-cs"/>
              </a:rPr>
              <a:t>many of the troublesome issues arising in symbolic execution systems.</a:t>
            </a:r>
          </a:p>
          <a:p>
            <a:endParaRPr lang="en-US" altLang="zh-CN" sz="1200" b="0" i="0" u="none" strike="noStrike" kern="1200" baseline="0" dirty="0" smtClean="0">
              <a:solidFill>
                <a:schemeClr val="tx1"/>
              </a:solidFill>
              <a:latin typeface="+mn-lt"/>
              <a:ea typeface="+mn-ea"/>
              <a:cs typeface="+mn-cs"/>
            </a:endParaRPr>
          </a:p>
          <a:p>
            <a:r>
              <a:rPr lang="en-US" altLang="zh-CN" dirty="0" smtClean="0"/>
              <a:t>First, it is a problem of finding a practical way to  deal with variable storage-referencing. </a:t>
            </a:r>
          </a:p>
          <a:p>
            <a:r>
              <a:rPr lang="en-US" altLang="zh-CN" dirty="0" smtClean="0"/>
              <a:t>(For example </a:t>
            </a:r>
            <a:r>
              <a:rPr lang="en-US" altLang="zh-CN" sz="1200" b="0" i="0" u="none" strike="noStrike" kern="1200" baseline="0" dirty="0" smtClean="0">
                <a:solidFill>
                  <a:schemeClr val="tx1"/>
                </a:solidFill>
                <a:latin typeface="+mn-lt"/>
                <a:ea typeface="+mn-ea"/>
                <a:cs typeface="+mn-cs"/>
              </a:rPr>
              <a:t>the array notation A(I) references a different particular element of the array A depending on the </a:t>
            </a:r>
            <a:r>
              <a:rPr lang="en-US" altLang="zh-CN" sz="1200" b="0" i="1" u="none" strike="noStrike" kern="1200" baseline="0" dirty="0" smtClean="0">
                <a:solidFill>
                  <a:schemeClr val="tx1"/>
                </a:solidFill>
                <a:latin typeface="+mn-lt"/>
                <a:ea typeface="+mn-ea"/>
                <a:cs typeface="+mn-cs"/>
              </a:rPr>
              <a:t>value </a:t>
            </a:r>
            <a:r>
              <a:rPr lang="en-US" altLang="zh-CN" sz="1200" b="0" i="0" u="none" strike="noStrike" kern="1200" baseline="0" dirty="0" smtClean="0">
                <a:solidFill>
                  <a:schemeClr val="tx1"/>
                </a:solidFill>
                <a:latin typeface="+mn-lt"/>
                <a:ea typeface="+mn-ea"/>
                <a:cs typeface="+mn-cs"/>
              </a:rPr>
              <a:t>of I. </a:t>
            </a:r>
          </a:p>
          <a:p>
            <a:r>
              <a:rPr lang="en-US" altLang="zh-CN" sz="1200" b="0" i="0" u="none" strike="noStrike" kern="1200" baseline="0" dirty="0" smtClean="0">
                <a:solidFill>
                  <a:schemeClr val="tx1"/>
                </a:solidFill>
                <a:latin typeface="+mn-lt"/>
                <a:ea typeface="+mn-ea"/>
                <a:cs typeface="+mn-cs"/>
              </a:rPr>
              <a:t>When the value of I is a symbolic expression, the particular element being referenced is a function of the initial program inputs. It makes the particular reference ambiguous.)</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Second, </a:t>
            </a:r>
            <a:r>
              <a:rPr lang="en-US" altLang="zh-CN" dirty="0" smtClean="0"/>
              <a:t>The conflict between discrete aspects of computer arithmetic and the continuous nature of real numbers.</a:t>
            </a:r>
          </a:p>
          <a:p>
            <a:r>
              <a:rPr lang="en-US" altLang="zh-CN" sz="1200" b="0" i="0" u="none" strike="noStrike" kern="1200" baseline="0" dirty="0" smtClean="0">
                <a:solidFill>
                  <a:schemeClr val="tx1"/>
                </a:solidFill>
                <a:latin typeface="+mn-lt"/>
                <a:ea typeface="+mn-ea"/>
                <a:cs typeface="+mn-cs"/>
              </a:rPr>
              <a:t>(For the </a:t>
            </a:r>
            <a:r>
              <a:rPr lang="en-US" altLang="zh-CN" sz="1200" b="0" i="0" u="none" strike="noStrike" kern="1200" baseline="0" dirty="0" err="1" smtClean="0">
                <a:solidFill>
                  <a:schemeClr val="tx1"/>
                </a:solidFill>
                <a:latin typeface="+mn-lt"/>
                <a:ea typeface="+mn-ea"/>
                <a:cs typeface="+mn-cs"/>
              </a:rPr>
              <a:t>convienience</a:t>
            </a:r>
            <a:r>
              <a:rPr lang="en-US" altLang="zh-CN" sz="1200" b="0" i="0" u="none" strike="noStrike" kern="1200" baseline="0" dirty="0" smtClean="0">
                <a:solidFill>
                  <a:schemeClr val="tx1"/>
                </a:solidFill>
                <a:latin typeface="+mn-lt"/>
                <a:ea typeface="+mn-ea"/>
                <a:cs typeface="+mn-cs"/>
              </a:rPr>
              <a:t> of analysis we want the programs to be simplified as much as possible )</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Third, when the constraint expression growing complicated, constraint solving becomes a troubling problem.</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21</a:t>
            </a:fld>
            <a:endParaRPr lang="zh-CN" altLang="en-US"/>
          </a:p>
        </p:txBody>
      </p:sp>
    </p:spTree>
    <p:extLst>
      <p:ext uri="{BB962C8B-B14F-4D97-AF65-F5344CB8AC3E}">
        <p14:creationId xmlns:p14="http://schemas.microsoft.com/office/powerpoint/2010/main" val="1845666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conclusion,</a:t>
            </a:r>
            <a:r>
              <a:rPr lang="en-US" altLang="zh-CN" baseline="0" dirty="0" smtClean="0"/>
              <a:t> this work describes </a:t>
            </a:r>
            <a:r>
              <a:rPr lang="en-US" altLang="zh-CN" dirty="0" smtClean="0"/>
              <a:t>Symbolic execution. It allows the creation of high-coverage test, which can help program testing and debugging.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Moreover,</a:t>
            </a:r>
            <a:r>
              <a:rPr lang="en-US" altLang="zh-CN" baseline="0" dirty="0" smtClean="0"/>
              <a:t> t</a:t>
            </a:r>
            <a:r>
              <a:rPr lang="en-US" altLang="zh-CN" dirty="0" smtClean="0"/>
              <a:t>he author built an interactive debugging system called </a:t>
            </a:r>
            <a:r>
              <a:rPr lang="en-US" altLang="zh-CN" cap="small" dirty="0" smtClean="0"/>
              <a:t>Effigy</a:t>
            </a:r>
            <a:r>
              <a:rPr lang="en-US" altLang="zh-CN" dirty="0" smtClean="0"/>
              <a:t>, which embodies symbolic execution.</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22</a:t>
            </a:fld>
            <a:endParaRPr lang="zh-CN" altLang="en-US"/>
          </a:p>
        </p:txBody>
      </p:sp>
    </p:spTree>
    <p:extLst>
      <p:ext uri="{BB962C8B-B14F-4D97-AF65-F5344CB8AC3E}">
        <p14:creationId xmlns:p14="http://schemas.microsoft.com/office/powerpoint/2010/main" val="2401009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That’s all.</a:t>
            </a:r>
            <a:r>
              <a:rPr lang="en-US" altLang="zh-CN" baseline="0" smtClean="0"/>
              <a:t> </a:t>
            </a:r>
            <a:r>
              <a:rPr lang="en-US" altLang="zh-CN" smtClean="0"/>
              <a:t>Thanks</a:t>
            </a:r>
            <a:r>
              <a:rPr lang="en-US" altLang="zh-CN" baseline="0" smtClean="0"/>
              <a:t> for listening. If you have any question, you can ask me.</a:t>
            </a:r>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23</a:t>
            </a:fld>
            <a:endParaRPr lang="zh-CN" altLang="en-US"/>
          </a:p>
        </p:txBody>
      </p:sp>
    </p:spTree>
    <p:extLst>
      <p:ext uri="{BB962C8B-B14F-4D97-AF65-F5344CB8AC3E}">
        <p14:creationId xmlns:p14="http://schemas.microsoft.com/office/powerpoint/2010/main" val="180448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However,</a:t>
            </a:r>
            <a:r>
              <a:rPr lang="en-US" altLang="zh-CN" baseline="0" dirty="0" smtClean="0"/>
              <a:t> programs with mistakes are </a:t>
            </a:r>
            <a:r>
              <a:rPr lang="en-US" altLang="zh-CN" baseline="0" dirty="0" smtClean="0"/>
              <a:t>potentially dangerous to human. </a:t>
            </a:r>
            <a:endParaRPr lang="en-US" altLang="zh-CN" baseline="0" dirty="0" smtClean="0"/>
          </a:p>
          <a:p>
            <a:r>
              <a:rPr lang="en-US" altLang="zh-CN" baseline="0" dirty="0" smtClean="0"/>
              <a:t>Unreliable programs may bring huge losses</a:t>
            </a:r>
            <a:r>
              <a:rPr lang="en-US" altLang="zh-CN" baseline="0" dirty="0" smtClean="0"/>
              <a:t>.</a:t>
            </a:r>
          </a:p>
          <a:p>
            <a:endParaRPr lang="en-US" altLang="zh-CN" baseline="0" dirty="0" smtClean="0"/>
          </a:p>
          <a:p>
            <a:r>
              <a:rPr lang="en-US" altLang="zh-CN" sz="1200" b="0" i="0" kern="1200" dirty="0" smtClean="0">
                <a:solidFill>
                  <a:schemeClr val="tx1"/>
                </a:solidFill>
                <a:latin typeface="+mn-lt"/>
                <a:ea typeface="+mn-ea"/>
                <a:cs typeface="+mn-cs"/>
              </a:rPr>
              <a:t>A booster went off course during launch, resulting in the destruction of </a:t>
            </a:r>
            <a:r>
              <a:rPr lang="en-US" altLang="zh-CN" sz="1200" b="0" i="0" u="none" strike="noStrike" kern="1200" dirty="0" smtClean="0">
                <a:solidFill>
                  <a:schemeClr val="tx1"/>
                </a:solidFill>
                <a:latin typeface="+mn-lt"/>
                <a:ea typeface="+mn-ea"/>
                <a:cs typeface="+mn-cs"/>
              </a:rPr>
              <a:t>NASA Mariner 1</a:t>
            </a:r>
            <a:r>
              <a:rPr lang="en-US" altLang="zh-CN"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Because a </a:t>
            </a:r>
            <a:r>
              <a:rPr lang="en-US" altLang="zh-CN" sz="1200" b="0" i="0" kern="1200" dirty="0" smtClean="0">
                <a:solidFill>
                  <a:schemeClr val="tx1"/>
                </a:solidFill>
                <a:latin typeface="+mn-lt"/>
                <a:ea typeface="+mn-ea"/>
                <a:cs typeface="+mn-cs"/>
              </a:rPr>
              <a:t>transcriber </a:t>
            </a:r>
            <a:r>
              <a:rPr lang="en-US" altLang="zh-CN" sz="1200" b="0" i="0" kern="1200" dirty="0" smtClean="0">
                <a:solidFill>
                  <a:schemeClr val="tx1"/>
                </a:solidFill>
                <a:latin typeface="+mn-lt"/>
                <a:ea typeface="+mn-ea"/>
                <a:cs typeface="+mn-cs"/>
              </a:rPr>
              <a:t>failed</a:t>
            </a:r>
            <a:r>
              <a:rPr lang="en-US" altLang="zh-CN" sz="1200" b="0" i="0" kern="1200" baseline="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to </a:t>
            </a:r>
            <a:r>
              <a:rPr lang="en-US" altLang="zh-CN" sz="1200" b="0" i="0" kern="1200" dirty="0" smtClean="0">
                <a:solidFill>
                  <a:schemeClr val="tx1"/>
                </a:solidFill>
                <a:latin typeface="+mn-lt"/>
                <a:ea typeface="+mn-ea"/>
                <a:cs typeface="+mn-cs"/>
              </a:rPr>
              <a:t>notice an </a:t>
            </a:r>
            <a:r>
              <a:rPr lang="en-US" altLang="zh-CN" sz="1200" b="0" i="0" u="none" strike="noStrike" kern="1200" dirty="0" smtClean="0">
                <a:solidFill>
                  <a:schemeClr val="tx1"/>
                </a:solidFill>
                <a:latin typeface="+mn-lt"/>
                <a:ea typeface="+mn-ea"/>
                <a:cs typeface="+mn-cs"/>
              </a:rPr>
              <a:t>overbar</a:t>
            </a:r>
            <a:r>
              <a:rPr lang="en-US" altLang="zh-CN" sz="1200" b="0" i="0" kern="1200" dirty="0" smtClean="0">
                <a:solidFill>
                  <a:schemeClr val="tx1"/>
                </a:solidFill>
                <a:latin typeface="+mn-lt"/>
                <a:ea typeface="+mn-ea"/>
                <a:cs typeface="+mn-cs"/>
              </a:rPr>
              <a:t> in a written specification for the guidance program, resulting in the coding of an incorrect formula in its </a:t>
            </a:r>
            <a:r>
              <a:rPr lang="en-US" altLang="zh-CN" sz="1200" b="0" i="0" u="none" strike="noStrike" kern="1200" dirty="0" smtClean="0">
                <a:solidFill>
                  <a:schemeClr val="tx1"/>
                </a:solidFill>
                <a:latin typeface="+mn-lt"/>
                <a:ea typeface="+mn-ea"/>
                <a:cs typeface="+mn-cs"/>
              </a:rPr>
              <a:t>FORTRAN</a:t>
            </a:r>
            <a:r>
              <a:rPr lang="en-US" altLang="zh-CN" sz="1200" b="0" i="0" kern="1200" dirty="0" smtClean="0">
                <a:solidFill>
                  <a:schemeClr val="tx1"/>
                </a:solidFill>
                <a:latin typeface="+mn-lt"/>
                <a:ea typeface="+mn-ea"/>
                <a:cs typeface="+mn-cs"/>
              </a:rPr>
              <a:t> software. </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A </a:t>
            </a:r>
            <a:r>
              <a:rPr lang="en-US" altLang="zh-CN" sz="1200" b="0" i="0" kern="1200" dirty="0" smtClean="0">
                <a:solidFill>
                  <a:schemeClr val="tx1"/>
                </a:solidFill>
                <a:latin typeface="+mn-lt"/>
                <a:ea typeface="+mn-ea"/>
                <a:cs typeface="+mn-cs"/>
              </a:rPr>
              <a:t>bug in the code controlling the Therac-25 radiation therapy machine was directly responsible for at least five patient deaths in the 1980s when it administered excessive quantities of beta radiation</a:t>
            </a:r>
            <a:r>
              <a:rPr lang="en-US" altLang="zh-CN" sz="1200" b="0" i="0" kern="1200" dirty="0" smtClean="0">
                <a:solidFill>
                  <a:schemeClr val="tx1"/>
                </a:solidFill>
                <a:latin typeface="+mn-lt"/>
                <a:ea typeface="+mn-ea"/>
                <a:cs typeface="+mn-cs"/>
              </a:rPr>
              <a:t>.</a:t>
            </a: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Because of these,</a:t>
            </a:r>
            <a:r>
              <a:rPr lang="en-US" altLang="zh-CN" sz="1200" b="0" i="0" kern="1200" baseline="0" dirty="0" smtClean="0">
                <a:solidFill>
                  <a:schemeClr val="tx1"/>
                </a:solidFill>
                <a:latin typeface="+mn-lt"/>
                <a:ea typeface="+mn-ea"/>
                <a:cs typeface="+mn-cs"/>
              </a:rPr>
              <a:t> we need reliable programs!</a:t>
            </a:r>
            <a:endParaRPr lang="en-US" altLang="zh-CN"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However, the </a:t>
            </a:r>
            <a:r>
              <a:rPr lang="en-US" altLang="zh-CN" dirty="0" smtClean="0"/>
              <a:t>large-scale production of reliable programs is a challenging problem in 1970s and even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 is </a:t>
            </a:r>
            <a:r>
              <a:rPr lang="en-US" altLang="zh-CN" dirty="0" smtClean="0"/>
              <a:t>difficult to verify the correctness of a program</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en-US" altLang="zh-CN" dirty="0" smtClean="0"/>
              <a:t>Is this bubble sort correct? Maybe you think</a:t>
            </a:r>
            <a:r>
              <a:rPr lang="en-US" altLang="zh-CN" baseline="0" dirty="0" smtClean="0"/>
              <a:t> </a:t>
            </a:r>
            <a:r>
              <a:rPr lang="en-US" altLang="zh-CN" dirty="0" smtClean="0"/>
              <a:t>it is trivial, or you can use loop invariant to give a proof.</a:t>
            </a:r>
          </a:p>
          <a:p>
            <a:r>
              <a:rPr lang="en-US" altLang="zh-CN" dirty="0" smtClean="0"/>
              <a:t>But</a:t>
            </a:r>
            <a:r>
              <a:rPr lang="en-US" altLang="zh-CN" baseline="0" dirty="0" smtClean="0"/>
              <a:t> what about this red-black tree’s delete function? Maybe it is difficult </a:t>
            </a:r>
            <a:r>
              <a:rPr lang="en-US" altLang="zh-CN" baseline="0" dirty="0" smtClean="0"/>
              <a:t>for programmer to check </a:t>
            </a:r>
            <a:r>
              <a:rPr lang="en-US" altLang="zh-CN" baseline="0" dirty="0" smtClean="0"/>
              <a:t>out.</a:t>
            </a:r>
          </a:p>
          <a:p>
            <a:endParaRPr lang="en-US" altLang="zh-CN" baseline="0" dirty="0" smtClean="0"/>
          </a:p>
          <a:p>
            <a:r>
              <a:rPr lang="en-US" altLang="zh-CN" baseline="0" dirty="0" smtClean="0"/>
              <a:t>Even more what </a:t>
            </a:r>
            <a:r>
              <a:rPr lang="en-US" altLang="zh-CN" baseline="0" dirty="0" smtClean="0"/>
              <a:t>about </a:t>
            </a:r>
            <a:r>
              <a:rPr lang="en-US" altLang="zh-CN" baseline="0" dirty="0" smtClean="0"/>
              <a:t>the </a:t>
            </a:r>
            <a:r>
              <a:rPr lang="en-US" altLang="zh-CN" baseline="0" dirty="0" smtClean="0"/>
              <a:t>program </a:t>
            </a:r>
            <a:r>
              <a:rPr lang="en-US" altLang="zh-CN" baseline="0" dirty="0" smtClean="0"/>
              <a:t>working in a real scenario</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current</a:t>
            </a:r>
            <a:r>
              <a:rPr lang="zh-CN" altLang="en-US" baseline="0" dirty="0" smtClean="0"/>
              <a:t> </a:t>
            </a:r>
            <a:r>
              <a:rPr lang="en-US" altLang="zh-CN" baseline="0" dirty="0" smtClean="0"/>
              <a:t>technology in this area is basically a testing technology.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That is, some small sample of the data </a:t>
            </a:r>
            <a:r>
              <a:rPr lang="en-US" altLang="zh-CN" baseline="0" dirty="0" smtClean="0"/>
              <a:t>is </a:t>
            </a:r>
            <a:r>
              <a:rPr lang="en-US" altLang="zh-CN" baseline="0" dirty="0" smtClean="0"/>
              <a:t>presented to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the program is judged to produce correct results for some small sample data, it is assumed to be correct.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a:t>
            </a:r>
            <a:r>
              <a:rPr lang="en-US" altLang="zh-CN" baseline="0" dirty="0" smtClean="0"/>
              <a:t> t</a:t>
            </a:r>
            <a:r>
              <a:rPr lang="en-US" altLang="zh-CN" dirty="0" smtClean="0"/>
              <a:t>he sample data may not cover all executions. Much work focuses</a:t>
            </a:r>
            <a:r>
              <a:rPr lang="en-US" altLang="zh-CN" baseline="0" dirty="0" smtClean="0"/>
              <a:t> on the question of how to choose this sample.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And </a:t>
            </a:r>
            <a:r>
              <a:rPr lang="en-US" altLang="zh-CN" sz="1200" i="0" dirty="0" err="1" smtClean="0">
                <a:solidFill>
                  <a:srgbClr val="800000"/>
                </a:solidFill>
                <a:latin typeface="Bodoni MT" panose="02070603080606020203" pitchFamily="18" charset="0"/>
              </a:rPr>
              <a:t>Dijkstra</a:t>
            </a:r>
            <a:r>
              <a:rPr lang="en-US" altLang="zh-CN" sz="1200" i="0" dirty="0" smtClean="0">
                <a:solidFill>
                  <a:srgbClr val="800000"/>
                </a:solidFill>
                <a:latin typeface="Bodoni MT" panose="02070603080606020203" pitchFamily="18" charset="0"/>
              </a:rPr>
              <a:t> said :</a:t>
            </a:r>
            <a:r>
              <a:rPr lang="en-US" altLang="zh-CN" sz="1200" dirty="0" smtClean="0">
                <a:solidFill>
                  <a:srgbClr val="800000"/>
                </a:solidFill>
                <a:latin typeface="Bodoni MT" panose="02070603080606020203" pitchFamily="18" charset="0"/>
              </a:rPr>
              <a:t>“Program testing can be used to show the presence of bugs, but never to show their absence!” .</a:t>
            </a:r>
            <a:endParaRPr lang="en-US" altLang="zh-CN"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Another technology is program proving.</a:t>
            </a:r>
          </a:p>
          <a:p>
            <a:r>
              <a:rPr lang="en-US" altLang="zh-CN" dirty="0" smtClean="0"/>
              <a:t>The programmer formally proves that the program meets its specification for all executions.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Though formal</a:t>
            </a:r>
            <a:r>
              <a:rPr lang="en-US" altLang="zh-CN" baseline="0" dirty="0" smtClean="0"/>
              <a:t> proving shows great promise, </a:t>
            </a:r>
            <a:r>
              <a:rPr lang="en-US" altLang="zh-CN" dirty="0" smtClean="0"/>
              <a:t>the practical accomplishments fall short of a tool for routine use.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lumMod val="50000"/>
                  </a:schemeClr>
                </a:solidFill>
              </a:rPr>
              <a:t>There is no proof assistant in 1970s. </a:t>
            </a:r>
            <a:r>
              <a:rPr lang="en-US" altLang="zh-CN" sz="1200" i="1" dirty="0" smtClean="0">
                <a:solidFill>
                  <a:schemeClr val="bg1">
                    <a:lumMod val="50000"/>
                  </a:schemeClr>
                </a:solidFill>
              </a:rPr>
              <a:t>Coq</a:t>
            </a:r>
            <a:r>
              <a:rPr lang="en-US" altLang="zh-CN" sz="1200" dirty="0" smtClean="0">
                <a:solidFill>
                  <a:schemeClr val="bg1">
                    <a:lumMod val="50000"/>
                  </a:schemeClr>
                </a:solidFill>
              </a:rPr>
              <a:t> was first release in 1989 and </a:t>
            </a:r>
            <a:r>
              <a:rPr lang="en-US" altLang="zh-CN" sz="1200" i="1" dirty="0" smtClean="0">
                <a:solidFill>
                  <a:schemeClr val="bg1">
                    <a:lumMod val="50000"/>
                  </a:schemeClr>
                </a:solidFill>
              </a:rPr>
              <a:t>TLA+</a:t>
            </a:r>
            <a:r>
              <a:rPr lang="en-US" altLang="zh-CN" sz="1200" dirty="0" smtClean="0">
                <a:solidFill>
                  <a:schemeClr val="bg1">
                    <a:lumMod val="50000"/>
                  </a:schemeClr>
                </a:solidFill>
              </a:rPr>
              <a:t> was introduced in 1999.</a:t>
            </a:r>
            <a:endParaRPr lang="en-US" altLang="zh-CN" sz="1200" i="1" dirty="0" smtClean="0">
              <a:solidFill>
                <a:schemeClr val="bg1">
                  <a:lumMod val="50000"/>
                </a:schemeClr>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 the confidence of program proving </a:t>
            </a:r>
            <a:r>
              <a:rPr lang="en-US" altLang="zh-CN" dirty="0" smtClean="0"/>
              <a:t>depends on the creation of the specification and the construction of proof steps, which are </a:t>
            </a:r>
            <a:r>
              <a:rPr lang="en-US" altLang="zh-CN" dirty="0" smtClean="0"/>
              <a:t>both done by human and </a:t>
            </a:r>
            <a:r>
              <a:rPr lang="en-US" altLang="zh-CN" dirty="0" smtClean="0"/>
              <a:t>error-prone.</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Program</a:t>
            </a:r>
            <a:r>
              <a:rPr lang="en-US" altLang="zh-CN" baseline="0" dirty="0" smtClean="0"/>
              <a:t> testing and program proving can be considered as extreme alternatives</a:t>
            </a:r>
            <a:r>
              <a:rPr lang="en-US" altLang="zh-CN" baseline="0" dirty="0" smtClean="0"/>
              <a:t>.</a:t>
            </a:r>
            <a:endParaRPr lang="en-US" altLang="zh-CN" baseline="0" dirty="0" smtClean="0"/>
          </a:p>
          <a:p>
            <a:r>
              <a:rPr lang="en-US" altLang="zh-CN" baseline="0" dirty="0" smtClean="0"/>
              <a:t>Firstly, for testing</a:t>
            </a:r>
            <a:r>
              <a:rPr lang="en-US" altLang="zh-CN" baseline="0" dirty="0" smtClean="0"/>
              <a:t>, a programmer can be assured the sample </a:t>
            </a:r>
            <a:r>
              <a:rPr lang="en-US" altLang="zh-CN" baseline="0" dirty="0" smtClean="0"/>
              <a:t>tests </a:t>
            </a:r>
            <a:r>
              <a:rPr lang="en-US" altLang="zh-CN" baseline="0" dirty="0" smtClean="0"/>
              <a:t>work correctly by carefully checking the results</a:t>
            </a:r>
            <a:r>
              <a:rPr lang="en-US" altLang="zh-CN" baseline="0" dirty="0" smtClean="0"/>
              <a:t>.  But the </a:t>
            </a:r>
            <a:r>
              <a:rPr lang="en-US" altLang="zh-CN" baseline="0" dirty="0" smtClean="0"/>
              <a:t>correct execution for inputs not in the sample is still in doubt.</a:t>
            </a:r>
          </a:p>
          <a:p>
            <a:r>
              <a:rPr lang="en-US" altLang="zh-CN" baseline="0" dirty="0" smtClean="0"/>
              <a:t>while </a:t>
            </a:r>
            <a:r>
              <a:rPr lang="en-US" altLang="zh-CN" baseline="0" dirty="0" smtClean="0"/>
              <a:t>program proving </a:t>
            </a:r>
            <a:r>
              <a:rPr lang="en-US" altLang="zh-CN" baseline="0" dirty="0" smtClean="0"/>
              <a:t>guarantees  all executions of the </a:t>
            </a:r>
            <a:r>
              <a:rPr lang="en-US" altLang="zh-CN" baseline="0" dirty="0" smtClean="0"/>
              <a:t>program meets its </a:t>
            </a:r>
            <a:r>
              <a:rPr lang="en-US" altLang="zh-CN" baseline="0" dirty="0" smtClean="0"/>
              <a:t>specification.</a:t>
            </a:r>
            <a:endParaRPr lang="en-US" altLang="zh-CN" baseline="0" dirty="0" smtClean="0"/>
          </a:p>
          <a:p>
            <a:r>
              <a:rPr lang="en-US" altLang="zh-CN" baseline="0" dirty="0" smtClean="0"/>
              <a:t>Secondly </a:t>
            </a:r>
            <a:r>
              <a:rPr lang="en-US" altLang="zh-CN" baseline="0" dirty="0" smtClean="0"/>
              <a:t>program testing is required to execute the program while program proving </a:t>
            </a:r>
            <a:r>
              <a:rPr lang="en-US" altLang="zh-CN" baseline="0" dirty="0" smtClean="0"/>
              <a:t>not.</a:t>
            </a:r>
            <a:endParaRPr lang="en-US" altLang="zh-CN" baseline="0" dirty="0" smtClean="0"/>
          </a:p>
          <a:p>
            <a:r>
              <a:rPr lang="en-US" altLang="zh-CN" dirty="0" smtClean="0"/>
              <a:t>Thirdly, in</a:t>
            </a:r>
            <a:r>
              <a:rPr lang="en-US" altLang="zh-CN" baseline="0" dirty="0" smtClean="0"/>
              <a:t> generally speaking </a:t>
            </a:r>
            <a:r>
              <a:rPr lang="en-US" altLang="zh-CN" dirty="0" smtClean="0"/>
              <a:t>program </a:t>
            </a:r>
            <a:r>
              <a:rPr lang="en-US" altLang="zh-CN" dirty="0" smtClean="0"/>
              <a:t>testing is easy to use while program</a:t>
            </a:r>
            <a:r>
              <a:rPr lang="en-US" altLang="zh-CN" baseline="0" dirty="0" smtClean="0"/>
              <a:t> proving is </a:t>
            </a:r>
            <a:r>
              <a:rPr lang="en-US" altLang="zh-CN" baseline="0" dirty="0" smtClean="0"/>
              <a:t>tough </a:t>
            </a:r>
            <a:r>
              <a:rPr lang="en-US" altLang="zh-CN" baseline="0" dirty="0" smtClean="0"/>
              <a:t>and </a:t>
            </a:r>
            <a:r>
              <a:rPr lang="en-US" altLang="zh-CN" baseline="0" dirty="0" smtClean="0"/>
              <a:t>sometimes tricky.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paper describes a practical approach named</a:t>
            </a:r>
            <a:r>
              <a:rPr lang="en-US" altLang="zh-CN" baseline="0" dirty="0" smtClean="0"/>
              <a:t> Symbolic Execution</a:t>
            </a:r>
            <a:r>
              <a:rPr lang="en-US" altLang="zh-CN" dirty="0" smtClean="0"/>
              <a:t> between these two extremes. From one simple view, it is an enhanced testing technique.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The key idea is to use </a:t>
            </a:r>
            <a:r>
              <a:rPr lang="en-US" altLang="zh-CN" sz="1200" i="1" dirty="0" smtClean="0">
                <a:solidFill>
                  <a:srgbClr val="7C1302"/>
                </a:solidFill>
              </a:rPr>
              <a:t>symbolic values</a:t>
            </a:r>
            <a:r>
              <a:rPr lang="en-US" altLang="zh-CN" sz="1200" dirty="0" smtClean="0"/>
              <a:t>, instead of concrete data values as input and to represent the values of program variables as </a:t>
            </a:r>
            <a:r>
              <a:rPr lang="en-US" altLang="zh-CN" sz="1200" i="1" dirty="0" smtClean="0">
                <a:solidFill>
                  <a:srgbClr val="7C1302"/>
                </a:solidFill>
              </a:rPr>
              <a:t>symbolic expressions</a:t>
            </a:r>
            <a:r>
              <a:rPr lang="en-US" altLang="zh-CN" sz="1200" dirty="0" smtClean="0"/>
              <a:t>.</a:t>
            </a:r>
          </a:p>
          <a:p>
            <a:r>
              <a:rPr lang="en-US" altLang="zh-CN" dirty="0" smtClean="0"/>
              <a:t>The program is "symbolically" executed for a set of classes of inputs. That is, each symbolic execution result may be equivalent to a large number of normal test cases.</a:t>
            </a:r>
          </a:p>
          <a:p>
            <a:r>
              <a:rPr lang="en-US" altLang="zh-CN" sz="1200" dirty="0" smtClean="0"/>
              <a:t>A key goal of symbolic execution in software testing is to:</a:t>
            </a:r>
          </a:p>
          <a:p>
            <a:pPr lvl="1">
              <a:spcAft>
                <a:spcPts val="600"/>
              </a:spcAft>
              <a:buFont typeface="+mj-lt"/>
              <a:buAutoNum type="arabicPeriod"/>
            </a:pPr>
            <a:r>
              <a:rPr lang="en-US" altLang="zh-CN" sz="1800" dirty="0" smtClean="0"/>
              <a:t>explore as many different program paths as possible in a given amount of time</a:t>
            </a:r>
          </a:p>
          <a:p>
            <a:pPr lvl="1">
              <a:spcAft>
                <a:spcPts val="600"/>
              </a:spcAft>
              <a:buFont typeface="+mj-lt"/>
              <a:buAutoNum type="arabicPeriod"/>
            </a:pPr>
            <a:r>
              <a:rPr lang="en-US" altLang="zh-CN" sz="1800" dirty="0" smtClean="0"/>
              <a:t>for each path to generate a set of concrete input values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8</a:t>
            </a:fld>
            <a:endParaRPr lang="zh-CN" altLang="en-US"/>
          </a:p>
        </p:txBody>
      </p:sp>
    </p:spTree>
    <p:extLst>
      <p:ext uri="{BB962C8B-B14F-4D97-AF65-F5344CB8AC3E}">
        <p14:creationId xmlns:p14="http://schemas.microsoft.com/office/powerpoint/2010/main" val="323135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a test generation perspective, symbolic execution allows the creation of high-coverage test suites, </a:t>
            </a:r>
          </a:p>
          <a:p>
            <a:r>
              <a:rPr lang="en-US" altLang="zh-CN" dirty="0" smtClean="0"/>
              <a:t>while from a bug-finding perspective, </a:t>
            </a:r>
            <a:r>
              <a:rPr lang="en-US" altLang="zh-CN" dirty="0" smtClean="0"/>
              <a:t>symbolic execution</a:t>
            </a:r>
            <a:r>
              <a:rPr lang="en-US" altLang="zh-CN" dirty="0" smtClean="0"/>
              <a:t> provides developers with a concrete input that triggers the bug, which can be used to confirm and debug the error.</a:t>
            </a:r>
          </a:p>
          <a:p>
            <a:endParaRPr lang="en-US" altLang="zh-CN" dirty="0" smtClean="0"/>
          </a:p>
          <a:p>
            <a:r>
              <a:rPr lang="en-US" altLang="zh-CN" dirty="0" smtClean="0"/>
              <a:t>There is an illustration. The box represents the whole space of executions of a program.</a:t>
            </a:r>
            <a:r>
              <a:rPr lang="en-US" altLang="zh-CN" baseline="0" dirty="0" smtClean="0"/>
              <a:t> We sample some points as the test cases which distributes uniformly. From the picture, these test cases seem to cover all the execution paths of the program.</a:t>
            </a:r>
          </a:p>
          <a:p>
            <a:r>
              <a:rPr lang="en-US" altLang="zh-CN" baseline="0" dirty="0" smtClean="0"/>
              <a:t>If every area represents an execution path, we can figure out that these test cases don’t cover all the paths. </a:t>
            </a:r>
          </a:p>
          <a:p>
            <a:r>
              <a:rPr lang="en-US" altLang="zh-CN" baseline="0" dirty="0" smtClean="0"/>
              <a:t>Symbolic execution tries to explore all the execution paths and </a:t>
            </a:r>
            <a:r>
              <a:rPr lang="en-US" altLang="zh-CN" sz="1200" b="0" i="0" u="none" strike="noStrike" kern="1200" baseline="0" dirty="0" smtClean="0">
                <a:solidFill>
                  <a:schemeClr val="tx1"/>
                </a:solidFill>
                <a:latin typeface="+mn-lt"/>
                <a:ea typeface="+mn-ea"/>
                <a:cs typeface="+mn-cs"/>
              </a:rPr>
              <a:t>each symbolic execution result may be equivalent to a large number of normal test cases.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9</a:t>
            </a:fld>
            <a:endParaRPr lang="zh-CN" altLang="en-US"/>
          </a:p>
        </p:txBody>
      </p:sp>
    </p:spTree>
    <p:extLst>
      <p:ext uri="{BB962C8B-B14F-4D97-AF65-F5344CB8AC3E}">
        <p14:creationId xmlns:p14="http://schemas.microsoft.com/office/powerpoint/2010/main" val="1691538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2020/12/2</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2020/12/2</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val="358025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2020/12/2</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val="859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0830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21530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17208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3267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7969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73862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44719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00063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08270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2020/12/2</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2020/12/2</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2020/12/2</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val="2446117524"/>
      </p:ext>
    </p:extLst>
  </p:cSld>
  <p:clrMapOvr>
    <a:masterClrMapping/>
  </p:clrMapOvr>
  <mc:AlternateContent xmlns:mc="http://schemas.openxmlformats.org/markup-compatibility/2006" xmlns:p14="http://schemas.microsoft.com/office/powerpoint/2010/main">
    <mc:Choice Requires="p14">
      <p:transition spd="med" p14:dur="700" advTm="9691">
        <p:fade/>
      </p:transition>
    </mc:Choice>
    <mc:Fallback xmlns="">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 Tree</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An execution path is a sequence of true and </a:t>
            </a:r>
            <a:r>
              <a:rPr lang="en-US" altLang="zh-CN" sz="2200" dirty="0" smtClean="0"/>
              <a:t>false.</a:t>
            </a:r>
            <a:endParaRPr lang="en-US" altLang="zh-CN" sz="2200" dirty="0"/>
          </a:p>
          <a:p>
            <a:pPr>
              <a:spcAft>
                <a:spcPts val="600"/>
              </a:spcAft>
            </a:pPr>
            <a:r>
              <a:rPr lang="en-US" altLang="zh-CN" sz="2200" dirty="0" smtClean="0"/>
              <a:t>A </a:t>
            </a:r>
            <a:r>
              <a:rPr lang="en-US" altLang="zh-CN" sz="2200" dirty="0"/>
              <a:t>value of true (respectively false) at the </a:t>
            </a:r>
            <a:r>
              <a:rPr lang="en-US" altLang="zh-CN" sz="2200" i="1" dirty="0" err="1">
                <a:latin typeface="Times New Roman" panose="02020603050405020304" pitchFamily="18" charset="0"/>
                <a:cs typeface="Times New Roman" panose="02020603050405020304" pitchFamily="18" charset="0"/>
              </a:rPr>
              <a:t>i</a:t>
            </a:r>
            <a:r>
              <a:rPr lang="en-US" altLang="zh-CN" sz="2200" i="1" dirty="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position in the sequence denotes that the </a:t>
            </a:r>
            <a:r>
              <a:rPr lang="en-US" altLang="zh-CN" sz="2200" i="1" dirty="0" err="1" smtClean="0">
                <a:latin typeface="Times New Roman" panose="02020603050405020304" pitchFamily="18" charset="0"/>
                <a:cs typeface="Times New Roman" panose="02020603050405020304" pitchFamily="18" charset="0"/>
              </a:rPr>
              <a:t>i</a:t>
            </a:r>
            <a:r>
              <a:rPr lang="en-US" altLang="zh-CN" sz="2200" i="1" dirty="0" smtClean="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conditional statement encountered along the execution path took the “then” (respectively the “else”) branch. </a:t>
            </a:r>
          </a:p>
          <a:p>
            <a:pPr>
              <a:spcAft>
                <a:spcPts val="600"/>
              </a:spcAft>
            </a:pPr>
            <a:r>
              <a:rPr lang="en-US" altLang="zh-CN" sz="2200" dirty="0"/>
              <a:t>All the execution paths of a program can be represented using a tree, called the execution </a:t>
            </a:r>
            <a:r>
              <a:rPr lang="en-US" altLang="zh-CN" sz="2200" dirty="0" smtClean="0"/>
              <a:t>tree.</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3726184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 Tree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772816"/>
            <a:ext cx="4546834" cy="4184865"/>
          </a:xfrm>
          <a:prstGeom prst="rect">
            <a:avLst/>
          </a:prstGeom>
        </p:spPr>
      </p:pic>
      <p:sp>
        <p:nvSpPr>
          <p:cNvPr id="3" name="文本框 2"/>
          <p:cNvSpPr txBox="1"/>
          <p:nvPr/>
        </p:nvSpPr>
        <p:spPr>
          <a:xfrm>
            <a:off x="539552" y="4293096"/>
            <a:ext cx="5400600" cy="2185214"/>
          </a:xfrm>
          <a:prstGeom prst="rect">
            <a:avLst/>
          </a:prstGeom>
          <a:solidFill>
            <a:schemeClr val="bg1"/>
          </a:solidFill>
        </p:spPr>
        <p:txBody>
          <a:bodyPr wrap="square" rtlCol="0">
            <a:spAutoFit/>
          </a:bodyPr>
          <a:lstStyle/>
          <a:p>
            <a:pPr marL="285750" indent="-285750">
              <a:spcAft>
                <a:spcPts val="600"/>
              </a:spcAft>
              <a:buFont typeface="Wingdings" panose="05000000000000000000" pitchFamily="2" charset="2"/>
              <a:buChar char="l"/>
            </a:pPr>
            <a:r>
              <a:rPr lang="en-US" altLang="zh-CN" dirty="0"/>
              <a:t>Each terminal leaf in the tree corresponds to a completed execution path potentially and there may exist a particular concrete input which will trace the same path. </a:t>
            </a:r>
          </a:p>
          <a:p>
            <a:pPr marL="285750" indent="-285750">
              <a:spcAft>
                <a:spcPts val="600"/>
              </a:spcAft>
              <a:buFont typeface="Wingdings" panose="05000000000000000000" pitchFamily="2" charset="2"/>
              <a:buChar char="l"/>
            </a:pPr>
            <a:r>
              <a:rPr lang="en-US" altLang="zh-CN" dirty="0"/>
              <a:t>Symbolic execution aims to explore as many terminal leaf as possible.</a:t>
            </a:r>
            <a:endParaRPr lang="zh-CN" altLang="en-US" dirty="0"/>
          </a:p>
          <a:p>
            <a:endParaRPr lang="zh-CN" altLang="en-US" dirty="0"/>
          </a:p>
        </p:txBody>
      </p:sp>
      <p:cxnSp>
        <p:nvCxnSpPr>
          <p:cNvPr id="9" name="直接箭头连接符 8"/>
          <p:cNvCxnSpPr>
            <a:endCxn id="13" idx="0"/>
          </p:cNvCxnSpPr>
          <p:nvPr/>
        </p:nvCxnSpPr>
        <p:spPr>
          <a:xfrm flipH="1">
            <a:off x="6408204" y="1454105"/>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流程图: 决策 12"/>
          <p:cNvSpPr/>
          <p:nvPr/>
        </p:nvSpPr>
        <p:spPr>
          <a:xfrm>
            <a:off x="5652120" y="2174185"/>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15" name="流程图: 决策 14"/>
          <p:cNvSpPr/>
          <p:nvPr/>
        </p:nvSpPr>
        <p:spPr>
          <a:xfrm>
            <a:off x="6666868" y="3068960"/>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16" name="直接箭头连接符 15"/>
          <p:cNvCxnSpPr>
            <a:stCxn id="13" idx="3"/>
            <a:endCxn id="15" idx="0"/>
          </p:cNvCxnSpPr>
          <p:nvPr/>
        </p:nvCxnSpPr>
        <p:spPr>
          <a:xfrm>
            <a:off x="7164288" y="2534225"/>
            <a:ext cx="291350" cy="5347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35" idx="0"/>
          </p:cNvCxnSpPr>
          <p:nvPr/>
        </p:nvCxnSpPr>
        <p:spPr>
          <a:xfrm flipH="1">
            <a:off x="5421395" y="2534225"/>
            <a:ext cx="230725" cy="554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3"/>
            <a:endCxn id="42" idx="0"/>
          </p:cNvCxnSpPr>
          <p:nvPr/>
        </p:nvCxnSpPr>
        <p:spPr>
          <a:xfrm>
            <a:off x="8244408" y="3392996"/>
            <a:ext cx="252028"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1"/>
            <a:endCxn id="39" idx="0"/>
          </p:cNvCxnSpPr>
          <p:nvPr/>
        </p:nvCxnSpPr>
        <p:spPr>
          <a:xfrm flipH="1">
            <a:off x="6439108" y="3392996"/>
            <a:ext cx="227760"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953343" y="3088502"/>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smtClean="0"/>
          </a:p>
        </p:txBody>
      </p:sp>
      <p:sp>
        <p:nvSpPr>
          <p:cNvPr id="39" name="圆角矩形 38"/>
          <p:cNvSpPr/>
          <p:nvPr/>
        </p:nvSpPr>
        <p:spPr>
          <a:xfrm>
            <a:off x="5971056"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42" name="圆角矩形 41"/>
          <p:cNvSpPr/>
          <p:nvPr/>
        </p:nvSpPr>
        <p:spPr>
          <a:xfrm>
            <a:off x="8028384"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103" name="文本框 102"/>
          <p:cNvSpPr txBox="1"/>
          <p:nvPr/>
        </p:nvSpPr>
        <p:spPr>
          <a:xfrm>
            <a:off x="7236296" y="249289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4" name="文本框 103"/>
          <p:cNvSpPr txBox="1"/>
          <p:nvPr/>
        </p:nvSpPr>
        <p:spPr>
          <a:xfrm>
            <a:off x="8425642" y="3386474"/>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5" name="文本框 104"/>
          <p:cNvSpPr txBox="1"/>
          <p:nvPr/>
        </p:nvSpPr>
        <p:spPr>
          <a:xfrm>
            <a:off x="6034602" y="3383334"/>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106" name="文本框 105"/>
          <p:cNvSpPr txBox="1"/>
          <p:nvPr/>
        </p:nvSpPr>
        <p:spPr>
          <a:xfrm>
            <a:off x="5011060" y="2442374"/>
            <a:ext cx="929092" cy="338554"/>
          </a:xfrm>
          <a:prstGeom prst="rect">
            <a:avLst/>
          </a:prstGeom>
          <a:noFill/>
        </p:spPr>
        <p:txBody>
          <a:bodyPr wrap="square" rtlCol="0">
            <a:spAutoFit/>
          </a:bodyPr>
          <a:lstStyle/>
          <a:p>
            <a:r>
              <a:rPr lang="en-US" altLang="zh-CN" sz="1600" dirty="0" smtClean="0"/>
              <a:t>false</a:t>
            </a:r>
            <a:endParaRPr lang="zh-CN" altLang="en-US" sz="1600" dirty="0"/>
          </a:p>
        </p:txBody>
      </p:sp>
      <p:cxnSp>
        <p:nvCxnSpPr>
          <p:cNvPr id="8" name="曲线连接符 7"/>
          <p:cNvCxnSpPr>
            <a:stCxn id="35" idx="2"/>
          </p:cNvCxnSpPr>
          <p:nvPr/>
        </p:nvCxnSpPr>
        <p:spPr>
          <a:xfrm rot="5400000">
            <a:off x="3350285" y="2077970"/>
            <a:ext cx="484514" cy="365770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曲线连接符 19"/>
          <p:cNvCxnSpPr>
            <a:stCxn id="39" idx="1"/>
          </p:cNvCxnSpPr>
          <p:nvPr/>
        </p:nvCxnSpPr>
        <p:spPr>
          <a:xfrm rot="10800000">
            <a:off x="2483768" y="3933056"/>
            <a:ext cx="3487288" cy="462986"/>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曲线连接符 22"/>
          <p:cNvCxnSpPr>
            <a:stCxn id="42" idx="1"/>
          </p:cNvCxnSpPr>
          <p:nvPr/>
        </p:nvCxnSpPr>
        <p:spPr>
          <a:xfrm rot="10800000">
            <a:off x="3563888" y="3573016"/>
            <a:ext cx="4464496" cy="823026"/>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22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Symbolic Execution Semantics</a:t>
            </a:r>
            <a:endParaRPr lang="zh-CN" altLang="en-US" sz="3600" dirty="0"/>
          </a:p>
        </p:txBody>
      </p:sp>
      <p:sp>
        <p:nvSpPr>
          <p:cNvPr id="3" name="内容占位符 2"/>
          <p:cNvSpPr>
            <a:spLocks noGrp="1"/>
          </p:cNvSpPr>
          <p:nvPr>
            <p:ph idx="1"/>
          </p:nvPr>
        </p:nvSpPr>
        <p:spPr>
          <a:xfrm>
            <a:off x="457200" y="1719263"/>
            <a:ext cx="8075240" cy="4716000"/>
          </a:xfrm>
        </p:spPr>
        <p:txBody>
          <a:bodyPr/>
          <a:lstStyle/>
          <a:p>
            <a:r>
              <a:rPr lang="en-US" altLang="zh-CN" sz="2200" dirty="0"/>
              <a:t>Symbolic execution </a:t>
            </a:r>
            <a:r>
              <a:rPr lang="en-US" altLang="zh-CN" sz="2200" dirty="0" smtClean="0"/>
              <a:t>maintains: </a:t>
            </a:r>
          </a:p>
          <a:p>
            <a:pPr lvl="1"/>
            <a:r>
              <a:rPr lang="en-US" altLang="zh-CN" dirty="0" smtClean="0"/>
              <a:t>A </a:t>
            </a:r>
            <a:r>
              <a:rPr lang="en-US" altLang="zh-CN" dirty="0"/>
              <a:t>symbolic </a:t>
            </a:r>
            <a:r>
              <a:rPr lang="en-US" altLang="zh-CN" dirty="0" smtClean="0"/>
              <a:t>state </a:t>
            </a:r>
            <a:r>
              <a:rPr lang="el-GR" altLang="zh-CN" i="1" dirty="0" smtClean="0">
                <a:latin typeface="Times New Roman" panose="02020603050405020304" pitchFamily="18" charset="0"/>
                <a:cs typeface="Times New Roman" panose="02020603050405020304" pitchFamily="18" charset="0"/>
              </a:rPr>
              <a:t>σ</a:t>
            </a:r>
            <a:r>
              <a:rPr lang="en-US" altLang="zh-CN" dirty="0"/>
              <a:t>, which </a:t>
            </a:r>
            <a:r>
              <a:rPr lang="en-US" altLang="zh-CN" dirty="0" smtClean="0"/>
              <a:t>is empty initially and maps </a:t>
            </a:r>
            <a:r>
              <a:rPr lang="en-US" altLang="zh-CN" dirty="0"/>
              <a:t>variables to symbolic </a:t>
            </a:r>
            <a:r>
              <a:rPr lang="en-US" altLang="zh-CN" dirty="0" smtClean="0"/>
              <a:t>expressions</a:t>
            </a:r>
          </a:p>
          <a:p>
            <a:pPr lvl="1"/>
            <a:r>
              <a:rPr lang="en-US" altLang="zh-CN" dirty="0" smtClean="0"/>
              <a:t>A </a:t>
            </a:r>
            <a:r>
              <a:rPr lang="en-US" altLang="zh-CN" dirty="0"/>
              <a:t>symbolic path constraint </a:t>
            </a:r>
            <a:r>
              <a:rPr lang="en-US" altLang="zh-CN" i="1" dirty="0" smtClean="0"/>
              <a:t>pc</a:t>
            </a:r>
            <a:r>
              <a:rPr lang="en-US" altLang="zh-CN" dirty="0" smtClean="0"/>
              <a:t>, </a:t>
            </a:r>
            <a:r>
              <a:rPr lang="en-US" altLang="zh-CN" dirty="0"/>
              <a:t>a </a:t>
            </a:r>
            <a:r>
              <a:rPr lang="en-US" altLang="zh-CN" dirty="0" smtClean="0"/>
              <a:t>formula </a:t>
            </a:r>
            <a:r>
              <a:rPr lang="en-US" altLang="zh-CN" dirty="0"/>
              <a:t>over symbolic </a:t>
            </a:r>
            <a:r>
              <a:rPr lang="en-US" altLang="zh-CN" dirty="0" smtClean="0"/>
              <a:t>expressions, which </a:t>
            </a:r>
            <a:r>
              <a:rPr lang="en-US" altLang="zh-CN" dirty="0"/>
              <a:t>is initialized to </a:t>
            </a:r>
            <a:r>
              <a:rPr lang="en-US" altLang="zh-CN" i="1" dirty="0" smtClean="0">
                <a:latin typeface="Times New Roman" panose="02020603050405020304" pitchFamily="18" charset="0"/>
                <a:cs typeface="Times New Roman" panose="02020603050405020304" pitchFamily="18" charset="0"/>
              </a:rPr>
              <a:t>true</a:t>
            </a:r>
            <a:r>
              <a:rPr lang="en-US" altLang="zh-CN" dirty="0" smtClean="0"/>
              <a:t>.</a:t>
            </a:r>
          </a:p>
          <a:p>
            <a:r>
              <a:rPr lang="en-US" altLang="zh-CN" sz="2200" dirty="0" smtClean="0"/>
              <a:t>Both </a:t>
            </a:r>
            <a:r>
              <a:rPr lang="el-GR" altLang="zh-CN" sz="2200" i="1" dirty="0">
                <a:latin typeface="Times New Roman" panose="02020603050405020304" pitchFamily="18" charset="0"/>
                <a:cs typeface="Times New Roman" panose="02020603050405020304" pitchFamily="18" charset="0"/>
              </a:rPr>
              <a:t>σ </a:t>
            </a:r>
            <a:r>
              <a:rPr lang="en-US" altLang="zh-CN" sz="2200" dirty="0" smtClean="0"/>
              <a:t>and </a:t>
            </a:r>
            <a:r>
              <a:rPr lang="en-US" altLang="zh-CN" sz="2200" i="1" dirty="0" smtClean="0"/>
              <a:t>pc</a:t>
            </a:r>
            <a:r>
              <a:rPr lang="en-US" altLang="zh-CN" sz="2200" dirty="0" smtClean="0"/>
              <a:t> </a:t>
            </a:r>
            <a:r>
              <a:rPr lang="en-US" altLang="zh-CN" sz="2200" dirty="0"/>
              <a:t>are updated during the course of symbolic execution</a:t>
            </a:r>
            <a:r>
              <a:rPr lang="en-US" altLang="zh-CN" sz="2200" dirty="0" smtClean="0"/>
              <a:t>.</a:t>
            </a:r>
          </a:p>
          <a:p>
            <a:r>
              <a:rPr lang="en-US" altLang="zh-CN" sz="2200" dirty="0" smtClean="0"/>
              <a:t>When a </a:t>
            </a:r>
            <a:r>
              <a:rPr lang="en-US" altLang="zh-CN" sz="2200" dirty="0"/>
              <a:t>symbolic execution along </a:t>
            </a:r>
            <a:r>
              <a:rPr lang="en-US" altLang="zh-CN" sz="2200" dirty="0" smtClean="0"/>
              <a:t>a program execution path ends, the </a:t>
            </a:r>
            <a:r>
              <a:rPr lang="en-US" altLang="zh-CN" sz="2200" i="1" dirty="0" smtClean="0"/>
              <a:t>pc</a:t>
            </a:r>
            <a:r>
              <a:rPr lang="en-US" altLang="zh-CN" sz="2200" dirty="0" smtClean="0"/>
              <a:t> </a:t>
            </a:r>
            <a:r>
              <a:rPr lang="en-US" altLang="zh-CN" sz="2200" dirty="0"/>
              <a:t>constraint </a:t>
            </a:r>
            <a:r>
              <a:rPr lang="en-US" altLang="zh-CN" sz="2200" dirty="0" smtClean="0"/>
              <a:t>will be solved </a:t>
            </a:r>
            <a:r>
              <a:rPr lang="en-US" altLang="zh-CN" sz="2200" dirty="0"/>
              <a:t>to generate concrete input values</a:t>
            </a:r>
            <a:r>
              <a:rPr lang="en-US" altLang="zh-CN" sz="2200" dirty="0" smtClean="0"/>
              <a:t>.</a:t>
            </a:r>
          </a:p>
          <a:p>
            <a:pPr lvl="1"/>
            <a:r>
              <a:rPr lang="en-US" altLang="zh-CN" sz="1800" dirty="0"/>
              <a:t>If the program is executed on these concrete input values, it will take exactly the same path as the symbolic execution and terminate in the same way.</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13</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772816"/>
            <a:ext cx="4546834" cy="4184865"/>
          </a:xfrm>
          <a:prstGeom prst="rect">
            <a:avLst/>
          </a:prstGeom>
        </p:spPr>
      </p:pic>
      <p:sp>
        <p:nvSpPr>
          <p:cNvPr id="11" name="文本框 10"/>
          <p:cNvSpPr txBox="1"/>
          <p:nvPr/>
        </p:nvSpPr>
        <p:spPr>
          <a:xfrm>
            <a:off x="2699792" y="4653136"/>
            <a:ext cx="2088232"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699792" y="5136131"/>
            <a:ext cx="2592288"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y→y</a:t>
            </a:r>
            <a:r>
              <a:rPr lang="en-US" altLang="zh-CN" sz="600" dirty="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220072" y="4824291"/>
            <a:ext cx="3816424" cy="1077218"/>
          </a:xfrm>
          <a:prstGeom prst="rect">
            <a:avLst/>
          </a:prstGeom>
          <a:solidFill>
            <a:srgbClr val="CCECFF"/>
          </a:solidFill>
        </p:spPr>
        <p:txBody>
          <a:bodyPr wrap="square" rtlCol="0">
            <a:spAutoFit/>
          </a:bodyPr>
          <a:lstStyle/>
          <a:p>
            <a:r>
              <a:rPr lang="en-US" altLang="zh-CN" sz="1600" dirty="0"/>
              <a:t>At every read statement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var</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sym_input</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dirty="0"/>
              <a:t>that receives program input, symbolic execution adds the mapping </a:t>
            </a:r>
            <a:r>
              <a:rPr lang="en-US" altLang="zh-CN" sz="1600" i="1" dirty="0" err="1">
                <a:latin typeface="Times New Roman" panose="02020603050405020304" pitchFamily="18" charset="0"/>
                <a:cs typeface="Times New Roman" panose="02020603050405020304" pitchFamily="18" charset="0"/>
              </a:rPr>
              <a:t>var</a:t>
            </a:r>
            <a:r>
              <a:rPr lang="en-US" altLang="zh-CN" sz="1600" i="1" dirty="0">
                <a:latin typeface="Times New Roman" panose="02020603050405020304" pitchFamily="18" charset="0"/>
                <a:cs typeface="Times New Roman" panose="02020603050405020304" pitchFamily="18" charset="0"/>
              </a:rPr>
              <a:t> → s</a:t>
            </a:r>
            <a:r>
              <a:rPr lang="en-US" altLang="zh-CN" sz="1600" dirty="0"/>
              <a:t> to </a:t>
            </a:r>
            <a:r>
              <a:rPr lang="el-GR" altLang="zh-CN" sz="1600" i="1" dirty="0">
                <a:latin typeface="Times New Roman" panose="02020603050405020304" pitchFamily="18" charset="0"/>
                <a:cs typeface="Times New Roman" panose="02020603050405020304" pitchFamily="18" charset="0"/>
              </a:rPr>
              <a:t>σ</a:t>
            </a:r>
            <a:r>
              <a:rPr lang="en-US" altLang="zh-CN" sz="1600" dirty="0"/>
              <a:t>, where </a:t>
            </a:r>
            <a:r>
              <a:rPr lang="en-US" altLang="zh-CN" sz="1600" i="1" dirty="0">
                <a:latin typeface="Times New Roman" panose="02020603050405020304" pitchFamily="18" charset="0"/>
                <a:cs typeface="Times New Roman" panose="02020603050405020304" pitchFamily="18" charset="0"/>
              </a:rPr>
              <a:t>s</a:t>
            </a:r>
            <a:r>
              <a:rPr lang="en-US" altLang="zh-CN" sz="1600" dirty="0"/>
              <a:t> is a fresh symbolic value </a:t>
            </a:r>
            <a:r>
              <a:rPr lang="en-US" altLang="zh-CN" sz="1600" dirty="0" smtClean="0"/>
              <a:t>.</a:t>
            </a:r>
            <a:endParaRPr lang="en-US" altLang="zh-CN" sz="1600" dirty="0"/>
          </a:p>
        </p:txBody>
      </p:sp>
      <p:sp>
        <p:nvSpPr>
          <p:cNvPr id="12" name="文本框 11"/>
          <p:cNvSpPr txBox="1"/>
          <p:nvPr/>
        </p:nvSpPr>
        <p:spPr>
          <a:xfrm>
            <a:off x="3124200" y="1832782"/>
            <a:ext cx="3888432" cy="584775"/>
          </a:xfrm>
          <a:prstGeom prst="rect">
            <a:avLst/>
          </a:prstGeom>
          <a:solidFill>
            <a:srgbClr val="CCECFF"/>
          </a:solidFill>
        </p:spPr>
        <p:txBody>
          <a:bodyPr wrap="square" rtlCol="0">
            <a:spAutoFit/>
          </a:bodyPr>
          <a:lstStyle/>
          <a:p>
            <a:r>
              <a:rPr lang="en-US" altLang="zh-CN" sz="1600" dirty="0"/>
              <a:t>At every assignment </a:t>
            </a:r>
            <a:r>
              <a:rPr lang="en-US" altLang="zh-CN" sz="1600" i="1" dirty="0">
                <a:latin typeface="Times New Roman" panose="02020603050405020304" pitchFamily="18" charset="0"/>
                <a:cs typeface="Times New Roman" panose="02020603050405020304" pitchFamily="18" charset="0"/>
              </a:rPr>
              <a:t>v = e</a:t>
            </a:r>
            <a:r>
              <a:rPr lang="en-US" altLang="zh-CN" sz="1600" dirty="0"/>
              <a:t>, symbolic execution </a:t>
            </a:r>
            <a:r>
              <a:rPr lang="en-US" altLang="zh-CN" sz="1600" dirty="0" smtClean="0"/>
              <a:t>updates </a:t>
            </a:r>
            <a:r>
              <a:rPr lang="el-GR" altLang="zh-CN" sz="1600" i="1" dirty="0">
                <a:latin typeface="Times New Roman" panose="02020603050405020304" pitchFamily="18" charset="0"/>
                <a:cs typeface="Times New Roman" panose="02020603050405020304" pitchFamily="18" charset="0"/>
              </a:rPr>
              <a:t>σ</a:t>
            </a:r>
            <a:r>
              <a:rPr lang="en-US" altLang="zh-CN" sz="1600" dirty="0" smtClean="0"/>
              <a:t> by mapping </a:t>
            </a:r>
            <a:r>
              <a:rPr lang="en-US" altLang="zh-CN" sz="1600" i="1" dirty="0" smtClean="0">
                <a:latin typeface="Times New Roman" panose="02020603050405020304" pitchFamily="18" charset="0"/>
                <a:cs typeface="Times New Roman" panose="02020603050405020304" pitchFamily="18" charset="0"/>
              </a:rPr>
              <a:t>v </a:t>
            </a:r>
            <a:r>
              <a:rPr lang="en-US" altLang="zh-CN" sz="1600" i="1" dirty="0">
                <a:latin typeface="Times New Roman" panose="02020603050405020304" pitchFamily="18" charset="0"/>
                <a:cs typeface="Times New Roman" panose="02020603050405020304" pitchFamily="18" charset="0"/>
              </a:rPr>
              <a:t>→ </a:t>
            </a:r>
            <a:r>
              <a:rPr lang="el-GR" altLang="zh-CN" sz="1600" i="1" dirty="0" smtClean="0">
                <a:latin typeface="Times New Roman" panose="02020603050405020304" pitchFamily="18" charset="0"/>
                <a:cs typeface="Times New Roman" panose="02020603050405020304" pitchFamily="18" charset="0"/>
              </a:rPr>
              <a:t>σ</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t>.</a:t>
            </a:r>
            <a:endParaRPr lang="en-US" altLang="zh-CN" sz="1600" dirty="0"/>
          </a:p>
        </p:txBody>
      </p:sp>
      <p:sp>
        <p:nvSpPr>
          <p:cNvPr id="13" name="文本框 12"/>
          <p:cNvSpPr txBox="1"/>
          <p:nvPr/>
        </p:nvSpPr>
        <p:spPr>
          <a:xfrm>
            <a:off x="2665133" y="2832701"/>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 grpId="0" animBg="1"/>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14</a:t>
            </a:fld>
            <a:endParaRPr kumimoji="1" lang="zh-CN" altLang="en-US">
              <a:solidFill>
                <a:prstClr val="black">
                  <a:lumMod val="65000"/>
                  <a:lumOff val="35000"/>
                </a:prstClr>
              </a:solidFill>
              <a:ea typeface="宋体"/>
            </a:endParaRPr>
          </a:p>
        </p:txBody>
      </p:sp>
      <p:sp>
        <p:nvSpPr>
          <p:cNvPr id="13" name="文本框 12"/>
          <p:cNvSpPr txBox="1"/>
          <p:nvPr/>
        </p:nvSpPr>
        <p:spPr>
          <a:xfrm>
            <a:off x="395536" y="1728303"/>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rPr>
              <a:t>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4572000" y="1844824"/>
            <a:ext cx="4392488" cy="1323439"/>
          </a:xfrm>
          <a:prstGeom prst="rect">
            <a:avLst/>
          </a:prstGeom>
          <a:solidFill>
            <a:srgbClr val="CCECFF"/>
          </a:solidFill>
        </p:spPr>
        <p:txBody>
          <a:bodyPr wrap="square" rtlCol="0">
            <a:spAutoFit/>
          </a:bodyPr>
          <a:lstStyle/>
          <a:p>
            <a:r>
              <a:rPr lang="en-US" altLang="zh-CN" sz="1600" dirty="0"/>
              <a:t>At every conditional statement </a:t>
            </a:r>
            <a:r>
              <a:rPr lang="en-US" altLang="zh-CN" sz="1600" dirty="0">
                <a:latin typeface="Consolas" panose="020B0609020204030204" pitchFamily="49" charset="0"/>
              </a:rPr>
              <a:t>if (</a:t>
            </a:r>
            <a:r>
              <a:rPr lang="en-US" altLang="zh-CN" sz="1600" i="1" dirty="0">
                <a:latin typeface="Consolas" panose="020B0609020204030204" pitchFamily="49" charset="0"/>
              </a:rPr>
              <a:t>e</a:t>
            </a:r>
            <a:r>
              <a:rPr lang="en-US" altLang="zh-CN" sz="1600" dirty="0">
                <a:latin typeface="Consolas" panose="020B0609020204030204" pitchFamily="49" charset="0"/>
              </a:rPr>
              <a:t>) </a:t>
            </a:r>
            <a:r>
              <a:rPr lang="en-US" altLang="zh-CN" sz="1600" b="1" dirty="0">
                <a:latin typeface="Consolas" panose="020B0609020204030204" pitchFamily="49" charset="0"/>
              </a:rPr>
              <a:t>S1</a:t>
            </a:r>
            <a:r>
              <a:rPr lang="en-US" altLang="zh-CN" sz="1600" dirty="0">
                <a:latin typeface="Consolas" panose="020B0609020204030204" pitchFamily="49" charset="0"/>
              </a:rPr>
              <a:t> else </a:t>
            </a:r>
            <a:r>
              <a:rPr lang="en-US" altLang="zh-CN" sz="1600" b="1" dirty="0" smtClean="0">
                <a:latin typeface="Consolas" panose="020B0609020204030204" pitchFamily="49" charset="0"/>
              </a:rPr>
              <a:t>S2</a:t>
            </a:r>
            <a:endParaRPr lang="en-US" altLang="zh-CN" sz="1600" dirty="0"/>
          </a:p>
          <a:p>
            <a:pPr marL="342900" indent="-342900">
              <a:buFont typeface="+mj-lt"/>
              <a:buAutoNum type="arabicPeriod"/>
            </a:pPr>
            <a:r>
              <a:rPr lang="en-US" altLang="zh-CN" sz="1600" i="1" dirty="0" smtClean="0"/>
              <a:t>pc</a:t>
            </a:r>
            <a:r>
              <a:rPr lang="en-US" altLang="zh-CN" sz="1600" dirty="0" smtClean="0"/>
              <a:t> </a:t>
            </a:r>
            <a:r>
              <a:rPr lang="en-US" altLang="zh-CN" sz="1600" dirty="0"/>
              <a:t>is updated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smtClean="0">
                <a:latin typeface="Times New Roman" panose="02020603050405020304" pitchFamily="18" charset="0"/>
                <a:cs typeface="Times New Roman" panose="02020603050405020304" pitchFamily="18" charset="0"/>
              </a:rPr>
              <a:t>(</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“then</a:t>
            </a:r>
            <a:r>
              <a:rPr lang="en-US" altLang="zh-CN" sz="1600" dirty="0"/>
              <a:t>” </a:t>
            </a:r>
            <a:r>
              <a:rPr lang="en-US" altLang="zh-CN" sz="1600" dirty="0" smtClean="0"/>
              <a:t>branch </a:t>
            </a:r>
          </a:p>
          <a:p>
            <a:pPr marL="342900" indent="-342900">
              <a:buFont typeface="+mj-lt"/>
              <a:buAutoNum type="arabicPeriod"/>
            </a:pPr>
            <a:r>
              <a:rPr lang="en-US" altLang="zh-CN" sz="1600" dirty="0" smtClean="0"/>
              <a:t>and </a:t>
            </a:r>
            <a:r>
              <a:rPr lang="en-US" altLang="zh-CN" sz="1600" dirty="0"/>
              <a:t>a fresh path constraint </a:t>
            </a:r>
            <a:r>
              <a:rPr lang="en-US" altLang="zh-CN" sz="1600" i="1" dirty="0" smtClean="0"/>
              <a:t>pc’</a:t>
            </a:r>
            <a:r>
              <a:rPr lang="en-US" altLang="zh-CN" sz="1600" dirty="0" smtClean="0"/>
              <a:t> </a:t>
            </a:r>
            <a:r>
              <a:rPr lang="en-US" altLang="zh-CN" sz="1600" dirty="0"/>
              <a:t>is created and initialized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e</a:t>
            </a:r>
            <a:r>
              <a:rPr lang="en-US" altLang="zh-CN" sz="1600" dirty="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“else” branch</a:t>
            </a:r>
            <a:endParaRPr lang="en-US" altLang="zh-CN" sz="1600" dirty="0"/>
          </a:p>
        </p:txBody>
      </p:sp>
      <p:sp>
        <p:nvSpPr>
          <p:cNvPr id="16" name="文本框 15"/>
          <p:cNvSpPr txBox="1"/>
          <p:nvPr/>
        </p:nvSpPr>
        <p:spPr>
          <a:xfrm>
            <a:off x="871587" y="3593822"/>
            <a:ext cx="1494885"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a:solidFill>
                  <a:srgbClr val="FF0000"/>
                </a:solidFill>
              </a:rPr>
              <a: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697162" y="3850119"/>
            <a:ext cx="1378496"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zh-CN" altLang="en-US"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4660134" y="4904226"/>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36512" y="4921423"/>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cxnSp>
        <p:nvCxnSpPr>
          <p:cNvPr id="22" name="直接箭头连接符 21"/>
          <p:cNvCxnSpPr>
            <a:endCxn id="23" idx="0"/>
          </p:cNvCxnSpPr>
          <p:nvPr/>
        </p:nvCxnSpPr>
        <p:spPr>
          <a:xfrm flipH="1">
            <a:off x="2123540" y="2132856"/>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流程图: 决策 22"/>
          <p:cNvSpPr/>
          <p:nvPr/>
        </p:nvSpPr>
        <p:spPr>
          <a:xfrm>
            <a:off x="1367456" y="2852936"/>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24" name="流程图: 决策 23"/>
          <p:cNvSpPr/>
          <p:nvPr/>
        </p:nvSpPr>
        <p:spPr>
          <a:xfrm>
            <a:off x="2771800" y="4095857"/>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25" name="直接箭头连接符 24"/>
          <p:cNvCxnSpPr>
            <a:stCxn id="23" idx="3"/>
            <a:endCxn id="24" idx="0"/>
          </p:cNvCxnSpPr>
          <p:nvPr/>
        </p:nvCxnSpPr>
        <p:spPr>
          <a:xfrm>
            <a:off x="2879624" y="3212976"/>
            <a:ext cx="680946" cy="882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1"/>
            <a:endCxn id="29" idx="0"/>
          </p:cNvCxnSpPr>
          <p:nvPr/>
        </p:nvCxnSpPr>
        <p:spPr>
          <a:xfrm flipH="1">
            <a:off x="761836" y="3212976"/>
            <a:ext cx="605620" cy="688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3"/>
            <a:endCxn id="31" idx="0"/>
          </p:cNvCxnSpPr>
          <p:nvPr/>
        </p:nvCxnSpPr>
        <p:spPr>
          <a:xfrm>
            <a:off x="4349340" y="4419893"/>
            <a:ext cx="33568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1"/>
            <a:endCxn id="30" idx="0"/>
          </p:cNvCxnSpPr>
          <p:nvPr/>
        </p:nvCxnSpPr>
        <p:spPr>
          <a:xfrm flipH="1">
            <a:off x="2506124" y="4419893"/>
            <a:ext cx="26567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93784" y="390114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x = 0</a:t>
            </a:r>
          </a:p>
          <a:p>
            <a:pPr algn="ctr"/>
            <a:r>
              <a:rPr lang="en-US" altLang="zh-CN" sz="1400" dirty="0" smtClean="0"/>
              <a:t>y = 1</a:t>
            </a:r>
          </a:p>
        </p:txBody>
      </p:sp>
      <p:sp>
        <p:nvSpPr>
          <p:cNvPr id="30" name="圆角矩形 29"/>
          <p:cNvSpPr/>
          <p:nvPr/>
        </p:nvSpPr>
        <p:spPr>
          <a:xfrm>
            <a:off x="2038072"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2</a:t>
            </a:r>
            <a:endParaRPr lang="en-US" altLang="zh-CN" sz="1400" dirty="0"/>
          </a:p>
          <a:p>
            <a:pPr algn="ctr"/>
            <a:r>
              <a:rPr lang="en-US" altLang="zh-CN" sz="1400" dirty="0"/>
              <a:t>y = </a:t>
            </a:r>
            <a:r>
              <a:rPr lang="en-US" altLang="zh-CN" sz="1400" dirty="0" smtClean="0"/>
              <a:t>1</a:t>
            </a:r>
            <a:endParaRPr lang="en-US" altLang="zh-CN" sz="1400" dirty="0"/>
          </a:p>
        </p:txBody>
      </p:sp>
      <p:sp>
        <p:nvSpPr>
          <p:cNvPr id="31" name="圆角矩形 30"/>
          <p:cNvSpPr/>
          <p:nvPr/>
        </p:nvSpPr>
        <p:spPr>
          <a:xfrm>
            <a:off x="4216974"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30</a:t>
            </a:r>
            <a:endParaRPr lang="en-US" altLang="zh-CN" sz="1400" dirty="0"/>
          </a:p>
          <a:p>
            <a:pPr algn="ctr"/>
            <a:r>
              <a:rPr lang="en-US" altLang="zh-CN" sz="1400" dirty="0"/>
              <a:t>y = </a:t>
            </a:r>
            <a:r>
              <a:rPr lang="en-US" altLang="zh-CN" sz="1400" dirty="0" smtClean="0"/>
              <a:t>15</a:t>
            </a:r>
            <a:endParaRPr lang="en-US" altLang="zh-CN" sz="1400" dirty="0"/>
          </a:p>
        </p:txBody>
      </p:sp>
      <p:sp>
        <p:nvSpPr>
          <p:cNvPr id="32" name="文本框 31"/>
          <p:cNvSpPr txBox="1"/>
          <p:nvPr/>
        </p:nvSpPr>
        <p:spPr>
          <a:xfrm>
            <a:off x="3064961" y="3159461"/>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3" name="文本框 32"/>
          <p:cNvSpPr txBox="1"/>
          <p:nvPr/>
        </p:nvSpPr>
        <p:spPr>
          <a:xfrm>
            <a:off x="4497277" y="453060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4" name="文本框 33"/>
          <p:cNvSpPr txBox="1"/>
          <p:nvPr/>
        </p:nvSpPr>
        <p:spPr>
          <a:xfrm>
            <a:off x="2046031" y="4530606"/>
            <a:ext cx="725769"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5" name="文本框 34"/>
          <p:cNvSpPr txBox="1"/>
          <p:nvPr/>
        </p:nvSpPr>
        <p:spPr>
          <a:xfrm>
            <a:off x="539552" y="3164900"/>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9" name="文本框 38"/>
          <p:cNvSpPr txBox="1"/>
          <p:nvPr/>
        </p:nvSpPr>
        <p:spPr>
          <a:xfrm>
            <a:off x="5207977" y="3498015"/>
            <a:ext cx="3900527" cy="830997"/>
          </a:xfrm>
          <a:prstGeom prst="rect">
            <a:avLst/>
          </a:prstGeom>
          <a:solidFill>
            <a:srgbClr val="CCECFF"/>
          </a:solidFill>
        </p:spPr>
        <p:txBody>
          <a:bodyPr wrap="square" rtlCol="0">
            <a:spAutoFit/>
          </a:bodyPr>
          <a:lstStyle/>
          <a:p>
            <a:r>
              <a:rPr lang="en-US" altLang="zh-CN" sz="1600" dirty="0"/>
              <a:t>If a symbolic execution </a:t>
            </a:r>
            <a:r>
              <a:rPr lang="en-US" altLang="zh-CN" sz="1600" dirty="0" smtClean="0"/>
              <a:t>is terminated, a </a:t>
            </a:r>
            <a:r>
              <a:rPr lang="en-US" altLang="zh-CN" sz="1600" dirty="0"/>
              <a:t>satisfying assignment to the current symbolic path </a:t>
            </a:r>
            <a:r>
              <a:rPr lang="en-US" altLang="zh-CN" sz="1600" dirty="0" smtClean="0"/>
              <a:t>constraint is </a:t>
            </a:r>
            <a:r>
              <a:rPr lang="en-US" altLang="zh-CN" sz="1600" dirty="0"/>
              <a:t>generated.</a:t>
            </a:r>
          </a:p>
        </p:txBody>
      </p:sp>
    </p:spTree>
    <p:extLst>
      <p:ext uri="{BB962C8B-B14F-4D97-AF65-F5344CB8AC3E}">
        <p14:creationId xmlns:p14="http://schemas.microsoft.com/office/powerpoint/2010/main" val="20324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500"/>
                                        <p:tgtEl>
                                          <p:spTgt spid="29">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Effect transition="in" filter="fade">
                                      <p:cBhvr>
                                        <p:cTn id="30" dur="500"/>
                                        <p:tgtEl>
                                          <p:spTgt spid="29">
                                            <p:txEl>
                                              <p:pRg st="1" end="1"/>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0">
                                            <p:txEl>
                                              <p:pRg st="0" end="0"/>
                                            </p:txEl>
                                          </p:spTgt>
                                        </p:tgtEl>
                                        <p:attrNameLst>
                                          <p:attrName>style.visibility</p:attrName>
                                        </p:attrNameLst>
                                      </p:cBhvr>
                                      <p:to>
                                        <p:strVal val="visible"/>
                                      </p:to>
                                    </p:set>
                                    <p:animEffect transition="in" filter="fade">
                                      <p:cBhvr>
                                        <p:cTn id="34" dur="500"/>
                                        <p:tgtEl>
                                          <p:spTgt spid="30">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xEl>
                                              <p:pRg st="1" end="1"/>
                                            </p:txEl>
                                          </p:spTgt>
                                        </p:tgtEl>
                                        <p:attrNameLst>
                                          <p:attrName>style.visibility</p:attrName>
                                        </p:attrNameLst>
                                      </p:cBhvr>
                                      <p:to>
                                        <p:strVal val="visible"/>
                                      </p:to>
                                    </p:set>
                                    <p:animEffect transition="in" filter="fade">
                                      <p:cBhvr>
                                        <p:cTn id="37" dur="500"/>
                                        <p:tgtEl>
                                          <p:spTgt spid="30">
                                            <p:txEl>
                                              <p:pRg st="1" end="1"/>
                                            </p:txEl>
                                          </p:spTgt>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1">
                                            <p:txEl>
                                              <p:pRg st="0" end="0"/>
                                            </p:txEl>
                                          </p:spTgt>
                                        </p:tgtEl>
                                        <p:attrNameLst>
                                          <p:attrName>style.visibility</p:attrName>
                                        </p:attrNameLst>
                                      </p:cBhvr>
                                      <p:to>
                                        <p:strVal val="visible"/>
                                      </p:to>
                                    </p:set>
                                    <p:animEffect transition="in" filter="fade">
                                      <p:cBhvr>
                                        <p:cTn id="41" dur="500"/>
                                        <p:tgtEl>
                                          <p:spTgt spid="31">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xEl>
                                              <p:pRg st="1" end="1"/>
                                            </p:txEl>
                                          </p:spTgt>
                                        </p:tgtEl>
                                        <p:attrNameLst>
                                          <p:attrName>style.visibility</p:attrName>
                                        </p:attrNameLst>
                                      </p:cBhvr>
                                      <p:to>
                                        <p:strVal val="visible"/>
                                      </p:to>
                                    </p:set>
                                    <p:animEffect transition="in" filter="fade">
                                      <p:cBhvr>
                                        <p:cTn id="44"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1" grpId="0"/>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dirty="0" smtClean="0"/>
              <a:t>An interactive symbolic execution system developed by the author and his colleagues</a:t>
            </a:r>
          </a:p>
          <a:p>
            <a:pPr lvl="1">
              <a:spcAft>
                <a:spcPts val="600"/>
              </a:spcAft>
            </a:pPr>
            <a:r>
              <a:rPr lang="en-US" altLang="zh-CN" dirty="0" smtClean="0"/>
              <a:t>An “exhaustive” test manager </a:t>
            </a:r>
            <a:r>
              <a:rPr lang="en-US" altLang="zh-CN" dirty="0" err="1" smtClean="0"/>
              <a:t>systemtically</a:t>
            </a:r>
            <a:r>
              <a:rPr lang="en-US" altLang="zh-CN" dirty="0" smtClean="0"/>
              <a:t> explores the alternatives in the symbolic execution tree.</a:t>
            </a:r>
          </a:p>
          <a:p>
            <a:pPr lvl="1">
              <a:spcAft>
                <a:spcPts val="600"/>
              </a:spcAft>
            </a:pPr>
            <a:r>
              <a:rPr lang="en-US" altLang="zh-CN" dirty="0" smtClean="0"/>
              <a:t>The system can automatically checks test case results.</a:t>
            </a:r>
          </a:p>
          <a:p>
            <a:pPr lvl="1">
              <a:spcAft>
                <a:spcPts val="600"/>
              </a:spcAft>
            </a:pPr>
            <a:r>
              <a:rPr lang="en-US" altLang="zh-CN" dirty="0" smtClean="0"/>
              <a:t>Finally, the system offers a program verifier which uses symbolic execution and user supplied assertions to generate the verification condition.</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15</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i="1" smtClean="0">
                <a:solidFill>
                  <a:schemeClr val="accent6">
                    <a:lumMod val="75000"/>
                  </a:schemeClr>
                </a:solidFill>
              </a:rPr>
              <a:t>Tracing</a:t>
            </a:r>
            <a:r>
              <a:rPr lang="en-US" altLang="zh-CN" smtClean="0">
                <a:solidFill>
                  <a:schemeClr val="accent6">
                    <a:lumMod val="75000"/>
                  </a:schemeClr>
                </a:solidFill>
              </a:rPr>
              <a:t>.</a:t>
            </a:r>
            <a:r>
              <a:rPr lang="en-US" altLang="zh-CN" smtClean="0"/>
              <a:t>  </a:t>
            </a:r>
            <a:r>
              <a:rPr lang="en-US" altLang="zh-CN" sz="2200" smtClean="0"/>
              <a:t>The user can see the statement number, the source statement, the computational results, or any combination.</a:t>
            </a:r>
          </a:p>
          <a:p>
            <a:pPr>
              <a:spcAft>
                <a:spcPts val="600"/>
              </a:spcAft>
            </a:pPr>
            <a:r>
              <a:rPr lang="en-US" altLang="zh-CN" i="1" smtClean="0">
                <a:solidFill>
                  <a:schemeClr val="accent6">
                    <a:lumMod val="75000"/>
                  </a:schemeClr>
                </a:solidFill>
              </a:rPr>
              <a:t>Breakpoints</a:t>
            </a:r>
            <a:r>
              <a:rPr lang="en-US" altLang="zh-CN" smtClean="0">
                <a:solidFill>
                  <a:schemeClr val="accent6">
                    <a:lumMod val="75000"/>
                  </a:schemeClr>
                </a:solidFill>
              </a:rPr>
              <a:t>.</a:t>
            </a:r>
            <a:r>
              <a:rPr lang="en-US" altLang="zh-CN" smtClean="0"/>
              <a:t>  </a:t>
            </a:r>
            <a:r>
              <a:rPr lang="en-US" altLang="zh-CN" sz="2200" smtClean="0"/>
              <a:t>The use can insert “breakpoints” between statements. At these points execution is interrupted and control passes the user’s terminal.</a:t>
            </a:r>
          </a:p>
          <a:p>
            <a:pPr>
              <a:spcAft>
                <a:spcPts val="600"/>
              </a:spcAft>
            </a:pPr>
            <a:r>
              <a:rPr lang="en-US" altLang="zh-CN" i="1" smtClean="0">
                <a:solidFill>
                  <a:schemeClr val="accent6">
                    <a:lumMod val="75000"/>
                  </a:schemeClr>
                </a:solidFill>
              </a:rPr>
              <a:t>State saving</a:t>
            </a:r>
            <a:r>
              <a:rPr lang="en-US" altLang="zh-CN" smtClean="0"/>
              <a:t>.  </a:t>
            </a:r>
            <a:r>
              <a:rPr lang="en-US" altLang="zh-CN" sz="2200" smtClean="0"/>
              <a:t>As a user explores the various paths, he can save the state of execution to explore alternative paths using “</a:t>
            </a:r>
            <a:r>
              <a:rPr lang="en-US" altLang="zh-CN" sz="2200" b="1" smtClean="0">
                <a:latin typeface="Times New Roman" pitchFamily="18" charset="0"/>
                <a:cs typeface="Times New Roman" pitchFamily="18" charset="0"/>
              </a:rPr>
              <a:t>SAVE</a:t>
            </a:r>
            <a:r>
              <a:rPr lang="en-US" altLang="zh-CN" sz="2200" smtClean="0">
                <a:latin typeface="+mn-lt"/>
                <a:cs typeface="Times New Roman" pitchFamily="18" charset="0"/>
              </a:rPr>
              <a:t>”</a:t>
            </a:r>
            <a:r>
              <a:rPr lang="en-US" altLang="zh-CN" sz="2200" smtClean="0"/>
              <a:t>  and use “</a:t>
            </a:r>
            <a:r>
              <a:rPr lang="en-US" altLang="zh-CN" sz="2200" b="1" smtClean="0">
                <a:latin typeface="Times New Roman" pitchFamily="18" charset="0"/>
                <a:cs typeface="Times New Roman" pitchFamily="18" charset="0"/>
              </a:rPr>
              <a:t>RESTORE</a:t>
            </a:r>
            <a:r>
              <a:rPr lang="en-US" altLang="zh-CN" sz="2200" smtClean="0"/>
              <a:t>” to return later.</a:t>
            </a:r>
            <a:endParaRPr lang="zh-CN" altLang="en-US" sz="220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16</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smtClean="0"/>
              <a:t>Effigy</a:t>
            </a:r>
            <a:endParaRPr lang="zh-CN" altLang="en-US" dirty="0"/>
          </a:p>
        </p:txBody>
      </p:sp>
      <p:sp>
        <p:nvSpPr>
          <p:cNvPr id="3" name="内容占位符 2"/>
          <p:cNvSpPr>
            <a:spLocks noGrp="1"/>
          </p:cNvSpPr>
          <p:nvPr>
            <p:ph idx="1"/>
          </p:nvPr>
        </p:nvSpPr>
        <p:spPr>
          <a:xfrm>
            <a:off x="428596" y="1643050"/>
            <a:ext cx="5079508" cy="4716000"/>
          </a:xfrm>
        </p:spPr>
        <p:txBody>
          <a:bodyPr/>
          <a:lstStyle/>
          <a:p>
            <a:pPr>
              <a:spcAft>
                <a:spcPts val="400"/>
              </a:spcAft>
            </a:pPr>
            <a:r>
              <a:rPr lang="en-US" altLang="zh-CN" sz="2200" dirty="0" smtClean="0"/>
              <a:t>Whenever the system encounters a forking execution of an </a:t>
            </a:r>
            <a:r>
              <a:rPr lang="en-US" altLang="zh-CN" sz="2200" b="1" dirty="0" smtClean="0">
                <a:latin typeface="Times New Roman" pitchFamily="18" charset="0"/>
                <a:cs typeface="Times New Roman" pitchFamily="18" charset="0"/>
              </a:rPr>
              <a:t>IF</a:t>
            </a:r>
            <a:r>
              <a:rPr lang="en-US" altLang="zh-CN" sz="2200" dirty="0" smtClean="0"/>
              <a:t> statement, the user can:</a:t>
            </a:r>
          </a:p>
          <a:p>
            <a:pPr marL="801687" lvl="1" indent="-457200">
              <a:spcAft>
                <a:spcPts val="400"/>
              </a:spcAft>
              <a:buSzPct val="100000"/>
              <a:buFont typeface="+mj-lt"/>
              <a:buAutoNum type="arabicPeriod"/>
            </a:pPr>
            <a:r>
              <a:rPr lang="en-US" altLang="zh-CN" sz="1800" dirty="0" smtClean="0"/>
              <a:t>Type “go true”, and the system follows the </a:t>
            </a:r>
            <a:r>
              <a:rPr lang="en-US" altLang="zh-CN" sz="1800" b="1" dirty="0" smtClean="0">
                <a:latin typeface="Times New Roman" pitchFamily="18" charset="0"/>
                <a:cs typeface="Times New Roman" pitchFamily="18" charset="0"/>
              </a:rPr>
              <a:t>THEN</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“go false”, and the system follows the </a:t>
            </a:r>
            <a:r>
              <a:rPr lang="en-US" altLang="zh-CN" sz="1800" b="1" dirty="0" smtClean="0">
                <a:latin typeface="Times New Roman" pitchFamily="18" charset="0"/>
                <a:cs typeface="Times New Roman" pitchFamily="18" charset="0"/>
              </a:rPr>
              <a:t>ELSE</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“assume (</a:t>
            </a:r>
            <a:r>
              <a:rPr lang="en-US" altLang="zh-CN" sz="1800" b="1" i="1" dirty="0" smtClean="0">
                <a:latin typeface="Times New Roman" pitchFamily="18" charset="0"/>
                <a:cs typeface="Times New Roman" pitchFamily="18" charset="0"/>
              </a:rPr>
              <a:t>P</a:t>
            </a:r>
            <a:r>
              <a:rPr lang="en-US" altLang="zh-CN" sz="1800" dirty="0" smtClean="0"/>
              <a:t>)”; go.</a:t>
            </a:r>
          </a:p>
          <a:p>
            <a:pPr lvl="1"/>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17</a:t>
            </a:fld>
            <a:endParaRPr kumimoji="1" lang="zh-CN" altLang="en-US">
              <a:solidFill>
                <a:prstClr val="black">
                  <a:lumMod val="65000"/>
                  <a:lumOff val="35000"/>
                </a:prstClr>
              </a:solidFill>
              <a:ea typeface="宋体"/>
            </a:endParaRPr>
          </a:p>
        </p:txBody>
      </p:sp>
      <p:graphicFrame>
        <p:nvGraphicFramePr>
          <p:cNvPr id="8" name="表格 7"/>
          <p:cNvGraphicFramePr>
            <a:graphicFrameLocks noGrp="1"/>
          </p:cNvGraphicFramePr>
          <p:nvPr>
            <p:extLst>
              <p:ext uri="{D42A27DB-BD31-4B8C-83A1-F6EECF244321}">
                <p14:modId xmlns:p14="http://schemas.microsoft.com/office/powerpoint/2010/main" val="2872452078"/>
              </p:ext>
            </p:extLst>
          </p:nvPr>
        </p:nvGraphicFramePr>
        <p:xfrm>
          <a:off x="2987823" y="4800224"/>
          <a:ext cx="5616625" cy="1365080"/>
        </p:xfrm>
        <a:graphic>
          <a:graphicData uri="http://schemas.openxmlformats.org/drawingml/2006/table">
            <a:tbl>
              <a:tblPr firstRow="1" bandRow="1">
                <a:tableStyleId>{5C22544A-7EE6-4342-B048-85BDC9FD1C3A}</a:tableStyleId>
              </a:tblPr>
              <a:tblGrid>
                <a:gridCol w="1779625">
                  <a:extLst>
                    <a:ext uri="{9D8B030D-6E8A-4147-A177-3AD203B41FA5}">
                      <a16:colId xmlns:a16="http://schemas.microsoft.com/office/drawing/2014/main" val="20000"/>
                    </a:ext>
                  </a:extLst>
                </a:gridCol>
                <a:gridCol w="1720303">
                  <a:extLst>
                    <a:ext uri="{9D8B030D-6E8A-4147-A177-3AD203B41FA5}">
                      <a16:colId xmlns:a16="http://schemas.microsoft.com/office/drawing/2014/main" val="20001"/>
                    </a:ext>
                  </a:extLst>
                </a:gridCol>
                <a:gridCol w="2116697">
                  <a:extLst>
                    <a:ext uri="{9D8B030D-6E8A-4147-A177-3AD203B41FA5}">
                      <a16:colId xmlns:a16="http://schemas.microsoft.com/office/drawing/2014/main" val="20002"/>
                    </a:ext>
                  </a:extLst>
                </a:gridCol>
              </a:tblGrid>
              <a:tr h="313377">
                <a:tc>
                  <a:txBody>
                    <a:bodyPr/>
                    <a:lstStyle/>
                    <a:p>
                      <a:pPr algn="ctr"/>
                      <a:r>
                        <a:rPr lang="en-US" altLang="zh-CN" sz="1600" dirty="0" smtClean="0"/>
                        <a:t>Type</a:t>
                      </a:r>
                      <a:endParaRPr lang="zh-CN" altLang="en-US" sz="1600" dirty="0"/>
                    </a:p>
                  </a:txBody>
                  <a:tcPr marL="88344" marR="88344" marT="44172" marB="44172"/>
                </a:tc>
                <a:tc>
                  <a:txBody>
                    <a:bodyPr/>
                    <a:lstStyle/>
                    <a:p>
                      <a:pPr algn="ctr"/>
                      <a:r>
                        <a:rPr lang="en-US" altLang="zh-CN" sz="1600" i="1" dirty="0" smtClean="0"/>
                        <a:t>pc </a:t>
                      </a:r>
                      <a:r>
                        <a:rPr lang="en-US" altLang="zh-CN" sz="1600" i="0" dirty="0" smtClean="0"/>
                        <a:t>update</a:t>
                      </a:r>
                      <a:endParaRPr lang="zh-CN" altLang="en-US" sz="1600" i="1" dirty="0"/>
                    </a:p>
                  </a:txBody>
                  <a:tcPr marL="88344" marR="88344" marT="44172" marB="44172"/>
                </a:tc>
                <a:tc>
                  <a:txBody>
                    <a:bodyPr/>
                    <a:lstStyle/>
                    <a:p>
                      <a:pPr algn="ctr"/>
                      <a:r>
                        <a:rPr lang="en-US" altLang="zh-CN" sz="1600" i="0" dirty="0" smtClean="0"/>
                        <a:t>Next statement</a:t>
                      </a:r>
                      <a:endParaRPr lang="zh-CN" altLang="en-US" sz="1600" i="0" dirty="0"/>
                    </a:p>
                  </a:txBody>
                  <a:tcPr marL="88344" marR="88344" marT="44172" marB="44172"/>
                </a:tc>
                <a:extLst>
                  <a:ext uri="{0D108BD9-81ED-4DB2-BD59-A6C34878D82A}">
                    <a16:rowId xmlns:a16="http://schemas.microsoft.com/office/drawing/2014/main" val="10000"/>
                  </a:ext>
                </a:extLst>
              </a:tr>
              <a:tr h="321144">
                <a:tc>
                  <a:txBody>
                    <a:bodyPr/>
                    <a:lstStyle/>
                    <a:p>
                      <a:pPr algn="ctr"/>
                      <a:r>
                        <a:rPr lang="en-US" altLang="zh-CN" sz="1600" dirty="0" smtClean="0">
                          <a:latin typeface="Times New Roman" pitchFamily="18" charset="0"/>
                          <a:cs typeface="Times New Roman" pitchFamily="18" charset="0"/>
                        </a:rPr>
                        <a:t>go true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S1</a:t>
                      </a:r>
                      <a:endParaRPr lang="zh-CN" altLang="en-US" sz="1600" dirty="0"/>
                    </a:p>
                  </a:txBody>
                  <a:tcPr marL="88344" marR="88344" marT="44172" marB="44172"/>
                </a:tc>
                <a:extLst>
                  <a:ext uri="{0D108BD9-81ED-4DB2-BD59-A6C34878D82A}">
                    <a16:rowId xmlns:a16="http://schemas.microsoft.com/office/drawing/2014/main" val="10001"/>
                  </a:ext>
                </a:extLst>
              </a:tr>
              <a:tr h="350164">
                <a:tc>
                  <a:txBody>
                    <a:bodyPr/>
                    <a:lstStyle/>
                    <a:p>
                      <a:pPr algn="ctr"/>
                      <a:r>
                        <a:rPr lang="en-US" altLang="zh-CN" sz="1600" dirty="0" smtClean="0">
                          <a:latin typeface="Times New Roman" pitchFamily="18" charset="0"/>
                          <a:cs typeface="Times New Roman" pitchFamily="18" charset="0"/>
                        </a:rPr>
                        <a:t>go false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S2</a:t>
                      </a:r>
                      <a:endParaRPr lang="zh-CN" altLang="en-US" sz="1600" dirty="0"/>
                    </a:p>
                  </a:txBody>
                  <a:tcPr marL="88344" marR="88344" marT="44172" marB="44172"/>
                </a:tc>
                <a:extLst>
                  <a:ext uri="{0D108BD9-81ED-4DB2-BD59-A6C34878D82A}">
                    <a16:rowId xmlns:a16="http://schemas.microsoft.com/office/drawing/2014/main" val="10002"/>
                  </a:ext>
                </a:extLst>
              </a:tr>
              <a:tr h="350548">
                <a:tc>
                  <a:txBody>
                    <a:bodyPr/>
                    <a:lstStyle/>
                    <a:p>
                      <a:pPr algn="ctr"/>
                      <a:r>
                        <a:rPr lang="en-US" altLang="zh-CN" sz="1600" b="1" smtClean="0">
                          <a:latin typeface="Times New Roman" pitchFamily="18" charset="0"/>
                          <a:cs typeface="Times New Roman" pitchFamily="18" charset="0"/>
                        </a:rPr>
                        <a:t>ASSUME</a:t>
                      </a:r>
                      <a:r>
                        <a:rPr lang="en-US" altLang="zh-CN" sz="1600" smtClean="0">
                          <a:latin typeface="Times New Roman" pitchFamily="18" charset="0"/>
                          <a:cs typeface="Times New Roman" pitchFamily="18" charset="0"/>
                        </a:rPr>
                        <a:t> (a&gt;10)</a:t>
                      </a:r>
                      <a:endParaRPr lang="zh-CN" altLang="en-US" sz="160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10) </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re-execute </a:t>
                      </a:r>
                      <a:r>
                        <a:rPr lang="en-US" altLang="zh-CN" sz="1600" b="1" dirty="0" smtClean="0">
                          <a:latin typeface="Times New Roman" pitchFamily="18" charset="0"/>
                          <a:cs typeface="Times New Roman" pitchFamily="18" charset="0"/>
                        </a:rPr>
                        <a:t>IF </a:t>
                      </a:r>
                      <a:r>
                        <a:rPr lang="en-US" altLang="zh-CN" sz="1600" dirty="0" smtClean="0">
                          <a:latin typeface="Times New Roman" pitchFamily="18" charset="0"/>
                          <a:cs typeface="Times New Roman" pitchFamily="18" charset="0"/>
                        </a:rPr>
                        <a:t>statement</a:t>
                      </a:r>
                      <a:endParaRPr lang="zh-CN" altLang="en-US" sz="1600" dirty="0"/>
                    </a:p>
                  </a:txBody>
                  <a:tcPr marL="88344" marR="88344" marT="44172" marB="44172"/>
                </a:tc>
                <a:extLst>
                  <a:ext uri="{0D108BD9-81ED-4DB2-BD59-A6C34878D82A}">
                    <a16:rowId xmlns:a16="http://schemas.microsoft.com/office/drawing/2014/main" val="10003"/>
                  </a:ext>
                </a:extLst>
              </a:tr>
            </a:tbl>
          </a:graphicData>
        </a:graphic>
      </p:graphicFrame>
      <p:sp>
        <p:nvSpPr>
          <p:cNvPr id="9" name="TextBox 6"/>
          <p:cNvSpPr txBox="1">
            <a:spLocks/>
          </p:cNvSpPr>
          <p:nvPr/>
        </p:nvSpPr>
        <p:spPr bwMode="auto">
          <a:xfrm>
            <a:off x="5947792" y="2636912"/>
            <a:ext cx="2656656" cy="2062103"/>
          </a:xfrm>
          <a:prstGeom prst="rect">
            <a:avLst/>
          </a:prstGeom>
          <a:solidFill>
            <a:srgbClr val="D1E4FB">
              <a:alpha val="70000"/>
            </a:srgbClr>
          </a:solid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Clr>
                <a:schemeClr val="tx1"/>
              </a:buClr>
              <a:buSzPct val="70000"/>
              <a:buFont typeface="Wingdings" pitchFamily="2" charset="2"/>
              <a:buChar char="l"/>
              <a:defRPr sz="2400" b="0">
                <a:solidFill>
                  <a:schemeClr val="tx1"/>
                </a:solidFill>
                <a:latin typeface="+mj-lt"/>
                <a:ea typeface="黑体" panose="02010609060101010101" pitchFamily="49" charset="-122"/>
                <a:cs typeface="+mn-cs"/>
              </a:defRPr>
            </a:lvl1pPr>
            <a:lvl2pPr marL="692150" indent="-347663" algn="l" rtl="0" eaLnBrk="1" fontAlgn="base" hangingPunct="1">
              <a:spcBef>
                <a:spcPct val="20000"/>
              </a:spcBef>
              <a:spcAft>
                <a:spcPct val="0"/>
              </a:spcAft>
              <a:buClr>
                <a:schemeClr val="tx1"/>
              </a:buClr>
              <a:buSzPct val="70000"/>
              <a:buFont typeface="Wingdings" pitchFamily="2" charset="2"/>
              <a:buChar char="l"/>
              <a:defRPr sz="2000">
                <a:solidFill>
                  <a:schemeClr val="tx1"/>
                </a:solidFill>
                <a:latin typeface="+mj-lt"/>
                <a:ea typeface="黑体" panose="02010609060101010101" pitchFamily="49" charset="-122"/>
              </a:defRPr>
            </a:lvl2pPr>
            <a:lvl3pPr marL="987425" indent="-293688" algn="l" rtl="0" eaLnBrk="1" fontAlgn="base" hangingPunct="1">
              <a:spcBef>
                <a:spcPct val="20000"/>
              </a:spcBef>
              <a:spcAft>
                <a:spcPct val="0"/>
              </a:spcAft>
              <a:buClr>
                <a:schemeClr val="tx1"/>
              </a:buClr>
              <a:buSzPct val="70000"/>
              <a:buFont typeface="Wingdings" pitchFamily="2" charset="2"/>
              <a:buChar char="l"/>
              <a:defRPr sz="1800">
                <a:solidFill>
                  <a:schemeClr val="tx1"/>
                </a:solidFill>
                <a:latin typeface="+mj-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j-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j-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600" kern="0" dirty="0" smtClean="0">
                <a:latin typeface="Times New Roman" pitchFamily="18" charset="0"/>
                <a:cs typeface="Times New Roman" pitchFamily="18" charset="0"/>
              </a:rPr>
              <a:t>variable </a:t>
            </a:r>
            <a:r>
              <a:rPr lang="en-US" altLang="zh-CN" sz="1600" b="1" kern="0" dirty="0" smtClean="0">
                <a:latin typeface="Times New Roman" pitchFamily="18" charset="0"/>
                <a:cs typeface="Times New Roman" pitchFamily="18" charset="0"/>
              </a:rPr>
              <a:t>X</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p>
          <a:p>
            <a:pPr marL="0" indent="0">
              <a:buFont typeface="Wingdings" pitchFamily="2" charset="2"/>
              <a:buNone/>
            </a:pPr>
            <a:r>
              <a:rPr lang="en-US" altLang="zh-CN" sz="1600" i="1" kern="0" dirty="0" smtClean="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r>
              <a:rPr lang="en-US" altLang="zh-CN" sz="1600" kern="0" dirty="0" smtClean="0">
                <a:latin typeface="Times New Roman" pitchFamily="18" charset="0"/>
                <a:cs typeface="Times New Roman" pitchFamily="18" charset="0"/>
              </a:rPr>
              <a:t> &gt; 0</a:t>
            </a:r>
          </a:p>
          <a:p>
            <a:pPr marL="0" indent="0">
              <a:lnSpc>
                <a:spcPct val="150000"/>
              </a:lnSpc>
              <a:buFont typeface="Wingdings" pitchFamily="2" charset="2"/>
              <a:buNone/>
            </a:pPr>
            <a:r>
              <a:rPr lang="en-US" altLang="zh-CN" sz="1600" b="1" kern="0" dirty="0" smtClean="0">
                <a:latin typeface="Times New Roman" pitchFamily="18" charset="0"/>
                <a:cs typeface="Times New Roman" pitchFamily="18" charset="0"/>
              </a:rPr>
              <a:t>IF X &gt; 5 THEN S1 ELSE S2</a:t>
            </a:r>
          </a:p>
          <a:p>
            <a:pPr marL="0" indent="0">
              <a:buFont typeface="Wingdings" pitchFamily="2" charset="2"/>
              <a:buNone/>
            </a:pPr>
            <a:r>
              <a:rPr lang="en-US" altLang="zh-CN" sz="1600" kern="0" dirty="0" smtClean="0">
                <a:latin typeface="Times New Roman" pitchFamily="18" charset="0"/>
                <a:cs typeface="Times New Roman" pitchFamily="18" charset="0"/>
              </a:rPr>
              <a:t>First check:</a:t>
            </a:r>
          </a:p>
          <a:p>
            <a:pPr marL="0" indent="0">
              <a:buNone/>
            </a:pPr>
            <a:r>
              <a:rPr lang="en-US" altLang="zh-CN" sz="1600" kern="0" dirty="0" smtClean="0">
                <a:latin typeface="Times New Roman" pitchFamily="18" charset="0"/>
                <a:cs typeface="Times New Roman" pitchFamily="18" charset="0"/>
              </a:rPr>
              <a:t>(a)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 nor</a:t>
            </a:r>
          </a:p>
          <a:p>
            <a:pPr marL="0" indent="0">
              <a:lnSpc>
                <a:spcPct val="150000"/>
              </a:lnSpc>
              <a:buNone/>
            </a:pPr>
            <a:r>
              <a:rPr lang="en-US" altLang="zh-CN" sz="1600" kern="0" dirty="0" smtClean="0">
                <a:latin typeface="Times New Roman" pitchFamily="18" charset="0"/>
                <a:cs typeface="Times New Roman" pitchFamily="18" charset="0"/>
              </a:rPr>
              <a:t>(b)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a:t>
            </a:r>
          </a:p>
        </p:txBody>
      </p:sp>
      <p:graphicFrame>
        <p:nvGraphicFramePr>
          <p:cNvPr id="7" name="对象 6"/>
          <p:cNvGraphicFramePr>
            <a:graphicFrameLocks noChangeAspect="1"/>
          </p:cNvGraphicFramePr>
          <p:nvPr>
            <p:extLst>
              <p:ext uri="{D42A27DB-BD31-4B8C-83A1-F6EECF244321}">
                <p14:modId xmlns:p14="http://schemas.microsoft.com/office/powerpoint/2010/main" val="635949774"/>
              </p:ext>
            </p:extLst>
          </p:nvPr>
        </p:nvGraphicFramePr>
        <p:xfrm>
          <a:off x="6516216" y="4005064"/>
          <a:ext cx="258710" cy="199008"/>
        </p:xfrm>
        <a:graphic>
          <a:graphicData uri="http://schemas.openxmlformats.org/presentationml/2006/ole">
            <mc:AlternateContent xmlns:mc="http://schemas.openxmlformats.org/markup-compatibility/2006">
              <mc:Choice xmlns:v="urn:schemas-microsoft-com:vml" Requires="v">
                <p:oleObj spid="_x0000_s1086" name="公式" r:id="rId4" imgW="164880" imgH="126720" progId="Equation.3">
                  <p:embed/>
                </p:oleObj>
              </mc:Choice>
              <mc:Fallback>
                <p:oleObj name="公式" r:id="rId4" imgW="164880" imgH="126720"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4005064"/>
                        <a:ext cx="258710" cy="199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21541962"/>
              </p:ext>
            </p:extLst>
          </p:nvPr>
        </p:nvGraphicFramePr>
        <p:xfrm>
          <a:off x="6516216" y="4375804"/>
          <a:ext cx="258710" cy="199008"/>
        </p:xfrm>
        <a:graphic>
          <a:graphicData uri="http://schemas.openxmlformats.org/presentationml/2006/ole">
            <mc:AlternateContent xmlns:mc="http://schemas.openxmlformats.org/markup-compatibility/2006">
              <mc:Choice xmlns:v="urn:schemas-microsoft-com:vml" Requires="v">
                <p:oleObj spid="_x0000_s1087" name="公式" r:id="rId6" imgW="164880" imgH="126720" progId="Equation.3">
                  <p:embed/>
                </p:oleObj>
              </mc:Choice>
              <mc:Fallback>
                <p:oleObj name="公式" r:id="rId6" imgW="164880" imgH="12672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4375804"/>
                        <a:ext cx="258710" cy="199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p:txBody>
          <a:bodyPr/>
          <a:lstStyle/>
          <a:p>
            <a:r>
              <a:rPr lang="en-US" altLang="zh-CN" smtClean="0"/>
              <a:t>The user may define arbitrary identifiers as symbolic program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18</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nvGraphicFramePr>
        <p:xfrm>
          <a:off x="785786" y="2857496"/>
          <a:ext cx="7572428" cy="2038794"/>
        </p:xfrm>
        <a:graphic>
          <a:graphicData uri="http://schemas.openxmlformats.org/drawingml/2006/table">
            <a:tbl>
              <a:tblPr bandRow="1">
                <a:tableStyleId>{8A107856-5554-42FB-B03E-39F5DBC370BA}</a:tableStyleId>
              </a:tblPr>
              <a:tblGrid>
                <a:gridCol w="3786214">
                  <a:extLst>
                    <a:ext uri="{9D8B030D-6E8A-4147-A177-3AD203B41FA5}">
                      <a16:colId xmlns:a16="http://schemas.microsoft.com/office/drawing/2014/main" val="20000"/>
                    </a:ext>
                  </a:extLst>
                </a:gridCol>
                <a:gridCol w="3786214">
                  <a:extLst>
                    <a:ext uri="{9D8B030D-6E8A-4147-A177-3AD203B41FA5}">
                      <a16:colId xmlns:a16="http://schemas.microsoft.com/office/drawing/2014/main" val="20001"/>
                    </a:ext>
                  </a:extLst>
                </a:gridCol>
              </a:tblGrid>
              <a:tr h="442278">
                <a:tc>
                  <a:txBody>
                    <a:bodyPr/>
                    <a:lstStyle/>
                    <a:p>
                      <a:r>
                        <a:rPr lang="en-US" altLang="zh-CN" sz="2200" smtClean="0"/>
                        <a:t>CALL SUM (1, 3, 5);</a:t>
                      </a:r>
                      <a:endParaRPr lang="zh-CN" altLang="en-US" sz="2200"/>
                    </a:p>
                  </a:txBody>
                  <a:tcPr marL="120798" marR="120798" marT="60399" marB="60399">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altLang="zh-CN" sz="2200" smtClean="0"/>
                        <a:t>Normal execution over integers</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0"/>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“B”, “C”);</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altLang="zh-CN" sz="2200" smtClean="0"/>
                        <a:t>Symbolic execution using the symbols A, B, and</a:t>
                      </a:r>
                      <a:r>
                        <a:rPr lang="en-US" altLang="zh-CN" sz="2200" baseline="0" smtClean="0"/>
                        <a:t> C</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1"/>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3, 5);</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r>
                        <a:rPr lang="en-US" altLang="zh-CN" sz="2200" smtClean="0"/>
                        <a:t>A combination</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t>
            </a:r>
            <a:r>
              <a:rPr lang="en-US" altLang="zh-CN" sz="2000" dirty="0" smtClean="0"/>
              <a:t>ascending-order array.</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b="1" dirty="0" smtClean="0">
                <a:latin typeface="Times New Roman" panose="02020603050405020304" pitchFamily="18" charset="0"/>
                <a:cs typeface="Times New Roman" panose="02020603050405020304" pitchFamily="18" charset="0"/>
              </a:rPr>
              <a:t>)</a:t>
            </a:r>
            <a:r>
              <a:rPr lang="en-US" altLang="zh-CN" sz="2000" dirty="0" smtClean="0"/>
              <a:t>.</a:t>
            </a:r>
          </a:p>
          <a:p>
            <a:r>
              <a:rPr lang="en-US" altLang="zh-CN" sz="2000" b="1" dirty="0" smtClean="0">
                <a:latin typeface="Times New Roman" pitchFamily="18" charset="0"/>
                <a:cs typeface="Times New Roman" pitchFamily="18" charset="0"/>
              </a:rPr>
              <a:t>CALL SEARCH (A, </a:t>
            </a:r>
            <a:r>
              <a:rPr lang="en-US" altLang="zh-CN" sz="2000" b="1" dirty="0" smtClean="0">
                <a:latin typeface="Times New Roman" pitchFamily="18" charset="0"/>
                <a:cs typeface="Times New Roman" pitchFamily="18" charset="0"/>
              </a:rPr>
              <a:t>1,  5,  </a:t>
            </a:r>
            <a:r>
              <a:rPr lang="en-US" altLang="zh-CN" sz="2000" b="1" dirty="0" smtClean="0">
                <a:latin typeface="Times New Roman" pitchFamily="18" charset="0"/>
                <a:cs typeface="Times New Roman" pitchFamily="18" charset="0"/>
              </a:rPr>
              <a:t>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19</a:t>
            </a:fld>
            <a:endParaRPr kumimoji="1" lang="zh-CN" altLang="en-US">
              <a:solidFill>
                <a:prstClr val="black">
                  <a:lumMod val="65000"/>
                  <a:lumOff val="35000"/>
                </a:prstClr>
              </a:solidFill>
              <a:ea typeface="宋体"/>
            </a:endParaRPr>
          </a:p>
        </p:txBody>
      </p:sp>
      <p:pic>
        <p:nvPicPr>
          <p:cNvPr id="8" name="图片 7"/>
          <p:cNvPicPr>
            <a:picLocks noChangeAspect="1"/>
          </p:cNvPicPr>
          <p:nvPr/>
        </p:nvPicPr>
        <p:blipFill>
          <a:blip r:embed="rId3"/>
          <a:stretch>
            <a:fillRect/>
          </a:stretch>
        </p:blipFill>
        <p:spPr>
          <a:xfrm>
            <a:off x="4609028" y="1916832"/>
            <a:ext cx="4077772" cy="2592288"/>
          </a:xfrm>
          <a:prstGeom prst="rect">
            <a:avLst/>
          </a:prstGeom>
        </p:spPr>
      </p:pic>
      <p:sp>
        <p:nvSpPr>
          <p:cNvPr id="9" name="矩形 8"/>
          <p:cNvSpPr/>
          <p:nvPr/>
        </p:nvSpPr>
        <p:spPr>
          <a:xfrm>
            <a:off x="4499992" y="1719263"/>
            <a:ext cx="4392488" cy="2861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1667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a:t>
            </a:r>
            <a:r>
              <a:rPr lang="en-US" altLang="zh-CN" dirty="0" smtClean="0"/>
              <a:t>Everywhere</a:t>
            </a:r>
            <a:endParaRPr lang="en-US" altLang="zh-CN" dirty="0"/>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t>
            </a:r>
            <a:r>
              <a:rPr lang="en-US" altLang="zh-CN" sz="2000" dirty="0" smtClean="0"/>
              <a:t>ascending-order array.</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b="1" dirty="0" smtClean="0">
                <a:latin typeface="Times New Roman" panose="02020603050405020304" pitchFamily="18" charset="0"/>
                <a:cs typeface="Times New Roman" panose="02020603050405020304" pitchFamily="18" charset="0"/>
              </a:rPr>
              <a:t>)</a:t>
            </a:r>
            <a:r>
              <a:rPr lang="en-US" altLang="zh-CN" sz="2000" dirty="0" smtClean="0"/>
              <a:t>.</a:t>
            </a:r>
          </a:p>
          <a:p>
            <a:r>
              <a:rPr lang="en-US" altLang="zh-CN" sz="2000" b="1" dirty="0" smtClean="0">
                <a:latin typeface="Times New Roman" pitchFamily="18" charset="0"/>
                <a:cs typeface="Times New Roman" pitchFamily="18" charset="0"/>
              </a:rPr>
              <a:t>CALL SEARCH (A, </a:t>
            </a:r>
            <a:r>
              <a:rPr lang="en-US" altLang="zh-CN" sz="2000" b="1" dirty="0" smtClean="0">
                <a:latin typeface="Times New Roman" pitchFamily="18" charset="0"/>
                <a:cs typeface="Times New Roman" pitchFamily="18" charset="0"/>
              </a:rPr>
              <a:t>1,  5,  </a:t>
            </a:r>
            <a:r>
              <a:rPr lang="en-US" altLang="zh-CN" sz="2000" b="1" dirty="0" smtClean="0">
                <a:latin typeface="Times New Roman" pitchFamily="18" charset="0"/>
                <a:cs typeface="Times New Roman" pitchFamily="18" charset="0"/>
              </a:rPr>
              <a:t>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20</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extLst>
              <p:ext uri="{D42A27DB-BD31-4B8C-83A1-F6EECF244321}">
                <p14:modId xmlns:p14="http://schemas.microsoft.com/office/powerpoint/2010/main" val="3670785006"/>
              </p:ext>
            </p:extLst>
          </p:nvPr>
        </p:nvGraphicFramePr>
        <p:xfrm>
          <a:off x="4476328" y="1774675"/>
          <a:ext cx="4344144" cy="4318621"/>
        </p:xfrm>
        <a:graphic>
          <a:graphicData uri="http://schemas.openxmlformats.org/drawingml/2006/table">
            <a:tbl>
              <a:tblPr firstRow="1">
                <a:tableStyleId>{69C7853C-536D-4A76-A0AE-DD22124D55A5}</a:tableStyleId>
              </a:tblPr>
              <a:tblGrid>
                <a:gridCol w="2736303">
                  <a:extLst>
                    <a:ext uri="{9D8B030D-6E8A-4147-A177-3AD203B41FA5}">
                      <a16:colId xmlns:a16="http://schemas.microsoft.com/office/drawing/2014/main" val="2561182014"/>
                    </a:ext>
                  </a:extLst>
                </a:gridCol>
                <a:gridCol w="1005943">
                  <a:extLst>
                    <a:ext uri="{9D8B030D-6E8A-4147-A177-3AD203B41FA5}">
                      <a16:colId xmlns:a16="http://schemas.microsoft.com/office/drawing/2014/main" val="3014690262"/>
                    </a:ext>
                  </a:extLst>
                </a:gridCol>
                <a:gridCol w="601898">
                  <a:extLst>
                    <a:ext uri="{9D8B030D-6E8A-4147-A177-3AD203B41FA5}">
                      <a16:colId xmlns:a16="http://schemas.microsoft.com/office/drawing/2014/main" val="1664197213"/>
                    </a:ext>
                  </a:extLst>
                </a:gridCol>
              </a:tblGrid>
              <a:tr h="359723">
                <a:tc>
                  <a:txBody>
                    <a:bodyPr/>
                    <a:lstStyle/>
                    <a:p>
                      <a:pPr algn="ctr"/>
                      <a:r>
                        <a:rPr lang="en-US" altLang="zh-CN" i="1" dirty="0" smtClean="0">
                          <a:solidFill>
                            <a:schemeClr val="tx1"/>
                          </a:solidFill>
                          <a:latin typeface="Times New Roman" panose="02020603050405020304" pitchFamily="18" charset="0"/>
                          <a:cs typeface="Times New Roman" panose="02020603050405020304" pitchFamily="18" charset="0"/>
                        </a:rPr>
                        <a:t>pc</a:t>
                      </a:r>
                      <a:endParaRPr lang="zh-CN" altLang="en-US" i="1" dirty="0">
                        <a:solidFill>
                          <a:schemeClr val="tx1"/>
                        </a:solidFill>
                        <a:latin typeface="Times New Roman" panose="02020603050405020304" pitchFamily="18" charset="0"/>
                        <a:cs typeface="Times New Roman" panose="02020603050405020304" pitchFamily="18" charset="0"/>
                      </a:endParaRP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FOUND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J</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7514577"/>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85001912"/>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88602942"/>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(3)</a:t>
                      </a:r>
                      <a:r>
                        <a:rPr lang="en-US" altLang="zh-CN" sz="1400" baseline="0" dirty="0" smtClean="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1965801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3597543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 </a:t>
                      </a:r>
                      <a:r>
                        <a:rPr lang="en-US" altLang="zh-CN" sz="1400" dirty="0" smtClean="0">
                          <a:latin typeface="Times New Roman" panose="02020603050405020304" pitchFamily="18" charset="0"/>
                          <a:cs typeface="Times New Roman" panose="02020603050405020304" pitchFamily="18" charset="0"/>
                        </a:rPr>
                        <a: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33893147"/>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75819450"/>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792868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181992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15362646"/>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02124365"/>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60413103"/>
                  </a:ext>
                </a:extLst>
              </a:tr>
            </a:tbl>
          </a:graphicData>
        </a:graphic>
      </p:graphicFrame>
    </p:spTree>
    <p:extLst>
      <p:ext uri="{BB962C8B-B14F-4D97-AF65-F5344CB8AC3E}">
        <p14:creationId xmlns:p14="http://schemas.microsoft.com/office/powerpoint/2010/main" val="419380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Practical Issues</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It is a problem of finding a practical way to  deal with variable storage-referencing.</a:t>
            </a:r>
          </a:p>
          <a:p>
            <a:pPr>
              <a:spcAft>
                <a:spcPts val="600"/>
              </a:spcAft>
            </a:pPr>
            <a:r>
              <a:rPr lang="en-US" altLang="zh-CN" dirty="0" smtClean="0"/>
              <a:t>The conflict between discrete aspects of computer arithmetic and the continuous nature of real numbers.</a:t>
            </a:r>
          </a:p>
          <a:p>
            <a:pPr>
              <a:spcAft>
                <a:spcPts val="600"/>
              </a:spcAft>
            </a:pPr>
            <a:r>
              <a:rPr lang="en-US" altLang="zh-CN" dirty="0"/>
              <a:t>When </a:t>
            </a:r>
            <a:r>
              <a:rPr lang="en-US" altLang="zh-CN" dirty="0" smtClean="0"/>
              <a:t>the constraint </a:t>
            </a:r>
            <a:r>
              <a:rPr lang="en-US" altLang="zh-CN" dirty="0"/>
              <a:t>expression growing </a:t>
            </a:r>
            <a:r>
              <a:rPr lang="en-US" altLang="zh-CN" dirty="0" smtClean="0"/>
              <a:t>complicated, </a:t>
            </a:r>
            <a:r>
              <a:rPr lang="en-US" altLang="zh-CN" dirty="0"/>
              <a:t>constraint </a:t>
            </a:r>
            <a:r>
              <a:rPr lang="en-US" altLang="zh-CN" dirty="0" smtClean="0"/>
              <a:t>solving becomes </a:t>
            </a:r>
            <a:r>
              <a:rPr lang="en-US" altLang="zh-CN" dirty="0"/>
              <a:t>a troubling </a:t>
            </a:r>
            <a:r>
              <a:rPr lang="en-US" altLang="zh-CN" dirty="0" smtClean="0"/>
              <a:t>problem.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21</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pPr>
              <a:spcAft>
                <a:spcPts val="600"/>
              </a:spcAft>
            </a:pPr>
            <a:r>
              <a:rPr lang="en-US" altLang="zh-CN" sz="2600" dirty="0" smtClean="0"/>
              <a:t>Symbolic execution allows the creation of high-coverage test, which can help program testing and debugging. </a:t>
            </a:r>
          </a:p>
          <a:p>
            <a:pPr>
              <a:spcAft>
                <a:spcPts val="600"/>
              </a:spcAft>
            </a:pPr>
            <a:r>
              <a:rPr lang="en-US" altLang="zh-CN" sz="2600" dirty="0" smtClean="0"/>
              <a:t>The author built an interactive debugging system called </a:t>
            </a:r>
            <a:r>
              <a:rPr lang="en-US" altLang="zh-CN" sz="2600" cap="small" dirty="0" smtClean="0"/>
              <a:t>Effigy</a:t>
            </a:r>
            <a:r>
              <a:rPr lang="en-US" altLang="zh-CN" sz="2600" dirty="0" smtClean="0"/>
              <a:t>, which embodies symbolic execution</a:t>
            </a:r>
            <a:r>
              <a:rPr lang="en-US" altLang="zh-CN" sz="2600" dirty="0" smtClean="0"/>
              <a:t>.</a:t>
            </a:r>
            <a:endParaRPr lang="en-US" altLang="zh-CN" sz="2600" dirty="0" smtClean="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22</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137591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1844824"/>
            <a:ext cx="6316657" cy="2297011"/>
          </a:xfrm>
        </p:spPr>
        <p:txBody>
          <a:bodyPr>
            <a:noAutofit/>
          </a:bodyPr>
          <a:lstStyle/>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Thank you</a:t>
            </a:r>
          </a:p>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val="191294665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00" dirty="0" smtClean="0"/>
              <a:t>Unreliable Programs Bring Losses</a:t>
            </a:r>
            <a:endParaRPr lang="en-US" altLang="zh-CN" sz="3400" dirty="0"/>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But 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4"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dirty="0" smtClean="0"/>
              <a:t>If the program is judged to produce correct results for some small sample data, it is assumed to be correct.</a:t>
            </a:r>
          </a:p>
          <a:p>
            <a:pPr lvl="1">
              <a:spcBef>
                <a:spcPts val="600"/>
              </a:spcBef>
              <a:spcAft>
                <a:spcPts val="600"/>
              </a:spcAft>
            </a:pPr>
            <a:r>
              <a:rPr lang="en-US" altLang="zh-CN"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16659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a:t>
            </a:r>
            <a:r>
              <a:rPr lang="en-US" altLang="zh-CN" dirty="0" smtClean="0"/>
              <a:t>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val="2710604275"/>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This paper describes a practical approach between two extremes which is an enhanced testing </a:t>
            </a:r>
            <a:r>
              <a:rPr lang="en-US" altLang="zh-CN" sz="2200" dirty="0" smtClean="0"/>
              <a:t>technique.</a:t>
            </a:r>
          </a:p>
          <a:p>
            <a:pPr>
              <a:spcAft>
                <a:spcPts val="600"/>
              </a:spcAft>
            </a:pPr>
            <a:r>
              <a:rPr lang="en-US" altLang="zh-CN" sz="2200" dirty="0" smtClean="0"/>
              <a:t>The key idea is to use </a:t>
            </a:r>
            <a:r>
              <a:rPr lang="en-US" altLang="zh-CN" sz="2200" i="1" dirty="0" smtClean="0">
                <a:solidFill>
                  <a:srgbClr val="7C1302"/>
                </a:solidFill>
              </a:rPr>
              <a:t>symbolic values</a:t>
            </a:r>
            <a:r>
              <a:rPr lang="en-US" altLang="zh-CN" sz="2200" dirty="0" smtClean="0"/>
              <a:t>, instead of concrete data values as input and to represent the values of program variables as </a:t>
            </a:r>
            <a:r>
              <a:rPr lang="en-US" altLang="zh-CN" sz="2200" i="1" dirty="0" smtClean="0">
                <a:solidFill>
                  <a:srgbClr val="7C1302"/>
                </a:solidFill>
              </a:rPr>
              <a:t>symbolic expressions</a:t>
            </a:r>
            <a:r>
              <a:rPr lang="en-US" altLang="zh-CN" sz="2200" dirty="0" smtClean="0"/>
              <a:t>.</a:t>
            </a:r>
          </a:p>
          <a:p>
            <a:pPr>
              <a:spcAft>
                <a:spcPts val="600"/>
              </a:spcAft>
            </a:pPr>
            <a:r>
              <a:rPr lang="en-US" altLang="zh-CN" sz="2200" dirty="0" smtClean="0"/>
              <a:t>A key goal of symbolic execution in software testing is to:</a:t>
            </a:r>
          </a:p>
          <a:p>
            <a:pPr lvl="1">
              <a:spcAft>
                <a:spcPts val="600"/>
              </a:spcAft>
              <a:buFont typeface="+mj-lt"/>
              <a:buAutoNum type="arabicPeriod"/>
            </a:pPr>
            <a:r>
              <a:rPr lang="en-US" altLang="zh-CN" sz="1800" dirty="0"/>
              <a:t>explore as many different program </a:t>
            </a:r>
            <a:r>
              <a:rPr lang="en-US" altLang="zh-CN" sz="1800" dirty="0" smtClean="0"/>
              <a:t>paths as </a:t>
            </a:r>
            <a:r>
              <a:rPr lang="en-US" altLang="zh-CN" sz="1800" dirty="0"/>
              <a:t>possible in a given amount of </a:t>
            </a:r>
            <a:r>
              <a:rPr lang="en-US" altLang="zh-CN" sz="1800" dirty="0" smtClean="0"/>
              <a:t>time</a:t>
            </a:r>
          </a:p>
          <a:p>
            <a:pPr lvl="1">
              <a:spcAft>
                <a:spcPts val="600"/>
              </a:spcAft>
              <a:buFont typeface="+mj-lt"/>
              <a:buAutoNum type="arabicPeriod"/>
            </a:pPr>
            <a:r>
              <a:rPr lang="en-US" altLang="zh-CN" sz="1800" dirty="0"/>
              <a:t>for each path to generate a set of concrete input </a:t>
            </a:r>
            <a:r>
              <a:rPr lang="en-US" altLang="zh-CN" sz="1800" dirty="0" smtClean="0"/>
              <a:t>values</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7367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a:t>
            </a:r>
            <a:endParaRPr lang="zh-CN" altLang="en-US" dirty="0"/>
          </a:p>
        </p:txBody>
      </p:sp>
      <p:sp>
        <p:nvSpPr>
          <p:cNvPr id="3" name="内容占位符 2"/>
          <p:cNvSpPr>
            <a:spLocks noGrp="1"/>
          </p:cNvSpPr>
          <p:nvPr>
            <p:ph idx="1"/>
          </p:nvPr>
        </p:nvSpPr>
        <p:spPr>
          <a:xfrm>
            <a:off x="457200" y="1719263"/>
            <a:ext cx="8229600" cy="1873537"/>
          </a:xfrm>
        </p:spPr>
        <p:txBody>
          <a:bodyPr/>
          <a:lstStyle/>
          <a:p>
            <a:pPr>
              <a:spcAft>
                <a:spcPts val="600"/>
              </a:spcAft>
            </a:pPr>
            <a:r>
              <a:rPr lang="en-US" altLang="zh-CN" dirty="0" smtClean="0"/>
              <a:t>From </a:t>
            </a:r>
            <a:r>
              <a:rPr lang="en-US" altLang="zh-CN" dirty="0"/>
              <a:t>a test generation perspective, it allows the creation of high-coverage test </a:t>
            </a:r>
            <a:r>
              <a:rPr lang="en-US" altLang="zh-CN" dirty="0" smtClean="0"/>
              <a:t>suites.</a:t>
            </a:r>
          </a:p>
          <a:p>
            <a:r>
              <a:rPr lang="en-US" altLang="zh-CN" dirty="0" smtClean="0"/>
              <a:t>From </a:t>
            </a:r>
            <a:r>
              <a:rPr lang="en-US" altLang="zh-CN" dirty="0"/>
              <a:t>a </a:t>
            </a:r>
            <a:r>
              <a:rPr lang="en-US" altLang="zh-CN" dirty="0" smtClean="0"/>
              <a:t>bug-finding perspective</a:t>
            </a:r>
            <a:r>
              <a:rPr lang="en-US" altLang="zh-CN" dirty="0"/>
              <a:t>, it provides developers with a </a:t>
            </a:r>
            <a:r>
              <a:rPr lang="en-US" altLang="zh-CN" dirty="0" smtClean="0"/>
              <a:t>concrete input </a:t>
            </a:r>
            <a:r>
              <a:rPr lang="en-US" altLang="zh-CN" dirty="0"/>
              <a:t>that triggers the </a:t>
            </a:r>
            <a:r>
              <a:rPr lang="en-US" altLang="zh-CN" dirty="0" smtClean="0"/>
              <a:t>bug.</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2020/12/2</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
        <p:nvSpPr>
          <p:cNvPr id="7" name="矩形 6"/>
          <p:cNvSpPr/>
          <p:nvPr/>
        </p:nvSpPr>
        <p:spPr>
          <a:xfrm>
            <a:off x="1477936" y="4005063"/>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3091875" y="4697650"/>
            <a:ext cx="573661" cy="506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2957847" y="4005063"/>
            <a:ext cx="707689" cy="692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1493475" y="4005063"/>
            <a:ext cx="649633" cy="85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477936" y="4862890"/>
            <a:ext cx="665172" cy="6369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1928794" y="5077204"/>
            <a:ext cx="301944" cy="786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359164"/>
            <a:ext cx="950924" cy="43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905473" y="4642576"/>
            <a:ext cx="309206" cy="934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636483" y="4136508"/>
            <a:ext cx="448701" cy="1308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500298" y="4862890"/>
            <a:ext cx="221005" cy="1000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43108" y="4862890"/>
            <a:ext cx="684236" cy="5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2257063" y="4005063"/>
            <a:ext cx="528988" cy="857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1835696" y="407707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547664" y="450912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547664" y="500231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619672" y="5650386"/>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106272" y="505283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301692" y="554037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399518" y="464227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649865" y="4089448"/>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36483" y="442826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65111" y="435682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61251" y="47854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12814" y="502648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454486" y="499168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07149" y="542839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192712" y="4005064"/>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V="1">
            <a:off x="6786578" y="4665256"/>
            <a:ext cx="571504" cy="554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6650393" y="4005635"/>
            <a:ext cx="729919" cy="660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5192712" y="4005635"/>
            <a:ext cx="665172" cy="857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192712" y="4862891"/>
            <a:ext cx="665172" cy="636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5643570" y="5077205"/>
            <a:ext cx="292443" cy="786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400105"/>
            <a:ext cx="957615" cy="3914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614781" y="4665256"/>
            <a:ext cx="314674"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357950" y="4148511"/>
            <a:ext cx="428628" cy="12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6215074" y="4862892"/>
            <a:ext cx="243235" cy="1000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852605" y="4862890"/>
            <a:ext cx="70059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5951552" y="4004492"/>
            <a:ext cx="549274" cy="858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79755" y="435682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2565" y="47140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494003" y="542839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2631" y="521408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7950" y="50023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1259" y="428538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6994201" y="414251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1325" y="464257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6994201" y="557127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6994201" y="5142642"/>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494135" y="5285518"/>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519686" y="2375684"/>
            <a:ext cx="173257" cy="3646148"/>
          </a:xfrm>
          <a:prstGeom prst="curvedConnector3">
            <a:avLst>
              <a:gd name="adj1" fmla="val 245034"/>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flipV="1">
            <a:off x="1835696" y="478128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8" name="椭圆 117"/>
          <p:cNvSpPr/>
          <p:nvPr/>
        </p:nvSpPr>
        <p:spPr>
          <a:xfrm flipV="1">
            <a:off x="2080518" y="436510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1" name="椭圆 120"/>
          <p:cNvSpPr/>
          <p:nvPr/>
        </p:nvSpPr>
        <p:spPr>
          <a:xfrm flipV="1">
            <a:off x="3382026" y="415451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9" name="椭圆 118"/>
          <p:cNvSpPr/>
          <p:nvPr/>
        </p:nvSpPr>
        <p:spPr>
          <a:xfrm flipV="1">
            <a:off x="1802110" y="54080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0" name="椭圆 119"/>
          <p:cNvSpPr/>
          <p:nvPr/>
        </p:nvSpPr>
        <p:spPr>
          <a:xfrm flipV="1">
            <a:off x="2371347" y="519740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2" name="曲线连接符 101"/>
          <p:cNvCxnSpPr>
            <a:stCxn id="86" idx="4"/>
            <a:endCxn id="59" idx="5"/>
          </p:cNvCxnSpPr>
          <p:nvPr/>
        </p:nvCxnSpPr>
        <p:spPr>
          <a:xfrm rot="16200000" flipH="1" flipV="1">
            <a:off x="4516845" y="2538399"/>
            <a:ext cx="165556" cy="3659530"/>
          </a:xfrm>
          <a:prstGeom prst="curvedConnector3">
            <a:avLst>
              <a:gd name="adj1" fmla="val -138080"/>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flipV="1">
            <a:off x="3371151" y="459013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3" name="椭圆 122"/>
          <p:cNvSpPr/>
          <p:nvPr/>
        </p:nvSpPr>
        <p:spPr>
          <a:xfrm flipV="1">
            <a:off x="3266400" y="522507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4" name="椭圆 123"/>
          <p:cNvSpPr/>
          <p:nvPr/>
        </p:nvSpPr>
        <p:spPr>
          <a:xfrm flipV="1">
            <a:off x="3101219" y="566865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5" name="椭圆 124"/>
          <p:cNvSpPr/>
          <p:nvPr/>
        </p:nvSpPr>
        <p:spPr>
          <a:xfrm flipV="1">
            <a:off x="3449280" y="5586267"/>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8" name="文本框 127"/>
          <p:cNvSpPr txBox="1"/>
          <p:nvPr/>
        </p:nvSpPr>
        <p:spPr>
          <a:xfrm>
            <a:off x="2498690" y="4874686"/>
            <a:ext cx="216024"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P spid="117" grpId="0" animBg="1"/>
      <p:bldP spid="118" grpId="0" animBg="1"/>
      <p:bldP spid="121" grpId="0" animBg="1"/>
      <p:bldP spid="119" grpId="0" animBg="1"/>
      <p:bldP spid="120" grpId="0" animBg="1"/>
      <p:bldP spid="122" grpId="0" animBg="1"/>
      <p:bldP spid="123" grpId="0" animBg="1"/>
      <p:bldP spid="124" grpId="0" animBg="1"/>
      <p:bldP spid="125" grpId="0" animBg="1"/>
      <p:bldP spid="128"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42779</TotalTime>
  <Words>4016</Words>
  <Application>Microsoft Office PowerPoint</Application>
  <PresentationFormat>全屏显示(4:3)</PresentationFormat>
  <Paragraphs>403</Paragraphs>
  <Slides>23</Slides>
  <Notes>23</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42" baseType="lpstr">
      <vt:lpstr>等线</vt:lpstr>
      <vt:lpstr>仿宋</vt:lpstr>
      <vt:lpstr>黑体</vt:lpstr>
      <vt:lpstr>华文细黑</vt:lpstr>
      <vt:lpstr>宋体</vt:lpstr>
      <vt:lpstr>Arial</vt:lpstr>
      <vt:lpstr>Bell MT</vt:lpstr>
      <vt:lpstr>Bodoni MT</vt:lpstr>
      <vt:lpstr>Calibri</vt:lpstr>
      <vt:lpstr>Candara</vt:lpstr>
      <vt:lpstr>Consolas</vt:lpstr>
      <vt:lpstr>Courier New</vt:lpstr>
      <vt:lpstr>Rockwell</vt:lpstr>
      <vt:lpstr>Times New Roman</vt:lpstr>
      <vt:lpstr>Wingdings</vt:lpstr>
      <vt:lpstr>Wingdings 2</vt:lpstr>
      <vt:lpstr>2_Network</vt:lpstr>
      <vt:lpstr>mopec-2</vt:lpstr>
      <vt:lpstr>公式</vt:lpstr>
      <vt:lpstr>PowerPoint 演示文稿</vt:lpstr>
      <vt:lpstr>Program is Everywhere</vt:lpstr>
      <vt:lpstr>Unreliable Programs Bring Losses</vt:lpstr>
      <vt:lpstr>Motivation</vt:lpstr>
      <vt:lpstr>Existing Technology</vt:lpstr>
      <vt:lpstr>Existing Technology</vt:lpstr>
      <vt:lpstr>Existing Technology</vt:lpstr>
      <vt:lpstr>Symbolic Execution</vt:lpstr>
      <vt:lpstr>Symbolic Execution</vt:lpstr>
      <vt:lpstr>Symbolic Execution Tree</vt:lpstr>
      <vt:lpstr>Symbolic Execution Tree</vt:lpstr>
      <vt:lpstr>Symbolic Execution Semantics</vt:lpstr>
      <vt:lpstr>Symbolic Execution Semantics</vt:lpstr>
      <vt:lpstr>Symbolic Execution Semantics</vt:lpstr>
      <vt:lpstr>Effigy</vt:lpstr>
      <vt:lpstr>Effigy</vt:lpstr>
      <vt:lpstr>Effigy</vt:lpstr>
      <vt:lpstr>Effigy</vt:lpstr>
      <vt:lpstr>Effigy</vt:lpstr>
      <vt:lpstr>Effigy</vt:lpstr>
      <vt:lpstr>Practical Issues</vt:lpstr>
      <vt:lpstr>Conclusion</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dell</cp:lastModifiedBy>
  <cp:revision>1355</cp:revision>
  <cp:lastPrinted>2014-03-24T00:35:37Z</cp:lastPrinted>
  <dcterms:created xsi:type="dcterms:W3CDTF">2012-02-01T01:23:27Z</dcterms:created>
  <dcterms:modified xsi:type="dcterms:W3CDTF">2020-12-02T13:04:37Z</dcterms:modified>
</cp:coreProperties>
</file>