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25"/>
  </p:notesMasterIdLst>
  <p:handoutMasterIdLst>
    <p:handoutMasterId r:id="rId26"/>
  </p:handoutMasterIdLst>
  <p:sldIdLst>
    <p:sldId id="554" r:id="rId3"/>
    <p:sldId id="561" r:id="rId4"/>
    <p:sldId id="562" r:id="rId5"/>
    <p:sldId id="557" r:id="rId6"/>
    <p:sldId id="559" r:id="rId7"/>
    <p:sldId id="558" r:id="rId8"/>
    <p:sldId id="560" r:id="rId9"/>
    <p:sldId id="574" r:id="rId10"/>
    <p:sldId id="563" r:id="rId11"/>
    <p:sldId id="577" r:id="rId12"/>
    <p:sldId id="578" r:id="rId13"/>
    <p:sldId id="565" r:id="rId14"/>
    <p:sldId id="580" r:id="rId15"/>
    <p:sldId id="581" r:id="rId16"/>
    <p:sldId id="567" r:id="rId17"/>
    <p:sldId id="569" r:id="rId18"/>
    <p:sldId id="571" r:id="rId19"/>
    <p:sldId id="582" r:id="rId20"/>
    <p:sldId id="573" r:id="rId21"/>
    <p:sldId id="568" r:id="rId22"/>
    <p:sldId id="556" r:id="rId23"/>
    <p:sldId id="570" r:id="rId24"/>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B77"/>
    <a:srgbClr val="CCECFF"/>
    <a:srgbClr val="7C1302"/>
    <a:srgbClr val="D1E4FB"/>
    <a:srgbClr val="800000"/>
    <a:srgbClr val="99CCFF"/>
    <a:srgbClr val="6699FF"/>
    <a:srgbClr val="CC3300"/>
    <a:srgbClr val="B2B2B2"/>
    <a:srgbClr val="99336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1325" autoAdjust="0"/>
  </p:normalViewPr>
  <p:slideViewPr>
    <p:cSldViewPr>
      <p:cViewPr varScale="1">
        <p:scale>
          <a:sx n="135" d="100"/>
          <a:sy n="135" d="100"/>
        </p:scale>
        <p:origin x="2456" y="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chemeClr val="tx1"/>
              </a:solidFill>
              <a:latin typeface="Calibri" panose="020F0502020204030204" pitchFamily="34" charset="0"/>
              <a:cs typeface="Calibri" panose="020F0502020204030204" pitchFamily="34" charset="0"/>
            </a:rPr>
            <a:t>for</a:t>
          </a:r>
          <a:r>
            <a:rPr lang="en-US" altLang="zh-CN" sz="2000" dirty="0" smtClean="0">
              <a:solidFill>
                <a:srgbClr val="800000"/>
              </a:solidFill>
              <a:latin typeface="Calibri" panose="020F0502020204030204" pitchFamily="34" charset="0"/>
              <a:cs typeface="Calibri" panose="020F0502020204030204" pitchFamily="34" charset="0"/>
            </a:rPr>
            <a:t>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2DA33D83-A486-4DBF-AAD4-027FE6428D8C}" type="presOf" srcId="{9500F054-E821-4CE4-A78F-163684229BEF}" destId="{65D123C8-C28A-43FC-A1D1-EC1A1AAA1D0D}" srcOrd="0" destOrd="1" presId="urn:microsoft.com/office/officeart/2005/8/layout/arrow4"/>
    <dgm:cxn modelId="{60C8BBD6-F960-4FEF-BF82-068C183722CA}" type="presOf" srcId="{3776A631-3A5C-4A45-AAA1-9A83DB9BB2B4}" destId="{D0B9CC40-12C0-4884-9089-BF414A745106}" srcOrd="0" destOrd="0"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2CB4332C-506A-4A72-9E0B-2366C269D619}" srcId="{C613176E-2E07-4982-AE61-58047C88A5E0}" destId="{1A65B431-B0C5-475B-AACB-EE64CDB5542D}" srcOrd="1" destOrd="0" parTransId="{CFD36D27-6F9B-49FF-99D7-7DD05A0F3D83}" sibTransId="{9F15F78E-CFEB-4BD5-AE3C-CF1E170551E9}"/>
    <dgm:cxn modelId="{F45D9E64-B6B5-4FCE-8F7D-9355626CBEEB}" srcId="{1A65B431-B0C5-475B-AACB-EE64CDB5542D}" destId="{AB150DB6-D2F2-4EF8-BD47-A1DE4EA9EAC7}" srcOrd="2" destOrd="0" parTransId="{D632890A-DFEB-4F2F-B9E4-C2C0177B3A32}" sibTransId="{4F8154F9-CBA6-441C-AE49-ECE3A500577C}"/>
    <dgm:cxn modelId="{A4834247-60D1-4B44-88FF-503376569106}" type="presOf" srcId="{AB150DB6-D2F2-4EF8-BD47-A1DE4EA9EAC7}" destId="{65D123C8-C28A-43FC-A1D1-EC1A1AAA1D0D}" srcOrd="0" destOrd="3" presId="urn:microsoft.com/office/officeart/2005/8/layout/arrow4"/>
    <dgm:cxn modelId="{8F1A1E50-BBF0-464D-811A-982C2CAE586C}" srcId="{3776A631-3A5C-4A45-AAA1-9A83DB9BB2B4}" destId="{24E5BDE8-7AD9-4252-B145-1D56807EB9A4}" srcOrd="1" destOrd="0" parTransId="{8F06EAF3-9191-46BD-981D-F07244E13DF0}" sibTransId="{1D3B26D8-8EBD-49D2-B20B-F604159AC195}"/>
    <dgm:cxn modelId="{BE71F4C1-1B07-443B-A5B3-2C137FF4CFA0}" type="presOf" srcId="{1A65B431-B0C5-475B-AACB-EE64CDB5542D}" destId="{65D123C8-C28A-43FC-A1D1-EC1A1AAA1D0D}" srcOrd="0" destOrd="0" presId="urn:microsoft.com/office/officeart/2005/8/layout/arrow4"/>
    <dgm:cxn modelId="{9C3AD6D8-20BB-432E-8677-F1B302872B0E}" type="presOf" srcId="{F023FB2D-615F-49FB-B932-A835539B633A}" destId="{65D123C8-C28A-43FC-A1D1-EC1A1AAA1D0D}" srcOrd="0" destOrd="2" presId="urn:microsoft.com/office/officeart/2005/8/layout/arrow4"/>
    <dgm:cxn modelId="{4B65A473-4FBC-492E-9E55-A78F054735B8}" srcId="{1A65B431-B0C5-475B-AACB-EE64CDB5542D}" destId="{F023FB2D-615F-49FB-B932-A835539B633A}" srcOrd="1" destOrd="0" parTransId="{84B950E6-F17C-424D-B81D-E741E2F979B4}" sibTransId="{C02F31EC-CAE8-4139-8E0C-B42D3B042F9A}"/>
    <dgm:cxn modelId="{4B8B0CE1-B669-4226-9D35-60E76A01C7BF}" type="presOf" srcId="{24E5BDE8-7AD9-4252-B145-1D56807EB9A4}" destId="{D0B9CC40-12C0-4884-9089-BF414A745106}" srcOrd="0" destOrd="2"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7BBEAA23-584D-4A1C-8311-C0E9E6CBA3A7}" type="presOf" srcId="{FAA59F73-6FA0-49D5-8348-D14E1B279350}" destId="{D0B9CC40-12C0-4884-9089-BF414A745106}" srcOrd="0" destOrd="3" presId="urn:microsoft.com/office/officeart/2005/8/layout/arrow4"/>
    <dgm:cxn modelId="{C7BBCB7E-7826-42D0-839D-07C845CAD9F3}" type="presOf" srcId="{7DC5BBA1-86D5-4E4E-9561-2161DF6F0C50}" destId="{D0B9CC40-12C0-4884-9089-BF414A745106}" srcOrd="0" destOrd="1"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chemeClr val="tx1"/>
              </a:solidFill>
              <a:latin typeface="Calibri" panose="020F0502020204030204" pitchFamily="34" charset="0"/>
              <a:cs typeface="Calibri" panose="020F0502020204030204" pitchFamily="34" charset="0"/>
            </a:rPr>
            <a:t>for</a:t>
          </a:r>
          <a:r>
            <a:rPr lang="en-US" altLang="zh-CN" sz="2000" kern="1200" dirty="0" smtClean="0">
              <a:solidFill>
                <a:srgbClr val="800000"/>
              </a:solidFill>
              <a:latin typeface="Calibri" panose="020F0502020204030204" pitchFamily="34" charset="0"/>
              <a:cs typeface="Calibri" panose="020F0502020204030204" pitchFamily="34" charset="0"/>
            </a:rPr>
            <a:t>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2020/12/1</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2020/12/1</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大家好，我今天小组报告的题目是</a:t>
            </a:r>
            <a:r>
              <a:rPr lang="en-US" altLang="zh-CN" dirty="0" err="1" smtClean="0"/>
              <a:t>DSLabs</a:t>
            </a:r>
            <a:r>
              <a:rPr lang="zh-CN" altLang="en-US" dirty="0" smtClean="0"/>
              <a:t>平台介绍</a:t>
            </a:r>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86784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daily life, medical, spacecraft</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val="367541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if the program is executed on these concrete input values, it will take exactly the same path as the symbolic execution and terminate in the same way.</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14</a:t>
            </a:fld>
            <a:endParaRPr lang="zh-CN" altLang="en-US"/>
          </a:p>
        </p:txBody>
      </p:sp>
    </p:spTree>
    <p:extLst>
      <p:ext uri="{BB962C8B-B14F-4D97-AF65-F5344CB8AC3E}">
        <p14:creationId xmlns:p14="http://schemas.microsoft.com/office/powerpoint/2010/main" val="327333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21</a:t>
            </a:fld>
            <a:endParaRPr lang="zh-CN" altLang="en-US"/>
          </a:p>
        </p:txBody>
      </p:sp>
    </p:spTree>
    <p:extLst>
      <p:ext uri="{BB962C8B-B14F-4D97-AF65-F5344CB8AC3E}">
        <p14:creationId xmlns:p14="http://schemas.microsoft.com/office/powerpoint/2010/main" val="180448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2020/12/1</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2020/12/1</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val="358025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2020/12/1</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val="859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0830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21530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17208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3267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7969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73862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44719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00063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08270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2020/12/1</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2020/12/1</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2020/12/1</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val="2446117524"/>
      </p:ext>
    </p:extLst>
  </p:cSld>
  <p:clrMapOvr>
    <a:masterClrMapping/>
  </p:clrMapOvr>
  <mc:AlternateContent xmlns:mc="http://schemas.openxmlformats.org/markup-compatibility/2006" xmlns:p14="http://schemas.microsoft.com/office/powerpoint/2010/main">
    <mc:Choice Requires="p14">
      <p:transition spd="med" p14:dur="700" advTm="9691">
        <p:fade/>
      </p:transition>
    </mc:Choice>
    <mc:Fallback xmlns="">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 Tree</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An execution path is a sequence of true and </a:t>
            </a:r>
            <a:r>
              <a:rPr lang="en-US" altLang="zh-CN" sz="2200" dirty="0" smtClean="0"/>
              <a:t>false.</a:t>
            </a:r>
            <a:endParaRPr lang="en-US" altLang="zh-CN" sz="2200" dirty="0"/>
          </a:p>
          <a:p>
            <a:pPr>
              <a:spcAft>
                <a:spcPts val="600"/>
              </a:spcAft>
            </a:pPr>
            <a:r>
              <a:rPr lang="en-US" altLang="zh-CN" sz="2200" dirty="0" smtClean="0"/>
              <a:t>A </a:t>
            </a:r>
            <a:r>
              <a:rPr lang="en-US" altLang="zh-CN" sz="2200" dirty="0"/>
              <a:t>value of true (respectively false) at the </a:t>
            </a:r>
            <a:r>
              <a:rPr lang="en-US" altLang="zh-CN" sz="2200" i="1" dirty="0" err="1">
                <a:latin typeface="Times New Roman" panose="02020603050405020304" pitchFamily="18" charset="0"/>
                <a:cs typeface="Times New Roman" panose="02020603050405020304" pitchFamily="18" charset="0"/>
              </a:rPr>
              <a:t>i</a:t>
            </a:r>
            <a:r>
              <a:rPr lang="en-US" altLang="zh-CN" sz="2200" i="1" dirty="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position in the sequence denotes that the </a:t>
            </a:r>
            <a:r>
              <a:rPr lang="en-US" altLang="zh-CN" sz="2200" i="1" dirty="0" err="1" smtClean="0">
                <a:latin typeface="Times New Roman" panose="02020603050405020304" pitchFamily="18" charset="0"/>
                <a:cs typeface="Times New Roman" panose="02020603050405020304" pitchFamily="18" charset="0"/>
              </a:rPr>
              <a:t>i</a:t>
            </a:r>
            <a:r>
              <a:rPr lang="en-US" altLang="zh-CN" sz="2200" i="1" dirty="0" smtClean="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conditional statement encountered along the execution path took the “then” (respectively the “else”) branch. </a:t>
            </a:r>
          </a:p>
          <a:p>
            <a:pPr>
              <a:spcAft>
                <a:spcPts val="600"/>
              </a:spcAft>
            </a:pPr>
            <a:r>
              <a:rPr lang="en-US" altLang="zh-CN" sz="2200" dirty="0"/>
              <a:t>All the execution paths of a program can be represented using a tree, called the execution </a:t>
            </a:r>
            <a:r>
              <a:rPr lang="en-US" altLang="zh-CN" sz="2200" dirty="0" smtClean="0"/>
              <a:t>tree.</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3726184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 Tree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72816"/>
            <a:ext cx="4546834" cy="4184865"/>
          </a:xfrm>
          <a:prstGeom prst="rect">
            <a:avLst/>
          </a:prstGeom>
        </p:spPr>
      </p:pic>
      <p:sp>
        <p:nvSpPr>
          <p:cNvPr id="3" name="文本框 2"/>
          <p:cNvSpPr txBox="1"/>
          <p:nvPr/>
        </p:nvSpPr>
        <p:spPr>
          <a:xfrm>
            <a:off x="539552" y="4293096"/>
            <a:ext cx="5400600" cy="2185214"/>
          </a:xfrm>
          <a:prstGeom prst="rect">
            <a:avLst/>
          </a:prstGeom>
          <a:solidFill>
            <a:schemeClr val="bg1"/>
          </a:solidFill>
        </p:spPr>
        <p:txBody>
          <a:bodyPr wrap="square" rtlCol="0">
            <a:spAutoFit/>
          </a:bodyPr>
          <a:lstStyle/>
          <a:p>
            <a:pPr marL="285750" indent="-285750">
              <a:spcAft>
                <a:spcPts val="600"/>
              </a:spcAft>
              <a:buFont typeface="Wingdings" panose="05000000000000000000" pitchFamily="2" charset="2"/>
              <a:buChar char="l"/>
            </a:pPr>
            <a:r>
              <a:rPr lang="en-US" altLang="zh-CN" dirty="0"/>
              <a:t>Each terminal leaf in the tree corresponds to a completed execution path potentially and there may exist a particular concrete input which will trace the same path. </a:t>
            </a:r>
          </a:p>
          <a:p>
            <a:pPr marL="285750" indent="-285750">
              <a:spcAft>
                <a:spcPts val="600"/>
              </a:spcAft>
              <a:buFont typeface="Wingdings" panose="05000000000000000000" pitchFamily="2" charset="2"/>
              <a:buChar char="l"/>
            </a:pPr>
            <a:r>
              <a:rPr lang="en-US" altLang="zh-CN" dirty="0"/>
              <a:t>Symbolic execution aims to explore as many terminal leaf as possible.</a:t>
            </a:r>
            <a:endParaRPr lang="zh-CN" altLang="en-US" dirty="0"/>
          </a:p>
          <a:p>
            <a:endParaRPr lang="zh-CN" altLang="en-US" dirty="0"/>
          </a:p>
        </p:txBody>
      </p:sp>
      <p:cxnSp>
        <p:nvCxnSpPr>
          <p:cNvPr id="9" name="直接箭头连接符 8"/>
          <p:cNvCxnSpPr>
            <a:endCxn id="13" idx="0"/>
          </p:cNvCxnSpPr>
          <p:nvPr/>
        </p:nvCxnSpPr>
        <p:spPr>
          <a:xfrm flipH="1">
            <a:off x="6408204" y="1454105"/>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流程图: 决策 12"/>
          <p:cNvSpPr/>
          <p:nvPr/>
        </p:nvSpPr>
        <p:spPr>
          <a:xfrm>
            <a:off x="5652120" y="2174185"/>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15" name="流程图: 决策 14"/>
          <p:cNvSpPr/>
          <p:nvPr/>
        </p:nvSpPr>
        <p:spPr>
          <a:xfrm>
            <a:off x="6666868" y="3068960"/>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16" name="直接箭头连接符 15"/>
          <p:cNvCxnSpPr>
            <a:stCxn id="13" idx="3"/>
            <a:endCxn id="15" idx="0"/>
          </p:cNvCxnSpPr>
          <p:nvPr/>
        </p:nvCxnSpPr>
        <p:spPr>
          <a:xfrm>
            <a:off x="7164288" y="2534225"/>
            <a:ext cx="291350" cy="5347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35" idx="0"/>
          </p:cNvCxnSpPr>
          <p:nvPr/>
        </p:nvCxnSpPr>
        <p:spPr>
          <a:xfrm flipH="1">
            <a:off x="5421395" y="2534225"/>
            <a:ext cx="230725" cy="5542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3"/>
            <a:endCxn id="42" idx="0"/>
          </p:cNvCxnSpPr>
          <p:nvPr/>
        </p:nvCxnSpPr>
        <p:spPr>
          <a:xfrm>
            <a:off x="8244408" y="3392996"/>
            <a:ext cx="252028"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1"/>
            <a:endCxn id="39" idx="0"/>
          </p:cNvCxnSpPr>
          <p:nvPr/>
        </p:nvCxnSpPr>
        <p:spPr>
          <a:xfrm flipH="1">
            <a:off x="6439108" y="3392996"/>
            <a:ext cx="227760" cy="71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953343" y="3088502"/>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smtClean="0"/>
          </a:p>
        </p:txBody>
      </p:sp>
      <p:sp>
        <p:nvSpPr>
          <p:cNvPr id="39" name="圆角矩形 38"/>
          <p:cNvSpPr/>
          <p:nvPr/>
        </p:nvSpPr>
        <p:spPr>
          <a:xfrm>
            <a:off x="5971056"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42" name="圆角矩形 41"/>
          <p:cNvSpPr/>
          <p:nvPr/>
        </p:nvSpPr>
        <p:spPr>
          <a:xfrm>
            <a:off x="8028384" y="410801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1400" dirty="0"/>
          </a:p>
        </p:txBody>
      </p:sp>
      <p:sp>
        <p:nvSpPr>
          <p:cNvPr id="103" name="文本框 102"/>
          <p:cNvSpPr txBox="1"/>
          <p:nvPr/>
        </p:nvSpPr>
        <p:spPr>
          <a:xfrm>
            <a:off x="7236296" y="249289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4" name="文本框 103"/>
          <p:cNvSpPr txBox="1"/>
          <p:nvPr/>
        </p:nvSpPr>
        <p:spPr>
          <a:xfrm>
            <a:off x="8425642" y="3386474"/>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105" name="文本框 104"/>
          <p:cNvSpPr txBox="1"/>
          <p:nvPr/>
        </p:nvSpPr>
        <p:spPr>
          <a:xfrm>
            <a:off x="6034602" y="3383334"/>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106" name="文本框 105"/>
          <p:cNvSpPr txBox="1"/>
          <p:nvPr/>
        </p:nvSpPr>
        <p:spPr>
          <a:xfrm>
            <a:off x="5011060" y="2442374"/>
            <a:ext cx="929092" cy="338554"/>
          </a:xfrm>
          <a:prstGeom prst="rect">
            <a:avLst/>
          </a:prstGeom>
          <a:noFill/>
        </p:spPr>
        <p:txBody>
          <a:bodyPr wrap="square" rtlCol="0">
            <a:spAutoFit/>
          </a:bodyPr>
          <a:lstStyle/>
          <a:p>
            <a:r>
              <a:rPr lang="en-US" altLang="zh-CN" sz="1600" dirty="0" smtClean="0"/>
              <a:t>false</a:t>
            </a:r>
            <a:endParaRPr lang="zh-CN" altLang="en-US" sz="1600" dirty="0"/>
          </a:p>
        </p:txBody>
      </p:sp>
    </p:spTree>
    <p:extLst>
      <p:ext uri="{BB962C8B-B14F-4D97-AF65-F5344CB8AC3E}">
        <p14:creationId xmlns:p14="http://schemas.microsoft.com/office/powerpoint/2010/main" val="1552289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Symbolic Execution Semantics</a:t>
            </a:r>
            <a:endParaRPr lang="zh-CN" altLang="en-US" sz="3600" dirty="0"/>
          </a:p>
        </p:txBody>
      </p:sp>
      <p:sp>
        <p:nvSpPr>
          <p:cNvPr id="3" name="内容占位符 2"/>
          <p:cNvSpPr>
            <a:spLocks noGrp="1"/>
          </p:cNvSpPr>
          <p:nvPr>
            <p:ph idx="1"/>
          </p:nvPr>
        </p:nvSpPr>
        <p:spPr>
          <a:xfrm>
            <a:off x="457200" y="1719263"/>
            <a:ext cx="8075240" cy="4716000"/>
          </a:xfrm>
        </p:spPr>
        <p:txBody>
          <a:bodyPr/>
          <a:lstStyle/>
          <a:p>
            <a:r>
              <a:rPr lang="en-US" altLang="zh-CN" sz="2200" dirty="0"/>
              <a:t>Symbolic execution </a:t>
            </a:r>
            <a:r>
              <a:rPr lang="en-US" altLang="zh-CN" sz="2200" dirty="0" smtClean="0"/>
              <a:t>maintains: </a:t>
            </a:r>
          </a:p>
          <a:p>
            <a:pPr lvl="1"/>
            <a:r>
              <a:rPr lang="en-US" altLang="zh-CN" dirty="0" smtClean="0"/>
              <a:t>A </a:t>
            </a:r>
            <a:r>
              <a:rPr lang="en-US" altLang="zh-CN" dirty="0"/>
              <a:t>symbolic </a:t>
            </a:r>
            <a:r>
              <a:rPr lang="en-US" altLang="zh-CN" dirty="0" smtClean="0"/>
              <a:t>state </a:t>
            </a:r>
            <a:r>
              <a:rPr lang="el-GR" altLang="zh-CN" i="1" dirty="0" smtClean="0">
                <a:latin typeface="Times New Roman" panose="02020603050405020304" pitchFamily="18" charset="0"/>
                <a:cs typeface="Times New Roman" panose="02020603050405020304" pitchFamily="18" charset="0"/>
              </a:rPr>
              <a:t>σ</a:t>
            </a:r>
            <a:r>
              <a:rPr lang="en-US" altLang="zh-CN" dirty="0"/>
              <a:t>, which </a:t>
            </a:r>
            <a:r>
              <a:rPr lang="en-US" altLang="zh-CN" dirty="0" smtClean="0"/>
              <a:t>is empty initially and maps </a:t>
            </a:r>
            <a:r>
              <a:rPr lang="en-US" altLang="zh-CN" dirty="0"/>
              <a:t>variables to symbolic </a:t>
            </a:r>
            <a:r>
              <a:rPr lang="en-US" altLang="zh-CN" dirty="0" smtClean="0"/>
              <a:t>expressions</a:t>
            </a:r>
          </a:p>
          <a:p>
            <a:pPr lvl="1"/>
            <a:r>
              <a:rPr lang="en-US" altLang="zh-CN" dirty="0" smtClean="0"/>
              <a:t>A </a:t>
            </a:r>
            <a:r>
              <a:rPr lang="en-US" altLang="zh-CN" dirty="0"/>
              <a:t>symbolic path constraint </a:t>
            </a:r>
            <a:r>
              <a:rPr lang="en-US" altLang="zh-CN" i="1" dirty="0" smtClean="0"/>
              <a:t>pc</a:t>
            </a:r>
            <a:r>
              <a:rPr lang="en-US" altLang="zh-CN" dirty="0" smtClean="0"/>
              <a:t>, </a:t>
            </a:r>
            <a:r>
              <a:rPr lang="en-US" altLang="zh-CN" dirty="0"/>
              <a:t>a </a:t>
            </a:r>
            <a:r>
              <a:rPr lang="en-US" altLang="zh-CN" dirty="0" smtClean="0"/>
              <a:t>formula </a:t>
            </a:r>
            <a:r>
              <a:rPr lang="en-US" altLang="zh-CN" dirty="0"/>
              <a:t>over symbolic </a:t>
            </a:r>
            <a:r>
              <a:rPr lang="en-US" altLang="zh-CN" dirty="0" smtClean="0"/>
              <a:t>expressions, which </a:t>
            </a:r>
            <a:r>
              <a:rPr lang="en-US" altLang="zh-CN" dirty="0"/>
              <a:t>is initialized to </a:t>
            </a:r>
            <a:r>
              <a:rPr lang="en-US" altLang="zh-CN" i="1" dirty="0" smtClean="0">
                <a:latin typeface="Times New Roman" panose="02020603050405020304" pitchFamily="18" charset="0"/>
                <a:cs typeface="Times New Roman" panose="02020603050405020304" pitchFamily="18" charset="0"/>
              </a:rPr>
              <a:t>true</a:t>
            </a:r>
            <a:r>
              <a:rPr lang="en-US" altLang="zh-CN" dirty="0" smtClean="0"/>
              <a:t>.</a:t>
            </a:r>
          </a:p>
          <a:p>
            <a:r>
              <a:rPr lang="en-US" altLang="zh-CN" sz="2200" dirty="0" smtClean="0"/>
              <a:t>Both </a:t>
            </a:r>
            <a:r>
              <a:rPr lang="el-GR" altLang="zh-CN" sz="2200" i="1" dirty="0">
                <a:latin typeface="Times New Roman" panose="02020603050405020304" pitchFamily="18" charset="0"/>
                <a:cs typeface="Times New Roman" panose="02020603050405020304" pitchFamily="18" charset="0"/>
              </a:rPr>
              <a:t>σ </a:t>
            </a:r>
            <a:r>
              <a:rPr lang="en-US" altLang="zh-CN" sz="2200" dirty="0" smtClean="0"/>
              <a:t>and </a:t>
            </a:r>
            <a:r>
              <a:rPr lang="en-US" altLang="zh-CN" sz="2200" i="1" dirty="0" smtClean="0"/>
              <a:t>pc</a:t>
            </a:r>
            <a:r>
              <a:rPr lang="en-US" altLang="zh-CN" sz="2200" dirty="0" smtClean="0"/>
              <a:t> </a:t>
            </a:r>
            <a:r>
              <a:rPr lang="en-US" altLang="zh-CN" sz="2200" dirty="0"/>
              <a:t>are updated during the course of symbolic execution</a:t>
            </a:r>
            <a:r>
              <a:rPr lang="en-US" altLang="zh-CN" sz="2200" dirty="0" smtClean="0"/>
              <a:t>.</a:t>
            </a:r>
          </a:p>
          <a:p>
            <a:r>
              <a:rPr lang="en-US" altLang="zh-CN" sz="2200" dirty="0" smtClean="0"/>
              <a:t>When a </a:t>
            </a:r>
            <a:r>
              <a:rPr lang="en-US" altLang="zh-CN" sz="2200" dirty="0"/>
              <a:t>symbolic execution along </a:t>
            </a:r>
            <a:r>
              <a:rPr lang="en-US" altLang="zh-CN" sz="2200" dirty="0" smtClean="0"/>
              <a:t>a program execution path ends, the </a:t>
            </a:r>
            <a:r>
              <a:rPr lang="en-US" altLang="zh-CN" sz="2200" i="1" dirty="0" smtClean="0"/>
              <a:t>pc</a:t>
            </a:r>
            <a:r>
              <a:rPr lang="en-US" altLang="zh-CN" sz="2200" dirty="0" smtClean="0"/>
              <a:t> </a:t>
            </a:r>
            <a:r>
              <a:rPr lang="en-US" altLang="zh-CN" sz="2200" dirty="0"/>
              <a:t>constraint </a:t>
            </a:r>
            <a:r>
              <a:rPr lang="en-US" altLang="zh-CN" sz="2200" dirty="0" smtClean="0"/>
              <a:t>will be solved </a:t>
            </a:r>
            <a:r>
              <a:rPr lang="en-US" altLang="zh-CN" sz="2200" dirty="0"/>
              <a:t>to generate concrete input values</a:t>
            </a:r>
            <a:r>
              <a:rPr lang="en-US" altLang="zh-CN" sz="2200" dirty="0" smtClean="0"/>
              <a:t>.</a:t>
            </a:r>
          </a:p>
          <a:p>
            <a:pPr lvl="1"/>
            <a:r>
              <a:rPr lang="en-US" altLang="zh-CN" sz="1800" dirty="0"/>
              <a:t>If the program is executed on these concrete input values, it will take exactly the same path as the symbolic execution and terminate in the same way.</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13</a:t>
            </a:fld>
            <a:endParaRPr kumimoji="1" lang="zh-CN" altLang="en-US">
              <a:solidFill>
                <a:prstClr val="black">
                  <a:lumMod val="65000"/>
                  <a:lumOff val="35000"/>
                </a:prstClr>
              </a:solidFill>
              <a:ea typeface="宋体"/>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72816"/>
            <a:ext cx="4546834" cy="4184865"/>
          </a:xfrm>
          <a:prstGeom prst="rect">
            <a:avLst/>
          </a:prstGeom>
        </p:spPr>
      </p:pic>
      <p:sp>
        <p:nvSpPr>
          <p:cNvPr id="11" name="文本框 10"/>
          <p:cNvSpPr txBox="1"/>
          <p:nvPr/>
        </p:nvSpPr>
        <p:spPr>
          <a:xfrm>
            <a:off x="2699792" y="4653136"/>
            <a:ext cx="2088232"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699792" y="5136131"/>
            <a:ext cx="2592288"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y→y</a:t>
            </a:r>
            <a:r>
              <a:rPr lang="en-US" altLang="zh-CN" sz="600" dirty="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220072" y="4824291"/>
            <a:ext cx="3816424" cy="1077218"/>
          </a:xfrm>
          <a:prstGeom prst="rect">
            <a:avLst/>
          </a:prstGeom>
          <a:solidFill>
            <a:srgbClr val="CCECFF"/>
          </a:solidFill>
        </p:spPr>
        <p:txBody>
          <a:bodyPr wrap="square" rtlCol="0">
            <a:spAutoFit/>
          </a:bodyPr>
          <a:lstStyle/>
          <a:p>
            <a:r>
              <a:rPr lang="en-US" altLang="zh-CN" sz="1600" dirty="0"/>
              <a:t>At every read statement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var</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sym_input</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dirty="0"/>
              <a:t>that receives program input, symbolic execution adds the mapping </a:t>
            </a:r>
            <a:r>
              <a:rPr lang="en-US" altLang="zh-CN" sz="1600" i="1" dirty="0" err="1">
                <a:latin typeface="Times New Roman" panose="02020603050405020304" pitchFamily="18" charset="0"/>
                <a:cs typeface="Times New Roman" panose="02020603050405020304" pitchFamily="18" charset="0"/>
              </a:rPr>
              <a:t>var</a:t>
            </a:r>
            <a:r>
              <a:rPr lang="en-US" altLang="zh-CN" sz="1600" i="1" dirty="0">
                <a:latin typeface="Times New Roman" panose="02020603050405020304" pitchFamily="18" charset="0"/>
                <a:cs typeface="Times New Roman" panose="02020603050405020304" pitchFamily="18" charset="0"/>
              </a:rPr>
              <a:t> → s</a:t>
            </a:r>
            <a:r>
              <a:rPr lang="en-US" altLang="zh-CN" sz="1600" dirty="0"/>
              <a:t> to </a:t>
            </a:r>
            <a:r>
              <a:rPr lang="el-GR" altLang="zh-CN" sz="1600" i="1" dirty="0">
                <a:latin typeface="Times New Roman" panose="02020603050405020304" pitchFamily="18" charset="0"/>
                <a:cs typeface="Times New Roman" panose="02020603050405020304" pitchFamily="18" charset="0"/>
              </a:rPr>
              <a:t>σ</a:t>
            </a:r>
            <a:r>
              <a:rPr lang="en-US" altLang="zh-CN" sz="1600" dirty="0"/>
              <a:t>, where </a:t>
            </a:r>
            <a:r>
              <a:rPr lang="en-US" altLang="zh-CN" sz="1600" i="1" dirty="0">
                <a:latin typeface="Times New Roman" panose="02020603050405020304" pitchFamily="18" charset="0"/>
                <a:cs typeface="Times New Roman" panose="02020603050405020304" pitchFamily="18" charset="0"/>
              </a:rPr>
              <a:t>s</a:t>
            </a:r>
            <a:r>
              <a:rPr lang="en-US" altLang="zh-CN" sz="1600" dirty="0"/>
              <a:t> is a fresh symbolic value </a:t>
            </a:r>
            <a:r>
              <a:rPr lang="en-US" altLang="zh-CN" sz="1600" dirty="0" smtClean="0"/>
              <a:t>.</a:t>
            </a:r>
            <a:endParaRPr lang="en-US" altLang="zh-CN" sz="1600" dirty="0"/>
          </a:p>
        </p:txBody>
      </p:sp>
      <p:sp>
        <p:nvSpPr>
          <p:cNvPr id="12" name="文本框 11"/>
          <p:cNvSpPr txBox="1"/>
          <p:nvPr/>
        </p:nvSpPr>
        <p:spPr>
          <a:xfrm>
            <a:off x="3124200" y="1832782"/>
            <a:ext cx="3888432" cy="584775"/>
          </a:xfrm>
          <a:prstGeom prst="rect">
            <a:avLst/>
          </a:prstGeom>
          <a:solidFill>
            <a:srgbClr val="CCECFF"/>
          </a:solidFill>
        </p:spPr>
        <p:txBody>
          <a:bodyPr wrap="square" rtlCol="0">
            <a:spAutoFit/>
          </a:bodyPr>
          <a:lstStyle/>
          <a:p>
            <a:r>
              <a:rPr lang="en-US" altLang="zh-CN" sz="1600" dirty="0"/>
              <a:t>At every assignment </a:t>
            </a:r>
            <a:r>
              <a:rPr lang="en-US" altLang="zh-CN" sz="1600" i="1" dirty="0">
                <a:latin typeface="Times New Roman" panose="02020603050405020304" pitchFamily="18" charset="0"/>
                <a:cs typeface="Times New Roman" panose="02020603050405020304" pitchFamily="18" charset="0"/>
              </a:rPr>
              <a:t>v = e</a:t>
            </a:r>
            <a:r>
              <a:rPr lang="en-US" altLang="zh-CN" sz="1600" dirty="0"/>
              <a:t>, symbolic execution </a:t>
            </a:r>
            <a:r>
              <a:rPr lang="en-US" altLang="zh-CN" sz="1600" dirty="0" smtClean="0"/>
              <a:t>updates </a:t>
            </a:r>
            <a:r>
              <a:rPr lang="el-GR" altLang="zh-CN" sz="1600" i="1" dirty="0">
                <a:latin typeface="Times New Roman" panose="02020603050405020304" pitchFamily="18" charset="0"/>
                <a:cs typeface="Times New Roman" panose="02020603050405020304" pitchFamily="18" charset="0"/>
              </a:rPr>
              <a:t>σ</a:t>
            </a:r>
            <a:r>
              <a:rPr lang="en-US" altLang="zh-CN" sz="1600" dirty="0" smtClean="0"/>
              <a:t> by mapping </a:t>
            </a:r>
            <a:r>
              <a:rPr lang="en-US" altLang="zh-CN" sz="1600" i="1" dirty="0" smtClean="0">
                <a:latin typeface="Times New Roman" panose="02020603050405020304" pitchFamily="18" charset="0"/>
                <a:cs typeface="Times New Roman" panose="02020603050405020304" pitchFamily="18" charset="0"/>
              </a:rPr>
              <a:t>v </a:t>
            </a:r>
            <a:r>
              <a:rPr lang="en-US" altLang="zh-CN" sz="1600" i="1" dirty="0">
                <a:latin typeface="Times New Roman" panose="02020603050405020304" pitchFamily="18" charset="0"/>
                <a:cs typeface="Times New Roman" panose="02020603050405020304" pitchFamily="18" charset="0"/>
              </a:rPr>
              <a:t>→ </a:t>
            </a:r>
            <a:r>
              <a:rPr lang="el-GR" altLang="zh-CN" sz="1600" i="1" dirty="0" smtClean="0">
                <a:latin typeface="Times New Roman" panose="02020603050405020304" pitchFamily="18" charset="0"/>
                <a:cs typeface="Times New Roman" panose="02020603050405020304" pitchFamily="18" charset="0"/>
              </a:rPr>
              <a:t>σ</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t>.</a:t>
            </a:r>
            <a:endParaRPr lang="en-US" altLang="zh-CN" sz="1600" dirty="0"/>
          </a:p>
        </p:txBody>
      </p:sp>
      <p:sp>
        <p:nvSpPr>
          <p:cNvPr id="13" name="文本框 12"/>
          <p:cNvSpPr txBox="1"/>
          <p:nvPr/>
        </p:nvSpPr>
        <p:spPr>
          <a:xfrm>
            <a:off x="2665133" y="2832701"/>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a:t>
            </a:r>
            <a:r>
              <a:rPr lang="en-US" altLang="zh-CN" sz="1600" i="1" dirty="0" smtClean="0">
                <a:solidFill>
                  <a:srgbClr val="FF0000"/>
                </a:solidFill>
              </a:rPr>
              <a:t>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 grpId="0" animBg="1"/>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14</a:t>
            </a:fld>
            <a:endParaRPr kumimoji="1" lang="zh-CN" altLang="en-US">
              <a:solidFill>
                <a:prstClr val="black">
                  <a:lumMod val="65000"/>
                  <a:lumOff val="35000"/>
                </a:prstClr>
              </a:solidFill>
              <a:ea typeface="宋体"/>
            </a:endParaRPr>
          </a:p>
        </p:txBody>
      </p:sp>
      <p:sp>
        <p:nvSpPr>
          <p:cNvPr id="13" name="文本框 12"/>
          <p:cNvSpPr txBox="1"/>
          <p:nvPr/>
        </p:nvSpPr>
        <p:spPr>
          <a:xfrm>
            <a:off x="395536" y="1728303"/>
            <a:ext cx="3384376"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a:t>
            </a:r>
            <a:r>
              <a:rPr lang="en-US" altLang="zh-CN" sz="1600" dirty="0" smtClean="0">
                <a:solidFill>
                  <a:srgbClr val="FF0000"/>
                </a:solidFill>
              </a:rPr>
              <a:t>y</a:t>
            </a:r>
            <a:r>
              <a:rPr lang="en-US" altLang="zh-CN" sz="600" dirty="0" smtClean="0">
                <a:solidFill>
                  <a:srgbClr val="FF0000"/>
                </a:solidFill>
              </a:rPr>
              <a:t>0</a:t>
            </a:r>
            <a:r>
              <a:rPr lang="en-US" altLang="zh-CN" sz="1500" dirty="0" smtClean="0">
                <a:solidFill>
                  <a:srgbClr val="FF0000"/>
                </a:solidFill>
              </a:rPr>
              <a:t>, </a:t>
            </a:r>
            <a:r>
              <a:rPr lang="en-US" altLang="zh-CN" sz="1600" dirty="0" smtClean="0">
                <a:solidFill>
                  <a:srgbClr val="FF0000"/>
                </a:solidFill>
              </a:rPr>
              <a:t>z→2</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rPr>
              <a:t>y</a:t>
            </a:r>
            <a:r>
              <a:rPr lang="en-US" altLang="zh-CN" sz="600" dirty="0" smtClean="0">
                <a:solidFill>
                  <a:srgbClr val="FF0000"/>
                </a:solidFill>
              </a:rPr>
              <a:t>0</a:t>
            </a:r>
            <a:r>
              <a:rPr lang="en-US" altLang="zh-CN" sz="1600" dirty="0" smtClean="0">
                <a:solidFill>
                  <a:srgbClr val="FF0000"/>
                </a:solidFill>
              </a:rPr>
              <a:t>}</a:t>
            </a:r>
            <a:r>
              <a:rPr lang="en-US" altLang="zh-CN" sz="1600" i="1" dirty="0" smtClean="0">
                <a:solidFill>
                  <a:srgbClr val="FF0000"/>
                </a:solidFill>
              </a:rPr>
              <a:t>, </a:t>
            </a:r>
            <a:r>
              <a:rPr lang="en-US" altLang="zh-CN" sz="1600" i="1" dirty="0" smtClean="0">
                <a:solidFill>
                  <a:srgbClr val="FF0000"/>
                </a:solidFill>
              </a:rPr>
              <a:t>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4572000" y="1844824"/>
            <a:ext cx="4392488" cy="1323439"/>
          </a:xfrm>
          <a:prstGeom prst="rect">
            <a:avLst/>
          </a:prstGeom>
          <a:solidFill>
            <a:srgbClr val="CCECFF"/>
          </a:solidFill>
        </p:spPr>
        <p:txBody>
          <a:bodyPr wrap="square" rtlCol="0">
            <a:spAutoFit/>
          </a:bodyPr>
          <a:lstStyle/>
          <a:p>
            <a:r>
              <a:rPr lang="en-US" altLang="zh-CN" sz="1600" dirty="0"/>
              <a:t>At every conditional statement </a:t>
            </a:r>
            <a:r>
              <a:rPr lang="en-US" altLang="zh-CN" sz="1600" dirty="0">
                <a:latin typeface="Consolas" panose="020B0609020204030204" pitchFamily="49" charset="0"/>
              </a:rPr>
              <a:t>if (</a:t>
            </a:r>
            <a:r>
              <a:rPr lang="en-US" altLang="zh-CN" sz="1600" i="1" dirty="0">
                <a:latin typeface="Consolas" panose="020B0609020204030204" pitchFamily="49" charset="0"/>
              </a:rPr>
              <a:t>e</a:t>
            </a:r>
            <a:r>
              <a:rPr lang="en-US" altLang="zh-CN" sz="1600" dirty="0">
                <a:latin typeface="Consolas" panose="020B0609020204030204" pitchFamily="49" charset="0"/>
              </a:rPr>
              <a:t>) </a:t>
            </a:r>
            <a:r>
              <a:rPr lang="en-US" altLang="zh-CN" sz="1600" b="1" dirty="0">
                <a:latin typeface="Consolas" panose="020B0609020204030204" pitchFamily="49" charset="0"/>
              </a:rPr>
              <a:t>S1</a:t>
            </a:r>
            <a:r>
              <a:rPr lang="en-US" altLang="zh-CN" sz="1600" dirty="0">
                <a:latin typeface="Consolas" panose="020B0609020204030204" pitchFamily="49" charset="0"/>
              </a:rPr>
              <a:t> else </a:t>
            </a:r>
            <a:r>
              <a:rPr lang="en-US" altLang="zh-CN" sz="1600" b="1" dirty="0" smtClean="0">
                <a:latin typeface="Consolas" panose="020B0609020204030204" pitchFamily="49" charset="0"/>
              </a:rPr>
              <a:t>S2</a:t>
            </a:r>
            <a:endParaRPr lang="en-US" altLang="zh-CN" sz="1600" dirty="0"/>
          </a:p>
          <a:p>
            <a:pPr marL="342900" indent="-342900">
              <a:buFont typeface="+mj-lt"/>
              <a:buAutoNum type="arabicPeriod"/>
            </a:pPr>
            <a:r>
              <a:rPr lang="en-US" altLang="zh-CN" sz="1600" i="1" dirty="0" smtClean="0"/>
              <a:t>pc</a:t>
            </a:r>
            <a:r>
              <a:rPr lang="en-US" altLang="zh-CN" sz="1600" dirty="0" smtClean="0"/>
              <a:t> </a:t>
            </a:r>
            <a:r>
              <a:rPr lang="en-US" altLang="zh-CN" sz="1600" dirty="0"/>
              <a:t>is updated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smtClean="0">
                <a:latin typeface="Times New Roman" panose="02020603050405020304" pitchFamily="18" charset="0"/>
                <a:cs typeface="Times New Roman" panose="02020603050405020304" pitchFamily="18" charset="0"/>
              </a:rPr>
              <a:t>(</a:t>
            </a:r>
            <a:r>
              <a:rPr lang="en-US" altLang="zh-CN" sz="1600" i="1" dirty="0" smtClean="0">
                <a:latin typeface="Times New Roman" panose="02020603050405020304" pitchFamily="18" charset="0"/>
                <a:cs typeface="Times New Roman" panose="02020603050405020304" pitchFamily="18" charset="0"/>
              </a:rPr>
              <a:t>e</a:t>
            </a:r>
            <a:r>
              <a:rPr lang="en-US" altLang="zh-CN" sz="1600" dirty="0" smtClean="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“then</a:t>
            </a:r>
            <a:r>
              <a:rPr lang="en-US" altLang="zh-CN" sz="1600" dirty="0"/>
              <a:t>” </a:t>
            </a:r>
            <a:r>
              <a:rPr lang="en-US" altLang="zh-CN" sz="1600" dirty="0" smtClean="0"/>
              <a:t>branch </a:t>
            </a:r>
          </a:p>
          <a:p>
            <a:pPr marL="342900" indent="-342900">
              <a:buFont typeface="+mj-lt"/>
              <a:buAutoNum type="arabicPeriod"/>
            </a:pPr>
            <a:r>
              <a:rPr lang="en-US" altLang="zh-CN" sz="1600" dirty="0" smtClean="0"/>
              <a:t>and </a:t>
            </a:r>
            <a:r>
              <a:rPr lang="en-US" altLang="zh-CN" sz="1600" dirty="0"/>
              <a:t>a fresh path constraint </a:t>
            </a:r>
            <a:r>
              <a:rPr lang="en-US" altLang="zh-CN" sz="1600" i="1" dirty="0" smtClean="0"/>
              <a:t>pc’</a:t>
            </a:r>
            <a:r>
              <a:rPr lang="en-US" altLang="zh-CN" sz="1600" dirty="0" smtClean="0"/>
              <a:t> </a:t>
            </a:r>
            <a:r>
              <a:rPr lang="en-US" altLang="zh-CN" sz="1600" dirty="0"/>
              <a:t>is created and initialized to </a:t>
            </a:r>
            <a:r>
              <a:rPr lang="en-US" altLang="zh-CN" sz="1600" i="1" dirty="0" smtClean="0"/>
              <a:t>pc</a:t>
            </a:r>
            <a:r>
              <a:rPr lang="en-US" altLang="zh-CN" sz="1600" dirty="0" smtClean="0"/>
              <a:t>∧¬</a:t>
            </a:r>
            <a:r>
              <a:rPr lang="el-GR" altLang="zh-CN" sz="1600" i="1" dirty="0" smtClean="0">
                <a:latin typeface="Times New Roman" panose="02020603050405020304" pitchFamily="18" charset="0"/>
                <a:cs typeface="Times New Roman" panose="02020603050405020304" pitchFamily="18" charset="0"/>
              </a:rPr>
              <a:t>σ</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e</a:t>
            </a:r>
            <a:r>
              <a:rPr lang="en-US" altLang="zh-CN" sz="1600" dirty="0">
                <a:latin typeface="Times New Roman" panose="02020603050405020304" pitchFamily="18" charset="0"/>
                <a:cs typeface="Times New Roman" panose="02020603050405020304" pitchFamily="18" charset="0"/>
              </a:rPr>
              <a:t>)</a:t>
            </a:r>
            <a:r>
              <a:rPr lang="en-US" altLang="zh-CN" sz="1600" dirty="0"/>
              <a:t> </a:t>
            </a:r>
            <a:r>
              <a:rPr lang="en-US" altLang="zh-CN" sz="1600" dirty="0" smtClean="0"/>
              <a:t>for “else” branch</a:t>
            </a:r>
            <a:endParaRPr lang="en-US" altLang="zh-CN" sz="1600" dirty="0"/>
          </a:p>
        </p:txBody>
      </p:sp>
      <p:sp>
        <p:nvSpPr>
          <p:cNvPr id="16" name="文本框 15"/>
          <p:cNvSpPr txBox="1"/>
          <p:nvPr/>
        </p:nvSpPr>
        <p:spPr>
          <a:xfrm>
            <a:off x="871587" y="3593822"/>
            <a:ext cx="1494885"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a:solidFill>
                  <a:srgbClr val="FF0000"/>
                </a:solidFill>
              </a:rPr>
              <a: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697162" y="3850119"/>
            <a:ext cx="1378496"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zh-CN" altLang="en-US"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 == </a:t>
            </a:r>
            <a:r>
              <a:rPr lang="en-US" altLang="zh-CN" sz="1400" dirty="0">
                <a:solidFill>
                  <a:srgbClr val="FF0000"/>
                </a:solidFill>
              </a:rPr>
              <a:t>x</a:t>
            </a:r>
            <a:r>
              <a:rPr lang="en-US" altLang="zh-CN" sz="600" dirty="0">
                <a:solidFill>
                  <a:srgbClr val="FF0000"/>
                </a:solidFill>
              </a:rPr>
              <a:t>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4660134" y="4904226"/>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36512" y="4921423"/>
            <a:ext cx="2592288" cy="307777"/>
          </a:xfrm>
          <a:prstGeom prst="rect">
            <a:avLst/>
          </a:prstGeom>
          <a:noFill/>
        </p:spPr>
        <p:txBody>
          <a:bodyPr wrap="square" rtlCol="0">
            <a:spAutoFit/>
          </a:bodyPr>
          <a:lstStyle/>
          <a:p>
            <a:r>
              <a:rPr lang="en-US" altLang="zh-CN" sz="1400" i="1" dirty="0" smtClean="0">
                <a:solidFill>
                  <a:srgbClr val="FF0000"/>
                </a:solidFill>
              </a:rPr>
              <a:t>pc </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(2*</a:t>
            </a:r>
            <a:r>
              <a:rPr lang="en-US" altLang="zh-CN" sz="1400" dirty="0" smtClean="0">
                <a:solidFill>
                  <a:srgbClr val="FF0000"/>
                </a:solidFill>
              </a:rPr>
              <a:t> y</a:t>
            </a:r>
            <a:r>
              <a:rPr lang="en-US" altLang="zh-CN" sz="600" dirty="0" smtClean="0">
                <a:solidFill>
                  <a:srgbClr val="FF0000"/>
                </a:solidFill>
              </a:rPr>
              <a:t>0</a:t>
            </a:r>
            <a:r>
              <a:rPr lang="en-US" altLang="zh-CN" sz="1400" dirty="0" smtClean="0">
                <a:solidFill>
                  <a:srgbClr val="FF0000"/>
                </a:solidFill>
              </a:rPr>
              <a:t> == x</a:t>
            </a:r>
            <a:r>
              <a:rPr lang="en-US" altLang="zh-CN" sz="600" dirty="0" smtClean="0">
                <a:solidFill>
                  <a:srgbClr val="FF0000"/>
                </a:solidFill>
              </a:rPr>
              <a:t>0</a:t>
            </a:r>
            <a:r>
              <a:rPr lang="en-US" altLang="zh-CN" sz="1400" dirty="0">
                <a:solidFill>
                  <a:srgbClr val="FF0000"/>
                </a:solidFill>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a:t>
            </a:r>
            <a:r>
              <a:rPr lang="en-US" altLang="zh-CN" sz="1400" dirty="0" smtClean="0">
                <a:solidFill>
                  <a:srgbClr val="FF0000"/>
                </a:solidFill>
              </a:rPr>
              <a:t>x</a:t>
            </a:r>
            <a:r>
              <a:rPr lang="en-US" altLang="zh-CN" sz="600" dirty="0" smtClean="0">
                <a:solidFill>
                  <a:srgbClr val="FF0000"/>
                </a:solidFill>
              </a:rPr>
              <a:t>0</a:t>
            </a:r>
            <a:r>
              <a:rPr lang="en-US" altLang="zh-CN" sz="1400" dirty="0" smtClean="0">
                <a:solidFill>
                  <a:srgbClr val="FF0000"/>
                </a:solidFill>
              </a:rPr>
              <a:t> </a:t>
            </a:r>
            <a:r>
              <a:rPr lang="en-US" altLang="zh-CN" sz="1400" dirty="0" smtClean="0">
                <a:solidFill>
                  <a:srgbClr val="FF0000"/>
                </a:solidFill>
                <a:latin typeface="Times New Roman" panose="02020603050405020304" pitchFamily="18" charset="0"/>
                <a:cs typeface="Times New Roman" panose="02020603050405020304" pitchFamily="18" charset="0"/>
              </a:rPr>
              <a:t>&gt; </a:t>
            </a:r>
            <a:r>
              <a:rPr lang="en-US" altLang="zh-CN" sz="1400" dirty="0" smtClean="0">
                <a:solidFill>
                  <a:srgbClr val="FF0000"/>
                </a:solidFill>
              </a:rPr>
              <a:t>y</a:t>
            </a:r>
            <a:r>
              <a:rPr lang="en-US" altLang="zh-CN" sz="600" dirty="0" smtClean="0">
                <a:solidFill>
                  <a:srgbClr val="FF0000"/>
                </a:solidFill>
              </a:rPr>
              <a:t>0</a:t>
            </a:r>
            <a:r>
              <a:rPr lang="en-US" altLang="zh-CN" sz="1400" dirty="0" smtClean="0">
                <a:solidFill>
                  <a:srgbClr val="FF0000"/>
                </a:solidFill>
              </a:rPr>
              <a:t>+10</a:t>
            </a:r>
            <a:r>
              <a:rPr lang="en-US" altLang="zh-CN" sz="1400" dirty="0" smtClean="0">
                <a:solidFill>
                  <a:srgbClr val="FF0000"/>
                </a:solidFill>
                <a:latin typeface="Times New Roman" panose="02020603050405020304" pitchFamily="18" charset="0"/>
                <a:cs typeface="Times New Roman" panose="02020603050405020304" pitchFamily="18" charset="0"/>
              </a:rPr>
              <a:t>)</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cxnSp>
        <p:nvCxnSpPr>
          <p:cNvPr id="22" name="直接箭头连接符 21"/>
          <p:cNvCxnSpPr>
            <a:endCxn id="23" idx="0"/>
          </p:cNvCxnSpPr>
          <p:nvPr/>
        </p:nvCxnSpPr>
        <p:spPr>
          <a:xfrm flipH="1">
            <a:off x="2123540" y="2132856"/>
            <a:ext cx="376" cy="720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流程图: 决策 22"/>
          <p:cNvSpPr/>
          <p:nvPr/>
        </p:nvSpPr>
        <p:spPr>
          <a:xfrm>
            <a:off x="1367456" y="2852936"/>
            <a:ext cx="1512168" cy="720080"/>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2*y == x</a:t>
            </a:r>
            <a:endParaRPr lang="zh-CN" altLang="en-US" sz="1200" dirty="0"/>
          </a:p>
        </p:txBody>
      </p:sp>
      <p:sp>
        <p:nvSpPr>
          <p:cNvPr id="24" name="流程图: 决策 23"/>
          <p:cNvSpPr/>
          <p:nvPr/>
        </p:nvSpPr>
        <p:spPr>
          <a:xfrm>
            <a:off x="2771800" y="4095857"/>
            <a:ext cx="1577540" cy="648072"/>
          </a:xfrm>
          <a:prstGeom prst="flowChartDecisi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x &gt; y+10</a:t>
            </a:r>
            <a:endParaRPr lang="zh-CN" altLang="en-US" sz="1200" dirty="0"/>
          </a:p>
        </p:txBody>
      </p:sp>
      <p:cxnSp>
        <p:nvCxnSpPr>
          <p:cNvPr id="25" name="直接箭头连接符 24"/>
          <p:cNvCxnSpPr>
            <a:stCxn id="23" idx="3"/>
            <a:endCxn id="24" idx="0"/>
          </p:cNvCxnSpPr>
          <p:nvPr/>
        </p:nvCxnSpPr>
        <p:spPr>
          <a:xfrm>
            <a:off x="2879624" y="3212976"/>
            <a:ext cx="680946" cy="882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1"/>
            <a:endCxn id="29" idx="0"/>
          </p:cNvCxnSpPr>
          <p:nvPr/>
        </p:nvCxnSpPr>
        <p:spPr>
          <a:xfrm flipH="1">
            <a:off x="761836" y="3212976"/>
            <a:ext cx="605620" cy="688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3"/>
            <a:endCxn id="31" idx="0"/>
          </p:cNvCxnSpPr>
          <p:nvPr/>
        </p:nvCxnSpPr>
        <p:spPr>
          <a:xfrm>
            <a:off x="4349340" y="4419893"/>
            <a:ext cx="33568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1"/>
            <a:endCxn id="30" idx="0"/>
          </p:cNvCxnSpPr>
          <p:nvPr/>
        </p:nvCxnSpPr>
        <p:spPr>
          <a:xfrm flipH="1">
            <a:off x="2506124" y="4419893"/>
            <a:ext cx="265676" cy="83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93784" y="3901140"/>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x = 0</a:t>
            </a:r>
          </a:p>
          <a:p>
            <a:pPr algn="ctr"/>
            <a:r>
              <a:rPr lang="en-US" altLang="zh-CN" sz="1400" dirty="0" smtClean="0"/>
              <a:t>y = 1</a:t>
            </a:r>
          </a:p>
        </p:txBody>
      </p:sp>
      <p:sp>
        <p:nvSpPr>
          <p:cNvPr id="30" name="圆角矩形 29"/>
          <p:cNvSpPr/>
          <p:nvPr/>
        </p:nvSpPr>
        <p:spPr>
          <a:xfrm>
            <a:off x="2038072"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2</a:t>
            </a:r>
            <a:endParaRPr lang="en-US" altLang="zh-CN" sz="1400" dirty="0"/>
          </a:p>
          <a:p>
            <a:pPr algn="ctr"/>
            <a:r>
              <a:rPr lang="en-US" altLang="zh-CN" sz="1400" dirty="0"/>
              <a:t>y = </a:t>
            </a:r>
            <a:r>
              <a:rPr lang="en-US" altLang="zh-CN" sz="1400" dirty="0" smtClean="0"/>
              <a:t>1</a:t>
            </a:r>
            <a:endParaRPr lang="en-US" altLang="zh-CN" sz="1400" dirty="0"/>
          </a:p>
        </p:txBody>
      </p:sp>
      <p:sp>
        <p:nvSpPr>
          <p:cNvPr id="31" name="圆角矩形 30"/>
          <p:cNvSpPr/>
          <p:nvPr/>
        </p:nvSpPr>
        <p:spPr>
          <a:xfrm>
            <a:off x="4216974" y="5258259"/>
            <a:ext cx="936104" cy="576064"/>
          </a:xfrm>
          <a:prstGeom prst="roundRect">
            <a:avLst/>
          </a:prstGeom>
          <a:gradFill>
            <a:gsLst>
              <a:gs pos="0">
                <a:srgbClr val="92D050"/>
              </a:gs>
              <a:gs pos="100000">
                <a:srgbClr val="ABDB77"/>
              </a:gs>
            </a:gsLst>
            <a:lin ang="16200000" scaled="1"/>
          </a:gra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x = </a:t>
            </a:r>
            <a:r>
              <a:rPr lang="en-US" altLang="zh-CN" sz="1400" dirty="0" smtClean="0"/>
              <a:t>30</a:t>
            </a:r>
            <a:endParaRPr lang="en-US" altLang="zh-CN" sz="1400" dirty="0"/>
          </a:p>
          <a:p>
            <a:pPr algn="ctr"/>
            <a:r>
              <a:rPr lang="en-US" altLang="zh-CN" sz="1400" dirty="0"/>
              <a:t>y = </a:t>
            </a:r>
            <a:r>
              <a:rPr lang="en-US" altLang="zh-CN" sz="1400" dirty="0" smtClean="0"/>
              <a:t>15</a:t>
            </a:r>
            <a:endParaRPr lang="en-US" altLang="zh-CN" sz="1400" dirty="0"/>
          </a:p>
        </p:txBody>
      </p:sp>
      <p:sp>
        <p:nvSpPr>
          <p:cNvPr id="32" name="文本框 31"/>
          <p:cNvSpPr txBox="1"/>
          <p:nvPr/>
        </p:nvSpPr>
        <p:spPr>
          <a:xfrm>
            <a:off x="3064961" y="3159461"/>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3" name="文本框 32"/>
          <p:cNvSpPr txBox="1"/>
          <p:nvPr/>
        </p:nvSpPr>
        <p:spPr>
          <a:xfrm>
            <a:off x="4497277" y="4530606"/>
            <a:ext cx="929092" cy="338554"/>
          </a:xfrm>
          <a:prstGeom prst="rect">
            <a:avLst/>
          </a:prstGeom>
          <a:noFill/>
        </p:spPr>
        <p:txBody>
          <a:bodyPr wrap="square" rtlCol="0">
            <a:spAutoFit/>
          </a:bodyPr>
          <a:lstStyle/>
          <a:p>
            <a:r>
              <a:rPr lang="en-US" altLang="zh-CN" sz="1600" dirty="0" smtClean="0"/>
              <a:t>true</a:t>
            </a:r>
            <a:endParaRPr lang="zh-CN" altLang="en-US" sz="1600" dirty="0"/>
          </a:p>
        </p:txBody>
      </p:sp>
      <p:sp>
        <p:nvSpPr>
          <p:cNvPr id="34" name="文本框 33"/>
          <p:cNvSpPr txBox="1"/>
          <p:nvPr/>
        </p:nvSpPr>
        <p:spPr>
          <a:xfrm>
            <a:off x="2046031" y="4530606"/>
            <a:ext cx="725769"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5" name="文本框 34"/>
          <p:cNvSpPr txBox="1"/>
          <p:nvPr/>
        </p:nvSpPr>
        <p:spPr>
          <a:xfrm>
            <a:off x="539552" y="3164900"/>
            <a:ext cx="929092" cy="338554"/>
          </a:xfrm>
          <a:prstGeom prst="rect">
            <a:avLst/>
          </a:prstGeom>
          <a:noFill/>
        </p:spPr>
        <p:txBody>
          <a:bodyPr wrap="square" rtlCol="0">
            <a:spAutoFit/>
          </a:bodyPr>
          <a:lstStyle/>
          <a:p>
            <a:r>
              <a:rPr lang="en-US" altLang="zh-CN" sz="1600" dirty="0" smtClean="0"/>
              <a:t>false</a:t>
            </a:r>
            <a:endParaRPr lang="zh-CN" altLang="en-US" sz="1600" dirty="0"/>
          </a:p>
        </p:txBody>
      </p:sp>
      <p:sp>
        <p:nvSpPr>
          <p:cNvPr id="39" name="文本框 38"/>
          <p:cNvSpPr txBox="1"/>
          <p:nvPr/>
        </p:nvSpPr>
        <p:spPr>
          <a:xfrm>
            <a:off x="5207977" y="3498015"/>
            <a:ext cx="3900527" cy="830997"/>
          </a:xfrm>
          <a:prstGeom prst="rect">
            <a:avLst/>
          </a:prstGeom>
          <a:solidFill>
            <a:srgbClr val="CCECFF"/>
          </a:solidFill>
        </p:spPr>
        <p:txBody>
          <a:bodyPr wrap="square" rtlCol="0">
            <a:spAutoFit/>
          </a:bodyPr>
          <a:lstStyle/>
          <a:p>
            <a:r>
              <a:rPr lang="en-US" altLang="zh-CN" sz="1600" dirty="0"/>
              <a:t>If a symbolic execution </a:t>
            </a:r>
            <a:r>
              <a:rPr lang="en-US" altLang="zh-CN" sz="1600" dirty="0" smtClean="0"/>
              <a:t>is terminated, a </a:t>
            </a:r>
            <a:r>
              <a:rPr lang="en-US" altLang="zh-CN" sz="1600" dirty="0"/>
              <a:t>satisfying assignment to the current symbolic path </a:t>
            </a:r>
            <a:r>
              <a:rPr lang="en-US" altLang="zh-CN" sz="1600" dirty="0" smtClean="0"/>
              <a:t>constraint is </a:t>
            </a:r>
            <a:r>
              <a:rPr lang="en-US" altLang="zh-CN" sz="1600" dirty="0"/>
              <a:t>generated.</a:t>
            </a:r>
            <a:endParaRPr lang="en-US" altLang="zh-CN" sz="1600" dirty="0"/>
          </a:p>
        </p:txBody>
      </p:sp>
    </p:spTree>
    <p:extLst>
      <p:ext uri="{BB962C8B-B14F-4D97-AF65-F5344CB8AC3E}">
        <p14:creationId xmlns:p14="http://schemas.microsoft.com/office/powerpoint/2010/main" val="20324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500"/>
                                        <p:tgtEl>
                                          <p:spTgt spid="29">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Effect transition="in" filter="fade">
                                      <p:cBhvr>
                                        <p:cTn id="30" dur="500"/>
                                        <p:tgtEl>
                                          <p:spTgt spid="29">
                                            <p:txEl>
                                              <p:pRg st="1" end="1"/>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0">
                                            <p:txEl>
                                              <p:pRg st="0" end="0"/>
                                            </p:txEl>
                                          </p:spTgt>
                                        </p:tgtEl>
                                        <p:attrNameLst>
                                          <p:attrName>style.visibility</p:attrName>
                                        </p:attrNameLst>
                                      </p:cBhvr>
                                      <p:to>
                                        <p:strVal val="visible"/>
                                      </p:to>
                                    </p:set>
                                    <p:animEffect transition="in" filter="fade">
                                      <p:cBhvr>
                                        <p:cTn id="34" dur="500"/>
                                        <p:tgtEl>
                                          <p:spTgt spid="30">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xEl>
                                              <p:pRg st="1" end="1"/>
                                            </p:txEl>
                                          </p:spTgt>
                                        </p:tgtEl>
                                        <p:attrNameLst>
                                          <p:attrName>style.visibility</p:attrName>
                                        </p:attrNameLst>
                                      </p:cBhvr>
                                      <p:to>
                                        <p:strVal val="visible"/>
                                      </p:to>
                                    </p:set>
                                    <p:animEffect transition="in" filter="fade">
                                      <p:cBhvr>
                                        <p:cTn id="37" dur="500"/>
                                        <p:tgtEl>
                                          <p:spTgt spid="30">
                                            <p:txEl>
                                              <p:pRg st="1" end="1"/>
                                            </p:txEl>
                                          </p:spTgt>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1">
                                            <p:txEl>
                                              <p:pRg st="0" end="0"/>
                                            </p:txEl>
                                          </p:spTgt>
                                        </p:tgtEl>
                                        <p:attrNameLst>
                                          <p:attrName>style.visibility</p:attrName>
                                        </p:attrNameLst>
                                      </p:cBhvr>
                                      <p:to>
                                        <p:strVal val="visible"/>
                                      </p:to>
                                    </p:set>
                                    <p:animEffect transition="in" filter="fade">
                                      <p:cBhvr>
                                        <p:cTn id="41" dur="500"/>
                                        <p:tgtEl>
                                          <p:spTgt spid="31">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xEl>
                                              <p:pRg st="1" end="1"/>
                                            </p:txEl>
                                          </p:spTgt>
                                        </p:tgtEl>
                                        <p:attrNameLst>
                                          <p:attrName>style.visibility</p:attrName>
                                        </p:attrNameLst>
                                      </p:cBhvr>
                                      <p:to>
                                        <p:strVal val="visible"/>
                                      </p:to>
                                    </p:set>
                                    <p:animEffect transition="in" filter="fade">
                                      <p:cBhvr>
                                        <p:cTn id="44"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1" grpId="0"/>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dirty="0" smtClean="0"/>
              <a:t>An interactive symbolic execution system developed by the author and his colleagues</a:t>
            </a:r>
          </a:p>
          <a:p>
            <a:pPr lvl="1">
              <a:spcAft>
                <a:spcPts val="600"/>
              </a:spcAft>
            </a:pPr>
            <a:r>
              <a:rPr lang="en-US" altLang="zh-CN" dirty="0" smtClean="0"/>
              <a:t>An “exhaustive” test manager </a:t>
            </a:r>
            <a:r>
              <a:rPr lang="en-US" altLang="zh-CN" dirty="0" err="1" smtClean="0"/>
              <a:t>systemtically</a:t>
            </a:r>
            <a:r>
              <a:rPr lang="en-US" altLang="zh-CN" dirty="0" smtClean="0"/>
              <a:t> explores the alternatives in the symbolic execution tree.</a:t>
            </a:r>
          </a:p>
          <a:p>
            <a:pPr lvl="1">
              <a:spcAft>
                <a:spcPts val="600"/>
              </a:spcAft>
            </a:pPr>
            <a:r>
              <a:rPr lang="en-US" altLang="zh-CN" dirty="0" smtClean="0"/>
              <a:t>The system can automatically checks test case results.</a:t>
            </a:r>
          </a:p>
          <a:p>
            <a:pPr lvl="1">
              <a:spcAft>
                <a:spcPts val="600"/>
              </a:spcAft>
            </a:pPr>
            <a:r>
              <a:rPr lang="en-US" altLang="zh-CN" dirty="0" smtClean="0"/>
              <a:t>Finally, the system offers a program verifier which uses symbolic execution and user supplied assertions to generate the verification condition.</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15</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i="1" smtClean="0">
                <a:solidFill>
                  <a:schemeClr val="accent6">
                    <a:lumMod val="75000"/>
                  </a:schemeClr>
                </a:solidFill>
              </a:rPr>
              <a:t>Tracing</a:t>
            </a:r>
            <a:r>
              <a:rPr lang="en-US" altLang="zh-CN" smtClean="0">
                <a:solidFill>
                  <a:schemeClr val="accent6">
                    <a:lumMod val="75000"/>
                  </a:schemeClr>
                </a:solidFill>
              </a:rPr>
              <a:t>.</a:t>
            </a:r>
            <a:r>
              <a:rPr lang="en-US" altLang="zh-CN" smtClean="0"/>
              <a:t>  </a:t>
            </a:r>
            <a:r>
              <a:rPr lang="en-US" altLang="zh-CN" sz="2200" smtClean="0"/>
              <a:t>The user can see the statement number, the source statement, the computational results, or any combination.</a:t>
            </a:r>
          </a:p>
          <a:p>
            <a:pPr>
              <a:spcAft>
                <a:spcPts val="600"/>
              </a:spcAft>
            </a:pPr>
            <a:r>
              <a:rPr lang="en-US" altLang="zh-CN" i="1" smtClean="0">
                <a:solidFill>
                  <a:schemeClr val="accent6">
                    <a:lumMod val="75000"/>
                  </a:schemeClr>
                </a:solidFill>
              </a:rPr>
              <a:t>Breakpoints</a:t>
            </a:r>
            <a:r>
              <a:rPr lang="en-US" altLang="zh-CN" smtClean="0">
                <a:solidFill>
                  <a:schemeClr val="accent6">
                    <a:lumMod val="75000"/>
                  </a:schemeClr>
                </a:solidFill>
              </a:rPr>
              <a:t>.</a:t>
            </a:r>
            <a:r>
              <a:rPr lang="en-US" altLang="zh-CN" smtClean="0"/>
              <a:t>  </a:t>
            </a:r>
            <a:r>
              <a:rPr lang="en-US" altLang="zh-CN" sz="2200" smtClean="0"/>
              <a:t>The use can insert “breakpoints” between statements. At these points execution is interrupted and control passes the user’s terminal.</a:t>
            </a:r>
          </a:p>
          <a:p>
            <a:pPr>
              <a:spcAft>
                <a:spcPts val="600"/>
              </a:spcAft>
            </a:pPr>
            <a:r>
              <a:rPr lang="en-US" altLang="zh-CN" i="1" smtClean="0">
                <a:solidFill>
                  <a:schemeClr val="accent6">
                    <a:lumMod val="75000"/>
                  </a:schemeClr>
                </a:solidFill>
              </a:rPr>
              <a:t>State saving</a:t>
            </a:r>
            <a:r>
              <a:rPr lang="en-US" altLang="zh-CN" smtClean="0"/>
              <a:t>.  </a:t>
            </a:r>
            <a:r>
              <a:rPr lang="en-US" altLang="zh-CN" sz="2200" smtClean="0"/>
              <a:t>As a user explores the various paths, he can save the state of execution to explore alternative paths using “</a:t>
            </a:r>
            <a:r>
              <a:rPr lang="en-US" altLang="zh-CN" sz="2200" b="1" smtClean="0">
                <a:latin typeface="Times New Roman" pitchFamily="18" charset="0"/>
                <a:cs typeface="Times New Roman" pitchFamily="18" charset="0"/>
              </a:rPr>
              <a:t>SAVE</a:t>
            </a:r>
            <a:r>
              <a:rPr lang="en-US" altLang="zh-CN" sz="2200" smtClean="0">
                <a:latin typeface="+mn-lt"/>
                <a:cs typeface="Times New Roman" pitchFamily="18" charset="0"/>
              </a:rPr>
              <a:t>”</a:t>
            </a:r>
            <a:r>
              <a:rPr lang="en-US" altLang="zh-CN" sz="2200" smtClean="0"/>
              <a:t>  and use “</a:t>
            </a:r>
            <a:r>
              <a:rPr lang="en-US" altLang="zh-CN" sz="2200" b="1" smtClean="0">
                <a:latin typeface="Times New Roman" pitchFamily="18" charset="0"/>
                <a:cs typeface="Times New Roman" pitchFamily="18" charset="0"/>
              </a:rPr>
              <a:t>RESTORE</a:t>
            </a:r>
            <a:r>
              <a:rPr lang="en-US" altLang="zh-CN" sz="2200" smtClean="0"/>
              <a:t>” to return later.</a:t>
            </a:r>
            <a:endParaRPr lang="zh-CN" altLang="en-US" sz="220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16</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smtClean="0"/>
              <a:t>Effigy</a:t>
            </a:r>
            <a:endParaRPr lang="zh-CN" altLang="en-US" dirty="0"/>
          </a:p>
        </p:txBody>
      </p:sp>
      <p:sp>
        <p:nvSpPr>
          <p:cNvPr id="3" name="内容占位符 2"/>
          <p:cNvSpPr>
            <a:spLocks noGrp="1"/>
          </p:cNvSpPr>
          <p:nvPr>
            <p:ph idx="1"/>
          </p:nvPr>
        </p:nvSpPr>
        <p:spPr>
          <a:xfrm>
            <a:off x="428596" y="1643050"/>
            <a:ext cx="5079508" cy="4716000"/>
          </a:xfrm>
        </p:spPr>
        <p:txBody>
          <a:bodyPr/>
          <a:lstStyle/>
          <a:p>
            <a:pPr>
              <a:spcAft>
                <a:spcPts val="400"/>
              </a:spcAft>
            </a:pPr>
            <a:r>
              <a:rPr lang="en-US" altLang="zh-CN" sz="2200" dirty="0" smtClean="0"/>
              <a:t>Whenever the system encounters a forking execution of an </a:t>
            </a:r>
            <a:r>
              <a:rPr lang="en-US" altLang="zh-CN" sz="2200" b="1" dirty="0" smtClean="0">
                <a:latin typeface="Times New Roman" pitchFamily="18" charset="0"/>
                <a:cs typeface="Times New Roman" pitchFamily="18" charset="0"/>
              </a:rPr>
              <a:t>IF</a:t>
            </a:r>
            <a:r>
              <a:rPr lang="en-US" altLang="zh-CN" sz="2200" dirty="0" smtClean="0"/>
              <a:t> statement, the user can:</a:t>
            </a:r>
          </a:p>
          <a:p>
            <a:pPr marL="801687" lvl="1" indent="-457200">
              <a:spcAft>
                <a:spcPts val="400"/>
              </a:spcAft>
              <a:buSzPct val="100000"/>
              <a:buFont typeface="+mj-lt"/>
              <a:buAutoNum type="arabicPeriod"/>
            </a:pPr>
            <a:r>
              <a:rPr lang="en-US" altLang="zh-CN" sz="1800" dirty="0" smtClean="0"/>
              <a:t>Type “go true”, and the system follows the </a:t>
            </a:r>
            <a:r>
              <a:rPr lang="en-US" altLang="zh-CN" sz="1800" b="1" dirty="0" smtClean="0">
                <a:latin typeface="Times New Roman" pitchFamily="18" charset="0"/>
                <a:cs typeface="Times New Roman" pitchFamily="18" charset="0"/>
              </a:rPr>
              <a:t>THEN</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“go false”, and the system follows the </a:t>
            </a:r>
            <a:r>
              <a:rPr lang="en-US" altLang="zh-CN" sz="1800" b="1" dirty="0" smtClean="0">
                <a:latin typeface="Times New Roman" pitchFamily="18" charset="0"/>
                <a:cs typeface="Times New Roman" pitchFamily="18" charset="0"/>
              </a:rPr>
              <a:t>ELSE</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“assume (</a:t>
            </a:r>
            <a:r>
              <a:rPr lang="en-US" altLang="zh-CN" sz="1800" b="1" i="1" dirty="0" smtClean="0">
                <a:latin typeface="Times New Roman" pitchFamily="18" charset="0"/>
                <a:cs typeface="Times New Roman" pitchFamily="18" charset="0"/>
              </a:rPr>
              <a:t>P</a:t>
            </a:r>
            <a:r>
              <a:rPr lang="en-US" altLang="zh-CN" sz="1800" dirty="0" smtClean="0"/>
              <a:t>)”; go.</a:t>
            </a:r>
          </a:p>
          <a:p>
            <a:pPr lvl="1"/>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17</a:t>
            </a:fld>
            <a:endParaRPr kumimoji="1" lang="zh-CN" altLang="en-US">
              <a:solidFill>
                <a:prstClr val="black">
                  <a:lumMod val="65000"/>
                  <a:lumOff val="35000"/>
                </a:prstClr>
              </a:solidFill>
              <a:ea typeface="宋体"/>
            </a:endParaRPr>
          </a:p>
        </p:txBody>
      </p:sp>
      <p:graphicFrame>
        <p:nvGraphicFramePr>
          <p:cNvPr id="8" name="表格 7"/>
          <p:cNvGraphicFramePr>
            <a:graphicFrameLocks noGrp="1"/>
          </p:cNvGraphicFramePr>
          <p:nvPr>
            <p:extLst>
              <p:ext uri="{D42A27DB-BD31-4B8C-83A1-F6EECF244321}">
                <p14:modId xmlns:p14="http://schemas.microsoft.com/office/powerpoint/2010/main" val="2872452078"/>
              </p:ext>
            </p:extLst>
          </p:nvPr>
        </p:nvGraphicFramePr>
        <p:xfrm>
          <a:off x="2987823" y="4800224"/>
          <a:ext cx="5616625" cy="1365080"/>
        </p:xfrm>
        <a:graphic>
          <a:graphicData uri="http://schemas.openxmlformats.org/drawingml/2006/table">
            <a:tbl>
              <a:tblPr firstRow="1" bandRow="1">
                <a:tableStyleId>{5C22544A-7EE6-4342-B048-85BDC9FD1C3A}</a:tableStyleId>
              </a:tblPr>
              <a:tblGrid>
                <a:gridCol w="1779625">
                  <a:extLst>
                    <a:ext uri="{9D8B030D-6E8A-4147-A177-3AD203B41FA5}">
                      <a16:colId xmlns:a16="http://schemas.microsoft.com/office/drawing/2014/main" val="20000"/>
                    </a:ext>
                  </a:extLst>
                </a:gridCol>
                <a:gridCol w="1720303">
                  <a:extLst>
                    <a:ext uri="{9D8B030D-6E8A-4147-A177-3AD203B41FA5}">
                      <a16:colId xmlns:a16="http://schemas.microsoft.com/office/drawing/2014/main" val="20001"/>
                    </a:ext>
                  </a:extLst>
                </a:gridCol>
                <a:gridCol w="2116697">
                  <a:extLst>
                    <a:ext uri="{9D8B030D-6E8A-4147-A177-3AD203B41FA5}">
                      <a16:colId xmlns:a16="http://schemas.microsoft.com/office/drawing/2014/main" val="20002"/>
                    </a:ext>
                  </a:extLst>
                </a:gridCol>
              </a:tblGrid>
              <a:tr h="313377">
                <a:tc>
                  <a:txBody>
                    <a:bodyPr/>
                    <a:lstStyle/>
                    <a:p>
                      <a:pPr algn="ctr"/>
                      <a:r>
                        <a:rPr lang="en-US" altLang="zh-CN" sz="1600" dirty="0" smtClean="0"/>
                        <a:t>Type</a:t>
                      </a:r>
                      <a:endParaRPr lang="zh-CN" altLang="en-US" sz="1600" dirty="0"/>
                    </a:p>
                  </a:txBody>
                  <a:tcPr marL="88344" marR="88344" marT="44172" marB="44172"/>
                </a:tc>
                <a:tc>
                  <a:txBody>
                    <a:bodyPr/>
                    <a:lstStyle/>
                    <a:p>
                      <a:pPr algn="ctr"/>
                      <a:r>
                        <a:rPr lang="en-US" altLang="zh-CN" sz="1600" i="1" dirty="0" smtClean="0"/>
                        <a:t>pc </a:t>
                      </a:r>
                      <a:r>
                        <a:rPr lang="en-US" altLang="zh-CN" sz="1600" i="0" dirty="0" smtClean="0"/>
                        <a:t>update</a:t>
                      </a:r>
                      <a:endParaRPr lang="zh-CN" altLang="en-US" sz="1600" i="1" dirty="0"/>
                    </a:p>
                  </a:txBody>
                  <a:tcPr marL="88344" marR="88344" marT="44172" marB="44172"/>
                </a:tc>
                <a:tc>
                  <a:txBody>
                    <a:bodyPr/>
                    <a:lstStyle/>
                    <a:p>
                      <a:pPr algn="ctr"/>
                      <a:r>
                        <a:rPr lang="en-US" altLang="zh-CN" sz="1600" i="0" dirty="0" smtClean="0"/>
                        <a:t>Next statement</a:t>
                      </a:r>
                      <a:endParaRPr lang="zh-CN" altLang="en-US" sz="1600" i="0" dirty="0"/>
                    </a:p>
                  </a:txBody>
                  <a:tcPr marL="88344" marR="88344" marT="44172" marB="44172"/>
                </a:tc>
                <a:extLst>
                  <a:ext uri="{0D108BD9-81ED-4DB2-BD59-A6C34878D82A}">
                    <a16:rowId xmlns:a16="http://schemas.microsoft.com/office/drawing/2014/main" val="10000"/>
                  </a:ext>
                </a:extLst>
              </a:tr>
              <a:tr h="321144">
                <a:tc>
                  <a:txBody>
                    <a:bodyPr/>
                    <a:lstStyle/>
                    <a:p>
                      <a:pPr algn="ctr"/>
                      <a:r>
                        <a:rPr lang="en-US" altLang="zh-CN" sz="1600" dirty="0" smtClean="0">
                          <a:latin typeface="Times New Roman" pitchFamily="18" charset="0"/>
                          <a:cs typeface="Times New Roman" pitchFamily="18" charset="0"/>
                        </a:rPr>
                        <a:t>go true</a:t>
                      </a:r>
                      <a:endParaRPr lang="zh-CN" altLang="en-US" sz="1600" dirty="0"/>
                    </a:p>
                  </a:txBody>
                  <a:tcPr marL="88344" marR="88344" marT="44172" marB="44172"/>
                </a:tc>
                <a:tc>
                  <a:txBody>
                    <a:bodyPr/>
                    <a:lstStyle/>
                    <a:p>
                      <a:pPr algn="ctr"/>
                      <a:r>
                        <a:rPr lang="en-US" altLang="zh-CN" sz="1600" smtClean="0">
                          <a:latin typeface="Times New Roman" pitchFamily="18" charset="0"/>
                          <a:cs typeface="Times New Roman" pitchFamily="18" charset="0"/>
                        </a:rPr>
                        <a:t>(a &gt; 0) &amp; (a &gt; 5) </a:t>
                      </a:r>
                      <a:endParaRPr lang="zh-CN" altLang="en-US" sz="1600"/>
                    </a:p>
                  </a:txBody>
                  <a:tcPr marL="88344" marR="88344" marT="44172" marB="44172"/>
                </a:tc>
                <a:tc>
                  <a:txBody>
                    <a:bodyPr/>
                    <a:lstStyle/>
                    <a:p>
                      <a:pPr algn="ctr"/>
                      <a:r>
                        <a:rPr lang="en-US" altLang="zh-CN" sz="1600" b="1" dirty="0" smtClean="0">
                          <a:latin typeface="Times New Roman" pitchFamily="18" charset="0"/>
                          <a:cs typeface="Times New Roman" pitchFamily="18" charset="0"/>
                        </a:rPr>
                        <a:t>S1</a:t>
                      </a:r>
                      <a:endParaRPr lang="zh-CN" altLang="en-US" sz="1600" dirty="0"/>
                    </a:p>
                  </a:txBody>
                  <a:tcPr marL="88344" marR="88344" marT="44172" marB="44172"/>
                </a:tc>
                <a:extLst>
                  <a:ext uri="{0D108BD9-81ED-4DB2-BD59-A6C34878D82A}">
                    <a16:rowId xmlns:a16="http://schemas.microsoft.com/office/drawing/2014/main" val="10001"/>
                  </a:ext>
                </a:extLst>
              </a:tr>
              <a:tr h="350164">
                <a:tc>
                  <a:txBody>
                    <a:bodyPr/>
                    <a:lstStyle/>
                    <a:p>
                      <a:pPr algn="ctr"/>
                      <a:r>
                        <a:rPr lang="en-US" altLang="zh-CN" sz="1600" dirty="0" smtClean="0">
                          <a:latin typeface="Times New Roman" pitchFamily="18" charset="0"/>
                          <a:cs typeface="Times New Roman" pitchFamily="18" charset="0"/>
                        </a:rPr>
                        <a:t>go false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S2</a:t>
                      </a:r>
                      <a:endParaRPr lang="zh-CN" altLang="en-US" sz="1600" dirty="0"/>
                    </a:p>
                  </a:txBody>
                  <a:tcPr marL="88344" marR="88344" marT="44172" marB="44172"/>
                </a:tc>
                <a:extLst>
                  <a:ext uri="{0D108BD9-81ED-4DB2-BD59-A6C34878D82A}">
                    <a16:rowId xmlns:a16="http://schemas.microsoft.com/office/drawing/2014/main" val="10002"/>
                  </a:ext>
                </a:extLst>
              </a:tr>
              <a:tr h="350548">
                <a:tc>
                  <a:txBody>
                    <a:bodyPr/>
                    <a:lstStyle/>
                    <a:p>
                      <a:pPr algn="ctr"/>
                      <a:r>
                        <a:rPr lang="en-US" altLang="zh-CN" sz="1600" b="1" smtClean="0">
                          <a:latin typeface="Times New Roman" pitchFamily="18" charset="0"/>
                          <a:cs typeface="Times New Roman" pitchFamily="18" charset="0"/>
                        </a:rPr>
                        <a:t>ASSUME</a:t>
                      </a:r>
                      <a:r>
                        <a:rPr lang="en-US" altLang="zh-CN" sz="1600" smtClean="0">
                          <a:latin typeface="Times New Roman" pitchFamily="18" charset="0"/>
                          <a:cs typeface="Times New Roman" pitchFamily="18" charset="0"/>
                        </a:rPr>
                        <a:t> (a&gt;10)</a:t>
                      </a:r>
                      <a:endParaRPr lang="zh-CN" altLang="en-US" sz="160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10) </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re-execute </a:t>
                      </a:r>
                      <a:r>
                        <a:rPr lang="en-US" altLang="zh-CN" sz="1600" b="1" dirty="0" smtClean="0">
                          <a:latin typeface="Times New Roman" pitchFamily="18" charset="0"/>
                          <a:cs typeface="Times New Roman" pitchFamily="18" charset="0"/>
                        </a:rPr>
                        <a:t>IF </a:t>
                      </a:r>
                      <a:r>
                        <a:rPr lang="en-US" altLang="zh-CN" sz="1600" dirty="0" smtClean="0">
                          <a:latin typeface="Times New Roman" pitchFamily="18" charset="0"/>
                          <a:cs typeface="Times New Roman" pitchFamily="18" charset="0"/>
                        </a:rPr>
                        <a:t>statement</a:t>
                      </a:r>
                      <a:endParaRPr lang="zh-CN" altLang="en-US" sz="1600" dirty="0"/>
                    </a:p>
                  </a:txBody>
                  <a:tcPr marL="88344" marR="88344" marT="44172" marB="44172"/>
                </a:tc>
                <a:extLst>
                  <a:ext uri="{0D108BD9-81ED-4DB2-BD59-A6C34878D82A}">
                    <a16:rowId xmlns:a16="http://schemas.microsoft.com/office/drawing/2014/main" val="10003"/>
                  </a:ext>
                </a:extLst>
              </a:tr>
            </a:tbl>
          </a:graphicData>
        </a:graphic>
      </p:graphicFrame>
      <p:sp>
        <p:nvSpPr>
          <p:cNvPr id="9" name="TextBox 6"/>
          <p:cNvSpPr txBox="1">
            <a:spLocks/>
          </p:cNvSpPr>
          <p:nvPr/>
        </p:nvSpPr>
        <p:spPr bwMode="auto">
          <a:xfrm>
            <a:off x="5947792" y="2636912"/>
            <a:ext cx="2656656" cy="2062103"/>
          </a:xfrm>
          <a:prstGeom prst="rect">
            <a:avLst/>
          </a:prstGeom>
          <a:solidFill>
            <a:srgbClr val="D1E4FB">
              <a:alpha val="70000"/>
            </a:srgbClr>
          </a:solid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Clr>
                <a:schemeClr val="tx1"/>
              </a:buClr>
              <a:buSzPct val="70000"/>
              <a:buFont typeface="Wingdings" pitchFamily="2" charset="2"/>
              <a:buChar char="l"/>
              <a:defRPr sz="2400" b="0">
                <a:solidFill>
                  <a:schemeClr val="tx1"/>
                </a:solidFill>
                <a:latin typeface="+mj-lt"/>
                <a:ea typeface="黑体" panose="02010609060101010101" pitchFamily="49" charset="-122"/>
                <a:cs typeface="+mn-cs"/>
              </a:defRPr>
            </a:lvl1pPr>
            <a:lvl2pPr marL="692150" indent="-347663" algn="l" rtl="0" eaLnBrk="1" fontAlgn="base" hangingPunct="1">
              <a:spcBef>
                <a:spcPct val="20000"/>
              </a:spcBef>
              <a:spcAft>
                <a:spcPct val="0"/>
              </a:spcAft>
              <a:buClr>
                <a:schemeClr val="tx1"/>
              </a:buClr>
              <a:buSzPct val="70000"/>
              <a:buFont typeface="Wingdings" pitchFamily="2" charset="2"/>
              <a:buChar char="l"/>
              <a:defRPr sz="2000">
                <a:solidFill>
                  <a:schemeClr val="tx1"/>
                </a:solidFill>
                <a:latin typeface="+mj-lt"/>
                <a:ea typeface="黑体" panose="02010609060101010101" pitchFamily="49" charset="-122"/>
              </a:defRPr>
            </a:lvl2pPr>
            <a:lvl3pPr marL="987425" indent="-293688" algn="l" rtl="0" eaLnBrk="1" fontAlgn="base" hangingPunct="1">
              <a:spcBef>
                <a:spcPct val="20000"/>
              </a:spcBef>
              <a:spcAft>
                <a:spcPct val="0"/>
              </a:spcAft>
              <a:buClr>
                <a:schemeClr val="tx1"/>
              </a:buClr>
              <a:buSzPct val="70000"/>
              <a:buFont typeface="Wingdings" pitchFamily="2" charset="2"/>
              <a:buChar char="l"/>
              <a:defRPr sz="1800">
                <a:solidFill>
                  <a:schemeClr val="tx1"/>
                </a:solidFill>
                <a:latin typeface="+mj-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j-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j-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600" kern="0" dirty="0" smtClean="0">
                <a:latin typeface="Times New Roman" pitchFamily="18" charset="0"/>
                <a:cs typeface="Times New Roman" pitchFamily="18" charset="0"/>
              </a:rPr>
              <a:t>variable </a:t>
            </a:r>
            <a:r>
              <a:rPr lang="en-US" altLang="zh-CN" sz="1600" b="1" kern="0" dirty="0" smtClean="0">
                <a:latin typeface="Times New Roman" pitchFamily="18" charset="0"/>
                <a:cs typeface="Times New Roman" pitchFamily="18" charset="0"/>
              </a:rPr>
              <a:t>X</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p>
          <a:p>
            <a:pPr marL="0" indent="0">
              <a:buFont typeface="Wingdings" pitchFamily="2" charset="2"/>
              <a:buNone/>
            </a:pPr>
            <a:r>
              <a:rPr lang="en-US" altLang="zh-CN" sz="1600" i="1" kern="0" dirty="0" smtClean="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r>
              <a:rPr lang="en-US" altLang="zh-CN" sz="1600" kern="0" dirty="0" smtClean="0">
                <a:latin typeface="Times New Roman" pitchFamily="18" charset="0"/>
                <a:cs typeface="Times New Roman" pitchFamily="18" charset="0"/>
              </a:rPr>
              <a:t> &gt; 0</a:t>
            </a:r>
          </a:p>
          <a:p>
            <a:pPr marL="0" indent="0">
              <a:lnSpc>
                <a:spcPct val="150000"/>
              </a:lnSpc>
              <a:buFont typeface="Wingdings" pitchFamily="2" charset="2"/>
              <a:buNone/>
            </a:pPr>
            <a:r>
              <a:rPr lang="en-US" altLang="zh-CN" sz="1600" b="1" kern="0" dirty="0" smtClean="0">
                <a:latin typeface="Times New Roman" pitchFamily="18" charset="0"/>
                <a:cs typeface="Times New Roman" pitchFamily="18" charset="0"/>
              </a:rPr>
              <a:t>IF X &gt; 5 THEN S1 ELSE S2</a:t>
            </a:r>
          </a:p>
          <a:p>
            <a:pPr marL="0" indent="0">
              <a:buFont typeface="Wingdings" pitchFamily="2" charset="2"/>
              <a:buNone/>
            </a:pPr>
            <a:r>
              <a:rPr lang="en-US" altLang="zh-CN" sz="1600" kern="0" dirty="0" smtClean="0">
                <a:latin typeface="Times New Roman" pitchFamily="18" charset="0"/>
                <a:cs typeface="Times New Roman" pitchFamily="18" charset="0"/>
              </a:rPr>
              <a:t>First check:</a:t>
            </a:r>
          </a:p>
          <a:p>
            <a:pPr marL="0" indent="0">
              <a:buNone/>
            </a:pPr>
            <a:r>
              <a:rPr lang="en-US" altLang="zh-CN" sz="1600" kern="0" dirty="0" smtClean="0">
                <a:latin typeface="Times New Roman" pitchFamily="18" charset="0"/>
                <a:cs typeface="Times New Roman" pitchFamily="18" charset="0"/>
              </a:rPr>
              <a:t>(a)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 nor</a:t>
            </a:r>
          </a:p>
          <a:p>
            <a:pPr marL="0" indent="0">
              <a:lnSpc>
                <a:spcPct val="150000"/>
              </a:lnSpc>
              <a:buNone/>
            </a:pPr>
            <a:r>
              <a:rPr lang="en-US" altLang="zh-CN" sz="1600" kern="0" dirty="0" smtClean="0">
                <a:latin typeface="Times New Roman" pitchFamily="18" charset="0"/>
                <a:cs typeface="Times New Roman" pitchFamily="18" charset="0"/>
              </a:rPr>
              <a:t>(b)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a:t>
            </a:r>
          </a:p>
        </p:txBody>
      </p:sp>
      <p:graphicFrame>
        <p:nvGraphicFramePr>
          <p:cNvPr id="7" name="对象 6"/>
          <p:cNvGraphicFramePr>
            <a:graphicFrameLocks noChangeAspect="1"/>
          </p:cNvGraphicFramePr>
          <p:nvPr>
            <p:extLst>
              <p:ext uri="{D42A27DB-BD31-4B8C-83A1-F6EECF244321}">
                <p14:modId xmlns:p14="http://schemas.microsoft.com/office/powerpoint/2010/main" val="635949774"/>
              </p:ext>
            </p:extLst>
          </p:nvPr>
        </p:nvGraphicFramePr>
        <p:xfrm>
          <a:off x="6516216" y="4005064"/>
          <a:ext cx="258710" cy="199008"/>
        </p:xfrm>
        <a:graphic>
          <a:graphicData uri="http://schemas.openxmlformats.org/presentationml/2006/ole">
            <mc:AlternateContent xmlns:mc="http://schemas.openxmlformats.org/markup-compatibility/2006">
              <mc:Choice xmlns:v="urn:schemas-microsoft-com:vml" Requires="v">
                <p:oleObj spid="_x0000_s1044" name="公式" r:id="rId3" imgW="164880" imgH="126720" progId="Equation.3">
                  <p:embed/>
                </p:oleObj>
              </mc:Choice>
              <mc:Fallback>
                <p:oleObj name="公式" r:id="rId3" imgW="164880" imgH="126720" progId="Equation.3">
                  <p:embed/>
                  <p:pic>
                    <p:nvPicPr>
                      <p:cNvPr id="0" name=""/>
                      <p:cNvPicPr/>
                      <p:nvPr/>
                    </p:nvPicPr>
                    <p:blipFill>
                      <a:blip r:embed="rId4"/>
                      <a:stretch>
                        <a:fillRect/>
                      </a:stretch>
                    </p:blipFill>
                    <p:spPr>
                      <a:xfrm>
                        <a:off x="6516216" y="4005064"/>
                        <a:ext cx="258710" cy="19900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21541962"/>
              </p:ext>
            </p:extLst>
          </p:nvPr>
        </p:nvGraphicFramePr>
        <p:xfrm>
          <a:off x="6516216" y="4375804"/>
          <a:ext cx="258710" cy="199008"/>
        </p:xfrm>
        <a:graphic>
          <a:graphicData uri="http://schemas.openxmlformats.org/presentationml/2006/ole">
            <mc:AlternateContent xmlns:mc="http://schemas.openxmlformats.org/markup-compatibility/2006">
              <mc:Choice xmlns:v="urn:schemas-microsoft-com:vml" Requires="v">
                <p:oleObj spid="_x0000_s1045" name="公式" r:id="rId5" imgW="164880" imgH="126720" progId="Equation.3">
                  <p:embed/>
                </p:oleObj>
              </mc:Choice>
              <mc:Fallback>
                <p:oleObj name="公式" r:id="rId5" imgW="164880" imgH="126720" progId="Equation.3">
                  <p:embed/>
                  <p:pic>
                    <p:nvPicPr>
                      <p:cNvPr id="7" name="对象 6"/>
                      <p:cNvPicPr/>
                      <p:nvPr/>
                    </p:nvPicPr>
                    <p:blipFill>
                      <a:blip r:embed="rId4"/>
                      <a:stretch>
                        <a:fillRect/>
                      </a:stretch>
                    </p:blipFill>
                    <p:spPr>
                      <a:xfrm>
                        <a:off x="6516216" y="4375804"/>
                        <a:ext cx="258710" cy="19900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dirty="0"/>
              <a:t>Effigy</a:t>
            </a:r>
            <a:endParaRPr lang="zh-CN" altLang="en-US" dirty="0"/>
          </a:p>
        </p:txBody>
      </p:sp>
      <p:sp>
        <p:nvSpPr>
          <p:cNvPr id="3" name="内容占位符 2"/>
          <p:cNvSpPr>
            <a:spLocks noGrp="1"/>
          </p:cNvSpPr>
          <p:nvPr>
            <p:ph idx="1"/>
          </p:nvPr>
        </p:nvSpPr>
        <p:spPr>
          <a:xfrm>
            <a:off x="457200" y="1719263"/>
            <a:ext cx="3970784" cy="4716000"/>
          </a:xfrm>
        </p:spPr>
        <p:txBody>
          <a:bodyPr/>
          <a:lstStyle/>
          <a:p>
            <a:r>
              <a:rPr lang="en-US" altLang="zh-CN" sz="2000" dirty="0"/>
              <a:t>The program </a:t>
            </a:r>
            <a:r>
              <a:rPr lang="en-US" altLang="zh-CN" sz="2000" b="1" dirty="0">
                <a:latin typeface="Times New Roman" panose="02020603050405020304" pitchFamily="18" charset="0"/>
                <a:cs typeface="Times New Roman" panose="02020603050405020304" pitchFamily="18" charset="0"/>
              </a:rPr>
              <a:t>SEARCH</a:t>
            </a:r>
            <a:r>
              <a:rPr lang="en-US" altLang="zh-CN" sz="2000" dirty="0"/>
              <a:t> was written to perform a binary search for an argument </a:t>
            </a:r>
            <a:r>
              <a:rPr lang="en-US" altLang="zh-CN" sz="2000" b="1" dirty="0">
                <a:latin typeface="Times New Roman" panose="02020603050405020304" pitchFamily="18" charset="0"/>
                <a:cs typeface="Times New Roman" panose="02020603050405020304" pitchFamily="18" charset="0"/>
              </a:rPr>
              <a:t>X</a:t>
            </a:r>
            <a:r>
              <a:rPr lang="en-US" altLang="zh-CN" sz="2000" dirty="0"/>
              <a:t> in an array </a:t>
            </a:r>
            <a:r>
              <a:rPr lang="en-US" altLang="zh-CN" sz="2000" b="1" dirty="0">
                <a:latin typeface="Times New Roman" panose="02020603050405020304" pitchFamily="18" charset="0"/>
                <a:cs typeface="Times New Roman" panose="02020603050405020304" pitchFamily="18" charset="0"/>
              </a:rPr>
              <a:t>A</a:t>
            </a:r>
            <a:r>
              <a:rPr lang="en-US" altLang="zh-CN" sz="2000" dirty="0"/>
              <a:t> of elements stored in ascending order.</a:t>
            </a:r>
          </a:p>
          <a:p>
            <a:r>
              <a:rPr lang="en-US" altLang="zh-CN" sz="2000" dirty="0"/>
              <a:t>If a match is found, the </a:t>
            </a:r>
            <a:r>
              <a:rPr lang="en-US" altLang="zh-CN" sz="2000" dirty="0" smtClean="0"/>
              <a:t>index of </a:t>
            </a:r>
            <a:r>
              <a:rPr lang="en-US" altLang="zh-CN" sz="2000" b="1" dirty="0">
                <a:latin typeface="Times New Roman" panose="02020603050405020304" pitchFamily="18" charset="0"/>
                <a:cs typeface="Times New Roman" panose="02020603050405020304" pitchFamily="18" charset="0"/>
              </a:rPr>
              <a:t>X</a:t>
            </a:r>
            <a:r>
              <a:rPr lang="en-US" altLang="zh-CN" sz="2000" dirty="0"/>
              <a:t> is returned in </a:t>
            </a:r>
            <a:r>
              <a:rPr lang="en-US" altLang="zh-CN" sz="2000" b="1" dirty="0">
                <a:latin typeface="Times New Roman" panose="02020603050405020304" pitchFamily="18" charset="0"/>
                <a:cs typeface="Times New Roman" panose="02020603050405020304" pitchFamily="18" charset="0"/>
              </a:rPr>
              <a:t>J</a:t>
            </a:r>
            <a:r>
              <a:rPr lang="en-US" altLang="zh-CN" sz="2000" dirty="0"/>
              <a:t> and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1. Otherwise, </a:t>
            </a:r>
            <a:r>
              <a:rPr lang="en-US" altLang="zh-CN" sz="2000" b="1" dirty="0">
                <a:latin typeface="Times New Roman" panose="02020603050405020304" pitchFamily="18" charset="0"/>
                <a:cs typeface="Times New Roman" panose="02020603050405020304" pitchFamily="18" charset="0"/>
              </a:rPr>
              <a:t>FOUND</a:t>
            </a:r>
            <a:r>
              <a:rPr lang="en-US" altLang="zh-CN" sz="2000" dirty="0"/>
              <a:t> is set to 0 and </a:t>
            </a:r>
            <a:r>
              <a:rPr lang="en-US" altLang="zh-CN" sz="2000" b="1" dirty="0">
                <a:latin typeface="Times New Roman" panose="02020603050405020304" pitchFamily="18" charset="0"/>
                <a:cs typeface="Times New Roman" panose="02020603050405020304" pitchFamily="18" charset="0"/>
              </a:rPr>
              <a:t>J</a:t>
            </a:r>
            <a:r>
              <a:rPr lang="en-US" altLang="zh-CN" sz="2000" dirty="0"/>
              <a:t> is set to the value such that </a:t>
            </a:r>
            <a:r>
              <a:rPr lang="en-US" altLang="zh-CN" sz="2000" b="1" dirty="0">
                <a:latin typeface="Times New Roman" panose="02020603050405020304" pitchFamily="18" charset="0"/>
                <a:cs typeface="Times New Roman" panose="02020603050405020304" pitchFamily="18" charset="0"/>
              </a:rPr>
              <a:t>A(J)</a:t>
            </a:r>
            <a:r>
              <a:rPr lang="en-US" altLang="zh-CN" sz="2000" dirty="0"/>
              <a:t> &lt; </a:t>
            </a:r>
            <a:r>
              <a:rPr lang="en-US" altLang="zh-CN" sz="2000" b="1" dirty="0">
                <a:latin typeface="Times New Roman" panose="02020603050405020304" pitchFamily="18" charset="0"/>
                <a:cs typeface="Times New Roman" panose="02020603050405020304" pitchFamily="18" charset="0"/>
              </a:rPr>
              <a:t>X</a:t>
            </a:r>
            <a:r>
              <a:rPr lang="en-US" altLang="zh-CN" sz="2000" dirty="0"/>
              <a:t> &lt; </a:t>
            </a:r>
            <a:r>
              <a:rPr lang="en-US" altLang="zh-CN" sz="2000" b="1" dirty="0">
                <a:latin typeface="Times New Roman" panose="02020603050405020304" pitchFamily="18" charset="0"/>
                <a:cs typeface="Times New Roman" panose="02020603050405020304" pitchFamily="18" charset="0"/>
              </a:rPr>
              <a:t>A(J+1)</a:t>
            </a:r>
            <a:r>
              <a:rPr lang="en-US" altLang="zh-CN" sz="2000" dirty="0"/>
              <a:t>.</a:t>
            </a:r>
            <a:endParaRPr lang="zh-CN" altLang="en-US" sz="20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18</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extLst>
              <p:ext uri="{D42A27DB-BD31-4B8C-83A1-F6EECF244321}">
                <p14:modId xmlns:p14="http://schemas.microsoft.com/office/powerpoint/2010/main" val="3670785006"/>
              </p:ext>
            </p:extLst>
          </p:nvPr>
        </p:nvGraphicFramePr>
        <p:xfrm>
          <a:off x="4476328" y="1774675"/>
          <a:ext cx="4344144" cy="4318621"/>
        </p:xfrm>
        <a:graphic>
          <a:graphicData uri="http://schemas.openxmlformats.org/drawingml/2006/table">
            <a:tbl>
              <a:tblPr firstRow="1">
                <a:tableStyleId>{69C7853C-536D-4A76-A0AE-DD22124D55A5}</a:tableStyleId>
              </a:tblPr>
              <a:tblGrid>
                <a:gridCol w="2736303">
                  <a:extLst>
                    <a:ext uri="{9D8B030D-6E8A-4147-A177-3AD203B41FA5}">
                      <a16:colId xmlns:a16="http://schemas.microsoft.com/office/drawing/2014/main" val="2561182014"/>
                    </a:ext>
                  </a:extLst>
                </a:gridCol>
                <a:gridCol w="1005943">
                  <a:extLst>
                    <a:ext uri="{9D8B030D-6E8A-4147-A177-3AD203B41FA5}">
                      <a16:colId xmlns:a16="http://schemas.microsoft.com/office/drawing/2014/main" val="3014690262"/>
                    </a:ext>
                  </a:extLst>
                </a:gridCol>
                <a:gridCol w="601898">
                  <a:extLst>
                    <a:ext uri="{9D8B030D-6E8A-4147-A177-3AD203B41FA5}">
                      <a16:colId xmlns:a16="http://schemas.microsoft.com/office/drawing/2014/main" val="1664197213"/>
                    </a:ext>
                  </a:extLst>
                </a:gridCol>
              </a:tblGrid>
              <a:tr h="359723">
                <a:tc>
                  <a:txBody>
                    <a:bodyPr/>
                    <a:lstStyle/>
                    <a:p>
                      <a:pPr algn="ctr"/>
                      <a:r>
                        <a:rPr lang="en-US" altLang="zh-CN" i="1" dirty="0" smtClean="0">
                          <a:solidFill>
                            <a:schemeClr val="tx1"/>
                          </a:solidFill>
                          <a:latin typeface="Times New Roman" panose="02020603050405020304" pitchFamily="18" charset="0"/>
                          <a:cs typeface="Times New Roman" panose="02020603050405020304" pitchFamily="18" charset="0"/>
                        </a:rPr>
                        <a:t>pc</a:t>
                      </a:r>
                      <a:endParaRPr lang="zh-CN" altLang="en-US" i="1" dirty="0">
                        <a:solidFill>
                          <a:schemeClr val="tx1"/>
                        </a:solidFill>
                        <a:latin typeface="Times New Roman" panose="02020603050405020304" pitchFamily="18" charset="0"/>
                        <a:cs typeface="Times New Roman" panose="02020603050405020304" pitchFamily="18" charset="0"/>
                      </a:endParaRP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FOUND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Times New Roman" panose="02020603050405020304" pitchFamily="18" charset="0"/>
                          <a:cs typeface="Times New Roman" panose="02020603050405020304" pitchFamily="18" charset="0"/>
                        </a:rPr>
                        <a:t>J</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7514577"/>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85001912"/>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88602942"/>
                  </a:ext>
                </a:extLst>
              </a:tr>
              <a:tr h="359351">
                <a:tc>
                  <a:txBody>
                    <a:bodyPr/>
                    <a:lstStyle/>
                    <a:p>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(3)</a:t>
                      </a:r>
                      <a:r>
                        <a:rPr lang="en-US" altLang="zh-CN" sz="1400" baseline="0" dirty="0" smtClean="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1965801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35975439"/>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 </a:t>
                      </a:r>
                      <a:r>
                        <a:rPr lang="en-US" altLang="zh-CN" sz="1400" dirty="0" smtClean="0">
                          <a:latin typeface="Times New Roman" panose="02020603050405020304" pitchFamily="18" charset="0"/>
                          <a:cs typeface="Times New Roman" panose="02020603050405020304" pitchFamily="18" charset="0"/>
                        </a:rPr>
                        <a: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33893147"/>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75819450"/>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792868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(2)</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(1)</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&lt;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18199264"/>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t>
                      </a:r>
                      <a:r>
                        <a:rPr lang="en-US" altLang="zh-CN" sz="1400" b="1" baseline="0" dirty="0" smtClean="0">
                          <a:latin typeface="Times New Roman" panose="02020603050405020304" pitchFamily="18" charset="0"/>
                          <a:cs typeface="Times New Roman" panose="02020603050405020304" pitchFamily="18" charset="0"/>
                        </a:rPr>
                        <a:t>A</a:t>
                      </a:r>
                      <a:r>
                        <a:rPr lang="en-US" altLang="zh-CN" sz="1400" baseline="0" dirty="0" smtClean="0">
                          <a:latin typeface="Times New Roman" panose="02020603050405020304" pitchFamily="18" charset="0"/>
                          <a:cs typeface="Times New Roman" panose="02020603050405020304" pitchFamily="18" charset="0"/>
                        </a:rPr>
                        <a:t>(3)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15362646"/>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&lt;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4</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02124365"/>
                  </a:ext>
                </a:extLst>
              </a:tr>
              <a:tr h="359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(5)</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&gt; </a:t>
                      </a:r>
                      <a:r>
                        <a:rPr lang="en-US" altLang="zh-CN" sz="1400" b="1"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(4)</a:t>
                      </a:r>
                      <a:r>
                        <a:rPr lang="en-US" altLang="zh-CN" sz="1400" baseline="0" dirty="0" smtClean="0">
                          <a:latin typeface="Times New Roman" panose="02020603050405020304" pitchFamily="18" charset="0"/>
                          <a:cs typeface="Times New Roman" panose="02020603050405020304" pitchFamily="18" charset="0"/>
                        </a:rPr>
                        <a:t> &amp; </a:t>
                      </a:r>
                      <a:r>
                        <a:rPr lang="en-US" altLang="zh-CN" sz="1400" b="1" baseline="0" dirty="0" smtClean="0">
                          <a:latin typeface="Times New Roman" panose="02020603050405020304" pitchFamily="18" charset="0"/>
                          <a:cs typeface="Times New Roman" panose="02020603050405020304" pitchFamily="18" charset="0"/>
                        </a:rPr>
                        <a:t>X</a:t>
                      </a:r>
                      <a:r>
                        <a:rPr lang="en-US" altLang="zh-CN" sz="1400" baseline="0" dirty="0" smtClean="0">
                          <a:latin typeface="Times New Roman" panose="02020603050405020304" pitchFamily="18" charset="0"/>
                          <a:cs typeface="Times New Roman" panose="02020603050405020304" pitchFamily="18" charset="0"/>
                        </a:rPr>
                        <a:t> &gt; A(3)</a:t>
                      </a:r>
                      <a:endParaRPr lang="zh-CN" altLang="en-US" sz="1400" dirty="0" smtClean="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60413103"/>
                  </a:ext>
                </a:extLst>
              </a:tr>
            </a:tbl>
          </a:graphicData>
        </a:graphic>
      </p:graphicFrame>
    </p:spTree>
    <p:extLst>
      <p:ext uri="{BB962C8B-B14F-4D97-AF65-F5344CB8AC3E}">
        <p14:creationId xmlns:p14="http://schemas.microsoft.com/office/powerpoint/2010/main" val="3431667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Practical Issues</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It is a problem of finding a practical way to  deal with variable storage-referencing.</a:t>
            </a:r>
          </a:p>
          <a:p>
            <a:pPr>
              <a:spcAft>
                <a:spcPts val="600"/>
              </a:spcAft>
            </a:pPr>
            <a:r>
              <a:rPr lang="en-US" altLang="zh-CN" dirty="0" smtClean="0"/>
              <a:t>The conflict between discrete aspects of computer arithmetic and the continuous nature of real numbers.</a:t>
            </a:r>
          </a:p>
          <a:p>
            <a:pPr>
              <a:spcAft>
                <a:spcPts val="600"/>
              </a:spcAft>
            </a:pPr>
            <a:r>
              <a:rPr lang="en-US" altLang="zh-CN" dirty="0"/>
              <a:t>When </a:t>
            </a:r>
            <a:r>
              <a:rPr lang="en-US" altLang="zh-CN" dirty="0" smtClean="0"/>
              <a:t>the constraint </a:t>
            </a:r>
            <a:r>
              <a:rPr lang="en-US" altLang="zh-CN" dirty="0"/>
              <a:t>expression growing </a:t>
            </a:r>
            <a:r>
              <a:rPr lang="en-US" altLang="zh-CN" dirty="0" smtClean="0"/>
              <a:t>complicated, </a:t>
            </a:r>
            <a:r>
              <a:rPr lang="en-US" altLang="zh-CN" dirty="0"/>
              <a:t>constraint </a:t>
            </a:r>
            <a:r>
              <a:rPr lang="en-US" altLang="zh-CN" dirty="0" smtClean="0"/>
              <a:t>solving becomes </a:t>
            </a:r>
            <a:r>
              <a:rPr lang="en-US" altLang="zh-CN" dirty="0"/>
              <a:t>a troubling </a:t>
            </a:r>
            <a:r>
              <a:rPr lang="en-US" altLang="zh-CN" dirty="0" smtClean="0"/>
              <a:t>problem.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19</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a:t>
            </a:r>
            <a:r>
              <a:rPr lang="en-US" altLang="zh-CN" dirty="0" smtClean="0"/>
              <a:t>Everywhere</a:t>
            </a:r>
            <a:endParaRPr lang="en-US" altLang="zh-CN" dirty="0"/>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Symbolic execution allows the creation of high-coverage test, which can help program testing and debugging. </a:t>
            </a:r>
          </a:p>
          <a:p>
            <a:pPr>
              <a:spcAft>
                <a:spcPts val="600"/>
              </a:spcAft>
            </a:pPr>
            <a:r>
              <a:rPr lang="en-US" altLang="zh-CN" dirty="0" smtClean="0"/>
              <a:t>The author built an interactive debugging system called </a:t>
            </a:r>
            <a:r>
              <a:rPr lang="en-US" altLang="zh-CN" cap="small" dirty="0" smtClean="0"/>
              <a:t>Effigy</a:t>
            </a:r>
            <a:r>
              <a:rPr lang="en-US" altLang="zh-CN" dirty="0" smtClean="0"/>
              <a:t>, which embodies symbolic execution.</a:t>
            </a:r>
          </a:p>
          <a:p>
            <a:pPr>
              <a:spcAft>
                <a:spcPts val="600"/>
              </a:spcAft>
            </a:pPr>
            <a:r>
              <a:rPr lang="en-US" altLang="zh-CN" dirty="0"/>
              <a:t>Symbolic </a:t>
            </a:r>
            <a:r>
              <a:rPr lang="en-US" altLang="zh-CN" dirty="0" smtClean="0"/>
              <a:t>execution is also useful in other forms of program analysis, including program optimization.</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20</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137591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1844824"/>
            <a:ext cx="6316657" cy="2297011"/>
          </a:xfrm>
        </p:spPr>
        <p:txBody>
          <a:bodyPr>
            <a:noAutofit/>
          </a:bodyPr>
          <a:lstStyle/>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Thank you</a:t>
            </a:r>
          </a:p>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val="191294665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p:txBody>
          <a:bodyPr/>
          <a:lstStyle/>
          <a:p>
            <a:r>
              <a:rPr lang="en-US" altLang="zh-CN" smtClean="0"/>
              <a:t>The user may define arbitrary identifiers as symbolic program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22</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nvGraphicFramePr>
        <p:xfrm>
          <a:off x="785786" y="2857496"/>
          <a:ext cx="7572428" cy="2038794"/>
        </p:xfrm>
        <a:graphic>
          <a:graphicData uri="http://schemas.openxmlformats.org/drawingml/2006/table">
            <a:tbl>
              <a:tblPr bandRow="1">
                <a:tableStyleId>{8A107856-5554-42FB-B03E-39F5DBC370BA}</a:tableStyleId>
              </a:tblPr>
              <a:tblGrid>
                <a:gridCol w="3786214">
                  <a:extLst>
                    <a:ext uri="{9D8B030D-6E8A-4147-A177-3AD203B41FA5}">
                      <a16:colId xmlns:a16="http://schemas.microsoft.com/office/drawing/2014/main" val="20000"/>
                    </a:ext>
                  </a:extLst>
                </a:gridCol>
                <a:gridCol w="3786214">
                  <a:extLst>
                    <a:ext uri="{9D8B030D-6E8A-4147-A177-3AD203B41FA5}">
                      <a16:colId xmlns:a16="http://schemas.microsoft.com/office/drawing/2014/main" val="20001"/>
                    </a:ext>
                  </a:extLst>
                </a:gridCol>
              </a:tblGrid>
              <a:tr h="442278">
                <a:tc>
                  <a:txBody>
                    <a:bodyPr/>
                    <a:lstStyle/>
                    <a:p>
                      <a:r>
                        <a:rPr lang="en-US" altLang="zh-CN" sz="2200" smtClean="0"/>
                        <a:t>CALL SUM (1, 3, 5);</a:t>
                      </a:r>
                      <a:endParaRPr lang="zh-CN" altLang="en-US" sz="2200"/>
                    </a:p>
                  </a:txBody>
                  <a:tcPr marL="120798" marR="120798" marT="60399" marB="60399">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altLang="zh-CN" sz="2200" smtClean="0"/>
                        <a:t>Normal execution over integers</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0"/>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“B”, “C”);</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altLang="zh-CN" sz="2200" smtClean="0"/>
                        <a:t>Symbolic execution using the symbols A, B, and</a:t>
                      </a:r>
                      <a:r>
                        <a:rPr lang="en-US" altLang="zh-CN" sz="2200" baseline="0" smtClean="0"/>
                        <a:t> C</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1"/>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3, 5);</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r>
                        <a:rPr lang="en-US" altLang="zh-CN" sz="2200" smtClean="0"/>
                        <a:t>A combination</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00" dirty="0" smtClean="0"/>
              <a:t>Unreliable Programs Bring Losses</a:t>
            </a:r>
            <a:endParaRPr lang="en-US" altLang="zh-CN" sz="3400" dirty="0"/>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But 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2"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3"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16659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dirty="0" smtClean="0"/>
              <a:t>If the program is judged to produce correct results for some small sample data, it is assumed to be correct.</a:t>
            </a:r>
          </a:p>
          <a:p>
            <a:pPr lvl="1">
              <a:spcBef>
                <a:spcPts val="600"/>
              </a:spcBef>
              <a:spcAft>
                <a:spcPts val="600"/>
              </a:spcAft>
            </a:pPr>
            <a:r>
              <a:rPr lang="en-US" altLang="zh-CN"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a:t>
            </a:r>
            <a:r>
              <a:rPr lang="en-US" altLang="zh-CN" dirty="0" smtClean="0"/>
              <a:t>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val="2710604275"/>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This paper describes a practical approach between two extremes which is an enhanced testing </a:t>
            </a:r>
            <a:r>
              <a:rPr lang="en-US" altLang="zh-CN" sz="2200" dirty="0" smtClean="0"/>
              <a:t>technique.</a:t>
            </a:r>
          </a:p>
          <a:p>
            <a:pPr>
              <a:spcAft>
                <a:spcPts val="600"/>
              </a:spcAft>
            </a:pPr>
            <a:r>
              <a:rPr lang="en-US" altLang="zh-CN" sz="2200" dirty="0" smtClean="0"/>
              <a:t>The key idea is to use </a:t>
            </a:r>
            <a:r>
              <a:rPr lang="en-US" altLang="zh-CN" sz="2200" i="1" dirty="0" smtClean="0">
                <a:solidFill>
                  <a:srgbClr val="7C1302"/>
                </a:solidFill>
              </a:rPr>
              <a:t>symbolic values</a:t>
            </a:r>
            <a:r>
              <a:rPr lang="en-US" altLang="zh-CN" sz="2200" dirty="0" smtClean="0"/>
              <a:t>, instead of concrete data values as input and to represent the values of program variables as </a:t>
            </a:r>
            <a:r>
              <a:rPr lang="en-US" altLang="zh-CN" sz="2200" i="1" dirty="0" smtClean="0">
                <a:solidFill>
                  <a:srgbClr val="7C1302"/>
                </a:solidFill>
              </a:rPr>
              <a:t>symbolic expressions</a:t>
            </a:r>
            <a:r>
              <a:rPr lang="en-US" altLang="zh-CN" sz="2200" dirty="0" smtClean="0"/>
              <a:t>.</a:t>
            </a:r>
          </a:p>
          <a:p>
            <a:pPr>
              <a:spcAft>
                <a:spcPts val="600"/>
              </a:spcAft>
            </a:pPr>
            <a:r>
              <a:rPr lang="en-US" altLang="zh-CN" sz="2200" dirty="0" smtClean="0"/>
              <a:t>A key goal of symbolic execution in software testing is to:</a:t>
            </a:r>
          </a:p>
          <a:p>
            <a:pPr lvl="1">
              <a:spcAft>
                <a:spcPts val="600"/>
              </a:spcAft>
              <a:buFont typeface="+mj-lt"/>
              <a:buAutoNum type="arabicPeriod"/>
            </a:pPr>
            <a:r>
              <a:rPr lang="en-US" altLang="zh-CN" sz="1800" dirty="0"/>
              <a:t>explore as many different program </a:t>
            </a:r>
            <a:r>
              <a:rPr lang="en-US" altLang="zh-CN" sz="1800" dirty="0" smtClean="0"/>
              <a:t>paths as </a:t>
            </a:r>
            <a:r>
              <a:rPr lang="en-US" altLang="zh-CN" sz="1800" dirty="0"/>
              <a:t>possible in a given amount of </a:t>
            </a:r>
            <a:r>
              <a:rPr lang="en-US" altLang="zh-CN" sz="1800" dirty="0" smtClean="0"/>
              <a:t>time</a:t>
            </a:r>
          </a:p>
          <a:p>
            <a:pPr lvl="1">
              <a:spcAft>
                <a:spcPts val="600"/>
              </a:spcAft>
              <a:buFont typeface="+mj-lt"/>
              <a:buAutoNum type="arabicPeriod"/>
            </a:pPr>
            <a:r>
              <a:rPr lang="en-US" altLang="zh-CN" sz="1800" dirty="0"/>
              <a:t>for each path to generate a set of concrete input values exercising that path, and check for the presence of various kinds of errors</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7367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Execution</a:t>
            </a:r>
            <a:endParaRPr lang="zh-CN" altLang="en-US" dirty="0"/>
          </a:p>
        </p:txBody>
      </p:sp>
      <p:sp>
        <p:nvSpPr>
          <p:cNvPr id="3" name="内容占位符 2"/>
          <p:cNvSpPr>
            <a:spLocks noGrp="1"/>
          </p:cNvSpPr>
          <p:nvPr>
            <p:ph idx="1"/>
          </p:nvPr>
        </p:nvSpPr>
        <p:spPr>
          <a:xfrm>
            <a:off x="457200" y="1719263"/>
            <a:ext cx="8229600" cy="1873537"/>
          </a:xfrm>
        </p:spPr>
        <p:txBody>
          <a:bodyPr/>
          <a:lstStyle/>
          <a:p>
            <a:pPr>
              <a:spcAft>
                <a:spcPts val="600"/>
              </a:spcAft>
            </a:pPr>
            <a:r>
              <a:rPr lang="en-US" altLang="zh-CN" dirty="0" smtClean="0"/>
              <a:t>From </a:t>
            </a:r>
            <a:r>
              <a:rPr lang="en-US" altLang="zh-CN" dirty="0"/>
              <a:t>a test generation perspective, it allows the creation of high-coverage test </a:t>
            </a:r>
            <a:r>
              <a:rPr lang="en-US" altLang="zh-CN" dirty="0" smtClean="0"/>
              <a:t>suites.</a:t>
            </a:r>
          </a:p>
          <a:p>
            <a:r>
              <a:rPr lang="en-US" altLang="zh-CN" dirty="0" smtClean="0"/>
              <a:t>From </a:t>
            </a:r>
            <a:r>
              <a:rPr lang="en-US" altLang="zh-CN" dirty="0"/>
              <a:t>a </a:t>
            </a:r>
            <a:r>
              <a:rPr lang="en-US" altLang="zh-CN" dirty="0" smtClean="0"/>
              <a:t>bug-finding perspective</a:t>
            </a:r>
            <a:r>
              <a:rPr lang="en-US" altLang="zh-CN" dirty="0"/>
              <a:t>, it provides developers with a </a:t>
            </a:r>
            <a:r>
              <a:rPr lang="en-US" altLang="zh-CN" dirty="0" smtClean="0"/>
              <a:t>concrete input </a:t>
            </a:r>
            <a:r>
              <a:rPr lang="en-US" altLang="zh-CN" dirty="0"/>
              <a:t>that triggers the </a:t>
            </a:r>
            <a:r>
              <a:rPr lang="en-US" altLang="zh-CN" dirty="0" smtClean="0"/>
              <a:t>bug.</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2020/12/1</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
        <p:nvSpPr>
          <p:cNvPr id="7" name="矩形 6"/>
          <p:cNvSpPr/>
          <p:nvPr/>
        </p:nvSpPr>
        <p:spPr>
          <a:xfrm>
            <a:off x="1477936" y="4005063"/>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3091875" y="4697650"/>
            <a:ext cx="573661" cy="506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2957847" y="4005063"/>
            <a:ext cx="707689" cy="692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1493475" y="4005063"/>
            <a:ext cx="649633" cy="85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477936" y="4862890"/>
            <a:ext cx="665172" cy="6369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1928794" y="5077204"/>
            <a:ext cx="301944" cy="786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359164"/>
            <a:ext cx="950924" cy="43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905473" y="4642576"/>
            <a:ext cx="309206" cy="934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636483" y="4136508"/>
            <a:ext cx="448701" cy="1308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500298" y="4862890"/>
            <a:ext cx="221005" cy="1000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43108" y="4862890"/>
            <a:ext cx="684236" cy="5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2257063" y="4005063"/>
            <a:ext cx="528988" cy="857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1835696" y="407707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547664" y="450912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547664" y="500231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619672" y="5650386"/>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106272" y="505283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301692" y="554037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399518" y="464227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649865" y="4089448"/>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36483" y="442826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65111" y="435682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61251" y="47854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12814" y="502648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454486" y="499168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07149" y="542839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192712" y="4005064"/>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V="1">
            <a:off x="6786578" y="4665256"/>
            <a:ext cx="571504" cy="554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6650393" y="4005635"/>
            <a:ext cx="729919" cy="660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5192712" y="4005635"/>
            <a:ext cx="665172" cy="857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192712" y="4862891"/>
            <a:ext cx="665172" cy="636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5643570" y="5077205"/>
            <a:ext cx="292443" cy="786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400105"/>
            <a:ext cx="957615" cy="3914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614781" y="4665256"/>
            <a:ext cx="314674"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357950" y="4148511"/>
            <a:ext cx="428628" cy="12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6215074" y="4862892"/>
            <a:ext cx="243235" cy="1000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852605" y="4862890"/>
            <a:ext cx="70059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5951552" y="4004492"/>
            <a:ext cx="549274" cy="858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79755" y="435682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2565" y="47140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494003" y="542839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2631" y="521408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7950" y="50023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1259" y="428538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6994201" y="414251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1325" y="464257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6994201" y="557127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6994201" y="5142642"/>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494135" y="5285518"/>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519686" y="2375684"/>
            <a:ext cx="173257" cy="3646148"/>
          </a:xfrm>
          <a:prstGeom prst="curvedConnector3">
            <a:avLst>
              <a:gd name="adj1" fmla="val 245034"/>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flipV="1">
            <a:off x="1835696" y="478128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8" name="椭圆 117"/>
          <p:cNvSpPr/>
          <p:nvPr/>
        </p:nvSpPr>
        <p:spPr>
          <a:xfrm flipV="1">
            <a:off x="2080518" y="436510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1" name="椭圆 120"/>
          <p:cNvSpPr/>
          <p:nvPr/>
        </p:nvSpPr>
        <p:spPr>
          <a:xfrm flipV="1">
            <a:off x="3382026" y="415451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9" name="椭圆 118"/>
          <p:cNvSpPr/>
          <p:nvPr/>
        </p:nvSpPr>
        <p:spPr>
          <a:xfrm flipV="1">
            <a:off x="1802110" y="54080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0" name="椭圆 119"/>
          <p:cNvSpPr/>
          <p:nvPr/>
        </p:nvSpPr>
        <p:spPr>
          <a:xfrm flipV="1">
            <a:off x="2371347" y="519740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2" name="曲线连接符 101"/>
          <p:cNvCxnSpPr>
            <a:stCxn id="86" idx="4"/>
            <a:endCxn id="59" idx="5"/>
          </p:cNvCxnSpPr>
          <p:nvPr/>
        </p:nvCxnSpPr>
        <p:spPr>
          <a:xfrm rot="16200000" flipH="1" flipV="1">
            <a:off x="4516845" y="2538399"/>
            <a:ext cx="165556" cy="3659530"/>
          </a:xfrm>
          <a:prstGeom prst="curvedConnector3">
            <a:avLst>
              <a:gd name="adj1" fmla="val -138080"/>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flipV="1">
            <a:off x="3371151" y="459013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3" name="椭圆 122"/>
          <p:cNvSpPr/>
          <p:nvPr/>
        </p:nvSpPr>
        <p:spPr>
          <a:xfrm flipV="1">
            <a:off x="3266400" y="522507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4" name="椭圆 123"/>
          <p:cNvSpPr/>
          <p:nvPr/>
        </p:nvSpPr>
        <p:spPr>
          <a:xfrm flipV="1">
            <a:off x="3101219" y="566865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5" name="椭圆 124"/>
          <p:cNvSpPr/>
          <p:nvPr/>
        </p:nvSpPr>
        <p:spPr>
          <a:xfrm flipV="1">
            <a:off x="3449280" y="5586267"/>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8" name="文本框 127"/>
          <p:cNvSpPr txBox="1"/>
          <p:nvPr/>
        </p:nvSpPr>
        <p:spPr>
          <a:xfrm>
            <a:off x="2498690" y="4874686"/>
            <a:ext cx="216024"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P spid="117" grpId="0" animBg="1"/>
      <p:bldP spid="118" grpId="0" animBg="1"/>
      <p:bldP spid="121" grpId="0" animBg="1"/>
      <p:bldP spid="119" grpId="0" animBg="1"/>
      <p:bldP spid="120" grpId="0" animBg="1"/>
      <p:bldP spid="122" grpId="0" animBg="1"/>
      <p:bldP spid="123" grpId="0" animBg="1"/>
      <p:bldP spid="124" grpId="0" animBg="1"/>
      <p:bldP spid="125" grpId="0" animBg="1"/>
      <p:bldP spid="128"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42298</TotalTime>
  <Words>1712</Words>
  <Application>Microsoft Office PowerPoint</Application>
  <PresentationFormat>全屏显示(4:3)</PresentationFormat>
  <Paragraphs>247</Paragraphs>
  <Slides>22</Slides>
  <Notes>4</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41" baseType="lpstr">
      <vt:lpstr>等线</vt:lpstr>
      <vt:lpstr>仿宋</vt:lpstr>
      <vt:lpstr>黑体</vt:lpstr>
      <vt:lpstr>华文细黑</vt:lpstr>
      <vt:lpstr>宋体</vt:lpstr>
      <vt:lpstr>Arial</vt:lpstr>
      <vt:lpstr>Bell MT</vt:lpstr>
      <vt:lpstr>Bodoni MT</vt:lpstr>
      <vt:lpstr>Calibri</vt:lpstr>
      <vt:lpstr>Candara</vt:lpstr>
      <vt:lpstr>Consolas</vt:lpstr>
      <vt:lpstr>Courier New</vt:lpstr>
      <vt:lpstr>Rockwell</vt:lpstr>
      <vt:lpstr>Times New Roman</vt:lpstr>
      <vt:lpstr>Wingdings</vt:lpstr>
      <vt:lpstr>Wingdings 2</vt:lpstr>
      <vt:lpstr>2_Network</vt:lpstr>
      <vt:lpstr>mopec-2</vt:lpstr>
      <vt:lpstr>公式</vt:lpstr>
      <vt:lpstr>PowerPoint 演示文稿</vt:lpstr>
      <vt:lpstr>Program is Everywhere</vt:lpstr>
      <vt:lpstr>Unreliable Programs Bring Losses</vt:lpstr>
      <vt:lpstr>Motivation</vt:lpstr>
      <vt:lpstr>Existing Technology</vt:lpstr>
      <vt:lpstr>Existing Technology</vt:lpstr>
      <vt:lpstr>Existing Technology</vt:lpstr>
      <vt:lpstr>Symbolic Execution</vt:lpstr>
      <vt:lpstr>Symbolic Execution</vt:lpstr>
      <vt:lpstr>Symbolic Execution Tree</vt:lpstr>
      <vt:lpstr>Symbolic Execution Tree</vt:lpstr>
      <vt:lpstr>Symbolic Execution Semantics</vt:lpstr>
      <vt:lpstr>Symbolic Execution Semantics</vt:lpstr>
      <vt:lpstr>Symbolic Execution Semantics</vt:lpstr>
      <vt:lpstr>Effigy</vt:lpstr>
      <vt:lpstr>Effigy</vt:lpstr>
      <vt:lpstr>Effigy</vt:lpstr>
      <vt:lpstr>Effigy</vt:lpstr>
      <vt:lpstr>Practical Issues</vt:lpstr>
      <vt:lpstr>Conclusion</vt:lpstr>
      <vt:lpstr>PowerPoint 演示文稿</vt:lpstr>
      <vt:lpstr>Effigy</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dell</cp:lastModifiedBy>
  <cp:revision>1314</cp:revision>
  <cp:lastPrinted>2014-03-24T00:35:37Z</cp:lastPrinted>
  <dcterms:created xsi:type="dcterms:W3CDTF">2012-02-01T01:23:27Z</dcterms:created>
  <dcterms:modified xsi:type="dcterms:W3CDTF">2020-12-01T12:56:34Z</dcterms:modified>
</cp:coreProperties>
</file>