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8"/>
  </p:notesMasterIdLst>
  <p:handoutMasterIdLst>
    <p:handoutMasterId r:id="rId9"/>
  </p:handoutMasterIdLst>
  <p:sldIdLst>
    <p:sldId id="554" r:id="rId3"/>
    <p:sldId id="557" r:id="rId4"/>
    <p:sldId id="558" r:id="rId5"/>
    <p:sldId id="559" r:id="rId6"/>
    <p:sldId id="556" r:id="rId7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ECFF"/>
    <a:srgbClr val="D1E4FB"/>
    <a:srgbClr val="6699FF"/>
    <a:srgbClr val="CC3300"/>
    <a:srgbClr val="7C1302"/>
    <a:srgbClr val="B2B2B2"/>
    <a:srgbClr val="993366"/>
    <a:srgbClr val="800000"/>
    <a:srgbClr val="99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2931" autoAdjust="0"/>
  </p:normalViewPr>
  <p:slideViewPr>
    <p:cSldViewPr>
      <p:cViewPr varScale="1">
        <p:scale>
          <a:sx n="138" d="100"/>
          <a:sy n="138" d="100"/>
        </p:scale>
        <p:origin x="2376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5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大家好，我今天小组报告的题目是</a:t>
            </a:r>
            <a:r>
              <a:rPr lang="en-US" altLang="zh-CN" dirty="0" err="1" smtClean="0"/>
              <a:t>DSLabs</a:t>
            </a:r>
            <a:r>
              <a:rPr lang="zh-CN" altLang="en-US" dirty="0" smtClean="0"/>
              <a:t>平台介绍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4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8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2401B9-C353-496F-83CA-7763BB0F5079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2020/11/27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0A0D1C-E1A7-4173-A83B-BE0A151AD21D}" type="datetime1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D8151-8E1F-45F1-AD37-ADD20CE3B571}" type="datetime1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088825F0-E1E2-4D5D-A82F-05FCC4810083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2020/11/27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25AAD66-C55A-4153-AC01-CF58499EEF39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B6EA-C27F-4C6C-B3BE-8FA73B165B46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0494-49F0-4E2C-974C-52997AD2B4FA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BB93B621-1D18-4C12-9F5E-8634C31B582F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0ABCB11-2F15-4514-AF3A-9B87F3D5E401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E85D-FD67-433A-95A2-8B28BE35333E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400">
                <a:latin typeface="+mj-lt"/>
                <a:ea typeface="黑体" panose="02010609060101010101" pitchFamily="49" charset="-122"/>
              </a:defRPr>
            </a:lvl1pPr>
            <a:lvl2pPr>
              <a:buClr>
                <a:schemeClr val="tx1"/>
              </a:buClr>
              <a:defRPr sz="2000">
                <a:latin typeface="+mj-lt"/>
                <a:ea typeface="黑体" panose="02010609060101010101" pitchFamily="49" charset="-122"/>
              </a:defRPr>
            </a:lvl2pPr>
            <a:lvl3pPr>
              <a:buClr>
                <a:schemeClr val="tx1"/>
              </a:buClr>
              <a:defRPr sz="1800"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2020/11/27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872C-644B-41E6-B053-75DC9162E92F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CC15-875C-45BB-B7D5-C1D356981074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1FF3-01DA-4D1A-BD9C-EA8CED4F071D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F2F90-169B-4E3A-B641-F17EA8199ECB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2020/11/27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59148F-DC7D-439C-B62C-FE0239F86848}" type="datetime1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FA0E4-3D0F-4EA1-8DE8-179E51BDCAD2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2020/11/27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639B2-BE88-43E5-9A9C-229E66C79D12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2020/11/27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C3A42-B884-46E6-A801-778E9F6D22DF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2020/11/27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ABD63-781D-406C-88DE-130EA30052E5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2020/11/27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B75FE-CA53-4A07-A41E-E0F10CEDF23B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2020/11/27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defTabSz="457200"/>
            <a:fld id="{B521F525-9200-48C1-9F27-A5E1B65E7F78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 defTabSz="457200"/>
              <a:t>2020/11/27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 defTabSz="457200"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AD447602-417E-4FA0-A768-0CCEDCC21470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accent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Candara" panose="020E0502030303020204" pitchFamily="34" charset="0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0" y="1268760"/>
            <a:ext cx="9144000" cy="1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4400" b="0" kern="0" dirty="0" smtClean="0">
              <a:solidFill>
                <a:srgbClr val="7C1302"/>
              </a:solidFill>
              <a:latin typeface="Arial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4400" b="0" kern="0" dirty="0" smtClean="0">
              <a:solidFill>
                <a:srgbClr val="7C1302"/>
              </a:solidFill>
              <a:latin typeface="Arial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4400" b="0" kern="0" dirty="0" smtClean="0">
              <a:solidFill>
                <a:srgbClr val="7C1302"/>
              </a:solidFill>
              <a:latin typeface="Arial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4400" b="0" kern="0" dirty="0" smtClean="0">
              <a:solidFill>
                <a:srgbClr val="7C1302"/>
              </a:solidFill>
              <a:latin typeface="Arial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4400" b="0" kern="0" dirty="0" smtClean="0">
              <a:solidFill>
                <a:srgbClr val="7C1302"/>
              </a:solidFill>
              <a:latin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400" b="1" i="0" u="none" strike="noStrike" kern="0" cap="none" spc="0" normalizeH="0" baseline="0" noProof="0" dirty="0" smtClean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4400" kern="0" dirty="0" smtClean="0">
              <a:solidFill>
                <a:srgbClr val="7C1302"/>
              </a:solidFill>
              <a:latin typeface="Arial"/>
            </a:endParaRPr>
          </a:p>
          <a:p>
            <a:pPr lvl="0"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4200" kern="0" dirty="0" smtClean="0">
                <a:solidFill>
                  <a:schemeClr val="tx1"/>
                </a:solidFill>
                <a:latin typeface="Arial"/>
              </a:rPr>
              <a:t>Symbolic Execution </a:t>
            </a:r>
          </a:p>
          <a:p>
            <a:pPr lvl="0"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4200" kern="0" dirty="0" smtClean="0">
                <a:solidFill>
                  <a:schemeClr val="tx1"/>
                </a:solidFill>
                <a:latin typeface="Arial"/>
              </a:rPr>
              <a:t>and Program Testing</a:t>
            </a:r>
            <a:endParaRPr kumimoji="0" lang="en-US" altLang="zh-CN" sz="4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3131840" y="4725144"/>
            <a:ext cx="2880320" cy="1348348"/>
          </a:xfrm>
          <a:prstGeom prst="rect">
            <a:avLst/>
          </a:prstGeom>
        </p:spPr>
        <p:txBody>
          <a:bodyPr vert="horz" lIns="118872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130000"/>
              </a:lnSpc>
              <a:buClr>
                <a:srgbClr val="6076B4"/>
              </a:buClr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Speaker: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Lintian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Shi</a:t>
            </a:r>
          </a:p>
          <a:p>
            <a:pPr algn="ctr">
              <a:lnSpc>
                <a:spcPct val="130000"/>
              </a:lnSpc>
              <a:buClr>
                <a:srgbClr val="6076B4"/>
              </a:buClr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2020/12/4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83768" y="3286725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Rockwell" panose="02060603020205020403" pitchFamily="18" charset="0"/>
              </a:rPr>
              <a:t>James C. King</a:t>
            </a:r>
          </a:p>
          <a:p>
            <a:r>
              <a:rPr lang="en-US" altLang="zh-CN" dirty="0" smtClean="0">
                <a:latin typeface="Rockwell" panose="02060603020205020403" pitchFamily="18" charset="0"/>
              </a:rPr>
              <a:t>IBM Thomas J. Watson Research Center</a:t>
            </a:r>
            <a:endParaRPr lang="zh-CN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11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91">
        <p:fade/>
      </p:transition>
    </mc:Choice>
    <mc:Fallback xmlns="">
      <p:transition spd="med" advTm="96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sz="2800" dirty="0"/>
              <a:t>The large-scale production of reliable programs is </a:t>
            </a:r>
            <a:r>
              <a:rPr lang="en-US" altLang="zh-CN" sz="2800" dirty="0" smtClean="0"/>
              <a:t>a challenging problem in 1970s and even today.</a:t>
            </a:r>
          </a:p>
          <a:p>
            <a:pPr>
              <a:spcAft>
                <a:spcPts val="1200"/>
              </a:spcAft>
            </a:pPr>
            <a:r>
              <a:rPr lang="en-US" altLang="zh-CN" sz="2800" dirty="0" smtClean="0"/>
              <a:t>Programs </a:t>
            </a:r>
            <a:r>
              <a:rPr lang="en-US" altLang="zh-CN" sz="2800" dirty="0"/>
              <a:t>with potential faults may cause serious </a:t>
            </a:r>
            <a:r>
              <a:rPr lang="en-US" altLang="zh-CN" sz="2800" dirty="0" smtClean="0"/>
              <a:t>accidents.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2020/11/27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6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Existing 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Program </a:t>
            </a:r>
            <a:r>
              <a:rPr lang="en-US" altLang="zh-CN" sz="2800" dirty="0"/>
              <a:t>t</a:t>
            </a:r>
            <a:r>
              <a:rPr lang="en-US" altLang="zh-CN" sz="2800" dirty="0" smtClean="0"/>
              <a:t>esting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If the program is judged to produce correct results for some small sample data, it is assumed to be correct.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It is a big question of how to choose the sample. The sample data cannot cover all executions.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“Program testing can be used to show the presence of bugs, but never to </a:t>
            </a:r>
            <a:r>
              <a:rPr lang="en-US" altLang="zh-CN" dirty="0" smtClean="0"/>
              <a:t>show </a:t>
            </a:r>
            <a:r>
              <a:rPr lang="en-US" altLang="zh-CN" dirty="0"/>
              <a:t>their absence!” — </a:t>
            </a:r>
            <a:r>
              <a:rPr lang="en-US" altLang="zh-CN" i="1" dirty="0" err="1"/>
              <a:t>Edsger</a:t>
            </a:r>
            <a:r>
              <a:rPr lang="en-US" altLang="zh-CN" i="1" dirty="0"/>
              <a:t> W. </a:t>
            </a:r>
            <a:r>
              <a:rPr lang="en-US" altLang="zh-CN" i="1" dirty="0" err="1" smtClean="0"/>
              <a:t>Dijkstra</a:t>
            </a:r>
            <a:endParaRPr lang="en-US" altLang="zh-CN" i="1" dirty="0" smtClean="0"/>
          </a:p>
          <a:p>
            <a:pPr lvl="1">
              <a:spcAft>
                <a:spcPts val="600"/>
              </a:spcAft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2020/11/27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044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Existing 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Program proving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The programmer formally proves that the program meets its specification for all executions.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The practical accomplishments fall short of a tool for routine use. There is no proof assistant in 1970s. </a:t>
            </a:r>
            <a:r>
              <a:rPr lang="en-US" altLang="zh-CN" i="1" dirty="0" smtClean="0"/>
              <a:t>Coq</a:t>
            </a:r>
            <a:r>
              <a:rPr lang="en-US" altLang="zh-CN" dirty="0" smtClean="0"/>
              <a:t> was first release in 1989 and </a:t>
            </a:r>
            <a:r>
              <a:rPr lang="en-US" altLang="zh-CN" i="1" dirty="0" smtClean="0"/>
              <a:t>TLA+</a:t>
            </a:r>
            <a:r>
              <a:rPr lang="en-US" altLang="zh-CN" dirty="0" smtClean="0"/>
              <a:t> was introduced in 1999.</a:t>
            </a:r>
            <a:endParaRPr lang="en-US" altLang="zh-CN" i="1" dirty="0" smtClean="0"/>
          </a:p>
          <a:p>
            <a:pPr lvl="1">
              <a:spcAft>
                <a:spcPts val="600"/>
              </a:spcAft>
            </a:pPr>
            <a:r>
              <a:rPr lang="en-US" altLang="zh-CN" dirty="0" smtClean="0"/>
              <a:t>The confidence depends on the creation of the specification and the construction of proof steps</a:t>
            </a:r>
            <a:r>
              <a:rPr lang="en-US" altLang="zh-CN" dirty="0"/>
              <a:t>, which </a:t>
            </a:r>
            <a:r>
              <a:rPr lang="en-US" altLang="zh-CN" smtClean="0"/>
              <a:t>are both error-prone.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2020/11/27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665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03648" y="2564904"/>
            <a:ext cx="6316657" cy="2297011"/>
          </a:xfrm>
        </p:spPr>
        <p:txBody>
          <a:bodyPr>
            <a:noAutofit/>
          </a:bodyPr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en-US" altLang="zh-CN" sz="4800" b="1" dirty="0" smtClean="0">
                <a:latin typeface="黑体" panose="02010609060101010101" pitchFamily="49" charset="-122"/>
                <a:cs typeface="+mj-cs"/>
              </a:rPr>
              <a:t>Thank you</a:t>
            </a:r>
            <a:endParaRPr lang="en-US" altLang="zh-CN" sz="4800" b="1" dirty="0" smtClean="0">
              <a:latin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294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"/>
    </mc:Choice>
    <mc:Fallback xmlns="">
      <p:transition spd="slow" advTm="1792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40405</TotalTime>
  <Words>214</Words>
  <Application>Microsoft Office PowerPoint</Application>
  <PresentationFormat>全屏显示(4:3)</PresentationFormat>
  <Paragraphs>36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仿宋</vt:lpstr>
      <vt:lpstr>黑体</vt:lpstr>
      <vt:lpstr>华文细黑</vt:lpstr>
      <vt:lpstr>宋体</vt:lpstr>
      <vt:lpstr>Arial</vt:lpstr>
      <vt:lpstr>Calibri</vt:lpstr>
      <vt:lpstr>Candara</vt:lpstr>
      <vt:lpstr>Courier New</vt:lpstr>
      <vt:lpstr>Rockwell</vt:lpstr>
      <vt:lpstr>Times New Roman</vt:lpstr>
      <vt:lpstr>Wingdings</vt:lpstr>
      <vt:lpstr>Wingdings 2</vt:lpstr>
      <vt:lpstr>2_Network</vt:lpstr>
      <vt:lpstr>mopec-2</vt:lpstr>
      <vt:lpstr>PowerPoint 演示文稿</vt:lpstr>
      <vt:lpstr>Motivation</vt:lpstr>
      <vt:lpstr>Existing technology</vt:lpstr>
      <vt:lpstr>Existing technology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dell</cp:lastModifiedBy>
  <cp:revision>1224</cp:revision>
  <cp:lastPrinted>2014-03-24T00:35:37Z</cp:lastPrinted>
  <dcterms:created xsi:type="dcterms:W3CDTF">2012-02-01T01:23:27Z</dcterms:created>
  <dcterms:modified xsi:type="dcterms:W3CDTF">2020-11-27T13:09:33Z</dcterms:modified>
</cp:coreProperties>
</file>