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16"/>
  </p:notesMasterIdLst>
  <p:handoutMasterIdLst>
    <p:handoutMasterId r:id="rId17"/>
  </p:handoutMasterIdLst>
  <p:sldIdLst>
    <p:sldId id="554" r:id="rId3"/>
    <p:sldId id="561" r:id="rId4"/>
    <p:sldId id="562" r:id="rId5"/>
    <p:sldId id="557" r:id="rId6"/>
    <p:sldId id="558" r:id="rId7"/>
    <p:sldId id="559" r:id="rId8"/>
    <p:sldId id="560" r:id="rId9"/>
    <p:sldId id="563" r:id="rId10"/>
    <p:sldId id="566" r:id="rId11"/>
    <p:sldId id="565" r:id="rId12"/>
    <p:sldId id="564" r:id="rId13"/>
    <p:sldId id="567" r:id="rId14"/>
    <p:sldId id="556" r:id="rId1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00000"/>
    <a:srgbClr val="99CCFF"/>
    <a:srgbClr val="CCECFF"/>
    <a:srgbClr val="D1E4FB"/>
    <a:srgbClr val="6699FF"/>
    <a:srgbClr val="CC3300"/>
    <a:srgbClr val="7C1302"/>
    <a:srgbClr val="B2B2B2"/>
    <a:srgbClr val="993366"/>
    <a:srgbClr val="990000"/>
  </p:clrMru>
  <p:extLst>
    <p:ext uri="{E76CE94A-603C-4142-B9EB-6D1370010A27}">
      <p14:discardImageEditData xmlns="" xmlns:p14="http://schemas.microsoft.com/office/powerpoint/2010/main" val="1"/>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0" autoAdjust="0"/>
    <p:restoredTop sz="82931" autoAdjust="0"/>
  </p:normalViewPr>
  <p:slideViewPr>
    <p:cSldViewPr>
      <p:cViewPr>
        <p:scale>
          <a:sx n="75" d="100"/>
          <a:sy n="75" d="100"/>
        </p:scale>
        <p:origin x="-1056"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rgbClr val="800000"/>
              </a:solidFill>
              <a:latin typeface="Calibri" panose="020F0502020204030204" pitchFamily="34" charset="0"/>
              <a:cs typeface="Calibri" panose="020F0502020204030204" pitchFamily="34" charset="0"/>
            </a:rPr>
            <a:t>for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9C3AD6D8-20BB-432E-8677-F1B302872B0E}" type="presOf" srcId="{F023FB2D-615F-49FB-B932-A835539B633A}" destId="{65D123C8-C28A-43FC-A1D1-EC1A1AAA1D0D}" srcOrd="0" destOrd="2" presId="urn:microsoft.com/office/officeart/2005/8/layout/arrow4"/>
    <dgm:cxn modelId="{2DA33D83-A486-4DBF-AAD4-027FE6428D8C}" type="presOf" srcId="{9500F054-E821-4CE4-A78F-163684229BEF}" destId="{65D123C8-C28A-43FC-A1D1-EC1A1AAA1D0D}" srcOrd="0" destOrd="1"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A4834247-60D1-4B44-88FF-503376569106}" type="presOf" srcId="{AB150DB6-D2F2-4EF8-BD47-A1DE4EA9EAC7}" destId="{65D123C8-C28A-43FC-A1D1-EC1A1AAA1D0D}" srcOrd="0" destOrd="3"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2CB4332C-506A-4A72-9E0B-2366C269D619}" srcId="{C613176E-2E07-4982-AE61-58047C88A5E0}" destId="{1A65B431-B0C5-475B-AACB-EE64CDB5542D}" srcOrd="1" destOrd="0" parTransId="{CFD36D27-6F9B-49FF-99D7-7DD05A0F3D83}" sibTransId="{9F15F78E-CFEB-4BD5-AE3C-CF1E170551E9}"/>
    <dgm:cxn modelId="{60C8BBD6-F960-4FEF-BF82-068C183722CA}" type="presOf" srcId="{3776A631-3A5C-4A45-AAA1-9A83DB9BB2B4}" destId="{D0B9CC40-12C0-4884-9089-BF414A745106}" srcOrd="0" destOrd="0" presId="urn:microsoft.com/office/officeart/2005/8/layout/arrow4"/>
    <dgm:cxn modelId="{C7BBCB7E-7826-42D0-839D-07C845CAD9F3}" type="presOf" srcId="{7DC5BBA1-86D5-4E4E-9561-2161DF6F0C50}" destId="{D0B9CC40-12C0-4884-9089-BF414A745106}" srcOrd="0" destOrd="1"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4B8B0CE1-B669-4226-9D35-60E76A01C7BF}" type="presOf" srcId="{24E5BDE8-7AD9-4252-B145-1D56807EB9A4}" destId="{D0B9CC40-12C0-4884-9089-BF414A745106}" srcOrd="0" destOrd="2" presId="urn:microsoft.com/office/officeart/2005/8/layout/arrow4"/>
    <dgm:cxn modelId="{F45D9E64-B6B5-4FCE-8F7D-9355626CBEEB}" srcId="{1A65B431-B0C5-475B-AACB-EE64CDB5542D}" destId="{AB150DB6-D2F2-4EF8-BD47-A1DE4EA9EAC7}" srcOrd="2" destOrd="0" parTransId="{D632890A-DFEB-4F2F-B9E4-C2C0177B3A32}" sibTransId="{4F8154F9-CBA6-441C-AE49-ECE3A500577C}"/>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4B65A473-4FBC-492E-9E55-A78F054735B8}" srcId="{1A65B431-B0C5-475B-AACB-EE64CDB5542D}" destId="{F023FB2D-615F-49FB-B932-A835539B633A}" srcOrd="1" destOrd="0" parTransId="{84B950E6-F17C-424D-B81D-E741E2F979B4}" sibTransId="{C02F31EC-CAE8-4139-8E0C-B42D3B042F9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rgbClr val="800000"/>
              </a:solidFill>
              <a:latin typeface="Calibri" panose="020F0502020204030204" pitchFamily="34" charset="0"/>
              <a:cs typeface="Calibri" panose="020F0502020204030204" pitchFamily="34" charset="0"/>
            </a:rPr>
            <a:t>for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2020/11/29</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2020/11/29</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 xmlns:p14="http://schemas.microsoft.com/office/powerpoint/2010/main"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 xmlns:p14="http://schemas.microsoft.com/office/powerpoint/2010/main"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13</a:t>
            </a:fld>
            <a:endParaRPr lang="zh-CN" altLang="en-US"/>
          </a:p>
        </p:txBody>
      </p:sp>
    </p:spTree>
    <p:extLst>
      <p:ext uri="{BB962C8B-B14F-4D97-AF65-F5344CB8AC3E}">
        <p14:creationId xmlns="" xmlns:p14="http://schemas.microsoft.com/office/powerpoint/2010/main"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2020/11/29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2020/11/29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 xmlns:p14="http://schemas.microsoft.com/office/powerpoint/2010/main" val="35802565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2020/11/29</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 xmlns:p14="http://schemas.microsoft.com/office/powerpoint/2010/main" val="85976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 xmlns:p14="http://schemas.microsoft.com/office/powerpoint/2010/main" val="38083016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 xmlns:p14="http://schemas.microsoft.com/office/powerpoint/2010/main" val="3215307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 xmlns:p14="http://schemas.microsoft.com/office/powerpoint/2010/main" val="11720865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 xmlns:p14="http://schemas.microsoft.com/office/powerpoint/2010/main" val="13267227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 xmlns:p14="http://schemas.microsoft.com/office/powerpoint/2010/main" val="796909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 xmlns:p14="http://schemas.microsoft.com/office/powerpoint/2010/main" val="37386239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 xmlns:p14="http://schemas.microsoft.com/office/powerpoint/2010/main" val="4471985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 xmlns:p14="http://schemas.microsoft.com/office/powerpoint/2010/main" val="30006332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 xmlns:p14="http://schemas.microsoft.com/office/powerpoint/2010/main" val="10827007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2020/11/29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2020/11/29</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 xmlns:p14="http://schemas.microsoft.com/office/powerpoint/2010/main" val="2446117524"/>
      </p:ext>
    </p:extLst>
  </p:cSld>
  <p:clrMapOvr>
    <a:masterClrMapping/>
  </p:clrMapOvr>
  <mc:AlternateContent xmlns:mc="http://schemas.openxmlformats.org/markup-compatibility/2006">
    <mc:Choice xmlns="" xmlns:p14="http://schemas.microsoft.com/office/powerpoint/2010/main" Requires="p14">
      <p:transition spd="med" p14:dur="700" advTm="9691">
        <p:fade/>
      </p:transition>
    </mc:Choice>
    <mc:Fallback>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r>
              <a:rPr lang="en-US" altLang="zh-CN" smtClean="0"/>
              <a:t>The class of inputs characterized by each symbolic execution is determined by the dependence of the program’s control flow on its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28" name="Picture 4" descr="https://img-blog.csdnimg.cn/20190207220703531.png?x-oss-process=image/watermark,type_ZmFuZ3poZW5naGVpdGk,shadow_10,text_aHR0cHM6Ly9ibG9nLmNzZG4ubmV0L3djdmVudHVyZQ==,size_16,color_FFFFFF,t_70"/>
          <p:cNvPicPr>
            <a:picLocks noChangeAspect="1" noChangeArrowheads="1"/>
          </p:cNvPicPr>
          <p:nvPr/>
        </p:nvPicPr>
        <p:blipFill>
          <a:blip r:embed="rId2" cstate="print"/>
          <a:srcRect/>
          <a:stretch>
            <a:fillRect/>
          </a:stretch>
        </p:blipFill>
        <p:spPr bwMode="auto">
          <a:xfrm>
            <a:off x="642910" y="2143116"/>
            <a:ext cx="4368538" cy="4016358"/>
          </a:xfrm>
          <a:prstGeom prst="rect">
            <a:avLst/>
          </a:prstGeom>
          <a:noFill/>
        </p:spPr>
      </p:pic>
      <p:pic>
        <p:nvPicPr>
          <p:cNvPr id="1030" name="Picture 6" descr="https://img-blog.csdnimg.cn/20190207220709542.png?x-oss-process=image/watermark,type_ZmFuZ3poZW5naGVpdGk,shadow_10,text_aHR0cHM6Ly9ibG9nLmNzZG4ubmV0L3djdmVudHVyZQ==,size_16,color_FFFFFF,t_70"/>
          <p:cNvPicPr>
            <a:picLocks noChangeAspect="1" noChangeArrowheads="1"/>
          </p:cNvPicPr>
          <p:nvPr/>
        </p:nvPicPr>
        <p:blipFill>
          <a:blip r:embed="rId3" cstate="print"/>
          <a:srcRect/>
          <a:stretch>
            <a:fillRect/>
          </a:stretch>
        </p:blipFill>
        <p:spPr bwMode="auto">
          <a:xfrm>
            <a:off x="4357686" y="1928802"/>
            <a:ext cx="4063251" cy="316705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r>
              <a:rPr lang="en-US" altLang="zh-CN" smtClean="0"/>
              <a:t>An interactive symbolic execution system developed by the author and his colleagues</a:t>
            </a:r>
          </a:p>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2564904"/>
            <a:ext cx="6316657" cy="2297011"/>
          </a:xfrm>
        </p:spPr>
        <p:txBody>
          <a:bodyPr>
            <a:noAutofit/>
          </a:bodyPr>
          <a:lstStyle/>
          <a:p>
            <a:pPr marL="109728" indent="0" algn="ctr">
              <a:lnSpc>
                <a:spcPct val="150000"/>
              </a:lnSpc>
              <a:buNone/>
            </a:pPr>
            <a:r>
              <a:rPr lang="en-US" altLang="zh-CN" sz="4800" b="1" dirty="0" smtClean="0">
                <a:latin typeface="黑体" panose="02010609060101010101" pitchFamily="49" charset="-122"/>
                <a:cs typeface="+mj-cs"/>
              </a:rPr>
              <a:t>Thank you</a:t>
            </a:r>
          </a:p>
        </p:txBody>
      </p:sp>
    </p:spTree>
    <p:extLst>
      <p:ext uri="{BB962C8B-B14F-4D97-AF65-F5344CB8AC3E}">
        <p14:creationId xmlns="" xmlns:p14="http://schemas.microsoft.com/office/powerpoint/2010/main" val="1912946656"/>
      </p:ext>
    </p:extLst>
  </p:cSld>
  <p:clrMapOvr>
    <a:masterClrMapping/>
  </p:clrMapOvr>
  <mc:AlternateContent xmlns:mc="http://schemas.openxmlformats.org/markup-compatibility/2006">
    <mc:Choice xmlns="" xmlns:p14="http://schemas.microsoft.com/office/powerpoint/2010/main" Requires="p14">
      <p:transition spd="slow" p14:dur="2000" advTm="1792"/>
    </mc:Choice>
    <mc:Fallback>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everywhere</a:t>
            </a:r>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Unreliable programs </a:t>
            </a:r>
            <a:r>
              <a:rPr lang="en-US" altLang="zh-CN" sz="3600" dirty="0"/>
              <a:t>bring losses</a:t>
            </a:r>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sz="2200" dirty="0" smtClean="0"/>
              <a:t>If the program is judged to produce correct results for some small sample data, it is assumed to be correct.</a:t>
            </a:r>
          </a:p>
          <a:p>
            <a:pPr lvl="1">
              <a:spcBef>
                <a:spcPts val="600"/>
              </a:spcBef>
              <a:spcAft>
                <a:spcPts val="600"/>
              </a:spcAft>
            </a:pPr>
            <a:r>
              <a:rPr lang="en-US" altLang="zh-CN" sz="2200"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 xmlns:p14="http://schemas.microsoft.com/office/powerpoint/2010/main"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 xmlns:p14="http://schemas.microsoft.com/office/powerpoint/2010/main" val="4252105673"/>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41175</TotalTime>
  <Words>526</Words>
  <Application>Microsoft Office PowerPoint</Application>
  <PresentationFormat>全屏显示(4:3)</PresentationFormat>
  <Paragraphs>95</Paragraphs>
  <Slides>13</Slides>
  <Notes>3</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2_Network</vt:lpstr>
      <vt:lpstr>mopec-2</vt:lpstr>
      <vt:lpstr>幻灯片 1</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vt:lpstr>
      <vt:lpstr>幻灯片 11</vt:lpstr>
      <vt:lpstr>Effigy</vt:lpstr>
      <vt:lpstr>幻灯片 13</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slt</cp:lastModifiedBy>
  <cp:revision>1256</cp:revision>
  <cp:lastPrinted>2014-03-24T00:35:37Z</cp:lastPrinted>
  <dcterms:created xsi:type="dcterms:W3CDTF">2012-02-01T01:23:27Z</dcterms:created>
  <dcterms:modified xsi:type="dcterms:W3CDTF">2020-11-29T03:36:27Z</dcterms:modified>
</cp:coreProperties>
</file>