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780" r:id="rId2"/>
  </p:sldMasterIdLst>
  <p:notesMasterIdLst>
    <p:notesMasterId r:id="rId23"/>
  </p:notesMasterIdLst>
  <p:handoutMasterIdLst>
    <p:handoutMasterId r:id="rId24"/>
  </p:handoutMasterIdLst>
  <p:sldIdLst>
    <p:sldId id="554" r:id="rId3"/>
    <p:sldId id="561" r:id="rId4"/>
    <p:sldId id="562" r:id="rId5"/>
    <p:sldId id="557" r:id="rId6"/>
    <p:sldId id="559" r:id="rId7"/>
    <p:sldId id="558" r:id="rId8"/>
    <p:sldId id="560" r:id="rId9"/>
    <p:sldId id="574" r:id="rId10"/>
    <p:sldId id="563" r:id="rId11"/>
    <p:sldId id="577" r:id="rId12"/>
    <p:sldId id="578" r:id="rId13"/>
    <p:sldId id="565" r:id="rId14"/>
    <p:sldId id="580" r:id="rId15"/>
    <p:sldId id="567" r:id="rId16"/>
    <p:sldId id="569" r:id="rId17"/>
    <p:sldId id="571" r:id="rId18"/>
    <p:sldId id="573" r:id="rId19"/>
    <p:sldId id="568" r:id="rId20"/>
    <p:sldId id="556" r:id="rId21"/>
    <p:sldId id="570" r:id="rId2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7C1302"/>
    <a:srgbClr val="D1E4FB"/>
    <a:srgbClr val="800000"/>
    <a:srgbClr val="99CCFF"/>
    <a:srgbClr val="6699FF"/>
    <a:srgbClr val="CC3300"/>
    <a:srgbClr val="B2B2B2"/>
    <a:srgbClr val="993366"/>
    <a:srgbClr val="99000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82931" autoAdjust="0"/>
  </p:normalViewPr>
  <p:slideViewPr>
    <p:cSldViewPr>
      <p:cViewPr varScale="1">
        <p:scale>
          <a:sx n="166" d="100"/>
          <a:sy n="166" d="100"/>
        </p:scale>
        <p:origin x="896" y="1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p:cViewPr varScale="1">
        <p:scale>
          <a:sx n="61" d="100"/>
          <a:sy n="61" d="100"/>
        </p:scale>
        <p:origin x="32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13176E-2E07-4982-AE61-58047C88A5E0}" type="doc">
      <dgm:prSet loTypeId="urn:microsoft.com/office/officeart/2005/8/layout/arrow4" loCatId="relationship" qsTypeId="urn:microsoft.com/office/officeart/2005/8/quickstyle/simple1" qsCatId="simple" csTypeId="urn:microsoft.com/office/officeart/2005/8/colors/accent2_2" csCatId="accent2" phldr="1"/>
      <dgm:spPr/>
      <dgm:t>
        <a:bodyPr/>
        <a:lstStyle/>
        <a:p>
          <a:endParaRPr lang="zh-CN" altLang="en-US"/>
        </a:p>
      </dgm:t>
    </dgm:pt>
    <dgm:pt modelId="{3776A631-3A5C-4A45-AAA1-9A83DB9BB2B4}">
      <dgm:prSet phldrT="[文本]"/>
      <dgm:spPr/>
      <dgm:t>
        <a:bodyPr/>
        <a:lstStyle/>
        <a:p>
          <a:r>
            <a:rPr lang="en-US" altLang="zh-CN" sz="2800" dirty="0" smtClean="0"/>
            <a:t>Program testing</a:t>
          </a:r>
          <a:endParaRPr lang="zh-CN" altLang="en-US" sz="2800" dirty="0"/>
        </a:p>
      </dgm:t>
    </dgm:pt>
    <dgm:pt modelId="{37169DBE-07E0-40F0-8E8B-6BE5C9000CD6}" type="parTrans" cxnId="{64364F7E-2B30-4537-A41E-EB65227FEBE0}">
      <dgm:prSet/>
      <dgm:spPr/>
      <dgm:t>
        <a:bodyPr/>
        <a:lstStyle/>
        <a:p>
          <a:endParaRPr lang="zh-CN" altLang="en-US"/>
        </a:p>
      </dgm:t>
    </dgm:pt>
    <dgm:pt modelId="{1C61A887-F32A-4DB6-9CB7-E9105CF133EE}" type="sibTrans" cxnId="{64364F7E-2B30-4537-A41E-EB65227FEBE0}">
      <dgm:prSet/>
      <dgm:spPr/>
      <dgm:t>
        <a:bodyPr/>
        <a:lstStyle/>
        <a:p>
          <a:endParaRPr lang="zh-CN" altLang="en-US"/>
        </a:p>
      </dgm:t>
    </dgm:pt>
    <dgm:pt modelId="{1A65B431-B0C5-475B-AACB-EE64CDB5542D}">
      <dgm:prSet phldrT="[文本]"/>
      <dgm:spPr/>
      <dgm:t>
        <a:bodyPr/>
        <a:lstStyle/>
        <a:p>
          <a:r>
            <a:rPr lang="en-US" altLang="zh-CN" sz="2600" dirty="0" smtClean="0"/>
            <a:t>Program proving</a:t>
          </a:r>
          <a:endParaRPr lang="zh-CN" altLang="en-US" sz="2600" dirty="0"/>
        </a:p>
      </dgm:t>
    </dgm:pt>
    <dgm:pt modelId="{CFD36D27-6F9B-49FF-99D7-7DD05A0F3D83}" type="parTrans" cxnId="{2CB4332C-506A-4A72-9E0B-2366C269D619}">
      <dgm:prSet/>
      <dgm:spPr/>
      <dgm:t>
        <a:bodyPr/>
        <a:lstStyle/>
        <a:p>
          <a:endParaRPr lang="zh-CN" altLang="en-US"/>
        </a:p>
      </dgm:t>
    </dgm:pt>
    <dgm:pt modelId="{9F15F78E-CFEB-4BD5-AE3C-CF1E170551E9}" type="sibTrans" cxnId="{2CB4332C-506A-4A72-9E0B-2366C269D619}">
      <dgm:prSet/>
      <dgm:spPr/>
      <dgm:t>
        <a:bodyPr/>
        <a:lstStyle/>
        <a:p>
          <a:endParaRPr lang="zh-CN" altLang="en-US"/>
        </a:p>
      </dgm:t>
    </dgm:pt>
    <dgm:pt modelId="{24E5BDE8-7AD9-4252-B145-1D56807EB9A4}">
      <dgm:prSet phldrT="[文本]" custT="1"/>
      <dgm:spPr/>
      <dgm:t>
        <a:bodyPr/>
        <a:lstStyle/>
        <a:p>
          <a:r>
            <a:rPr lang="en-US" altLang="zh-CN" sz="2000" dirty="0" smtClean="0">
              <a:latin typeface="Calibri" panose="020F0502020204030204" pitchFamily="34" charset="0"/>
              <a:cs typeface="Calibri" panose="020F0502020204030204" pitchFamily="34" charset="0"/>
            </a:rPr>
            <a:t>Being required to execute the program</a:t>
          </a:r>
          <a:endParaRPr lang="zh-CN" altLang="en-US" sz="2000" dirty="0">
            <a:latin typeface="Calibri" panose="020F0502020204030204" pitchFamily="34" charset="0"/>
            <a:cs typeface="Calibri" panose="020F0502020204030204" pitchFamily="34" charset="0"/>
          </a:endParaRPr>
        </a:p>
      </dgm:t>
    </dgm:pt>
    <dgm:pt modelId="{8F06EAF3-9191-46BD-981D-F07244E13DF0}" type="parTrans" cxnId="{8F1A1E50-BBF0-464D-811A-982C2CAE586C}">
      <dgm:prSet/>
      <dgm:spPr/>
      <dgm:t>
        <a:bodyPr/>
        <a:lstStyle/>
        <a:p>
          <a:endParaRPr lang="zh-CN" altLang="en-US"/>
        </a:p>
      </dgm:t>
    </dgm:pt>
    <dgm:pt modelId="{1D3B26D8-8EBD-49D2-B20B-F604159AC195}" type="sibTrans" cxnId="{8F1A1E50-BBF0-464D-811A-982C2CAE586C}">
      <dgm:prSet/>
      <dgm:spPr/>
      <dgm:t>
        <a:bodyPr/>
        <a:lstStyle/>
        <a:p>
          <a:endParaRPr lang="zh-CN" altLang="en-US"/>
        </a:p>
      </dgm:t>
    </dgm:pt>
    <dgm:pt modelId="{F023FB2D-615F-49FB-B932-A835539B633A}">
      <dgm:prSet phldrT="[文本]" custT="1"/>
      <dgm:spPr/>
      <dgm:t>
        <a:bodyPr/>
        <a:lstStyle/>
        <a:p>
          <a:r>
            <a:rPr lang="en-US" altLang="zh-CN" sz="2000" dirty="0" smtClean="0">
              <a:latin typeface="Calibri" panose="020F0502020204030204" pitchFamily="34" charset="0"/>
              <a:cs typeface="Calibri" panose="020F0502020204030204" pitchFamily="34" charset="0"/>
            </a:rPr>
            <a:t>Without being required to execute the program</a:t>
          </a:r>
          <a:endParaRPr lang="zh-CN" altLang="en-US" sz="2000" dirty="0">
            <a:latin typeface="Calibri" panose="020F0502020204030204" pitchFamily="34" charset="0"/>
            <a:cs typeface="Calibri" panose="020F0502020204030204" pitchFamily="34" charset="0"/>
          </a:endParaRPr>
        </a:p>
      </dgm:t>
    </dgm:pt>
    <dgm:pt modelId="{84B950E6-F17C-424D-B81D-E741E2F979B4}" type="parTrans" cxnId="{4B65A473-4FBC-492E-9E55-A78F054735B8}">
      <dgm:prSet/>
      <dgm:spPr/>
      <dgm:t>
        <a:bodyPr/>
        <a:lstStyle/>
        <a:p>
          <a:endParaRPr lang="zh-CN" altLang="en-US"/>
        </a:p>
      </dgm:t>
    </dgm:pt>
    <dgm:pt modelId="{C02F31EC-CAE8-4139-8E0C-B42D3B042F9A}" type="sibTrans" cxnId="{4B65A473-4FBC-492E-9E55-A78F054735B8}">
      <dgm:prSet/>
      <dgm:spPr/>
      <dgm:t>
        <a:bodyPr/>
        <a:lstStyle/>
        <a:p>
          <a:endParaRPr lang="zh-CN" altLang="en-US"/>
        </a:p>
      </dgm:t>
    </dgm:pt>
    <dgm:pt modelId="{7DC5BBA1-86D5-4E4E-9561-2161DF6F0C50}">
      <dgm:prSet phldrT="[文本]" custT="1"/>
      <dgm:spPr/>
      <dgm:t>
        <a:bodyPr/>
        <a:lstStyle/>
        <a:p>
          <a:r>
            <a:rPr lang="en-US" altLang="zh-CN" sz="2000" dirty="0" smtClean="0">
              <a:latin typeface="Calibri" panose="020F0502020204030204" pitchFamily="34" charset="0"/>
              <a:cs typeface="Calibri" panose="020F0502020204030204" pitchFamily="34" charset="0"/>
            </a:rPr>
            <a:t>The correct execution for </a:t>
          </a:r>
          <a:r>
            <a:rPr lang="en-US" altLang="zh-CN" sz="2000" dirty="0" smtClean="0">
              <a:solidFill>
                <a:srgbClr val="800000"/>
              </a:solidFill>
              <a:latin typeface="Calibri" panose="020F0502020204030204" pitchFamily="34" charset="0"/>
              <a:cs typeface="Calibri" panose="020F0502020204030204" pitchFamily="34" charset="0"/>
            </a:rPr>
            <a:t>inputs not in the sample </a:t>
          </a:r>
          <a:r>
            <a:rPr lang="en-US" altLang="zh-CN" sz="2000" dirty="0" smtClean="0">
              <a:latin typeface="Calibri" panose="020F0502020204030204" pitchFamily="34" charset="0"/>
              <a:cs typeface="Calibri" panose="020F0502020204030204" pitchFamily="34" charset="0"/>
            </a:rPr>
            <a:t>being in doubt</a:t>
          </a:r>
          <a:endParaRPr lang="zh-CN" altLang="en-US" sz="2000" dirty="0">
            <a:latin typeface="Calibri" panose="020F0502020204030204" pitchFamily="34" charset="0"/>
            <a:cs typeface="Calibri" panose="020F0502020204030204" pitchFamily="34" charset="0"/>
          </a:endParaRPr>
        </a:p>
      </dgm:t>
    </dgm:pt>
    <dgm:pt modelId="{93B6163C-037E-45AE-8479-BAEE85E7E82B}" type="parTrans" cxnId="{75179168-990B-4374-B908-5B3E2EE90FF2}">
      <dgm:prSet/>
      <dgm:spPr/>
      <dgm:t>
        <a:bodyPr/>
        <a:lstStyle/>
        <a:p>
          <a:endParaRPr lang="zh-CN" altLang="en-US"/>
        </a:p>
      </dgm:t>
    </dgm:pt>
    <dgm:pt modelId="{DB7AA6EA-FAA9-4CE8-8F75-DB00225B99ED}" type="sibTrans" cxnId="{75179168-990B-4374-B908-5B3E2EE90FF2}">
      <dgm:prSet/>
      <dgm:spPr/>
      <dgm:t>
        <a:bodyPr/>
        <a:lstStyle/>
        <a:p>
          <a:endParaRPr lang="zh-CN" altLang="en-US"/>
        </a:p>
      </dgm:t>
    </dgm:pt>
    <dgm:pt modelId="{9500F054-E821-4CE4-A78F-163684229BEF}">
      <dgm:prSet phldrT="[文本]" custT="1"/>
      <dgm:spPr/>
      <dgm:t>
        <a:bodyPr/>
        <a:lstStyle/>
        <a:p>
          <a:r>
            <a:rPr lang="en-US" altLang="zh-CN" sz="2000" dirty="0" smtClean="0">
              <a:latin typeface="Calibri" panose="020F0502020204030204" pitchFamily="34" charset="0"/>
              <a:cs typeface="Calibri" panose="020F0502020204030204" pitchFamily="34" charset="0"/>
            </a:rPr>
            <a:t>Proving the program meets its specification </a:t>
          </a:r>
          <a:r>
            <a:rPr lang="en-US" altLang="zh-CN" sz="2000" dirty="0" smtClean="0">
              <a:solidFill>
                <a:schemeClr val="tx1"/>
              </a:solidFill>
              <a:latin typeface="Calibri" panose="020F0502020204030204" pitchFamily="34" charset="0"/>
              <a:cs typeface="Calibri" panose="020F0502020204030204" pitchFamily="34" charset="0"/>
            </a:rPr>
            <a:t>for</a:t>
          </a:r>
          <a:r>
            <a:rPr lang="en-US" altLang="zh-CN" sz="2000" dirty="0" smtClean="0">
              <a:solidFill>
                <a:srgbClr val="800000"/>
              </a:solidFill>
              <a:latin typeface="Calibri" panose="020F0502020204030204" pitchFamily="34" charset="0"/>
              <a:cs typeface="Calibri" panose="020F0502020204030204" pitchFamily="34" charset="0"/>
            </a:rPr>
            <a:t> all executions</a:t>
          </a:r>
          <a:endParaRPr lang="zh-CN" altLang="en-US" sz="2000" dirty="0">
            <a:solidFill>
              <a:srgbClr val="800000"/>
            </a:solidFill>
            <a:latin typeface="Calibri" panose="020F0502020204030204" pitchFamily="34" charset="0"/>
            <a:cs typeface="Calibri" panose="020F0502020204030204" pitchFamily="34" charset="0"/>
          </a:endParaRPr>
        </a:p>
      </dgm:t>
    </dgm:pt>
    <dgm:pt modelId="{F66A73F2-4553-4D56-967B-58A32857A51B}" type="parTrans" cxnId="{9E12A3B4-70C7-4EB8-B3B8-851C759F4C27}">
      <dgm:prSet/>
      <dgm:spPr/>
      <dgm:t>
        <a:bodyPr/>
        <a:lstStyle/>
        <a:p>
          <a:endParaRPr lang="zh-CN" altLang="en-US"/>
        </a:p>
      </dgm:t>
    </dgm:pt>
    <dgm:pt modelId="{CB5FA6AF-1507-4ED6-88F9-6ED52D974ACA}" type="sibTrans" cxnId="{9E12A3B4-70C7-4EB8-B3B8-851C759F4C27}">
      <dgm:prSet/>
      <dgm:spPr/>
      <dgm:t>
        <a:bodyPr/>
        <a:lstStyle/>
        <a:p>
          <a:endParaRPr lang="zh-CN" altLang="en-US"/>
        </a:p>
      </dgm:t>
    </dgm:pt>
    <dgm:pt modelId="{FAA59F73-6FA0-49D5-8348-D14E1B279350}">
      <dgm:prSet phldrT="[文本]" custT="1"/>
      <dgm:spPr/>
      <dgm:t>
        <a:bodyPr/>
        <a:lstStyle/>
        <a:p>
          <a:r>
            <a:rPr lang="en-US" altLang="zh-CN" sz="2000" dirty="0" smtClean="0">
              <a:latin typeface="Calibri" panose="020F0502020204030204" pitchFamily="34" charset="0"/>
              <a:cs typeface="Calibri" panose="020F0502020204030204" pitchFamily="34" charset="0"/>
            </a:rPr>
            <a:t>Easy to use</a:t>
          </a:r>
          <a:endParaRPr lang="zh-CN" altLang="en-US" sz="2000" dirty="0">
            <a:latin typeface="Calibri" panose="020F0502020204030204" pitchFamily="34" charset="0"/>
            <a:cs typeface="Calibri" panose="020F0502020204030204" pitchFamily="34" charset="0"/>
          </a:endParaRPr>
        </a:p>
      </dgm:t>
    </dgm:pt>
    <dgm:pt modelId="{70769DCF-F5D8-4663-8B5D-9320981ED2B5}" type="parTrans" cxnId="{0C001998-8F3B-49F5-8BC4-CA67A830B774}">
      <dgm:prSet/>
      <dgm:spPr/>
      <dgm:t>
        <a:bodyPr/>
        <a:lstStyle/>
        <a:p>
          <a:endParaRPr lang="zh-CN" altLang="en-US"/>
        </a:p>
      </dgm:t>
    </dgm:pt>
    <dgm:pt modelId="{BE0C9C65-B01A-4FED-B942-1B5AFB142579}" type="sibTrans" cxnId="{0C001998-8F3B-49F5-8BC4-CA67A830B774}">
      <dgm:prSet/>
      <dgm:spPr/>
      <dgm:t>
        <a:bodyPr/>
        <a:lstStyle/>
        <a:p>
          <a:endParaRPr lang="zh-CN" altLang="en-US"/>
        </a:p>
      </dgm:t>
    </dgm:pt>
    <dgm:pt modelId="{AB150DB6-D2F2-4EF8-BD47-A1DE4EA9EAC7}">
      <dgm:prSet phldrT="[文本]" custT="1"/>
      <dgm:spPr/>
      <dgm:t>
        <a:bodyPr/>
        <a:lstStyle/>
        <a:p>
          <a:r>
            <a:rPr lang="en-US" altLang="zh-CN" sz="2000" dirty="0" smtClean="0">
              <a:latin typeface="Calibri" panose="020F0502020204030204" pitchFamily="34" charset="0"/>
              <a:cs typeface="Calibri" panose="020F0502020204030204" pitchFamily="34" charset="0"/>
            </a:rPr>
            <a:t>Difficult and tricky</a:t>
          </a:r>
          <a:endParaRPr lang="zh-CN" altLang="en-US" sz="2000" dirty="0">
            <a:latin typeface="Calibri" panose="020F0502020204030204" pitchFamily="34" charset="0"/>
            <a:cs typeface="Calibri" panose="020F0502020204030204" pitchFamily="34" charset="0"/>
          </a:endParaRPr>
        </a:p>
      </dgm:t>
    </dgm:pt>
    <dgm:pt modelId="{D632890A-DFEB-4F2F-B9E4-C2C0177B3A32}" type="parTrans" cxnId="{F45D9E64-B6B5-4FCE-8F7D-9355626CBEEB}">
      <dgm:prSet/>
      <dgm:spPr/>
      <dgm:t>
        <a:bodyPr/>
        <a:lstStyle/>
        <a:p>
          <a:endParaRPr lang="zh-CN" altLang="en-US"/>
        </a:p>
      </dgm:t>
    </dgm:pt>
    <dgm:pt modelId="{4F8154F9-CBA6-441C-AE49-ECE3A500577C}" type="sibTrans" cxnId="{F45D9E64-B6B5-4FCE-8F7D-9355626CBEEB}">
      <dgm:prSet/>
      <dgm:spPr/>
      <dgm:t>
        <a:bodyPr/>
        <a:lstStyle/>
        <a:p>
          <a:endParaRPr lang="zh-CN" altLang="en-US"/>
        </a:p>
      </dgm:t>
    </dgm:pt>
    <dgm:pt modelId="{F9200D61-E392-48B8-B25E-28C9E78F45C8}" type="pres">
      <dgm:prSet presAssocID="{C613176E-2E07-4982-AE61-58047C88A5E0}" presName="compositeShape" presStyleCnt="0">
        <dgm:presLayoutVars>
          <dgm:chMax val="2"/>
          <dgm:dir/>
          <dgm:resizeHandles val="exact"/>
        </dgm:presLayoutVars>
      </dgm:prSet>
      <dgm:spPr/>
      <dgm:t>
        <a:bodyPr/>
        <a:lstStyle/>
        <a:p>
          <a:endParaRPr lang="zh-CN" altLang="en-US"/>
        </a:p>
      </dgm:t>
    </dgm:pt>
    <dgm:pt modelId="{DCAFE75F-3180-4597-942E-BBE60505CA2C}" type="pres">
      <dgm:prSet presAssocID="{3776A631-3A5C-4A45-AAA1-9A83DB9BB2B4}" presName="upArrow" presStyleLbl="node1" presStyleIdx="0" presStyleCnt="2" custScaleX="68808"/>
      <dgm:spPr/>
    </dgm:pt>
    <dgm:pt modelId="{D0B9CC40-12C0-4884-9089-BF414A745106}" type="pres">
      <dgm:prSet presAssocID="{3776A631-3A5C-4A45-AAA1-9A83DB9BB2B4}" presName="upArrowText" presStyleLbl="revTx" presStyleIdx="0" presStyleCnt="2" custScaleX="132686" custLinFactNeighborX="9237">
        <dgm:presLayoutVars>
          <dgm:chMax val="0"/>
          <dgm:bulletEnabled val="1"/>
        </dgm:presLayoutVars>
      </dgm:prSet>
      <dgm:spPr/>
      <dgm:t>
        <a:bodyPr/>
        <a:lstStyle/>
        <a:p>
          <a:endParaRPr lang="zh-CN" altLang="en-US"/>
        </a:p>
      </dgm:t>
    </dgm:pt>
    <dgm:pt modelId="{4BAE9C4C-C067-4ACA-90F8-43824D4833A2}" type="pres">
      <dgm:prSet presAssocID="{1A65B431-B0C5-475B-AACB-EE64CDB5542D}" presName="downArrow" presStyleLbl="node1" presStyleIdx="1" presStyleCnt="2" custScaleX="66689"/>
      <dgm:spPr>
        <a:solidFill>
          <a:srgbClr val="92D050"/>
        </a:solidFill>
        <a:ln>
          <a:solidFill>
            <a:srgbClr val="92D050"/>
          </a:solidFill>
        </a:ln>
      </dgm:spPr>
    </dgm:pt>
    <dgm:pt modelId="{65D123C8-C28A-43FC-A1D1-EC1A1AAA1D0D}" type="pres">
      <dgm:prSet presAssocID="{1A65B431-B0C5-475B-AACB-EE64CDB5542D}" presName="downArrowText" presStyleLbl="revTx" presStyleIdx="1" presStyleCnt="2" custScaleX="117926">
        <dgm:presLayoutVars>
          <dgm:chMax val="0"/>
          <dgm:bulletEnabled val="1"/>
        </dgm:presLayoutVars>
      </dgm:prSet>
      <dgm:spPr/>
      <dgm:t>
        <a:bodyPr/>
        <a:lstStyle/>
        <a:p>
          <a:endParaRPr lang="zh-CN" altLang="en-US"/>
        </a:p>
      </dgm:t>
    </dgm:pt>
  </dgm:ptLst>
  <dgm:cxnLst>
    <dgm:cxn modelId="{2DA33D83-A486-4DBF-AAD4-027FE6428D8C}" type="presOf" srcId="{9500F054-E821-4CE4-A78F-163684229BEF}" destId="{65D123C8-C28A-43FC-A1D1-EC1A1AAA1D0D}" srcOrd="0" destOrd="1" presId="urn:microsoft.com/office/officeart/2005/8/layout/arrow4"/>
    <dgm:cxn modelId="{60C8BBD6-F960-4FEF-BF82-068C183722CA}" type="presOf" srcId="{3776A631-3A5C-4A45-AAA1-9A83DB9BB2B4}" destId="{D0B9CC40-12C0-4884-9089-BF414A745106}" srcOrd="0" destOrd="0" presId="urn:microsoft.com/office/officeart/2005/8/layout/arrow4"/>
    <dgm:cxn modelId="{75179168-990B-4374-B908-5B3E2EE90FF2}" srcId="{3776A631-3A5C-4A45-AAA1-9A83DB9BB2B4}" destId="{7DC5BBA1-86D5-4E4E-9561-2161DF6F0C50}" srcOrd="0" destOrd="0" parTransId="{93B6163C-037E-45AE-8479-BAEE85E7E82B}" sibTransId="{DB7AA6EA-FAA9-4CE8-8F75-DB00225B99ED}"/>
    <dgm:cxn modelId="{150A3DA9-7B4E-4F13-B2E2-0CE320C795FB}" type="presOf" srcId="{C613176E-2E07-4982-AE61-58047C88A5E0}" destId="{F9200D61-E392-48B8-B25E-28C9E78F45C8}" srcOrd="0" destOrd="0" presId="urn:microsoft.com/office/officeart/2005/8/layout/arrow4"/>
    <dgm:cxn modelId="{0C001998-8F3B-49F5-8BC4-CA67A830B774}" srcId="{3776A631-3A5C-4A45-AAA1-9A83DB9BB2B4}" destId="{FAA59F73-6FA0-49D5-8348-D14E1B279350}" srcOrd="2" destOrd="0" parTransId="{70769DCF-F5D8-4663-8B5D-9320981ED2B5}" sibTransId="{BE0C9C65-B01A-4FED-B942-1B5AFB142579}"/>
    <dgm:cxn modelId="{2CB4332C-506A-4A72-9E0B-2366C269D619}" srcId="{C613176E-2E07-4982-AE61-58047C88A5E0}" destId="{1A65B431-B0C5-475B-AACB-EE64CDB5542D}" srcOrd="1" destOrd="0" parTransId="{CFD36D27-6F9B-49FF-99D7-7DD05A0F3D83}" sibTransId="{9F15F78E-CFEB-4BD5-AE3C-CF1E170551E9}"/>
    <dgm:cxn modelId="{F45D9E64-B6B5-4FCE-8F7D-9355626CBEEB}" srcId="{1A65B431-B0C5-475B-AACB-EE64CDB5542D}" destId="{AB150DB6-D2F2-4EF8-BD47-A1DE4EA9EAC7}" srcOrd="2" destOrd="0" parTransId="{D632890A-DFEB-4F2F-B9E4-C2C0177B3A32}" sibTransId="{4F8154F9-CBA6-441C-AE49-ECE3A500577C}"/>
    <dgm:cxn modelId="{A4834247-60D1-4B44-88FF-503376569106}" type="presOf" srcId="{AB150DB6-D2F2-4EF8-BD47-A1DE4EA9EAC7}" destId="{65D123C8-C28A-43FC-A1D1-EC1A1AAA1D0D}" srcOrd="0" destOrd="3" presId="urn:microsoft.com/office/officeart/2005/8/layout/arrow4"/>
    <dgm:cxn modelId="{8F1A1E50-BBF0-464D-811A-982C2CAE586C}" srcId="{3776A631-3A5C-4A45-AAA1-9A83DB9BB2B4}" destId="{24E5BDE8-7AD9-4252-B145-1D56807EB9A4}" srcOrd="1" destOrd="0" parTransId="{8F06EAF3-9191-46BD-981D-F07244E13DF0}" sibTransId="{1D3B26D8-8EBD-49D2-B20B-F604159AC195}"/>
    <dgm:cxn modelId="{BE71F4C1-1B07-443B-A5B3-2C137FF4CFA0}" type="presOf" srcId="{1A65B431-B0C5-475B-AACB-EE64CDB5542D}" destId="{65D123C8-C28A-43FC-A1D1-EC1A1AAA1D0D}" srcOrd="0" destOrd="0" presId="urn:microsoft.com/office/officeart/2005/8/layout/arrow4"/>
    <dgm:cxn modelId="{9C3AD6D8-20BB-432E-8677-F1B302872B0E}" type="presOf" srcId="{F023FB2D-615F-49FB-B932-A835539B633A}" destId="{65D123C8-C28A-43FC-A1D1-EC1A1AAA1D0D}" srcOrd="0" destOrd="2" presId="urn:microsoft.com/office/officeart/2005/8/layout/arrow4"/>
    <dgm:cxn modelId="{4B65A473-4FBC-492E-9E55-A78F054735B8}" srcId="{1A65B431-B0C5-475B-AACB-EE64CDB5542D}" destId="{F023FB2D-615F-49FB-B932-A835539B633A}" srcOrd="1" destOrd="0" parTransId="{84B950E6-F17C-424D-B81D-E741E2F979B4}" sibTransId="{C02F31EC-CAE8-4139-8E0C-B42D3B042F9A}"/>
    <dgm:cxn modelId="{4B8B0CE1-B669-4226-9D35-60E76A01C7BF}" type="presOf" srcId="{24E5BDE8-7AD9-4252-B145-1D56807EB9A4}" destId="{D0B9CC40-12C0-4884-9089-BF414A745106}" srcOrd="0" destOrd="2" presId="urn:microsoft.com/office/officeart/2005/8/layout/arrow4"/>
    <dgm:cxn modelId="{64364F7E-2B30-4537-A41E-EB65227FEBE0}" srcId="{C613176E-2E07-4982-AE61-58047C88A5E0}" destId="{3776A631-3A5C-4A45-AAA1-9A83DB9BB2B4}" srcOrd="0" destOrd="0" parTransId="{37169DBE-07E0-40F0-8E8B-6BE5C9000CD6}" sibTransId="{1C61A887-F32A-4DB6-9CB7-E9105CF133EE}"/>
    <dgm:cxn modelId="{7BBEAA23-584D-4A1C-8311-C0E9E6CBA3A7}" type="presOf" srcId="{FAA59F73-6FA0-49D5-8348-D14E1B279350}" destId="{D0B9CC40-12C0-4884-9089-BF414A745106}" srcOrd="0" destOrd="3" presId="urn:microsoft.com/office/officeart/2005/8/layout/arrow4"/>
    <dgm:cxn modelId="{C7BBCB7E-7826-42D0-839D-07C845CAD9F3}" type="presOf" srcId="{7DC5BBA1-86D5-4E4E-9561-2161DF6F0C50}" destId="{D0B9CC40-12C0-4884-9089-BF414A745106}" srcOrd="0" destOrd="1" presId="urn:microsoft.com/office/officeart/2005/8/layout/arrow4"/>
    <dgm:cxn modelId="{9E12A3B4-70C7-4EB8-B3B8-851C759F4C27}" srcId="{1A65B431-B0C5-475B-AACB-EE64CDB5542D}" destId="{9500F054-E821-4CE4-A78F-163684229BEF}" srcOrd="0" destOrd="0" parTransId="{F66A73F2-4553-4D56-967B-58A32857A51B}" sibTransId="{CB5FA6AF-1507-4ED6-88F9-6ED52D974ACA}"/>
    <dgm:cxn modelId="{1B9C6B89-09D9-45A4-B7CA-EEB574021257}" type="presParOf" srcId="{F9200D61-E392-48B8-B25E-28C9E78F45C8}" destId="{DCAFE75F-3180-4597-942E-BBE60505CA2C}" srcOrd="0" destOrd="0" presId="urn:microsoft.com/office/officeart/2005/8/layout/arrow4"/>
    <dgm:cxn modelId="{64211888-5F80-448A-8395-C487D4D74864}" type="presParOf" srcId="{F9200D61-E392-48B8-B25E-28C9E78F45C8}" destId="{D0B9CC40-12C0-4884-9089-BF414A745106}" srcOrd="1" destOrd="0" presId="urn:microsoft.com/office/officeart/2005/8/layout/arrow4"/>
    <dgm:cxn modelId="{7C3B499B-334B-490A-8F7B-42629EF55049}" type="presParOf" srcId="{F9200D61-E392-48B8-B25E-28C9E78F45C8}" destId="{4BAE9C4C-C067-4ACA-90F8-43824D4833A2}" srcOrd="2" destOrd="0" presId="urn:microsoft.com/office/officeart/2005/8/layout/arrow4"/>
    <dgm:cxn modelId="{91F4304E-4FF4-4059-A23F-62F5FF3CED05}" type="presParOf" srcId="{F9200D61-E392-48B8-B25E-28C9E78F45C8}" destId="{65D123C8-C28A-43FC-A1D1-EC1A1AAA1D0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FE75F-3180-4597-942E-BBE60505CA2C}">
      <dsp:nvSpPr>
        <dsp:cNvPr id="0" name=""/>
        <dsp:cNvSpPr/>
      </dsp:nvSpPr>
      <dsp:spPr>
        <a:xfrm>
          <a:off x="58948" y="0"/>
          <a:ext cx="1839194" cy="2004702"/>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B9CC40-12C0-4884-9089-BF414A745106}">
      <dsp:nvSpPr>
        <dsp:cNvPr id="0" name=""/>
        <dsp:cNvSpPr/>
      </dsp:nvSpPr>
      <dsp:spPr>
        <a:xfrm>
          <a:off x="2062809" y="0"/>
          <a:ext cx="6206572"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244600">
            <a:lnSpc>
              <a:spcPct val="90000"/>
            </a:lnSpc>
            <a:spcBef>
              <a:spcPct val="0"/>
            </a:spcBef>
            <a:spcAft>
              <a:spcPct val="35000"/>
            </a:spcAft>
          </a:pPr>
          <a:r>
            <a:rPr lang="en-US" altLang="zh-CN" sz="2800" kern="1200" dirty="0" smtClean="0"/>
            <a:t>Program testing</a:t>
          </a:r>
          <a:endParaRPr lang="zh-CN" altLang="en-US" sz="28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The correct execution for </a:t>
          </a:r>
          <a:r>
            <a:rPr lang="en-US" altLang="zh-CN" sz="2000" kern="1200" dirty="0" smtClean="0">
              <a:solidFill>
                <a:srgbClr val="800000"/>
              </a:solidFill>
              <a:latin typeface="Calibri" panose="020F0502020204030204" pitchFamily="34" charset="0"/>
              <a:cs typeface="Calibri" panose="020F0502020204030204" pitchFamily="34" charset="0"/>
            </a:rPr>
            <a:t>inputs not in the sample </a:t>
          </a:r>
          <a:r>
            <a:rPr lang="en-US" altLang="zh-CN" sz="2000" kern="1200" dirty="0" smtClean="0">
              <a:latin typeface="Calibri" panose="020F0502020204030204" pitchFamily="34" charset="0"/>
              <a:cs typeface="Calibri" panose="020F0502020204030204" pitchFamily="34" charset="0"/>
            </a:rPr>
            <a:t>being in doubt</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Easy to use</a:t>
          </a:r>
          <a:endParaRPr lang="zh-CN" altLang="en-US" sz="2000" kern="1200" dirty="0">
            <a:latin typeface="Calibri" panose="020F0502020204030204" pitchFamily="34" charset="0"/>
            <a:cs typeface="Calibri" panose="020F0502020204030204" pitchFamily="34" charset="0"/>
          </a:endParaRPr>
        </a:p>
      </dsp:txBody>
      <dsp:txXfrm>
        <a:off x="2062809" y="0"/>
        <a:ext cx="6206572" cy="2004702"/>
      </dsp:txXfrm>
    </dsp:sp>
    <dsp:sp modelId="{4BAE9C4C-C067-4ACA-90F8-43824D4833A2}">
      <dsp:nvSpPr>
        <dsp:cNvPr id="0" name=""/>
        <dsp:cNvSpPr/>
      </dsp:nvSpPr>
      <dsp:spPr>
        <a:xfrm>
          <a:off x="889149" y="2171761"/>
          <a:ext cx="1782554" cy="2004702"/>
        </a:xfrm>
        <a:prstGeom prst="downArrow">
          <a:avLst/>
        </a:prstGeom>
        <a:solidFill>
          <a:srgbClr val="92D050"/>
        </a:solid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65D123C8-C28A-43FC-A1D1-EC1A1AAA1D0D}">
      <dsp:nvSpPr>
        <dsp:cNvPr id="0" name=""/>
        <dsp:cNvSpPr/>
      </dsp:nvSpPr>
      <dsp:spPr>
        <a:xfrm>
          <a:off x="2777826" y="2171761"/>
          <a:ext cx="5516153" cy="200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1155700">
            <a:lnSpc>
              <a:spcPct val="90000"/>
            </a:lnSpc>
            <a:spcBef>
              <a:spcPct val="0"/>
            </a:spcBef>
            <a:spcAft>
              <a:spcPct val="35000"/>
            </a:spcAft>
          </a:pPr>
          <a:r>
            <a:rPr lang="en-US" altLang="zh-CN" sz="2600" kern="1200" dirty="0" smtClean="0"/>
            <a:t>Program proving</a:t>
          </a:r>
          <a:endParaRPr lang="zh-CN" altLang="en-US" sz="2600" kern="1200" dirty="0"/>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Proving the program meets its specification </a:t>
          </a:r>
          <a:r>
            <a:rPr lang="en-US" altLang="zh-CN" sz="2000" kern="1200" dirty="0" smtClean="0">
              <a:solidFill>
                <a:schemeClr val="tx1"/>
              </a:solidFill>
              <a:latin typeface="Calibri" panose="020F0502020204030204" pitchFamily="34" charset="0"/>
              <a:cs typeface="Calibri" panose="020F0502020204030204" pitchFamily="34" charset="0"/>
            </a:rPr>
            <a:t>for</a:t>
          </a:r>
          <a:r>
            <a:rPr lang="en-US" altLang="zh-CN" sz="2000" kern="1200" dirty="0" smtClean="0">
              <a:solidFill>
                <a:srgbClr val="800000"/>
              </a:solidFill>
              <a:latin typeface="Calibri" panose="020F0502020204030204" pitchFamily="34" charset="0"/>
              <a:cs typeface="Calibri" panose="020F0502020204030204" pitchFamily="34" charset="0"/>
            </a:rPr>
            <a:t> all executions</a:t>
          </a:r>
          <a:endParaRPr lang="zh-CN" altLang="en-US" sz="2000" kern="1200" dirty="0">
            <a:solidFill>
              <a:srgbClr val="800000"/>
            </a:solidFill>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Without being required to execute the program</a:t>
          </a:r>
          <a:endParaRPr lang="zh-CN" alt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altLang="zh-CN" sz="2000" kern="1200" dirty="0" smtClean="0">
              <a:latin typeface="Calibri" panose="020F0502020204030204" pitchFamily="34" charset="0"/>
              <a:cs typeface="Calibri" panose="020F0502020204030204" pitchFamily="34" charset="0"/>
            </a:rPr>
            <a:t>Difficult and tricky</a:t>
          </a:r>
          <a:endParaRPr lang="zh-CN" altLang="en-US" sz="2000" kern="1200" dirty="0">
            <a:latin typeface="Calibri" panose="020F0502020204030204" pitchFamily="34" charset="0"/>
            <a:cs typeface="Calibri" panose="020F0502020204030204" pitchFamily="34" charset="0"/>
          </a:endParaRPr>
        </a:p>
      </dsp:txBody>
      <dsp:txXfrm>
        <a:off x="2777826" y="2171761"/>
        <a:ext cx="5516153" cy="200470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793EC8D-7583-4284-A537-DAB3CE5650E5}" type="datetimeFigureOut">
              <a:rPr lang="zh-CN" altLang="en-US" smtClean="0"/>
              <a:pPr/>
              <a:t>2020/11/30</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1480C732-8FF6-4C60-9A53-035D85741A26}" type="slidenum">
              <a:rPr lang="zh-CN" altLang="en-US" smtClean="0"/>
              <a:pPr/>
              <a:t>‹#›</a:t>
            </a:fld>
            <a:endParaRPr lang="zh-CN" altLang="en-US"/>
          </a:p>
        </p:txBody>
      </p:sp>
    </p:spTree>
    <p:extLst>
      <p:ext uri="{BB962C8B-B14F-4D97-AF65-F5344CB8AC3E}">
        <p14:creationId xmlns:p14="http://schemas.microsoft.com/office/powerpoint/2010/main" val="3491659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646ED33-92F3-419A-83F1-939B2101925B}" type="datetimeFigureOut">
              <a:rPr lang="zh-CN" altLang="en-US" smtClean="0"/>
              <a:pPr/>
              <a:t>2020/11/30</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2AA2441-62E5-47DE-97D7-858DE28521CF}" type="slidenum">
              <a:rPr lang="zh-CN" altLang="en-US" smtClean="0"/>
              <a:pPr/>
              <a:t>‹#›</a:t>
            </a:fld>
            <a:endParaRPr lang="zh-CN" altLang="en-US"/>
          </a:p>
        </p:txBody>
      </p:sp>
    </p:spTree>
    <p:extLst>
      <p:ext uri="{BB962C8B-B14F-4D97-AF65-F5344CB8AC3E}">
        <p14:creationId xmlns:p14="http://schemas.microsoft.com/office/powerpoint/2010/main" val="4282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大家好，我今天小组报告的题目是</a:t>
            </a:r>
            <a:r>
              <a:rPr lang="en-US" altLang="zh-CN" dirty="0" err="1" smtClean="0"/>
              <a:t>DSLabs</a:t>
            </a:r>
            <a:r>
              <a:rPr lang="zh-CN" altLang="en-US" dirty="0" smtClean="0"/>
              <a:t>平台介绍</a:t>
            </a:r>
            <a:endParaRPr lang="zh-CN" altLang="en-US" dirty="0"/>
          </a:p>
        </p:txBody>
      </p:sp>
      <p:sp>
        <p:nvSpPr>
          <p:cNvPr id="4" name="灯片编号占位符 3"/>
          <p:cNvSpPr>
            <a:spLocks noGrp="1"/>
          </p:cNvSpPr>
          <p:nvPr>
            <p:ph type="sldNum" sz="quarter" idx="10"/>
          </p:nvPr>
        </p:nvSpPr>
        <p:spPr/>
        <p:txBody>
          <a:bodyPr/>
          <a:lstStyle/>
          <a:p>
            <a:fld id="{0FE05C2F-C2D0-41D0-B081-206A7C6C3DA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86784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daily life, medical, spacecraft</a:t>
            </a:r>
            <a:endParaRPr lang="zh-CN" altLang="en-US" dirty="0"/>
          </a:p>
        </p:txBody>
      </p:sp>
      <p:sp>
        <p:nvSpPr>
          <p:cNvPr id="4" name="灯片编号占位符 3"/>
          <p:cNvSpPr>
            <a:spLocks noGrp="1"/>
          </p:cNvSpPr>
          <p:nvPr>
            <p:ph type="sldNum" sz="quarter" idx="10"/>
          </p:nvPr>
        </p:nvSpPr>
        <p:spPr/>
        <p:txBody>
          <a:bodyPr/>
          <a:lstStyle/>
          <a:p>
            <a:fld id="{22AA2441-62E5-47DE-97D7-858DE28521CF}" type="slidenum">
              <a:rPr lang="zh-CN" altLang="en-US" smtClean="0"/>
              <a:pPr/>
              <a:t>2</a:t>
            </a:fld>
            <a:endParaRPr lang="zh-CN" altLang="en-US"/>
          </a:p>
        </p:txBody>
      </p:sp>
    </p:spTree>
    <p:extLst>
      <p:ext uri="{BB962C8B-B14F-4D97-AF65-F5344CB8AC3E}">
        <p14:creationId xmlns:p14="http://schemas.microsoft.com/office/powerpoint/2010/main" val="367541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E05C2F-C2D0-41D0-B081-206A7C6C3DAB}" type="slidenum">
              <a:rPr lang="zh-CN" altLang="en-US" smtClean="0"/>
              <a:pPr/>
              <a:t>19</a:t>
            </a:fld>
            <a:endParaRPr lang="zh-CN" altLang="en-US"/>
          </a:p>
        </p:txBody>
      </p:sp>
    </p:spTree>
    <p:extLst>
      <p:ext uri="{BB962C8B-B14F-4D97-AF65-F5344CB8AC3E}">
        <p14:creationId xmlns:p14="http://schemas.microsoft.com/office/powerpoint/2010/main" val="1804488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164388" y="1066800"/>
            <a:ext cx="0" cy="4495800"/>
          </a:xfrm>
          <a:prstGeom prst="line">
            <a:avLst/>
          </a:prstGeom>
          <a:noFill/>
          <a:ln w="9525">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fontAlgn="base">
              <a:spcBef>
                <a:spcPct val="0"/>
              </a:spcBef>
              <a:spcAft>
                <a:spcPct val="0"/>
              </a:spcAft>
              <a:defRPr/>
            </a:pPr>
            <a:endParaRPr lang="zh-CN" altLang="en-US" sz="1600">
              <a:solidFill>
                <a:srgbClr val="000000"/>
              </a:solidFill>
            </a:endParaRPr>
          </a:p>
        </p:txBody>
      </p:sp>
      <p:pic>
        <p:nvPicPr>
          <p:cNvPr id="6" name="Picture 9" descr="back"/>
          <p:cNvPicPr>
            <a:picLocks noChangeAspect="1" noChangeArrowheads="1"/>
          </p:cNvPicPr>
          <p:nvPr/>
        </p:nvPicPr>
        <p:blipFill>
          <a:blip r:embed="rId2" cstate="print">
            <a:lum bright="-36000" contrast="30000"/>
          </a:blip>
          <a:srcRect/>
          <a:stretch>
            <a:fillRect/>
          </a:stretch>
        </p:blipFill>
        <p:spPr bwMode="auto">
          <a:xfrm>
            <a:off x="7235825" y="3068638"/>
            <a:ext cx="1657350" cy="2305050"/>
          </a:xfrm>
          <a:prstGeom prst="rect">
            <a:avLst/>
          </a:prstGeom>
          <a:noFill/>
          <a:ln w="9525">
            <a:noFill/>
            <a:miter lim="800000"/>
            <a:headEnd/>
            <a:tailEnd/>
          </a:ln>
        </p:spPr>
      </p:pic>
      <p:sp>
        <p:nvSpPr>
          <p:cNvPr id="179203" name="Rectangle 3"/>
          <p:cNvSpPr>
            <a:spLocks noGrp="1" noChangeArrowheads="1"/>
          </p:cNvSpPr>
          <p:nvPr>
            <p:ph type="ctrTitle"/>
          </p:nvPr>
        </p:nvSpPr>
        <p:spPr>
          <a:xfrm>
            <a:off x="311150" y="549275"/>
            <a:ext cx="6781800" cy="2133600"/>
          </a:xfrm>
        </p:spPr>
        <p:txBody>
          <a:bodyPr/>
          <a:lstStyle>
            <a:lvl1pPr algn="r">
              <a:defRPr sz="5400"/>
            </a:lvl1pPr>
          </a:lstStyle>
          <a:p>
            <a:r>
              <a:rPr lang="zh-CN" altLang="en-US" smtClean="0"/>
              <a:t>单击此处编辑母版标题样式</a:t>
            </a:r>
            <a:endParaRPr lang="zh-CN" altLang="en-US"/>
          </a:p>
        </p:txBody>
      </p:sp>
      <p:sp>
        <p:nvSpPr>
          <p:cNvPr id="179204" name="Rectangle 4"/>
          <p:cNvSpPr>
            <a:spLocks noGrp="1" noChangeArrowheads="1"/>
          </p:cNvSpPr>
          <p:nvPr>
            <p:ph type="subTitle" idx="1"/>
          </p:nvPr>
        </p:nvSpPr>
        <p:spPr>
          <a:xfrm>
            <a:off x="827088" y="2997200"/>
            <a:ext cx="6248400" cy="2362200"/>
          </a:xfrm>
        </p:spPr>
        <p:txBody>
          <a:bodyPr/>
          <a:lstStyle>
            <a:lvl1pPr marL="0" indent="0" algn="r">
              <a:buFont typeface="Wingdings" pitchFamily="2" charset="2"/>
              <a:buNone/>
              <a:defRPr sz="3200"/>
            </a:lvl1pPr>
          </a:lstStyle>
          <a:p>
            <a:r>
              <a:rPr lang="zh-CN" altLang="en-US" smtClean="0"/>
              <a:t>单击此处编辑母版副标题样式</a:t>
            </a:r>
            <a:endParaRPr lang="zh-CN" altLang="en-US"/>
          </a:p>
        </p:txBody>
      </p:sp>
      <p:sp>
        <p:nvSpPr>
          <p:cNvPr id="7" name="Rectangle 5"/>
          <p:cNvSpPr>
            <a:spLocks noGrp="1" noChangeArrowheads="1"/>
          </p:cNvSpPr>
          <p:nvPr>
            <p:ph type="dt" sz="half" idx="10"/>
          </p:nvPr>
        </p:nvSpPr>
        <p:spPr/>
        <p:txBody>
          <a:bodyPr/>
          <a:lstStyle>
            <a:lvl1pPr>
              <a:defRPr/>
            </a:lvl1pPr>
          </a:lstStyle>
          <a:p>
            <a:fld id="{452401B9-C353-496F-83CA-7763BB0F5079}"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p:txBody>
          <a:bodyPr/>
          <a:lstStyle>
            <a:lvl1pPr>
              <a:defRPr/>
            </a:lvl1pPr>
          </a:lstStyle>
          <a:p>
            <a:endParaRPr kumimoji="1" lang="zh-CN" altLang="en-US">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p:txBody>
          <a:bodyPr/>
          <a:lstStyle>
            <a:lvl1pPr>
              <a:defRPr/>
            </a:lvl1pPr>
          </a:lstStyle>
          <a:p>
            <a:fld id="{6E2D2B3B-882E-40F3-A32F-6DD516915044}"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430A0D1C-E1A7-4173-A83B-BE0A151AD21D}" type="datetime1">
              <a:rPr lang="zh-CN" altLang="en-US" smtClean="0"/>
              <a:pPr/>
              <a:t>2020/11/30</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Rectangle 5"/>
          <p:cNvSpPr>
            <a:spLocks noGrp="1" noChangeArrowheads="1"/>
          </p:cNvSpPr>
          <p:nvPr>
            <p:ph type="dt" sz="half" idx="10"/>
          </p:nvPr>
        </p:nvSpPr>
        <p:spPr>
          <a:ln/>
        </p:spPr>
        <p:txBody>
          <a:bodyPr/>
          <a:lstStyle>
            <a:lvl1pPr>
              <a:defRPr/>
            </a:lvl1pPr>
          </a:lstStyle>
          <a:p>
            <a:fld id="{3CAD8151-8E1F-45F1-AD37-ADD20CE3B571}" type="datetime1">
              <a:rPr lang="zh-CN" altLang="en-US" smtClean="0"/>
              <a:pPr/>
              <a:t>2020/11/30</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68759"/>
            <a:ext cx="7772400" cy="2163475"/>
          </a:xfrm>
        </p:spPr>
        <p:txBody>
          <a:bodyPr anchor="b">
            <a:noAutofit/>
          </a:bodyPr>
          <a:lstStyle>
            <a:lvl1pPr>
              <a:lnSpc>
                <a:spcPct val="100000"/>
              </a:lnSpc>
              <a:defRPr sz="8000"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71600" y="3432235"/>
            <a:ext cx="6400800" cy="2739965"/>
          </a:xfrm>
        </p:spPr>
        <p:txBody>
          <a:bodyPr>
            <a:normAutofit/>
          </a:bodyPr>
          <a:lstStyle>
            <a:lvl1pPr marL="0" indent="0" algn="ctr">
              <a:buNone/>
              <a:defRPr sz="24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7" name="Date Placeholder 6"/>
          <p:cNvSpPr>
            <a:spLocks noGrp="1"/>
          </p:cNvSpPr>
          <p:nvPr>
            <p:ph type="dt" sz="half" idx="10"/>
          </p:nvPr>
        </p:nvSpPr>
        <p:spPr/>
        <p:txBody>
          <a:bodyPr/>
          <a:lstStyle>
            <a:lvl1pPr>
              <a:defRPr baseline="0">
                <a:latin typeface="Candara" panose="020E0502030303020204" pitchFamily="34" charset="0"/>
              </a:defRPr>
            </a:lvl1pPr>
          </a:lstStyle>
          <a:p>
            <a:fld id="{088825F0-E1E2-4D5D-A82F-05FCC4810083}"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lvl1pPr>
              <a:defRPr baseline="0">
                <a:latin typeface="Candara" panose="020E0502030303020204" pitchFamily="34" charset="0"/>
              </a:defRPr>
            </a:lvl1pPr>
          </a:lstStyle>
          <a:p>
            <a:r>
              <a:rPr lang="en-US" altLang="zh-CN" dirty="0" smtClean="0">
                <a:solidFill>
                  <a:prstClr val="black">
                    <a:lumMod val="65000"/>
                    <a:lumOff val="35000"/>
                  </a:prstClr>
                </a:solidFill>
              </a:rPr>
              <a:t>1</a:t>
            </a:r>
            <a:endParaRPr lang="zh-CN" altLang="en-US" dirty="0">
              <a:solidFill>
                <a:prstClr val="black">
                  <a:lumMod val="65000"/>
                  <a:lumOff val="35000"/>
                </a:prstClr>
              </a:solidFill>
            </a:endParaRPr>
          </a:p>
        </p:txBody>
      </p:sp>
      <p:sp>
        <p:nvSpPr>
          <p:cNvPr id="9" name="Footer Placeholder 8"/>
          <p:cNvSpPr>
            <a:spLocks noGrp="1"/>
          </p:cNvSpPr>
          <p:nvPr>
            <p:ph type="ftr" sz="quarter" idx="12"/>
          </p:nvPr>
        </p:nvSpPr>
        <p:spPr>
          <a:xfrm>
            <a:off x="787921" y="6309320"/>
            <a:ext cx="2847975" cy="365125"/>
          </a:xfrm>
        </p:spPr>
        <p:txBody>
          <a:bodyPr/>
          <a:lstStyle>
            <a:lvl1pPr>
              <a:defRPr baseline="0">
                <a:latin typeface="Candara" panose="020E0502030303020204" pitchFamily="34" charset="0"/>
              </a:defRPr>
            </a:lvl1pPr>
          </a:lstStyle>
          <a:p>
            <a:endParaRPr lang="zh-CN" altLang="en-US" dirty="0">
              <a:solidFill>
                <a:prstClr val="black"/>
              </a:solidFill>
            </a:endParaRPr>
          </a:p>
        </p:txBody>
      </p:sp>
      <p:pic>
        <p:nvPicPr>
          <p:cNvPr id="10" name="Picture 6" descr="towe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8264" y="5157192"/>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NJU2"/>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02509" y="476672"/>
            <a:ext cx="2016350" cy="79208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9302" y="501436"/>
            <a:ext cx="602938" cy="702000"/>
          </a:xfrm>
          <a:prstGeom prst="rect">
            <a:avLst/>
          </a:prstGeom>
        </p:spPr>
      </p:pic>
    </p:spTree>
    <p:extLst>
      <p:ext uri="{BB962C8B-B14F-4D97-AF65-F5344CB8AC3E}">
        <p14:creationId xmlns:p14="http://schemas.microsoft.com/office/powerpoint/2010/main" val="358025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51520"/>
          </a:xfrm>
        </p:spPr>
        <p:txBody>
          <a:bodyPr/>
          <a:lstStyle>
            <a:lvl1pPr>
              <a:defRPr sz="4800" baseline="0">
                <a:latin typeface="Candara" panose="020E0502030303020204" pitchFamily="34" charset="0"/>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457200" y="1783357"/>
            <a:ext cx="8229600" cy="4525963"/>
          </a:xfrm>
        </p:spPr>
        <p:txBody>
          <a:bodyPr/>
          <a:lstStyle>
            <a:lvl1pPr>
              <a:defRPr b="1" baseline="0">
                <a:solidFill>
                  <a:schemeClr val="tx1">
                    <a:lumMod val="75000"/>
                    <a:lumOff val="25000"/>
                  </a:schemeClr>
                </a:solidFill>
                <a:latin typeface="Candara" panose="020E0502030303020204" pitchFamily="34" charset="0"/>
                <a:ea typeface="华文细黑" panose="02010600040101010101" pitchFamily="2" charset="-122"/>
              </a:defRPr>
            </a:lvl1pPr>
            <a:lvl2pPr>
              <a:defRPr b="0" baseline="0">
                <a:solidFill>
                  <a:schemeClr val="tx1">
                    <a:lumMod val="75000"/>
                    <a:lumOff val="25000"/>
                  </a:schemeClr>
                </a:solidFill>
                <a:latin typeface="Candara" panose="020E0502030303020204" pitchFamily="34" charset="0"/>
                <a:ea typeface="华文细黑" panose="02010600040101010101" pitchFamily="2" charset="-122"/>
              </a:defRPr>
            </a:lvl2pPr>
            <a:lvl3pPr>
              <a:defRPr b="0" baseline="0">
                <a:solidFill>
                  <a:schemeClr val="tx1">
                    <a:lumMod val="75000"/>
                    <a:lumOff val="25000"/>
                  </a:schemeClr>
                </a:solidFill>
                <a:latin typeface="Candara" panose="020E0502030303020204" pitchFamily="34" charset="0"/>
                <a:ea typeface="华文细黑" panose="02010600040101010101" pitchFamily="2" charset="-122"/>
              </a:defRPr>
            </a:lvl3pPr>
            <a:lvl4pPr>
              <a:defRPr b="0" baseline="0">
                <a:solidFill>
                  <a:schemeClr val="tx1">
                    <a:lumMod val="75000"/>
                    <a:lumOff val="25000"/>
                  </a:schemeClr>
                </a:solidFill>
                <a:latin typeface="Candara" panose="020E0502030303020204" pitchFamily="34" charset="0"/>
                <a:ea typeface="华文细黑" panose="02010600040101010101" pitchFamily="2" charset="-122"/>
              </a:defRPr>
            </a:lvl4pPr>
            <a:lvl5pPr>
              <a:defRPr b="0" baseline="0">
                <a:solidFill>
                  <a:schemeClr val="tx1">
                    <a:lumMod val="75000"/>
                    <a:lumOff val="25000"/>
                  </a:schemeClr>
                </a:solidFill>
                <a:latin typeface="Candara" panose="020E0502030303020204" pitchFamily="34" charset="0"/>
                <a:ea typeface="华文细黑" panose="02010600040101010101" pitchFamily="2" charset="-122"/>
              </a:defRPr>
            </a:lvl5pPr>
            <a:lvl6pPr>
              <a:defRPr/>
            </a:lvl6pPr>
            <a:lvl7pPr>
              <a:defRPr/>
            </a:lvl7pPr>
            <a:lvl8pPr>
              <a:defRPr/>
            </a:lvl8pPr>
            <a:lvl9pPr>
              <a:buFont typeface="Arial" pitchFamily="34" charset="0"/>
              <a:buChar char="•"/>
              <a:defRPr/>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10"/>
          </p:nvPr>
        </p:nvSpPr>
        <p:spPr>
          <a:xfrm>
            <a:off x="6372200" y="6468467"/>
            <a:ext cx="2085975" cy="365125"/>
          </a:xfrm>
        </p:spPr>
        <p:txBody>
          <a:bodyPr/>
          <a:lstStyle>
            <a:lvl1pPr>
              <a:defRPr sz="1200" baseline="0">
                <a:latin typeface="Candara" panose="020E0502030303020204" pitchFamily="34" charset="0"/>
                <a:ea typeface="华文细黑" panose="02010600040101010101" pitchFamily="2" charset="-122"/>
              </a:defRPr>
            </a:lvl1pPr>
          </a:lstStyle>
          <a:p>
            <a:fld id="{D2B25160-6D74-44E6-9A57-FE09CF98F078}" type="datetime1">
              <a:rPr lang="zh-CN" altLang="en-US" smtClean="0">
                <a:solidFill>
                  <a:prstClr val="black">
                    <a:lumMod val="65000"/>
                    <a:lumOff val="35000"/>
                  </a:prstClr>
                </a:solidFill>
              </a:rPr>
              <a:pPr/>
              <a:t>2020/11/30</a:t>
            </a:fld>
            <a:endParaRPr lang="zh-CN" altLang="en-US" dirty="0">
              <a:solidFill>
                <a:prstClr val="black">
                  <a:lumMod val="65000"/>
                  <a:lumOff val="35000"/>
                </a:prstClr>
              </a:solidFill>
            </a:endParaRPr>
          </a:p>
        </p:txBody>
      </p:sp>
      <p:sp>
        <p:nvSpPr>
          <p:cNvPr id="5" name="Footer Placeholder 4"/>
          <p:cNvSpPr>
            <a:spLocks noGrp="1"/>
          </p:cNvSpPr>
          <p:nvPr>
            <p:ph type="ftr" sz="quarter" idx="11"/>
          </p:nvPr>
        </p:nvSpPr>
        <p:spPr>
          <a:xfrm>
            <a:off x="539552" y="6453336"/>
            <a:ext cx="4072111" cy="365125"/>
          </a:xfrm>
        </p:spPr>
        <p:txBody>
          <a:bodyPr/>
          <a:lstStyle>
            <a:lvl1pPr>
              <a:defRPr lang="en-US" altLang="zh-CN" sz="1200" b="0" i="0" baseline="0" smtClean="0">
                <a:solidFill>
                  <a:schemeClr val="tx1">
                    <a:lumMod val="75000"/>
                    <a:lumOff val="25000"/>
                  </a:schemeClr>
                </a:solidFill>
                <a:effectLst/>
                <a:latin typeface="Candara" panose="020E0502030303020204" pitchFamily="34" charset="0"/>
                <a:ea typeface="华文细黑" panose="02010600040101010101" pitchFamily="2" charset="-122"/>
              </a:defRPr>
            </a:lvl1pPr>
          </a:lstStyle>
          <a:p>
            <a:endParaRPr lang="zh-CN" altLang="en-US" dirty="0">
              <a:solidFill>
                <a:prstClr val="black">
                  <a:lumMod val="75000"/>
                  <a:lumOff val="25000"/>
                </a:prstClr>
              </a:solidFill>
            </a:endParaRPr>
          </a:p>
        </p:txBody>
      </p:sp>
      <p:sp>
        <p:nvSpPr>
          <p:cNvPr id="6" name="Slide Number Placeholder 5"/>
          <p:cNvSpPr>
            <a:spLocks noGrp="1"/>
          </p:cNvSpPr>
          <p:nvPr>
            <p:ph type="sldNum" sz="quarter" idx="12"/>
          </p:nvPr>
        </p:nvSpPr>
        <p:spPr>
          <a:xfrm>
            <a:off x="8697927" y="6468467"/>
            <a:ext cx="410577" cy="365125"/>
          </a:xfrm>
        </p:spPr>
        <p:txBody>
          <a:bodyPr/>
          <a:lstStyle>
            <a:lvl1pPr>
              <a:defRPr sz="1200"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6472576"/>
            <a:ext cx="288000" cy="340800"/>
          </a:xfrm>
          <a:prstGeom prst="rect">
            <a:avLst/>
          </a:prstGeom>
        </p:spPr>
      </p:pic>
    </p:spTree>
    <p:extLst>
      <p:ext uri="{BB962C8B-B14F-4D97-AF65-F5344CB8AC3E}">
        <p14:creationId xmlns:p14="http://schemas.microsoft.com/office/powerpoint/2010/main" val="859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baseline="0" dirty="0" smtClean="0">
                <a:solidFill>
                  <a:schemeClr val="tx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baseline="0">
                <a:solidFill>
                  <a:schemeClr val="tx1">
                    <a:tint val="75000"/>
                  </a:schemeClr>
                </a:solidFill>
                <a:latin typeface="Candara" panose="020E0502030303020204" pitchFamily="34" charset="0"/>
                <a:ea typeface="华文细黑"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baseline="0">
                <a:latin typeface="Candara" panose="020E0502030303020204" pitchFamily="34" charset="0"/>
                <a:ea typeface="华文细黑" panose="02010600040101010101" pitchFamily="2" charset="-122"/>
              </a:defRPr>
            </a:lvl1pPr>
          </a:lstStyle>
          <a:p>
            <a:fld id="{525AAD66-C55A-4153-AC01-CF58499EEF39}"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lvl1pPr>
              <a:defRPr baseline="0">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lvl1pPr>
              <a:defRPr baseline="0">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08301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FD31B6EA-C27F-4C6C-B3BE-8FA73B165B46}"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21530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760A0494-49F0-4E2C-974C-52997AD2B4FA}"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zh-CN" altLang="en-US" dirty="0">
              <a:solidFill>
                <a:prstClr val="black"/>
              </a:solidFill>
            </a:endParaRPr>
          </a:p>
        </p:txBody>
      </p:sp>
      <p:sp>
        <p:nvSpPr>
          <p:cNvPr id="9" name="Slide Number Placeholder 8"/>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117208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baseline="0"/>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baseline="0">
                <a:latin typeface="Candara" panose="020E0502030303020204" pitchFamily="34" charset="0"/>
              </a:defRPr>
            </a:lvl1pPr>
          </a:lstStyle>
          <a:p>
            <a:fld id="{BB93B621-1D18-4C12-9F5E-8634C31B582F}"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lvl1pPr>
              <a:defRPr baseline="0"/>
            </a:lvl1pPr>
          </a:lstStyle>
          <a:p>
            <a:endParaRPr lang="zh-CN" altLang="en-US" dirty="0">
              <a:solidFill>
                <a:prstClr val="black"/>
              </a:solidFill>
            </a:endParaRPr>
          </a:p>
        </p:txBody>
      </p:sp>
      <p:sp>
        <p:nvSpPr>
          <p:cNvPr id="5" name="Slide Number Placeholder 4"/>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3267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baseline="0">
                <a:latin typeface="Candara" panose="020E0502030303020204" pitchFamily="34" charset="0"/>
              </a:defRPr>
            </a:lvl1pPr>
          </a:lstStyle>
          <a:p>
            <a:fld id="{70ABCB11-2F15-4514-AF3A-9B87F3D5E401}"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zh-CN" altLang="en-US" dirty="0">
              <a:solidFill>
                <a:prstClr val="black"/>
              </a:solidFill>
            </a:endParaRPr>
          </a:p>
        </p:txBody>
      </p:sp>
      <p:sp>
        <p:nvSpPr>
          <p:cNvPr id="4" name="Slide Number Placeholder 3"/>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79690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904E85D-FD67-433A-95A2-8B28BE35333E}"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7386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solidFill>
                <a:latin typeface="+mj-lt"/>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buClr>
                <a:schemeClr val="tx1"/>
              </a:buClr>
              <a:defRPr sz="2400">
                <a:latin typeface="+mj-lt"/>
                <a:ea typeface="黑体" panose="02010609060101010101" pitchFamily="49" charset="-122"/>
              </a:defRPr>
            </a:lvl1pPr>
            <a:lvl2pPr>
              <a:buClr>
                <a:schemeClr val="tx1"/>
              </a:buClr>
              <a:defRPr sz="2000">
                <a:latin typeface="+mj-lt"/>
                <a:ea typeface="黑体" panose="02010609060101010101" pitchFamily="49" charset="-122"/>
              </a:defRPr>
            </a:lvl2pPr>
            <a:lvl3pPr>
              <a:buClr>
                <a:schemeClr val="tx1"/>
              </a:buClr>
              <a:defRPr sz="1800">
                <a:latin typeface="+mj-lt"/>
              </a:defRPr>
            </a:lvl3pPr>
            <a:lvl4pPr>
              <a:defRPr>
                <a:latin typeface="+mj-lt"/>
              </a:defRPr>
            </a:lvl4pPr>
            <a:lvl5pPr>
              <a:defRPr>
                <a:latin typeface="+mj-lt"/>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zh-CN" altLang="en-US" dirty="0"/>
          </a:p>
        </p:txBody>
      </p:sp>
      <p:sp>
        <p:nvSpPr>
          <p:cNvPr id="4" name="Rectangle 5"/>
          <p:cNvSpPr>
            <a:spLocks noGrp="1" noChangeArrowheads="1"/>
          </p:cNvSpPr>
          <p:nvPr>
            <p:ph type="dt" sz="half" idx="10"/>
          </p:nvPr>
        </p:nvSpPr>
        <p:spPr>
          <a:ln/>
        </p:spPr>
        <p:txBody>
          <a:bodyPr/>
          <a:lstStyle>
            <a:lvl1pPr>
              <a:defRPr/>
            </a:lvl1p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lang="en-US" altLang="zh-CN" smtClean="0">
                <a:solidFill>
                  <a:prstClr val="black">
                    <a:lumMod val="65000"/>
                    <a:lumOff val="35000"/>
                  </a:prstClr>
                </a:solidFill>
              </a:defRPr>
            </a:lvl1pPr>
          </a:lstStyle>
          <a:p>
            <a:pPr defTabSz="457200"/>
            <a:endParaRPr lang="zh-CN" altLang="en-US" dirty="0"/>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D1F872C-644B-41E6-B053-75DC9162E92F}"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zh-CN" altLang="en-US" dirty="0">
              <a:solidFill>
                <a:prstClr val="black"/>
              </a:solidFill>
            </a:endParaRPr>
          </a:p>
        </p:txBody>
      </p:sp>
      <p:sp>
        <p:nvSpPr>
          <p:cNvPr id="7" name="Slide Number Placeholder 6"/>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447198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6C1FCC15-875C-45BB-B7D5-C1D356981074}"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300063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sz="480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4FA31FF3-01DA-4D1A-BD9C-EA8CED4F071D}"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zh-CN" altLang="en-US" dirty="0">
              <a:solidFill>
                <a:prstClr val="black"/>
              </a:solidFill>
            </a:endParaRPr>
          </a:p>
        </p:txBody>
      </p:sp>
      <p:sp>
        <p:nvSpPr>
          <p:cNvPr id="6" name="Slide Number Placeholder 5"/>
          <p:cNvSpPr>
            <a:spLocks noGrp="1"/>
          </p:cNvSpPr>
          <p:nvPr>
            <p:ph type="sldNum" sz="quarter" idx="12"/>
          </p:nvPr>
        </p:nvSpPr>
        <p:spPr/>
        <p:txBody>
          <a:bodyPr/>
          <a:lstStyle/>
          <a:p>
            <a:fld id="{5E2E8104-1970-4B3D-B5FE-617071B7655F}" type="slidenum">
              <a:rPr lang="zh-CN" altLang="en-US" smtClean="0">
                <a:solidFill>
                  <a:prstClr val="black">
                    <a:lumMod val="65000"/>
                    <a:lumOff val="35000"/>
                  </a:prstClr>
                </a:solidFill>
              </a:rPr>
              <a:pPr/>
              <a:t>‹#›</a:t>
            </a:fld>
            <a:endParaRPr lang="zh-CN" altLang="en-US">
              <a:solidFill>
                <a:prstClr val="black">
                  <a:lumMod val="65000"/>
                  <a:lumOff val="35000"/>
                </a:prstClr>
              </a:solidFill>
            </a:endParaRPr>
          </a:p>
        </p:txBody>
      </p:sp>
    </p:spTree>
    <p:extLst>
      <p:ext uri="{BB962C8B-B14F-4D97-AF65-F5344CB8AC3E}">
        <p14:creationId xmlns:p14="http://schemas.microsoft.com/office/powerpoint/2010/main" val="108270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fld id="{190F2F90-169B-4E3A-B641-F17EA8199ECB}"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6"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Rectangle 5"/>
          <p:cNvSpPr>
            <a:spLocks noGrp="1" noChangeArrowheads="1"/>
          </p:cNvSpPr>
          <p:nvPr>
            <p:ph type="dt" sz="half" idx="10"/>
          </p:nvPr>
        </p:nvSpPr>
        <p:spPr>
          <a:ln/>
        </p:spPr>
        <p:txBody>
          <a:bodyPr/>
          <a:lstStyle>
            <a:lvl1pPr>
              <a:defRPr/>
            </a:lvl1pPr>
          </a:lstStyle>
          <a:p>
            <a:fld id="{C359148F-DC7D-439C-B62C-FE0239F86848}" type="datetime1">
              <a:rPr lang="zh-CN" altLang="en-US" smtClean="0"/>
              <a:pPr/>
              <a:t>2020/11/30</a:t>
            </a:fld>
            <a:endParaRPr lang="zh-CN" altLang="en-US"/>
          </a:p>
        </p:txBody>
      </p:sp>
      <p:sp>
        <p:nvSpPr>
          <p:cNvPr id="6" name="Rectangle 6"/>
          <p:cNvSpPr>
            <a:spLocks noGrp="1" noChangeArrowheads="1"/>
          </p:cNvSpPr>
          <p:nvPr>
            <p:ph type="ftr" sz="quarter" idx="11"/>
          </p:nvPr>
        </p:nvSpPr>
        <p:spPr>
          <a:ln/>
        </p:spPr>
        <p:txBody>
          <a:bodyPr/>
          <a:lstStyle>
            <a:lvl1pPr>
              <a:defRPr/>
            </a:lvl1pPr>
          </a:lstStyle>
          <a:p>
            <a:endParaRPr lang="zh-CN" altLang="en-US"/>
          </a:p>
        </p:txBody>
      </p:sp>
      <p:sp>
        <p:nvSpPr>
          <p:cNvPr id="7" name="Rectangle 7"/>
          <p:cNvSpPr>
            <a:spLocks noGrp="1" noChangeArrowheads="1"/>
          </p:cNvSpPr>
          <p:nvPr>
            <p:ph type="sldNum" sz="quarter" idx="12"/>
          </p:nvPr>
        </p:nvSpPr>
        <p:spPr>
          <a:ln/>
        </p:spPr>
        <p:txBody>
          <a:bodyPr/>
          <a:lstStyle>
            <a:lvl1pPr>
              <a:defRPr/>
            </a:lvl1pPr>
          </a:lstStyle>
          <a:p>
            <a:fld id="{11F96539-4944-4DB9-A30A-5120CF59C63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Rectangle 5"/>
          <p:cNvSpPr>
            <a:spLocks noGrp="1" noChangeArrowheads="1"/>
          </p:cNvSpPr>
          <p:nvPr>
            <p:ph type="dt" sz="half" idx="10"/>
          </p:nvPr>
        </p:nvSpPr>
        <p:spPr>
          <a:ln/>
        </p:spPr>
        <p:txBody>
          <a:bodyPr/>
          <a:lstStyle>
            <a:lvl1pPr>
              <a:defRPr/>
            </a:lvl1pPr>
          </a:lstStyle>
          <a:p>
            <a:fld id="{339FA0E4-3D0F-4EA1-8DE8-179E51BDCAD2}"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8"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9"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fld id="{2E7639B2-BE88-43E5-9A9C-229E66C79D12}"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4"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5"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fld id="{BD3C3A42-B884-46E6-A801-778E9F6D22DF}"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3" name="Rectangle 6"/>
          <p:cNvSpPr>
            <a:spLocks noGrp="1" noChangeArrowheads="1"/>
          </p:cNvSpPr>
          <p:nvPr>
            <p:ph type="ftr" sz="quarter" idx="11"/>
          </p:nvPr>
        </p:nvSpPr>
        <p:spPr>
          <a:ln/>
        </p:spPr>
        <p:txBody>
          <a:bodyPr/>
          <a:lstStyle>
            <a:lvl1pPr>
              <a:defRPr/>
            </a:lvl1pPr>
          </a:lstStyle>
          <a:p>
            <a:endParaRPr kumimoji="1" lang="zh-CN" altLang="en-US">
              <a:solidFill>
                <a:prstClr val="black">
                  <a:lumMod val="65000"/>
                  <a:lumOff val="35000"/>
                </a:prstClr>
              </a:solidFill>
              <a:ea typeface="宋体"/>
            </a:endParaRPr>
          </a:p>
        </p:txBody>
      </p:sp>
      <p:sp>
        <p:nvSpPr>
          <p:cNvPr id="4"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145ABD63-781D-406C-88DE-130EA30052E5}"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6E2D2B3B-882E-40F3-A32F-6DD516915044}"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fld id="{484B75FE-CA53-4A07-A41E-E0F10CEDF23B}"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6" name="Rectangle 6"/>
          <p:cNvSpPr>
            <a:spLocks noGrp="1" noChangeArrowheads="1"/>
          </p:cNvSpPr>
          <p:nvPr>
            <p:ph type="ftr" sz="quarter" idx="11"/>
          </p:nvPr>
        </p:nvSpPr>
        <p:spPr>
          <a:ln/>
        </p:spPr>
        <p:txBody>
          <a:bodyPr/>
          <a:lstStyle>
            <a:lvl1pPr>
              <a:defRPr/>
            </a:lvl1pPr>
          </a:lstStyle>
          <a:p>
            <a:endParaRPr kumimoji="1" lang="zh-CN" altLang="en-US" dirty="0">
              <a:solidFill>
                <a:prstClr val="black">
                  <a:lumMod val="65000"/>
                  <a:lumOff val="35000"/>
                </a:prstClr>
              </a:solidFill>
              <a:ea typeface="宋体"/>
            </a:endParaRPr>
          </a:p>
        </p:txBody>
      </p:sp>
      <p:sp>
        <p:nvSpPr>
          <p:cNvPr id="7" name="Rectangle 7"/>
          <p:cNvSpPr>
            <a:spLocks noGrp="1" noChangeArrowheads="1"/>
          </p:cNvSpPr>
          <p:nvPr>
            <p:ph type="sldNum" sz="quarter" idx="12"/>
          </p:nvPr>
        </p:nvSpPr>
        <p:spPr>
          <a:ln/>
        </p:spPr>
        <p:txBody>
          <a:bodyPr/>
          <a:lstStyle>
            <a:lvl1pPr>
              <a:defRPr/>
            </a:lvl1pPr>
          </a:lstStyle>
          <a:p>
            <a:fld id="{71F1F346-3964-904C-8DB0-057A2D699FB9}" type="slidenum">
              <a:rPr kumimoji="1" lang="zh-CN" altLang="en-US" smtClean="0">
                <a:solidFill>
                  <a:prstClr val="black">
                    <a:lumMod val="65000"/>
                    <a:lumOff val="35000"/>
                  </a:prstClr>
                </a:solidFill>
                <a:ea typeface="宋体"/>
              </a:rPr>
              <a:pPr/>
              <a:t>‹#›</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4"/>
          <p:cNvSpPr>
            <a:spLocks noGrp="1" noChangeArrowheads="1"/>
          </p:cNvSpPr>
          <p:nvPr>
            <p:ph type="body" idx="1"/>
          </p:nvPr>
        </p:nvSpPr>
        <p:spPr bwMode="auto">
          <a:xfrm>
            <a:off x="457200" y="1719263"/>
            <a:ext cx="8229600" cy="471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81" name="Rectangle 5"/>
          <p:cNvSpPr>
            <a:spLocks noGrp="1" noChangeArrowheads="1"/>
          </p:cNvSpPr>
          <p:nvPr>
            <p:ph type="dt" sz="half" idx="2"/>
          </p:nvPr>
        </p:nvSpPr>
        <p:spPr bwMode="auto">
          <a:xfrm>
            <a:off x="457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defTabSz="457200"/>
            <a:fld id="{B521F525-9200-48C1-9F27-A5E1B65E7F78}" type="datetime1">
              <a:rPr kumimoji="1" lang="zh-CN" altLang="en-US" smtClean="0">
                <a:solidFill>
                  <a:prstClr val="black">
                    <a:lumMod val="65000"/>
                    <a:lumOff val="35000"/>
                  </a:prstClr>
                </a:solidFill>
                <a:ea typeface="宋体"/>
              </a:rPr>
              <a:pPr defTabSz="457200"/>
              <a:t>2020/11/30</a:t>
            </a:fld>
            <a:endParaRPr kumimoji="1" lang="zh-CN" altLang="en-US">
              <a:solidFill>
                <a:prstClr val="black">
                  <a:lumMod val="65000"/>
                  <a:lumOff val="35000"/>
                </a:prstClr>
              </a:solidFill>
              <a:ea typeface="宋体"/>
            </a:endParaRPr>
          </a:p>
        </p:txBody>
      </p:sp>
      <p:sp>
        <p:nvSpPr>
          <p:cNvPr id="178182" name="Rectangle 6"/>
          <p:cNvSpPr>
            <a:spLocks noGrp="1" noChangeArrowheads="1"/>
          </p:cNvSpPr>
          <p:nvPr>
            <p:ph type="ftr" sz="quarter" idx="3"/>
          </p:nvPr>
        </p:nvSpPr>
        <p:spPr bwMode="auto">
          <a:xfrm>
            <a:off x="3124200" y="6473884"/>
            <a:ext cx="2895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aseline="0">
                <a:latin typeface="Arial" panose="020B0604020202020204" pitchFamily="34" charset="0"/>
                <a:ea typeface="仿宋" panose="02010609060101010101" pitchFamily="49" charset="-122"/>
              </a:defRPr>
            </a:lvl1pPr>
          </a:lstStyle>
          <a:p>
            <a:pPr defTabSz="457200"/>
            <a:r>
              <a:rPr kumimoji="1" lang="en-US" altLang="zh-CN" dirty="0" smtClean="0">
                <a:solidFill>
                  <a:prstClr val="black">
                    <a:lumMod val="65000"/>
                    <a:lumOff val="35000"/>
                  </a:prstClr>
                </a:solidFill>
              </a:rPr>
              <a:t>1</a:t>
            </a:r>
            <a:endParaRPr kumimoji="1" lang="zh-CN" altLang="en-US" dirty="0">
              <a:solidFill>
                <a:prstClr val="black">
                  <a:lumMod val="65000"/>
                  <a:lumOff val="35000"/>
                </a:prstClr>
              </a:solidFill>
            </a:endParaRPr>
          </a:p>
        </p:txBody>
      </p:sp>
      <p:sp>
        <p:nvSpPr>
          <p:cNvPr id="178183" name="Rectangle 7"/>
          <p:cNvSpPr>
            <a:spLocks noGrp="1" noChangeArrowheads="1"/>
          </p:cNvSpPr>
          <p:nvPr>
            <p:ph type="sldNum" sz="quarter" idx="4"/>
          </p:nvPr>
        </p:nvSpPr>
        <p:spPr bwMode="auto">
          <a:xfrm>
            <a:off x="6553200" y="6473884"/>
            <a:ext cx="2133600" cy="3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defTabSz="457200"/>
            <a:fld id="{71F1F346-3964-904C-8DB0-057A2D699FB9}" type="slidenum">
              <a:rPr kumimoji="1" lang="zh-CN" altLang="en-US" smtClean="0">
                <a:solidFill>
                  <a:prstClr val="black">
                    <a:lumMod val="65000"/>
                    <a:lumOff val="35000"/>
                  </a:prstClr>
                </a:solidFill>
                <a:ea typeface="宋体"/>
              </a:rPr>
              <a:pPr defTabSz="457200"/>
              <a:t>‹#›</a:t>
            </a:fld>
            <a:endParaRPr kumimoji="1" lang="zh-CN" altLang="en-US">
              <a:solidFill>
                <a:prstClr val="black">
                  <a:lumMod val="65000"/>
                  <a:lumOff val="35000"/>
                </a:prstClr>
              </a:solidFill>
              <a:ea typeface="宋体"/>
            </a:endParaRPr>
          </a:p>
        </p:txBody>
      </p:sp>
      <p:pic>
        <p:nvPicPr>
          <p:cNvPr id="1032" name="Picture 8" descr="nju01"/>
          <p:cNvPicPr>
            <a:picLocks noChangeAspect="1" noChangeArrowheads="1"/>
          </p:cNvPicPr>
          <p:nvPr/>
        </p:nvPicPr>
        <p:blipFill>
          <a:blip r:embed="rId13" cstate="print">
            <a:lum bright="12000" contrast="-18000"/>
          </a:blip>
          <a:srcRect/>
          <a:stretch>
            <a:fillRect/>
          </a:stretch>
        </p:blipFill>
        <p:spPr bwMode="auto">
          <a:xfrm>
            <a:off x="8032751" y="702970"/>
            <a:ext cx="608883" cy="72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p:txStyles>
    <p:titleStyle>
      <a:lvl1pPr algn="l" rtl="0" eaLnBrk="1" fontAlgn="base" hangingPunct="1">
        <a:spcBef>
          <a:spcPct val="0"/>
        </a:spcBef>
        <a:spcAft>
          <a:spcPct val="0"/>
        </a:spcAft>
        <a:defRPr sz="4300" b="1">
          <a:solidFill>
            <a:schemeClr val="tx2"/>
          </a:solidFill>
          <a:latin typeface="+mj-lt"/>
          <a:ea typeface="+mj-ea"/>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b="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0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1999381"/>
            <a:ext cx="8229600" cy="4309939"/>
          </a:xfrm>
          <a:prstGeom prst="rect">
            <a:avLst/>
          </a:prstGeom>
        </p:spPr>
        <p:txBody>
          <a:bodyPr vert="horz" lIns="91440" tIns="45720" rIns="91440" bIns="45720" rtlCol="0">
            <a:no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6300192" y="6356350"/>
            <a:ext cx="2085975" cy="365125"/>
          </a:xfrm>
          <a:prstGeom prst="rect">
            <a:avLst/>
          </a:prstGeom>
        </p:spPr>
        <p:txBody>
          <a:bodyPr vert="horz" lIns="91440" tIns="45720" rIns="45720" bIns="45720" rtlCol="0" anchor="ctr"/>
          <a:lstStyle>
            <a:lvl1pPr algn="r">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AD447602-417E-4FA0-A768-0CCEDCC21470}" type="datetime1">
              <a:rPr lang="zh-CN" altLang="en-US" smtClean="0">
                <a:solidFill>
                  <a:prstClr val="black">
                    <a:lumMod val="65000"/>
                    <a:lumOff val="35000"/>
                  </a:prstClr>
                </a:solidFill>
              </a:rPr>
              <a:pPr/>
              <a:t>2020/11/30</a:t>
            </a:fld>
            <a:endParaRPr lang="zh-CN" altLang="en-US">
              <a:solidFill>
                <a:prstClr val="black">
                  <a:lumMod val="65000"/>
                  <a:lumOff val="35000"/>
                </a:prstClr>
              </a:solidFill>
            </a:endParaRPr>
          </a:p>
        </p:txBody>
      </p:sp>
      <p:sp>
        <p:nvSpPr>
          <p:cNvPr id="5" name="Footer Placeholder 4"/>
          <p:cNvSpPr>
            <a:spLocks noGrp="1"/>
          </p:cNvSpPr>
          <p:nvPr>
            <p:ph type="ftr" sz="quarter" idx="3"/>
          </p:nvPr>
        </p:nvSpPr>
        <p:spPr>
          <a:xfrm>
            <a:off x="715913" y="6309320"/>
            <a:ext cx="3496047" cy="365125"/>
          </a:xfrm>
          <a:prstGeom prst="rect">
            <a:avLst/>
          </a:prstGeom>
        </p:spPr>
        <p:txBody>
          <a:bodyPr vert="horz" lIns="45720" tIns="45720" rIns="91440" bIns="45720" rtlCol="0" anchor="ctr"/>
          <a:lstStyle>
            <a:lvl1pPr algn="l">
              <a:defRPr lang="en-US" altLang="zh-CN" b="0" i="0" baseline="0" smtClean="0">
                <a:effectLst/>
                <a:latin typeface="Candara" panose="020E0502030303020204" pitchFamily="34" charset="0"/>
                <a:ea typeface="华文细黑" panose="02010600040101010101" pitchFamily="2" charset="-122"/>
              </a:defRPr>
            </a:lvl1pPr>
          </a:lstStyle>
          <a:p>
            <a:endParaRPr lang="zh-CN" altLang="en-US" dirty="0">
              <a:solidFill>
                <a:prstClr val="black"/>
              </a:solidFill>
            </a:endParaRPr>
          </a:p>
        </p:txBody>
      </p:sp>
      <p:sp>
        <p:nvSpPr>
          <p:cNvPr id="6" name="Slide Number Placeholder 5"/>
          <p:cNvSpPr>
            <a:spLocks noGrp="1"/>
          </p:cNvSpPr>
          <p:nvPr>
            <p:ph type="sldNum" sz="quarter" idx="4"/>
          </p:nvPr>
        </p:nvSpPr>
        <p:spPr>
          <a:xfrm>
            <a:off x="8615286" y="6356350"/>
            <a:ext cx="421210" cy="365125"/>
          </a:xfrm>
          <a:prstGeom prst="rect">
            <a:avLst/>
          </a:prstGeom>
        </p:spPr>
        <p:txBody>
          <a:bodyPr vert="horz" lIns="27432" tIns="45720" rIns="45720" bIns="45720" rtlCol="0" anchor="ctr"/>
          <a:lstStyle>
            <a:lvl1pPr algn="l">
              <a:defRPr sz="1200" baseline="0">
                <a:solidFill>
                  <a:schemeClr val="tx1">
                    <a:lumMod val="65000"/>
                    <a:lumOff val="35000"/>
                  </a:schemeClr>
                </a:solidFill>
                <a:latin typeface="Candara" panose="020E0502030303020204" pitchFamily="34" charset="0"/>
                <a:ea typeface="华文细黑" panose="02010600040101010101" pitchFamily="2" charset="-122"/>
              </a:defRPr>
            </a:lvl1pPr>
          </a:lstStyle>
          <a:p>
            <a:fld id="{5E2E8104-1970-4B3D-B5FE-617071B7655F}" type="slidenum">
              <a:rPr lang="zh-CN" altLang="en-US" smtClean="0">
                <a:solidFill>
                  <a:prstClr val="black">
                    <a:lumMod val="65000"/>
                    <a:lumOff val="35000"/>
                  </a:prstClr>
                </a:solidFill>
              </a:rPr>
              <a:pPr/>
              <a:t>‹#›</a:t>
            </a:fld>
            <a:endParaRPr lang="zh-CN" altLang="en-US" dirty="0">
              <a:solidFill>
                <a:prstClr val="black">
                  <a:lumMod val="65000"/>
                  <a:lumOff val="35000"/>
                </a:prstClr>
              </a:solidFill>
            </a:endParaRPr>
          </a:p>
        </p:txBody>
      </p:sp>
    </p:spTree>
    <p:extLst>
      <p:ext uri="{BB962C8B-B14F-4D97-AF65-F5344CB8AC3E}">
        <p14:creationId xmlns:p14="http://schemas.microsoft.com/office/powerpoint/2010/main" val="293713690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ctr" defTabSz="914400" rtl="0" eaLnBrk="1" latinLnBrk="0" hangingPunct="1">
        <a:lnSpc>
          <a:spcPts val="5800"/>
        </a:lnSpc>
        <a:spcBef>
          <a:spcPct val="0"/>
        </a:spcBef>
        <a:buNone/>
        <a:defRPr lang="en-US" altLang="en-US" sz="4800" b="1" kern="1200" baseline="0" dirty="0">
          <a:solidFill>
            <a:schemeClr val="accent2"/>
          </a:solidFill>
          <a:effectLst>
            <a:outerShdw blurRad="63500" dist="38100" dir="5400000" algn="t" rotWithShape="0">
              <a:prstClr val="black">
                <a:alpha val="25000"/>
              </a:prstClr>
            </a:outerShdw>
          </a:effectLst>
          <a:latin typeface="Candara" panose="020E0502030303020204" pitchFamily="34" charset="0"/>
          <a:ea typeface="黑体" panose="02010609060101010101" pitchFamily="49" charset="-122"/>
          <a:cs typeface="+mj-cs"/>
        </a:defRPr>
      </a:lvl1pPr>
    </p:titleStyle>
    <p:bodyStyle>
      <a:lvl1pPr marL="342900" indent="-342900" algn="l" defTabSz="914400" rtl="0" eaLnBrk="1" latinLnBrk="0" hangingPunct="1">
        <a:spcBef>
          <a:spcPct val="20000"/>
        </a:spcBef>
        <a:buFont typeface="Arial" pitchFamily="34" charset="0"/>
        <a:buChar char="•"/>
        <a:defRPr sz="3000" b="1"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1pPr>
      <a:lvl2pPr marL="742950" indent="-285750" algn="l" defTabSz="914400" rtl="0" eaLnBrk="1" latinLnBrk="0" hangingPunct="1">
        <a:spcBef>
          <a:spcPct val="20000"/>
        </a:spcBef>
        <a:buFont typeface="Courier New" pitchFamily="49" charset="0"/>
        <a:buChar char="o"/>
        <a:defRPr sz="24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3pPr>
      <a:lvl4pPr marL="1600200" indent="-228600" algn="l" defTabSz="914400" rtl="0" eaLnBrk="1" latinLnBrk="0" hangingPunct="1">
        <a:spcBef>
          <a:spcPct val="20000"/>
        </a:spcBef>
        <a:buFont typeface="Courier New" pitchFamily="49" charset="0"/>
        <a:buChar char="o"/>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4pPr>
      <a:lvl5pPr marL="2057400" indent="-22860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Candara" panose="020E0502030303020204" pitchFamily="34" charset="0"/>
          <a:ea typeface="华文细黑" panose="02010600040101010101" pitchFamily="2" charset="-122"/>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bwMode="auto">
          <a:xfrm>
            <a:off x="0" y="1268760"/>
            <a:ext cx="9144000" cy="1799456"/>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b="1">
                <a:solidFill>
                  <a:schemeClr val="tx2"/>
                </a:solidFill>
                <a:latin typeface="+mj-lt"/>
                <a:ea typeface="黑体" panose="02010609060101010101" pitchFamily="49" charset="-122"/>
                <a:cs typeface="+mj-cs"/>
              </a:defRPr>
            </a:lvl1pPr>
            <a:lvl2pPr algn="l" rtl="0" eaLnBrk="1" fontAlgn="base" hangingPunct="1">
              <a:spcBef>
                <a:spcPct val="0"/>
              </a:spcBef>
              <a:spcAft>
                <a:spcPct val="0"/>
              </a:spcAft>
              <a:defRPr sz="4300" b="1">
                <a:solidFill>
                  <a:schemeClr val="tx2"/>
                </a:solidFill>
                <a:latin typeface="Arial" charset="0"/>
                <a:ea typeface="宋体" pitchFamily="2" charset="-122"/>
              </a:defRPr>
            </a:lvl2pPr>
            <a:lvl3pPr algn="l" rtl="0" eaLnBrk="1" fontAlgn="base" hangingPunct="1">
              <a:spcBef>
                <a:spcPct val="0"/>
              </a:spcBef>
              <a:spcAft>
                <a:spcPct val="0"/>
              </a:spcAft>
              <a:defRPr sz="4300" b="1">
                <a:solidFill>
                  <a:schemeClr val="tx2"/>
                </a:solidFill>
                <a:latin typeface="Arial" charset="0"/>
                <a:ea typeface="宋体" pitchFamily="2" charset="-122"/>
              </a:defRPr>
            </a:lvl3pPr>
            <a:lvl4pPr algn="l" rtl="0" eaLnBrk="1" fontAlgn="base" hangingPunct="1">
              <a:spcBef>
                <a:spcPct val="0"/>
              </a:spcBef>
              <a:spcAft>
                <a:spcPct val="0"/>
              </a:spcAft>
              <a:defRPr sz="4300" b="1">
                <a:solidFill>
                  <a:schemeClr val="tx2"/>
                </a:solidFill>
                <a:latin typeface="Arial" charset="0"/>
                <a:ea typeface="宋体" pitchFamily="2" charset="-122"/>
              </a:defRPr>
            </a:lvl4pPr>
            <a:lvl5pPr algn="l" rtl="0" eaLnBrk="1" fontAlgn="base" hangingPunct="1">
              <a:spcBef>
                <a:spcPct val="0"/>
              </a:spcBef>
              <a:spcAft>
                <a:spcPct val="0"/>
              </a:spcAft>
              <a:defRPr sz="4300" b="1">
                <a:solidFill>
                  <a:schemeClr val="tx2"/>
                </a:solidFill>
                <a:latin typeface="Arial" charset="0"/>
                <a:ea typeface="宋体" pitchFamily="2" charset="-122"/>
              </a:defRPr>
            </a:lvl5pPr>
            <a:lvl6pPr marL="457200" algn="l" rtl="0" eaLnBrk="1" fontAlgn="base" hangingPunct="1">
              <a:spcBef>
                <a:spcPct val="0"/>
              </a:spcBef>
              <a:spcAft>
                <a:spcPct val="0"/>
              </a:spcAft>
              <a:defRPr sz="4300" b="1">
                <a:solidFill>
                  <a:schemeClr val="tx2"/>
                </a:solidFill>
                <a:latin typeface="Arial" charset="0"/>
                <a:ea typeface="宋体" pitchFamily="2" charset="-122"/>
              </a:defRPr>
            </a:lvl6pPr>
            <a:lvl7pPr marL="914400" algn="l" rtl="0" eaLnBrk="1" fontAlgn="base" hangingPunct="1">
              <a:spcBef>
                <a:spcPct val="0"/>
              </a:spcBef>
              <a:spcAft>
                <a:spcPct val="0"/>
              </a:spcAft>
              <a:defRPr sz="4300" b="1">
                <a:solidFill>
                  <a:schemeClr val="tx2"/>
                </a:solidFill>
                <a:latin typeface="Arial" charset="0"/>
                <a:ea typeface="宋体" pitchFamily="2" charset="-122"/>
              </a:defRPr>
            </a:lvl7pPr>
            <a:lvl8pPr marL="1371600" algn="l" rtl="0" eaLnBrk="1" fontAlgn="base" hangingPunct="1">
              <a:spcBef>
                <a:spcPct val="0"/>
              </a:spcBef>
              <a:spcAft>
                <a:spcPct val="0"/>
              </a:spcAft>
              <a:defRPr sz="4300" b="1">
                <a:solidFill>
                  <a:schemeClr val="tx2"/>
                </a:solidFill>
                <a:latin typeface="Arial" charset="0"/>
                <a:ea typeface="宋体" pitchFamily="2" charset="-122"/>
              </a:defRPr>
            </a:lvl8pPr>
            <a:lvl9pPr marL="1828800" algn="l" rtl="0" eaLnBrk="1" fontAlgn="base" hangingPunct="1">
              <a:spcBef>
                <a:spcPct val="0"/>
              </a:spcBef>
              <a:spcAft>
                <a:spcPct val="0"/>
              </a:spcAft>
              <a:defRPr sz="4300" b="1">
                <a:solidFill>
                  <a:schemeClr val="tx2"/>
                </a:solidFill>
                <a:latin typeface="Arial" charset="0"/>
                <a:ea typeface="宋体" pitchFamily="2" charset="-122"/>
              </a:defRPr>
            </a:lvl9pPr>
          </a:lstStyle>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algn="ctr">
              <a:lnSpc>
                <a:spcPct val="120000"/>
              </a:lnSpc>
              <a:spcAft>
                <a:spcPts val="0"/>
              </a:spcAft>
              <a:defRPr/>
            </a:pPr>
            <a:endParaRPr lang="en-US" altLang="zh-CN" sz="4400" b="0" kern="0" dirty="0" smtClean="0">
              <a:solidFill>
                <a:srgbClr val="7C1302"/>
              </a:solidFill>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kumimoji="0" lang="en-US" altLang="zh-CN" sz="4400" b="1" i="0" u="none" strike="noStrike" kern="0" cap="none" spc="0" normalizeH="0" baseline="0" noProof="0" dirty="0" smtClean="0">
              <a:ln>
                <a:noFill/>
              </a:ln>
              <a:solidFill>
                <a:srgbClr val="7C1302"/>
              </a:solidFill>
              <a:effectLst/>
              <a:uLnTx/>
              <a:uFillTx/>
              <a:latin typeface="Arial"/>
            </a:endParaRPr>
          </a:p>
          <a:p>
            <a:pPr marL="0" marR="0" lvl="0" indent="0" algn="ctr" defTabSz="914400" rtl="0" eaLnBrk="1" fontAlgn="base" latinLnBrk="0" hangingPunct="1">
              <a:lnSpc>
                <a:spcPct val="120000"/>
              </a:lnSpc>
              <a:spcBef>
                <a:spcPct val="0"/>
              </a:spcBef>
              <a:spcAft>
                <a:spcPts val="0"/>
              </a:spcAft>
              <a:buClrTx/>
              <a:buSzTx/>
              <a:buFontTx/>
              <a:buNone/>
              <a:tabLst/>
              <a:defRPr/>
            </a:pPr>
            <a:endParaRPr lang="en-US" altLang="zh-CN" sz="4400" kern="0" dirty="0" smtClean="0">
              <a:solidFill>
                <a:srgbClr val="7C1302"/>
              </a:solidFill>
              <a:latin typeface="Arial"/>
            </a:endParaRPr>
          </a:p>
          <a:p>
            <a:pPr lvl="0" algn="ctr">
              <a:lnSpc>
                <a:spcPct val="120000"/>
              </a:lnSpc>
              <a:spcAft>
                <a:spcPts val="0"/>
              </a:spcAft>
              <a:defRPr/>
            </a:pPr>
            <a:r>
              <a:rPr lang="en-US" altLang="zh-CN" sz="4200" kern="0" dirty="0" smtClean="0">
                <a:solidFill>
                  <a:schemeClr val="tx1"/>
                </a:solidFill>
                <a:latin typeface="Arial"/>
              </a:rPr>
              <a:t>Symbolic Execution and </a:t>
            </a:r>
          </a:p>
          <a:p>
            <a:pPr lvl="0" algn="ctr">
              <a:lnSpc>
                <a:spcPct val="120000"/>
              </a:lnSpc>
              <a:spcAft>
                <a:spcPts val="0"/>
              </a:spcAft>
              <a:defRPr/>
            </a:pPr>
            <a:r>
              <a:rPr lang="en-US" altLang="zh-CN" sz="4200" kern="0" dirty="0" smtClean="0">
                <a:solidFill>
                  <a:schemeClr val="tx1"/>
                </a:solidFill>
                <a:latin typeface="Arial"/>
              </a:rPr>
              <a:t>Program Testing</a:t>
            </a:r>
            <a:endParaRPr kumimoji="0" lang="en-US" altLang="zh-CN" sz="4200" b="1" i="0" u="none" strike="noStrike" kern="0" cap="none" spc="0" normalizeH="0" baseline="0" noProof="0" dirty="0" smtClean="0">
              <a:ln>
                <a:noFill/>
              </a:ln>
              <a:solidFill>
                <a:schemeClr val="tx1"/>
              </a:solidFill>
              <a:effectLst/>
              <a:uLnTx/>
              <a:uFillTx/>
              <a:latin typeface="Arial"/>
            </a:endParaRPr>
          </a:p>
        </p:txBody>
      </p:sp>
      <p:sp>
        <p:nvSpPr>
          <p:cNvPr id="5" name="副标题 2"/>
          <p:cNvSpPr txBox="1">
            <a:spLocks/>
          </p:cNvSpPr>
          <p:nvPr/>
        </p:nvSpPr>
        <p:spPr>
          <a:xfrm>
            <a:off x="3131840" y="4725144"/>
            <a:ext cx="2880320" cy="1348348"/>
          </a:xfrm>
          <a:prstGeom prst="rect">
            <a:avLst/>
          </a:prstGeom>
        </p:spPr>
        <p:txBody>
          <a:bodyPr vert="horz" lIns="118872" tIns="0" rIns="45720" bIns="0" rtlCol="0" anchor="ctr">
            <a:noAutofit/>
          </a:bodyPr>
          <a:lstStyle>
            <a:lvl1pPr marL="0" indent="0" algn="l" rtl="0" eaLnBrk="1" latinLnBrk="0" hangingPunct="1">
              <a:spcBef>
                <a:spcPts val="0"/>
              </a:spcBef>
              <a:buClr>
                <a:schemeClr val="accent1"/>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pPr algn="ctr">
              <a:lnSpc>
                <a:spcPct val="130000"/>
              </a:lnSpc>
              <a:buClr>
                <a:srgbClr val="6076B4"/>
              </a:buClr>
            </a:pP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Speaker: </a:t>
            </a:r>
            <a:r>
              <a:rPr lang="en-US" altLang="zh-CN" b="1" dirty="0" err="1"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Lintian</a:t>
            </a:r>
            <a:r>
              <a:rPr lang="en-US" altLang="zh-CN" b="1" dirty="0" smtClean="0">
                <a:solidFill>
                  <a:prstClr val="black">
                    <a:lumMod val="75000"/>
                    <a:lumOff val="25000"/>
                  </a:prstClr>
                </a:solidFill>
                <a:latin typeface="Times New Roman" panose="02020603050405020304" pitchFamily="18" charset="0"/>
                <a:ea typeface="黑体" panose="02010609060101010101" pitchFamily="49" charset="-122"/>
                <a:cs typeface="Times New Roman" panose="02020603050405020304" pitchFamily="18" charset="0"/>
              </a:rPr>
              <a:t> Shi</a:t>
            </a:r>
          </a:p>
          <a:p>
            <a:pPr algn="ctr">
              <a:lnSpc>
                <a:spcPct val="130000"/>
              </a:lnSpc>
              <a:buClr>
                <a:srgbClr val="6076B4"/>
              </a:buClr>
            </a:pPr>
            <a:r>
              <a:rPr lang="en-US" altLang="zh-CN" dirty="0" smtClean="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rPr>
              <a:t>2020/12/4</a:t>
            </a:r>
            <a:endParaRPr lang="en-US" altLang="zh-CN" dirty="0">
              <a:solidFill>
                <a:prstClr val="black">
                  <a:lumMod val="75000"/>
                  <a:lumOff val="25000"/>
                </a:prstClr>
              </a:solidFill>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2483768" y="3286725"/>
            <a:ext cx="4464496" cy="646331"/>
          </a:xfrm>
          <a:prstGeom prst="rect">
            <a:avLst/>
          </a:prstGeom>
          <a:noFill/>
        </p:spPr>
        <p:txBody>
          <a:bodyPr wrap="square" rtlCol="0">
            <a:spAutoFit/>
          </a:bodyPr>
          <a:lstStyle/>
          <a:p>
            <a:r>
              <a:rPr lang="en-US" altLang="zh-CN" dirty="0" smtClean="0">
                <a:latin typeface="Rockwell" panose="02060603020205020403" pitchFamily="18" charset="0"/>
              </a:rPr>
              <a:t>James C. King</a:t>
            </a:r>
          </a:p>
          <a:p>
            <a:r>
              <a:rPr lang="en-US" altLang="zh-CN" dirty="0" smtClean="0">
                <a:solidFill>
                  <a:schemeClr val="bg1">
                    <a:lumMod val="50000"/>
                  </a:schemeClr>
                </a:solidFill>
                <a:latin typeface="Rockwell" panose="02060603020205020403" pitchFamily="18" charset="0"/>
              </a:rPr>
              <a:t>IBM Thomas J. Watson Research Center</a:t>
            </a:r>
            <a:endParaRPr lang="zh-CN" altLang="en-US" dirty="0">
              <a:solidFill>
                <a:schemeClr val="bg1">
                  <a:lumMod val="50000"/>
                </a:schemeClr>
              </a:solidFill>
              <a:latin typeface="Rockwell" panose="02060603020205020403" pitchFamily="18" charset="0"/>
            </a:endParaRPr>
          </a:p>
        </p:txBody>
      </p:sp>
    </p:spTree>
    <p:extLst>
      <p:ext uri="{BB962C8B-B14F-4D97-AF65-F5344CB8AC3E}">
        <p14:creationId xmlns:p14="http://schemas.microsoft.com/office/powerpoint/2010/main" val="2446117524"/>
      </p:ext>
    </p:extLst>
  </p:cSld>
  <p:clrMapOvr>
    <a:masterClrMapping/>
  </p:clrMapOvr>
  <mc:AlternateContent xmlns:mc="http://schemas.openxmlformats.org/markup-compatibility/2006" xmlns:p14="http://schemas.microsoft.com/office/powerpoint/2010/main">
    <mc:Choice Requires="p14">
      <p:transition spd="med" p14:dur="700" advTm="9691">
        <p:fade/>
      </p:transition>
    </mc:Choice>
    <mc:Fallback xmlns="">
      <p:transition spd="med" advTm="969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 Tree</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An execution path is a sequence of true and </a:t>
            </a:r>
            <a:r>
              <a:rPr lang="en-US" altLang="zh-CN" sz="2200" dirty="0" smtClean="0"/>
              <a:t>false.</a:t>
            </a:r>
            <a:endParaRPr lang="en-US" altLang="zh-CN" sz="2200" dirty="0"/>
          </a:p>
          <a:p>
            <a:pPr>
              <a:spcAft>
                <a:spcPts val="600"/>
              </a:spcAft>
            </a:pPr>
            <a:r>
              <a:rPr lang="en-US" altLang="zh-CN" sz="2200" dirty="0" smtClean="0"/>
              <a:t>A </a:t>
            </a:r>
            <a:r>
              <a:rPr lang="en-US" altLang="zh-CN" sz="2200" dirty="0"/>
              <a:t>value of true (respectively false) at the </a:t>
            </a:r>
            <a:r>
              <a:rPr lang="en-US" altLang="zh-CN" sz="2200" i="1" dirty="0" err="1">
                <a:latin typeface="Times New Roman" panose="02020603050405020304" pitchFamily="18" charset="0"/>
                <a:cs typeface="Times New Roman" panose="02020603050405020304" pitchFamily="18" charset="0"/>
              </a:rPr>
              <a:t>i</a:t>
            </a:r>
            <a:r>
              <a:rPr lang="en-US" altLang="zh-CN" sz="2200" i="1" dirty="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position in the sequence denotes that the </a:t>
            </a:r>
            <a:r>
              <a:rPr lang="en-US" altLang="zh-CN" sz="2200" i="1" dirty="0" err="1" smtClean="0">
                <a:latin typeface="Times New Roman" panose="02020603050405020304" pitchFamily="18" charset="0"/>
                <a:cs typeface="Times New Roman" panose="02020603050405020304" pitchFamily="18" charset="0"/>
              </a:rPr>
              <a:t>i</a:t>
            </a:r>
            <a:r>
              <a:rPr lang="en-US" altLang="zh-CN" sz="2200" i="1" dirty="0" smtClean="0">
                <a:latin typeface="Times New Roman" panose="02020603050405020304" pitchFamily="18" charset="0"/>
                <a:cs typeface="Times New Roman" panose="02020603050405020304" pitchFamily="18" charset="0"/>
              </a:rPr>
              <a:t> </a:t>
            </a:r>
            <a:r>
              <a:rPr lang="en-US" altLang="zh-CN" sz="2200" dirty="0" err="1" smtClean="0"/>
              <a:t>th</a:t>
            </a:r>
            <a:r>
              <a:rPr lang="en-US" altLang="zh-CN" sz="2200" dirty="0" smtClean="0"/>
              <a:t> </a:t>
            </a:r>
            <a:r>
              <a:rPr lang="en-US" altLang="zh-CN" sz="2200" dirty="0"/>
              <a:t>conditional statement encountered along the execution path took the “then” (respectively the “else”) branch. </a:t>
            </a:r>
          </a:p>
          <a:p>
            <a:pPr>
              <a:spcAft>
                <a:spcPts val="600"/>
              </a:spcAft>
            </a:pPr>
            <a:r>
              <a:rPr lang="en-US" altLang="zh-CN" sz="2200" dirty="0"/>
              <a:t>All the execution paths of a program can be represented using a tree, called the execution </a:t>
            </a:r>
            <a:r>
              <a:rPr lang="en-US" altLang="zh-CN" sz="2200" dirty="0" smtClean="0"/>
              <a:t>tree.</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10</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3726184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a:t>
            </a:r>
            <a:r>
              <a:rPr lang="en-US" altLang="zh-CN" dirty="0" smtClean="0"/>
              <a:t>Execution Tree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11</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72816"/>
            <a:ext cx="3860416" cy="301413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72816"/>
            <a:ext cx="4546834" cy="4184865"/>
          </a:xfrm>
          <a:prstGeom prst="rect">
            <a:avLst/>
          </a:prstGeom>
        </p:spPr>
      </p:pic>
      <p:sp>
        <p:nvSpPr>
          <p:cNvPr id="3" name="文本框 2"/>
          <p:cNvSpPr txBox="1"/>
          <p:nvPr/>
        </p:nvSpPr>
        <p:spPr>
          <a:xfrm>
            <a:off x="539552" y="4293096"/>
            <a:ext cx="5400600" cy="2185214"/>
          </a:xfrm>
          <a:prstGeom prst="rect">
            <a:avLst/>
          </a:prstGeom>
          <a:solidFill>
            <a:schemeClr val="bg1"/>
          </a:solidFill>
        </p:spPr>
        <p:txBody>
          <a:bodyPr wrap="square" rtlCol="0">
            <a:spAutoFit/>
          </a:bodyPr>
          <a:lstStyle/>
          <a:p>
            <a:pPr marL="285750" indent="-285750">
              <a:spcAft>
                <a:spcPts val="600"/>
              </a:spcAft>
              <a:buFont typeface="Wingdings" panose="05000000000000000000" pitchFamily="2" charset="2"/>
              <a:buChar char="l"/>
            </a:pPr>
            <a:r>
              <a:rPr lang="en-US" altLang="zh-CN" dirty="0"/>
              <a:t>Each terminal leaf in the tree corresponds to a completed execution path potentially and there may exist a particular concrete input which will trace the same path. </a:t>
            </a:r>
          </a:p>
          <a:p>
            <a:pPr marL="285750" indent="-285750">
              <a:spcAft>
                <a:spcPts val="600"/>
              </a:spcAft>
              <a:buFont typeface="Wingdings" panose="05000000000000000000" pitchFamily="2" charset="2"/>
              <a:buChar char="l"/>
            </a:pPr>
            <a:r>
              <a:rPr lang="en-US" altLang="zh-CN" dirty="0"/>
              <a:t>Symbolic execution aims to explore as many terminal leaf as possible.</a:t>
            </a:r>
            <a:endParaRPr lang="zh-CN" altLang="en-US" dirty="0"/>
          </a:p>
          <a:p>
            <a:endParaRPr lang="zh-CN" altLang="en-US" dirty="0"/>
          </a:p>
        </p:txBody>
      </p:sp>
    </p:spTree>
    <p:extLst>
      <p:ext uri="{BB962C8B-B14F-4D97-AF65-F5344CB8AC3E}">
        <p14:creationId xmlns:p14="http://schemas.microsoft.com/office/powerpoint/2010/main" val="1552289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Symbolic </a:t>
            </a:r>
            <a:r>
              <a:rPr lang="en-US" altLang="zh-CN" sz="3600" dirty="0" smtClean="0"/>
              <a:t>Execution Semantics</a:t>
            </a:r>
            <a:endParaRPr lang="zh-CN" altLang="en-US" sz="3600" dirty="0"/>
          </a:p>
        </p:txBody>
      </p:sp>
      <p:sp>
        <p:nvSpPr>
          <p:cNvPr id="3" name="内容占位符 2"/>
          <p:cNvSpPr>
            <a:spLocks noGrp="1"/>
          </p:cNvSpPr>
          <p:nvPr>
            <p:ph idx="1"/>
          </p:nvPr>
        </p:nvSpPr>
        <p:spPr>
          <a:xfrm>
            <a:off x="457200" y="1719263"/>
            <a:ext cx="8075240" cy="4716000"/>
          </a:xfrm>
        </p:spPr>
        <p:txBody>
          <a:bodyPr/>
          <a:lstStyle/>
          <a:p>
            <a:r>
              <a:rPr lang="en-US" altLang="zh-CN" sz="2200" dirty="0"/>
              <a:t>Symbolic execution </a:t>
            </a:r>
            <a:r>
              <a:rPr lang="en-US" altLang="zh-CN" sz="2200" dirty="0" smtClean="0"/>
              <a:t>maintains: </a:t>
            </a:r>
          </a:p>
          <a:p>
            <a:pPr lvl="1"/>
            <a:r>
              <a:rPr lang="en-US" altLang="zh-CN" dirty="0" smtClean="0"/>
              <a:t>A </a:t>
            </a:r>
            <a:r>
              <a:rPr lang="en-US" altLang="zh-CN" dirty="0"/>
              <a:t>symbolic </a:t>
            </a:r>
            <a:r>
              <a:rPr lang="en-US" altLang="zh-CN" dirty="0" smtClean="0"/>
              <a:t>state </a:t>
            </a:r>
            <a:r>
              <a:rPr lang="el-GR" altLang="zh-CN" i="1" dirty="0" smtClean="0">
                <a:latin typeface="Times New Roman" panose="02020603050405020304" pitchFamily="18" charset="0"/>
                <a:cs typeface="Times New Roman" panose="02020603050405020304" pitchFamily="18" charset="0"/>
              </a:rPr>
              <a:t>σ</a:t>
            </a:r>
            <a:r>
              <a:rPr lang="en-US" altLang="zh-CN" dirty="0"/>
              <a:t>, which </a:t>
            </a:r>
            <a:r>
              <a:rPr lang="en-US" altLang="zh-CN" dirty="0" smtClean="0"/>
              <a:t>is empty initially and maps </a:t>
            </a:r>
            <a:r>
              <a:rPr lang="en-US" altLang="zh-CN" dirty="0"/>
              <a:t>variables to symbolic </a:t>
            </a:r>
            <a:r>
              <a:rPr lang="en-US" altLang="zh-CN" dirty="0" smtClean="0"/>
              <a:t>expressions</a:t>
            </a:r>
          </a:p>
          <a:p>
            <a:pPr lvl="1"/>
            <a:r>
              <a:rPr lang="en-US" altLang="zh-CN" dirty="0" smtClean="0"/>
              <a:t>A </a:t>
            </a:r>
            <a:r>
              <a:rPr lang="en-US" altLang="zh-CN" dirty="0"/>
              <a:t>symbolic path constraint </a:t>
            </a:r>
            <a:r>
              <a:rPr lang="en-US" altLang="zh-CN" i="1" dirty="0" smtClean="0"/>
              <a:t>pc</a:t>
            </a:r>
            <a:r>
              <a:rPr lang="en-US" altLang="zh-CN" dirty="0" smtClean="0"/>
              <a:t>, </a:t>
            </a:r>
            <a:r>
              <a:rPr lang="en-US" altLang="zh-CN" dirty="0"/>
              <a:t>a </a:t>
            </a:r>
            <a:r>
              <a:rPr lang="en-US" altLang="zh-CN" dirty="0" smtClean="0"/>
              <a:t>formula </a:t>
            </a:r>
            <a:r>
              <a:rPr lang="en-US" altLang="zh-CN" dirty="0"/>
              <a:t>over symbolic </a:t>
            </a:r>
            <a:r>
              <a:rPr lang="en-US" altLang="zh-CN" dirty="0" smtClean="0"/>
              <a:t>expressions, which </a:t>
            </a:r>
            <a:r>
              <a:rPr lang="en-US" altLang="zh-CN" dirty="0"/>
              <a:t>is initialized to </a:t>
            </a:r>
            <a:r>
              <a:rPr lang="en-US" altLang="zh-CN" i="1" dirty="0" smtClean="0">
                <a:latin typeface="Times New Roman" panose="02020603050405020304" pitchFamily="18" charset="0"/>
                <a:cs typeface="Times New Roman" panose="02020603050405020304" pitchFamily="18" charset="0"/>
              </a:rPr>
              <a:t>true</a:t>
            </a:r>
            <a:r>
              <a:rPr lang="en-US" altLang="zh-CN" dirty="0" smtClean="0"/>
              <a:t>.</a:t>
            </a:r>
          </a:p>
          <a:p>
            <a:r>
              <a:rPr lang="en-US" altLang="zh-CN" sz="2200" dirty="0" smtClean="0"/>
              <a:t>Both </a:t>
            </a:r>
            <a:r>
              <a:rPr lang="el-GR" altLang="zh-CN" sz="2200" i="1" dirty="0">
                <a:latin typeface="Times New Roman" panose="02020603050405020304" pitchFamily="18" charset="0"/>
                <a:cs typeface="Times New Roman" panose="02020603050405020304" pitchFamily="18" charset="0"/>
              </a:rPr>
              <a:t>σ </a:t>
            </a:r>
            <a:r>
              <a:rPr lang="en-US" altLang="zh-CN" sz="2200" dirty="0" smtClean="0"/>
              <a:t>and </a:t>
            </a:r>
            <a:r>
              <a:rPr lang="en-US" altLang="zh-CN" sz="2200" i="1" dirty="0" smtClean="0"/>
              <a:t>pc</a:t>
            </a:r>
            <a:r>
              <a:rPr lang="en-US" altLang="zh-CN" sz="2200" dirty="0" smtClean="0"/>
              <a:t> </a:t>
            </a:r>
            <a:r>
              <a:rPr lang="en-US" altLang="zh-CN" sz="2200" dirty="0"/>
              <a:t>are updated during the course of symbolic execution</a:t>
            </a:r>
            <a:r>
              <a:rPr lang="en-US" altLang="zh-CN" sz="2200" dirty="0" smtClean="0"/>
              <a:t>.</a:t>
            </a:r>
          </a:p>
          <a:p>
            <a:r>
              <a:rPr lang="en-US" altLang="zh-CN" sz="2200" dirty="0" smtClean="0"/>
              <a:t>When a </a:t>
            </a:r>
            <a:r>
              <a:rPr lang="en-US" altLang="zh-CN" sz="2200" dirty="0"/>
              <a:t>symbolic execution along </a:t>
            </a:r>
            <a:r>
              <a:rPr lang="en-US" altLang="zh-CN" sz="2200" dirty="0" smtClean="0"/>
              <a:t>a program execution path ends, the </a:t>
            </a:r>
            <a:r>
              <a:rPr lang="en-US" altLang="zh-CN" sz="2200" i="1" dirty="0" smtClean="0"/>
              <a:t>pc</a:t>
            </a:r>
            <a:r>
              <a:rPr lang="en-US" altLang="zh-CN" sz="2200" dirty="0" smtClean="0"/>
              <a:t> </a:t>
            </a:r>
            <a:r>
              <a:rPr lang="en-US" altLang="zh-CN" sz="2200" dirty="0"/>
              <a:t>constraint </a:t>
            </a:r>
            <a:r>
              <a:rPr lang="en-US" altLang="zh-CN" sz="2200" dirty="0" smtClean="0"/>
              <a:t>will be solved </a:t>
            </a:r>
            <a:r>
              <a:rPr lang="en-US" altLang="zh-CN" sz="2200" dirty="0"/>
              <a:t>to generate concrete input values</a:t>
            </a:r>
            <a:r>
              <a:rPr lang="en-US" altLang="zh-CN" sz="2200" dirty="0" smtClean="0"/>
              <a:t>.</a:t>
            </a:r>
          </a:p>
          <a:p>
            <a:pPr lvl="1"/>
            <a:r>
              <a:rPr lang="en-US" altLang="zh-CN" sz="1800" dirty="0"/>
              <a:t>If the program is executed on these concrete input values, it will take exactly the same path as the symbolic execution and terminate in the same way.</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12</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Symbolic Execution Semantics</a:t>
            </a:r>
            <a:endParaRPr lang="zh-CN" altLang="en-US" sz="36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13</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72816"/>
            <a:ext cx="3860416" cy="3014138"/>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772816"/>
            <a:ext cx="4546834" cy="4184865"/>
          </a:xfrm>
          <a:prstGeom prst="rect">
            <a:avLst/>
          </a:prstGeom>
        </p:spPr>
      </p:pic>
      <p:sp>
        <p:nvSpPr>
          <p:cNvPr id="11" name="文本框 10"/>
          <p:cNvSpPr txBox="1"/>
          <p:nvPr/>
        </p:nvSpPr>
        <p:spPr>
          <a:xfrm>
            <a:off x="2771800" y="4653136"/>
            <a:ext cx="2088232"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771800" y="5136131"/>
            <a:ext cx="2592288" cy="338554"/>
          </a:xfrm>
          <a:prstGeom prst="rect">
            <a:avLst/>
          </a:prstGeom>
          <a:noFill/>
        </p:spPr>
        <p:txBody>
          <a:bodyPr wrap="square" rtlCol="0">
            <a:spAutoFit/>
          </a:bodyPr>
          <a:lstStyle/>
          <a:p>
            <a:r>
              <a:rPr lang="el-GR" altLang="zh-CN" sz="1600" i="1" dirty="0" smtClean="0">
                <a:solidFill>
                  <a:srgbClr val="FF0000"/>
                </a:solidFill>
                <a:latin typeface="Times New Roman" panose="02020603050405020304" pitchFamily="18" charset="0"/>
                <a:cs typeface="Times New Roman" panose="02020603050405020304" pitchFamily="18" charset="0"/>
              </a:rPr>
              <a:t>σ</a:t>
            </a:r>
            <a:r>
              <a:rPr lang="en-US" altLang="zh-CN" sz="1600" dirty="0" smtClean="0">
                <a:solidFill>
                  <a:srgbClr val="FF0000"/>
                </a:solidFill>
              </a:rPr>
              <a:t> = {</a:t>
            </a:r>
            <a:r>
              <a:rPr lang="en-US" altLang="zh-CN" sz="1600" dirty="0">
                <a:solidFill>
                  <a:srgbClr val="FF0000"/>
                </a:solidFill>
              </a:rPr>
              <a:t>x→x</a:t>
            </a:r>
            <a:r>
              <a:rPr lang="en-US" altLang="zh-CN" sz="600" dirty="0">
                <a:solidFill>
                  <a:srgbClr val="FF0000"/>
                </a:solidFill>
              </a:rPr>
              <a:t>0</a:t>
            </a:r>
            <a:r>
              <a:rPr lang="en-US" altLang="zh-CN" sz="1600" dirty="0">
                <a:solidFill>
                  <a:srgbClr val="FF0000"/>
                </a:solidFill>
              </a:rPr>
              <a:t> , y→y</a:t>
            </a:r>
            <a:r>
              <a:rPr lang="en-US" altLang="zh-CN" sz="600" dirty="0">
                <a:solidFill>
                  <a:srgbClr val="FF0000"/>
                </a:solidFill>
              </a:rPr>
              <a:t>0</a:t>
            </a:r>
            <a:r>
              <a:rPr lang="en-US" altLang="zh-CN" sz="1600" dirty="0" smtClean="0">
                <a:solidFill>
                  <a:srgbClr val="FF0000"/>
                </a:solidFill>
              </a:rPr>
              <a:t>}</a:t>
            </a:r>
            <a:r>
              <a:rPr lang="en-US" altLang="zh-CN" sz="1600" i="1" dirty="0" smtClean="0">
                <a:solidFill>
                  <a:srgbClr val="FF0000"/>
                </a:solidFill>
              </a:rPr>
              <a:t>, pc </a:t>
            </a:r>
            <a:r>
              <a:rPr lang="en-US" altLang="zh-CN" sz="1600" dirty="0" smtClean="0">
                <a:solidFill>
                  <a:srgbClr val="FF0000"/>
                </a:solidFill>
              </a:rPr>
              <a:t>: </a:t>
            </a:r>
            <a:r>
              <a:rPr lang="en-US" altLang="zh-CN" sz="1600" i="1" dirty="0" smtClean="0">
                <a:solidFill>
                  <a:srgbClr val="FF0000"/>
                </a:solidFill>
                <a:latin typeface="Times New Roman" panose="02020603050405020304" pitchFamily="18" charset="0"/>
                <a:cs typeface="Times New Roman" panose="02020603050405020304" pitchFamily="18" charset="0"/>
              </a:rPr>
              <a:t>true</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5292080" y="4824291"/>
            <a:ext cx="3816424" cy="1077218"/>
          </a:xfrm>
          <a:prstGeom prst="rect">
            <a:avLst/>
          </a:prstGeom>
          <a:solidFill>
            <a:srgbClr val="CCECFF"/>
          </a:solidFill>
        </p:spPr>
        <p:txBody>
          <a:bodyPr wrap="square" rtlCol="0">
            <a:spAutoFit/>
          </a:bodyPr>
          <a:lstStyle/>
          <a:p>
            <a:r>
              <a:rPr lang="en-US" altLang="zh-CN" sz="1600" dirty="0"/>
              <a:t>At every read statement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var</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 </a:t>
            </a:r>
            <a:r>
              <a:rPr lang="en-US" altLang="zh-CN" sz="1600" i="1" dirty="0" err="1">
                <a:latin typeface="Times New Roman" panose="02020603050405020304" pitchFamily="18" charset="0"/>
                <a:ea typeface="等线" panose="02010600030101010101" pitchFamily="2" charset="-122"/>
                <a:cs typeface="Times New Roman" panose="02020603050405020304" pitchFamily="18" charset="0"/>
              </a:rPr>
              <a:t>sym_input</a:t>
            </a:r>
            <a:r>
              <a:rPr lang="en-US" altLang="zh-CN" sz="1600" i="1"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600" dirty="0"/>
              <a:t>that receives program input, symbolic execution adds the mapping </a:t>
            </a:r>
            <a:r>
              <a:rPr lang="en-US" altLang="zh-CN" sz="1600" i="1" dirty="0" err="1">
                <a:latin typeface="Times New Roman" panose="02020603050405020304" pitchFamily="18" charset="0"/>
                <a:cs typeface="Times New Roman" panose="02020603050405020304" pitchFamily="18" charset="0"/>
              </a:rPr>
              <a:t>var</a:t>
            </a:r>
            <a:r>
              <a:rPr lang="en-US" altLang="zh-CN" sz="1600" i="1" dirty="0">
                <a:latin typeface="Times New Roman" panose="02020603050405020304" pitchFamily="18" charset="0"/>
                <a:cs typeface="Times New Roman" panose="02020603050405020304" pitchFamily="18" charset="0"/>
              </a:rPr>
              <a:t> → s</a:t>
            </a:r>
            <a:r>
              <a:rPr lang="en-US" altLang="zh-CN" sz="1600" dirty="0"/>
              <a:t> to </a:t>
            </a:r>
            <a:r>
              <a:rPr lang="el-GR" altLang="zh-CN" sz="1600" i="1" dirty="0">
                <a:latin typeface="Times New Roman" panose="02020603050405020304" pitchFamily="18" charset="0"/>
                <a:cs typeface="Times New Roman" panose="02020603050405020304" pitchFamily="18" charset="0"/>
              </a:rPr>
              <a:t>σ</a:t>
            </a:r>
            <a:r>
              <a:rPr lang="en-US" altLang="zh-CN" sz="1600" dirty="0"/>
              <a:t>, where </a:t>
            </a:r>
            <a:r>
              <a:rPr lang="en-US" altLang="zh-CN" sz="1600" i="1" dirty="0">
                <a:latin typeface="Times New Roman" panose="02020603050405020304" pitchFamily="18" charset="0"/>
                <a:cs typeface="Times New Roman" panose="02020603050405020304" pitchFamily="18" charset="0"/>
              </a:rPr>
              <a:t>s</a:t>
            </a:r>
            <a:r>
              <a:rPr lang="en-US" altLang="zh-CN" sz="1600" dirty="0"/>
              <a:t> is a fresh symbolic value </a:t>
            </a:r>
            <a:r>
              <a:rPr lang="en-US" altLang="zh-CN" sz="1600" dirty="0" smtClean="0"/>
              <a:t>.</a:t>
            </a:r>
            <a:endParaRPr lang="en-US" altLang="zh-CN" sz="1600" dirty="0"/>
          </a:p>
        </p:txBody>
      </p:sp>
    </p:spTree>
    <p:extLst>
      <p:ext uri="{BB962C8B-B14F-4D97-AF65-F5344CB8AC3E}">
        <p14:creationId xmlns:p14="http://schemas.microsoft.com/office/powerpoint/2010/main" val="1968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dirty="0" smtClean="0"/>
              <a:t>An interactive symbolic execution system developed by the author and his colleagues</a:t>
            </a:r>
          </a:p>
          <a:p>
            <a:pPr lvl="1">
              <a:spcAft>
                <a:spcPts val="600"/>
              </a:spcAft>
            </a:pPr>
            <a:r>
              <a:rPr lang="en-US" altLang="zh-CN" dirty="0" smtClean="0"/>
              <a:t>An “exhaustive” test manager </a:t>
            </a:r>
            <a:r>
              <a:rPr lang="en-US" altLang="zh-CN" dirty="0" err="1" smtClean="0"/>
              <a:t>systemtically</a:t>
            </a:r>
            <a:r>
              <a:rPr lang="en-US" altLang="zh-CN" dirty="0" smtClean="0"/>
              <a:t> explores the alternatives in the symbolic execution tree.</a:t>
            </a:r>
          </a:p>
          <a:p>
            <a:pPr lvl="1">
              <a:spcAft>
                <a:spcPts val="600"/>
              </a:spcAft>
            </a:pPr>
            <a:r>
              <a:rPr lang="en-US" altLang="zh-CN" dirty="0" smtClean="0"/>
              <a:t>The </a:t>
            </a:r>
            <a:r>
              <a:rPr lang="en-US" altLang="zh-CN" dirty="0" smtClean="0"/>
              <a:t>system can automatically checks test case results.</a:t>
            </a:r>
          </a:p>
          <a:p>
            <a:pPr lvl="1">
              <a:spcAft>
                <a:spcPts val="600"/>
              </a:spcAft>
            </a:pPr>
            <a:r>
              <a:rPr lang="en-US" altLang="zh-CN" dirty="0" smtClean="0"/>
              <a:t>Finally, </a:t>
            </a:r>
            <a:r>
              <a:rPr lang="en-US" altLang="zh-CN" dirty="0" smtClean="0"/>
              <a:t>the system offers a program verifier which uses symbolic execution and user supplied assertions to generate the verification condition.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14</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cap="small"/>
          </a:p>
        </p:txBody>
      </p:sp>
      <p:sp>
        <p:nvSpPr>
          <p:cNvPr id="3" name="内容占位符 2"/>
          <p:cNvSpPr>
            <a:spLocks noGrp="1"/>
          </p:cNvSpPr>
          <p:nvPr>
            <p:ph idx="1"/>
          </p:nvPr>
        </p:nvSpPr>
        <p:spPr/>
        <p:txBody>
          <a:bodyPr/>
          <a:lstStyle/>
          <a:p>
            <a:pPr>
              <a:spcAft>
                <a:spcPts val="600"/>
              </a:spcAft>
            </a:pPr>
            <a:r>
              <a:rPr lang="en-US" altLang="zh-CN" i="1" smtClean="0">
                <a:solidFill>
                  <a:schemeClr val="accent6">
                    <a:lumMod val="75000"/>
                  </a:schemeClr>
                </a:solidFill>
              </a:rPr>
              <a:t>Tracing</a:t>
            </a:r>
            <a:r>
              <a:rPr lang="en-US" altLang="zh-CN" smtClean="0">
                <a:solidFill>
                  <a:schemeClr val="accent6">
                    <a:lumMod val="75000"/>
                  </a:schemeClr>
                </a:solidFill>
              </a:rPr>
              <a:t>.</a:t>
            </a:r>
            <a:r>
              <a:rPr lang="en-US" altLang="zh-CN" smtClean="0"/>
              <a:t>  </a:t>
            </a:r>
            <a:r>
              <a:rPr lang="en-US" altLang="zh-CN" sz="2200" smtClean="0"/>
              <a:t>The user can see the statement number, the source statement, the computational results, or any combination.</a:t>
            </a:r>
          </a:p>
          <a:p>
            <a:pPr>
              <a:spcAft>
                <a:spcPts val="600"/>
              </a:spcAft>
            </a:pPr>
            <a:r>
              <a:rPr lang="en-US" altLang="zh-CN" i="1" smtClean="0">
                <a:solidFill>
                  <a:schemeClr val="accent6">
                    <a:lumMod val="75000"/>
                  </a:schemeClr>
                </a:solidFill>
              </a:rPr>
              <a:t>Breakpoints</a:t>
            </a:r>
            <a:r>
              <a:rPr lang="en-US" altLang="zh-CN" smtClean="0">
                <a:solidFill>
                  <a:schemeClr val="accent6">
                    <a:lumMod val="75000"/>
                  </a:schemeClr>
                </a:solidFill>
              </a:rPr>
              <a:t>.</a:t>
            </a:r>
            <a:r>
              <a:rPr lang="en-US" altLang="zh-CN" smtClean="0"/>
              <a:t>  </a:t>
            </a:r>
            <a:r>
              <a:rPr lang="en-US" altLang="zh-CN" sz="2200" smtClean="0"/>
              <a:t>The use can insert “breakpoints” between statements. At these points execution is interrupted and control passes the user’s terminal.</a:t>
            </a:r>
          </a:p>
          <a:p>
            <a:pPr>
              <a:spcAft>
                <a:spcPts val="600"/>
              </a:spcAft>
            </a:pPr>
            <a:r>
              <a:rPr lang="en-US" altLang="zh-CN" i="1" smtClean="0">
                <a:solidFill>
                  <a:schemeClr val="accent6">
                    <a:lumMod val="75000"/>
                  </a:schemeClr>
                </a:solidFill>
              </a:rPr>
              <a:t>State saving</a:t>
            </a:r>
            <a:r>
              <a:rPr lang="en-US" altLang="zh-CN" smtClean="0"/>
              <a:t>.  </a:t>
            </a:r>
            <a:r>
              <a:rPr lang="en-US" altLang="zh-CN" sz="2200" smtClean="0"/>
              <a:t>As a user explores the various paths, he can save the state of execution to explore alternative paths using “</a:t>
            </a:r>
            <a:r>
              <a:rPr lang="en-US" altLang="zh-CN" sz="2200" b="1" smtClean="0">
                <a:latin typeface="Times New Roman" pitchFamily="18" charset="0"/>
                <a:cs typeface="Times New Roman" pitchFamily="18" charset="0"/>
              </a:rPr>
              <a:t>SAVE</a:t>
            </a:r>
            <a:r>
              <a:rPr lang="en-US" altLang="zh-CN" sz="2200" smtClean="0">
                <a:latin typeface="+mn-lt"/>
                <a:cs typeface="Times New Roman" pitchFamily="18" charset="0"/>
              </a:rPr>
              <a:t>”</a:t>
            </a:r>
            <a:r>
              <a:rPr lang="en-US" altLang="zh-CN" sz="2200" smtClean="0"/>
              <a:t>  and use “</a:t>
            </a:r>
            <a:r>
              <a:rPr lang="en-US" altLang="zh-CN" sz="2200" b="1" smtClean="0">
                <a:latin typeface="Times New Roman" pitchFamily="18" charset="0"/>
                <a:cs typeface="Times New Roman" pitchFamily="18" charset="0"/>
              </a:rPr>
              <a:t>RESTORE</a:t>
            </a:r>
            <a:r>
              <a:rPr lang="en-US" altLang="zh-CN" sz="2200" smtClean="0"/>
              <a:t>” to return later.</a:t>
            </a:r>
            <a:endParaRPr lang="zh-CN" altLang="en-US" sz="220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15</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a:xfrm>
            <a:off x="428596" y="1643050"/>
            <a:ext cx="5079508" cy="4716000"/>
          </a:xfrm>
        </p:spPr>
        <p:txBody>
          <a:bodyPr/>
          <a:lstStyle/>
          <a:p>
            <a:pPr>
              <a:spcAft>
                <a:spcPts val="400"/>
              </a:spcAft>
            </a:pPr>
            <a:r>
              <a:rPr lang="en-US" altLang="zh-CN" sz="2200" dirty="0" smtClean="0"/>
              <a:t>Whenever the system encounters a forking execution of an </a:t>
            </a:r>
            <a:r>
              <a:rPr lang="en-US" altLang="zh-CN" sz="2200" b="1" dirty="0" smtClean="0">
                <a:latin typeface="Times New Roman" pitchFamily="18" charset="0"/>
                <a:cs typeface="Times New Roman" pitchFamily="18" charset="0"/>
              </a:rPr>
              <a:t>IF</a:t>
            </a:r>
            <a:r>
              <a:rPr lang="en-US" altLang="zh-CN" sz="2200" dirty="0" smtClean="0"/>
              <a:t> statement, the user can:</a:t>
            </a:r>
          </a:p>
          <a:p>
            <a:pPr marL="801687" lvl="1" indent="-457200">
              <a:spcAft>
                <a:spcPts val="400"/>
              </a:spcAft>
              <a:buSzPct val="100000"/>
              <a:buFont typeface="+mj-lt"/>
              <a:buAutoNum type="arabicPeriod"/>
            </a:pPr>
            <a:r>
              <a:rPr lang="en-US" altLang="zh-CN" sz="1800" dirty="0" smtClean="0"/>
              <a:t>Type “go true”, and the system follows the </a:t>
            </a:r>
            <a:r>
              <a:rPr lang="en-US" altLang="zh-CN" sz="1800" b="1" dirty="0" smtClean="0">
                <a:latin typeface="Times New Roman" pitchFamily="18" charset="0"/>
                <a:cs typeface="Times New Roman" pitchFamily="18" charset="0"/>
              </a:rPr>
              <a:t>THEN</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“go false”, and the system follows the </a:t>
            </a:r>
            <a:r>
              <a:rPr lang="en-US" altLang="zh-CN" sz="1800" b="1" dirty="0" smtClean="0">
                <a:latin typeface="Times New Roman" pitchFamily="18" charset="0"/>
                <a:cs typeface="Times New Roman" pitchFamily="18" charset="0"/>
              </a:rPr>
              <a:t>ELSE</a:t>
            </a:r>
            <a:r>
              <a:rPr lang="en-US" altLang="zh-CN" sz="1800" dirty="0" smtClean="0"/>
              <a:t> alternative changing </a:t>
            </a:r>
            <a:r>
              <a:rPr lang="en-US" altLang="zh-CN" sz="1800" i="1" dirty="0" smtClean="0"/>
              <a:t>pc</a:t>
            </a:r>
            <a:r>
              <a:rPr lang="en-US" altLang="zh-CN" sz="1800" dirty="0" smtClean="0"/>
              <a:t> .</a:t>
            </a:r>
          </a:p>
          <a:p>
            <a:pPr marL="801687" lvl="1" indent="-457200">
              <a:spcAft>
                <a:spcPts val="400"/>
              </a:spcAft>
              <a:buSzPct val="100000"/>
              <a:buFont typeface="+mj-lt"/>
              <a:buAutoNum type="arabicPeriod"/>
            </a:pPr>
            <a:r>
              <a:rPr lang="en-US" altLang="zh-CN" sz="1800" dirty="0" smtClean="0"/>
              <a:t>Type “assume (</a:t>
            </a:r>
            <a:r>
              <a:rPr lang="en-US" altLang="zh-CN" sz="1800" b="1" i="1" dirty="0" smtClean="0">
                <a:latin typeface="Times New Roman" pitchFamily="18" charset="0"/>
                <a:cs typeface="Times New Roman" pitchFamily="18" charset="0"/>
              </a:rPr>
              <a:t>P</a:t>
            </a:r>
            <a:r>
              <a:rPr lang="en-US" altLang="zh-CN" sz="1800" dirty="0" smtClean="0"/>
              <a:t>)”; go.</a:t>
            </a:r>
          </a:p>
          <a:p>
            <a:pPr lvl="1"/>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16</a:t>
            </a:fld>
            <a:endParaRPr kumimoji="1" lang="zh-CN" altLang="en-US">
              <a:solidFill>
                <a:prstClr val="black">
                  <a:lumMod val="65000"/>
                  <a:lumOff val="35000"/>
                </a:prstClr>
              </a:solidFill>
              <a:ea typeface="宋体"/>
            </a:endParaRPr>
          </a:p>
        </p:txBody>
      </p:sp>
      <p:graphicFrame>
        <p:nvGraphicFramePr>
          <p:cNvPr id="8" name="表格 7"/>
          <p:cNvGraphicFramePr>
            <a:graphicFrameLocks noGrp="1"/>
          </p:cNvGraphicFramePr>
          <p:nvPr>
            <p:extLst>
              <p:ext uri="{D42A27DB-BD31-4B8C-83A1-F6EECF244321}">
                <p14:modId xmlns:p14="http://schemas.microsoft.com/office/powerpoint/2010/main" val="2872452078"/>
              </p:ext>
            </p:extLst>
          </p:nvPr>
        </p:nvGraphicFramePr>
        <p:xfrm>
          <a:off x="2987823" y="4800224"/>
          <a:ext cx="5616625" cy="1365080"/>
        </p:xfrm>
        <a:graphic>
          <a:graphicData uri="http://schemas.openxmlformats.org/drawingml/2006/table">
            <a:tbl>
              <a:tblPr firstRow="1" bandRow="1">
                <a:tableStyleId>{5C22544A-7EE6-4342-B048-85BDC9FD1C3A}</a:tableStyleId>
              </a:tblPr>
              <a:tblGrid>
                <a:gridCol w="1779625">
                  <a:extLst>
                    <a:ext uri="{9D8B030D-6E8A-4147-A177-3AD203B41FA5}">
                      <a16:colId xmlns:a16="http://schemas.microsoft.com/office/drawing/2014/main" val="20000"/>
                    </a:ext>
                  </a:extLst>
                </a:gridCol>
                <a:gridCol w="1720303">
                  <a:extLst>
                    <a:ext uri="{9D8B030D-6E8A-4147-A177-3AD203B41FA5}">
                      <a16:colId xmlns:a16="http://schemas.microsoft.com/office/drawing/2014/main" val="20001"/>
                    </a:ext>
                  </a:extLst>
                </a:gridCol>
                <a:gridCol w="2116697">
                  <a:extLst>
                    <a:ext uri="{9D8B030D-6E8A-4147-A177-3AD203B41FA5}">
                      <a16:colId xmlns:a16="http://schemas.microsoft.com/office/drawing/2014/main" val="20002"/>
                    </a:ext>
                  </a:extLst>
                </a:gridCol>
              </a:tblGrid>
              <a:tr h="313377">
                <a:tc>
                  <a:txBody>
                    <a:bodyPr/>
                    <a:lstStyle/>
                    <a:p>
                      <a:pPr algn="ctr"/>
                      <a:r>
                        <a:rPr lang="en-US" altLang="zh-CN" sz="1600" dirty="0" smtClean="0"/>
                        <a:t>Type</a:t>
                      </a:r>
                      <a:endParaRPr lang="zh-CN" altLang="en-US" sz="1600" dirty="0"/>
                    </a:p>
                  </a:txBody>
                  <a:tcPr marL="88344" marR="88344" marT="44172" marB="44172"/>
                </a:tc>
                <a:tc>
                  <a:txBody>
                    <a:bodyPr/>
                    <a:lstStyle/>
                    <a:p>
                      <a:pPr algn="ctr"/>
                      <a:r>
                        <a:rPr lang="en-US" altLang="zh-CN" sz="1600" i="1" dirty="0" smtClean="0"/>
                        <a:t>pc </a:t>
                      </a:r>
                      <a:r>
                        <a:rPr lang="en-US" altLang="zh-CN" sz="1600" i="0" dirty="0" smtClean="0"/>
                        <a:t>update</a:t>
                      </a:r>
                      <a:endParaRPr lang="zh-CN" altLang="en-US" sz="1600" i="1" dirty="0"/>
                    </a:p>
                  </a:txBody>
                  <a:tcPr marL="88344" marR="88344" marT="44172" marB="44172"/>
                </a:tc>
                <a:tc>
                  <a:txBody>
                    <a:bodyPr/>
                    <a:lstStyle/>
                    <a:p>
                      <a:pPr algn="ctr"/>
                      <a:r>
                        <a:rPr lang="en-US" altLang="zh-CN" sz="1600" i="0" dirty="0" smtClean="0"/>
                        <a:t>Next statement</a:t>
                      </a:r>
                      <a:endParaRPr lang="zh-CN" altLang="en-US" sz="1600" i="0" dirty="0"/>
                    </a:p>
                  </a:txBody>
                  <a:tcPr marL="88344" marR="88344" marT="44172" marB="44172"/>
                </a:tc>
                <a:extLst>
                  <a:ext uri="{0D108BD9-81ED-4DB2-BD59-A6C34878D82A}">
                    <a16:rowId xmlns:a16="http://schemas.microsoft.com/office/drawing/2014/main" val="10000"/>
                  </a:ext>
                </a:extLst>
              </a:tr>
              <a:tr h="321144">
                <a:tc>
                  <a:txBody>
                    <a:bodyPr/>
                    <a:lstStyle/>
                    <a:p>
                      <a:pPr algn="ctr"/>
                      <a:r>
                        <a:rPr lang="en-US" altLang="zh-CN" sz="1600" dirty="0" smtClean="0">
                          <a:latin typeface="Times New Roman" pitchFamily="18" charset="0"/>
                          <a:cs typeface="Times New Roman" pitchFamily="18" charset="0"/>
                        </a:rPr>
                        <a:t>go true</a:t>
                      </a:r>
                      <a:endParaRPr lang="zh-CN" altLang="en-US" sz="1600" dirty="0"/>
                    </a:p>
                  </a:txBody>
                  <a:tcPr marL="88344" marR="88344" marT="44172" marB="44172"/>
                </a:tc>
                <a:tc>
                  <a:txBody>
                    <a:bodyPr/>
                    <a:lstStyle/>
                    <a:p>
                      <a:pPr algn="ctr"/>
                      <a:r>
                        <a:rPr lang="en-US" altLang="zh-CN" sz="1600" smtClean="0">
                          <a:latin typeface="Times New Roman" pitchFamily="18" charset="0"/>
                          <a:cs typeface="Times New Roman" pitchFamily="18" charset="0"/>
                        </a:rPr>
                        <a:t>(a &gt; 0) &amp; (a &gt; 5) </a:t>
                      </a:r>
                      <a:endParaRPr lang="zh-CN" altLang="en-US" sz="1600"/>
                    </a:p>
                  </a:txBody>
                  <a:tcPr marL="88344" marR="88344" marT="44172" marB="44172"/>
                </a:tc>
                <a:tc>
                  <a:txBody>
                    <a:bodyPr/>
                    <a:lstStyle/>
                    <a:p>
                      <a:pPr algn="ctr"/>
                      <a:r>
                        <a:rPr lang="en-US" altLang="zh-CN" sz="1600" b="1" dirty="0" smtClean="0">
                          <a:latin typeface="Times New Roman" pitchFamily="18" charset="0"/>
                          <a:cs typeface="Times New Roman" pitchFamily="18" charset="0"/>
                        </a:rPr>
                        <a:t>S1</a:t>
                      </a:r>
                      <a:endParaRPr lang="zh-CN" altLang="en-US" sz="1600" dirty="0"/>
                    </a:p>
                  </a:txBody>
                  <a:tcPr marL="88344" marR="88344" marT="44172" marB="44172"/>
                </a:tc>
                <a:extLst>
                  <a:ext uri="{0D108BD9-81ED-4DB2-BD59-A6C34878D82A}">
                    <a16:rowId xmlns:a16="http://schemas.microsoft.com/office/drawing/2014/main" val="10001"/>
                  </a:ext>
                </a:extLst>
              </a:tr>
              <a:tr h="350164">
                <a:tc>
                  <a:txBody>
                    <a:bodyPr/>
                    <a:lstStyle/>
                    <a:p>
                      <a:pPr algn="ctr"/>
                      <a:r>
                        <a:rPr lang="en-US" altLang="zh-CN" sz="1600" dirty="0" smtClean="0">
                          <a:latin typeface="Times New Roman" pitchFamily="18" charset="0"/>
                          <a:cs typeface="Times New Roman" pitchFamily="18" charset="0"/>
                        </a:rPr>
                        <a:t>go false</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5) </a:t>
                      </a:r>
                      <a:endParaRPr lang="zh-CN" altLang="en-US" sz="1600" dirty="0"/>
                    </a:p>
                  </a:txBody>
                  <a:tcPr marL="88344" marR="88344" marT="44172" marB="44172"/>
                </a:tc>
                <a:tc>
                  <a:txBody>
                    <a:bodyPr/>
                    <a:lstStyle/>
                    <a:p>
                      <a:pPr algn="ctr"/>
                      <a:r>
                        <a:rPr lang="en-US" altLang="zh-CN" sz="1600" b="1" dirty="0" smtClean="0">
                          <a:latin typeface="Times New Roman" pitchFamily="18" charset="0"/>
                          <a:cs typeface="Times New Roman" pitchFamily="18" charset="0"/>
                        </a:rPr>
                        <a:t>S2</a:t>
                      </a:r>
                      <a:endParaRPr lang="zh-CN" altLang="en-US" sz="1600" dirty="0"/>
                    </a:p>
                  </a:txBody>
                  <a:tcPr marL="88344" marR="88344" marT="44172" marB="44172"/>
                </a:tc>
                <a:extLst>
                  <a:ext uri="{0D108BD9-81ED-4DB2-BD59-A6C34878D82A}">
                    <a16:rowId xmlns:a16="http://schemas.microsoft.com/office/drawing/2014/main" val="10002"/>
                  </a:ext>
                </a:extLst>
              </a:tr>
              <a:tr h="350548">
                <a:tc>
                  <a:txBody>
                    <a:bodyPr/>
                    <a:lstStyle/>
                    <a:p>
                      <a:pPr algn="ctr"/>
                      <a:r>
                        <a:rPr lang="en-US" altLang="zh-CN" sz="1600" b="1" smtClean="0">
                          <a:latin typeface="Times New Roman" pitchFamily="18" charset="0"/>
                          <a:cs typeface="Times New Roman" pitchFamily="18" charset="0"/>
                        </a:rPr>
                        <a:t>ASSUME</a:t>
                      </a:r>
                      <a:r>
                        <a:rPr lang="en-US" altLang="zh-CN" sz="1600" smtClean="0">
                          <a:latin typeface="Times New Roman" pitchFamily="18" charset="0"/>
                          <a:cs typeface="Times New Roman" pitchFamily="18" charset="0"/>
                        </a:rPr>
                        <a:t> (a&gt;10)</a:t>
                      </a:r>
                      <a:endParaRPr lang="zh-CN" altLang="en-US" sz="1600"/>
                    </a:p>
                  </a:txBody>
                  <a:tcPr marL="88344" marR="88344" marT="44172" marB="44172"/>
                </a:tc>
                <a:tc>
                  <a:txBody>
                    <a:bodyPr/>
                    <a:lstStyle/>
                    <a:p>
                      <a:pPr algn="ctr"/>
                      <a:r>
                        <a:rPr lang="en-US" altLang="zh-CN" sz="1600" dirty="0" smtClean="0">
                          <a:latin typeface="Times New Roman" pitchFamily="18" charset="0"/>
                          <a:cs typeface="Times New Roman" pitchFamily="18" charset="0"/>
                        </a:rPr>
                        <a:t>(a &gt; 0) &amp; (a &gt; 10) </a:t>
                      </a:r>
                      <a:endParaRPr lang="zh-CN" altLang="en-US" sz="1600" dirty="0"/>
                    </a:p>
                  </a:txBody>
                  <a:tcPr marL="88344" marR="88344" marT="44172" marB="44172"/>
                </a:tc>
                <a:tc>
                  <a:txBody>
                    <a:bodyPr/>
                    <a:lstStyle/>
                    <a:p>
                      <a:pPr algn="ctr"/>
                      <a:r>
                        <a:rPr lang="en-US" altLang="zh-CN" sz="1600" dirty="0" smtClean="0">
                          <a:latin typeface="Times New Roman" pitchFamily="18" charset="0"/>
                          <a:cs typeface="Times New Roman" pitchFamily="18" charset="0"/>
                        </a:rPr>
                        <a:t>re-execute </a:t>
                      </a:r>
                      <a:r>
                        <a:rPr lang="en-US" altLang="zh-CN" sz="1600" b="1" dirty="0" smtClean="0">
                          <a:latin typeface="Times New Roman" pitchFamily="18" charset="0"/>
                          <a:cs typeface="Times New Roman" pitchFamily="18" charset="0"/>
                        </a:rPr>
                        <a:t>IF </a:t>
                      </a:r>
                      <a:r>
                        <a:rPr lang="en-US" altLang="zh-CN" sz="1600" dirty="0" smtClean="0">
                          <a:latin typeface="Times New Roman" pitchFamily="18" charset="0"/>
                          <a:cs typeface="Times New Roman" pitchFamily="18" charset="0"/>
                        </a:rPr>
                        <a:t>statement</a:t>
                      </a:r>
                      <a:endParaRPr lang="zh-CN" altLang="en-US" sz="1600" dirty="0"/>
                    </a:p>
                  </a:txBody>
                  <a:tcPr marL="88344" marR="88344" marT="44172" marB="44172"/>
                </a:tc>
                <a:extLst>
                  <a:ext uri="{0D108BD9-81ED-4DB2-BD59-A6C34878D82A}">
                    <a16:rowId xmlns:a16="http://schemas.microsoft.com/office/drawing/2014/main" val="10003"/>
                  </a:ext>
                </a:extLst>
              </a:tr>
            </a:tbl>
          </a:graphicData>
        </a:graphic>
      </p:graphicFrame>
      <p:sp>
        <p:nvSpPr>
          <p:cNvPr id="9" name="TextBox 6"/>
          <p:cNvSpPr txBox="1">
            <a:spLocks/>
          </p:cNvSpPr>
          <p:nvPr/>
        </p:nvSpPr>
        <p:spPr bwMode="auto">
          <a:xfrm>
            <a:off x="5947792" y="2636912"/>
            <a:ext cx="2656656" cy="2062103"/>
          </a:xfrm>
          <a:prstGeom prst="rect">
            <a:avLst/>
          </a:prstGeom>
          <a:solidFill>
            <a:srgbClr val="D1E4FB">
              <a:alpha val="70000"/>
            </a:srgbClr>
          </a:solidFill>
          <a:ln w="9525">
            <a:noFill/>
            <a:miter lim="800000"/>
            <a:headEnd/>
            <a:tailEnd/>
          </a:ln>
        </p:spPr>
        <p:txBody>
          <a:bodyPr vert="horz" wrap="square" lIns="91440" tIns="45720" rIns="91440" bIns="45720" numCol="1" rtlCol="0" anchor="t" anchorCtr="0" compatLnSpc="1">
            <a:prstTxWarp prst="textNoShape">
              <a:avLst/>
            </a:prstTxWarp>
            <a:spAutoFit/>
          </a:bodyPr>
          <a:lstStyle>
            <a:lvl1pPr marL="342900" indent="-342900" algn="l" rtl="0" eaLnBrk="1" fontAlgn="base" hangingPunct="1">
              <a:spcBef>
                <a:spcPct val="20000"/>
              </a:spcBef>
              <a:spcAft>
                <a:spcPct val="0"/>
              </a:spcAft>
              <a:buClr>
                <a:schemeClr val="tx1"/>
              </a:buClr>
              <a:buSzPct val="70000"/>
              <a:buFont typeface="Wingdings" pitchFamily="2" charset="2"/>
              <a:buChar char="l"/>
              <a:defRPr sz="2400" b="0">
                <a:solidFill>
                  <a:schemeClr val="tx1"/>
                </a:solidFill>
                <a:latin typeface="+mj-lt"/>
                <a:ea typeface="黑体" panose="02010609060101010101" pitchFamily="49" charset="-122"/>
                <a:cs typeface="+mn-cs"/>
              </a:defRPr>
            </a:lvl1pPr>
            <a:lvl2pPr marL="692150" indent="-347663" algn="l" rtl="0" eaLnBrk="1" fontAlgn="base" hangingPunct="1">
              <a:spcBef>
                <a:spcPct val="20000"/>
              </a:spcBef>
              <a:spcAft>
                <a:spcPct val="0"/>
              </a:spcAft>
              <a:buClr>
                <a:schemeClr val="tx1"/>
              </a:buClr>
              <a:buSzPct val="70000"/>
              <a:buFont typeface="Wingdings" pitchFamily="2" charset="2"/>
              <a:buChar char="l"/>
              <a:defRPr sz="2000">
                <a:solidFill>
                  <a:schemeClr val="tx1"/>
                </a:solidFill>
                <a:latin typeface="+mj-lt"/>
                <a:ea typeface="黑体" panose="02010609060101010101" pitchFamily="49" charset="-122"/>
              </a:defRPr>
            </a:lvl2pPr>
            <a:lvl3pPr marL="987425" indent="-293688" algn="l" rtl="0" eaLnBrk="1" fontAlgn="base" hangingPunct="1">
              <a:spcBef>
                <a:spcPct val="20000"/>
              </a:spcBef>
              <a:spcAft>
                <a:spcPct val="0"/>
              </a:spcAft>
              <a:buClr>
                <a:schemeClr val="tx1"/>
              </a:buClr>
              <a:buSzPct val="70000"/>
              <a:buFont typeface="Wingdings" pitchFamily="2" charset="2"/>
              <a:buChar char="l"/>
              <a:defRPr sz="1800">
                <a:solidFill>
                  <a:schemeClr val="tx1"/>
                </a:solidFill>
                <a:latin typeface="+mj-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1600">
                <a:solidFill>
                  <a:schemeClr val="tx1"/>
                </a:solidFill>
                <a:latin typeface="+mj-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1200">
                <a:solidFill>
                  <a:schemeClr val="tx1"/>
                </a:solidFill>
                <a:latin typeface="+mj-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marL="0" indent="0">
              <a:buFont typeface="Wingdings" pitchFamily="2" charset="2"/>
              <a:buNone/>
            </a:pPr>
            <a:r>
              <a:rPr lang="en-US" altLang="zh-CN" sz="1600" kern="0" dirty="0" smtClean="0">
                <a:latin typeface="Times New Roman" pitchFamily="18" charset="0"/>
                <a:cs typeface="Times New Roman" pitchFamily="18" charset="0"/>
              </a:rPr>
              <a:t>variable </a:t>
            </a:r>
            <a:r>
              <a:rPr lang="en-US" altLang="zh-CN" sz="1600" b="1" kern="0" dirty="0" smtClean="0">
                <a:latin typeface="Times New Roman" pitchFamily="18" charset="0"/>
                <a:cs typeface="Times New Roman" pitchFamily="18" charset="0"/>
              </a:rPr>
              <a:t>X</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p>
          <a:p>
            <a:pPr marL="0" indent="0">
              <a:buFont typeface="Wingdings" pitchFamily="2" charset="2"/>
              <a:buNone/>
            </a:pPr>
            <a:r>
              <a:rPr lang="en-US" altLang="zh-CN" sz="1600" i="1" kern="0" dirty="0" smtClean="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has the value </a:t>
            </a:r>
            <a:r>
              <a:rPr lang="en-US" altLang="zh-CN" sz="1600" b="1" kern="0" dirty="0" smtClean="0">
                <a:latin typeface="Times New Roman" pitchFamily="18" charset="0"/>
                <a:cs typeface="Times New Roman" pitchFamily="18" charset="0"/>
              </a:rPr>
              <a:t>a</a:t>
            </a:r>
            <a:r>
              <a:rPr lang="en-US" altLang="zh-CN" sz="1600" kern="0" dirty="0" smtClean="0">
                <a:latin typeface="Times New Roman" pitchFamily="18" charset="0"/>
                <a:cs typeface="Times New Roman" pitchFamily="18" charset="0"/>
              </a:rPr>
              <a:t> &gt; 0</a:t>
            </a:r>
          </a:p>
          <a:p>
            <a:pPr marL="0" indent="0">
              <a:lnSpc>
                <a:spcPct val="150000"/>
              </a:lnSpc>
              <a:buFont typeface="Wingdings" pitchFamily="2" charset="2"/>
              <a:buNone/>
            </a:pPr>
            <a:r>
              <a:rPr lang="en-US" altLang="zh-CN" sz="1600" b="1" kern="0" dirty="0" smtClean="0">
                <a:latin typeface="Times New Roman" pitchFamily="18" charset="0"/>
                <a:cs typeface="Times New Roman" pitchFamily="18" charset="0"/>
              </a:rPr>
              <a:t>IF X &gt; 5 THEN S1 ELSE S2</a:t>
            </a:r>
          </a:p>
          <a:p>
            <a:pPr marL="0" indent="0">
              <a:buFont typeface="Wingdings" pitchFamily="2" charset="2"/>
              <a:buNone/>
            </a:pPr>
            <a:r>
              <a:rPr lang="en-US" altLang="zh-CN" sz="1600" kern="0" dirty="0" smtClean="0">
                <a:latin typeface="Times New Roman" pitchFamily="18" charset="0"/>
                <a:cs typeface="Times New Roman" pitchFamily="18" charset="0"/>
              </a:rPr>
              <a:t>First check:</a:t>
            </a:r>
          </a:p>
          <a:p>
            <a:pPr marL="0" indent="0">
              <a:buNone/>
            </a:pPr>
            <a:r>
              <a:rPr lang="en-US" altLang="zh-CN" sz="1600" kern="0" dirty="0" smtClean="0">
                <a:latin typeface="Times New Roman" pitchFamily="18" charset="0"/>
                <a:cs typeface="Times New Roman" pitchFamily="18" charset="0"/>
              </a:rPr>
              <a:t>(a)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 nor</a:t>
            </a:r>
          </a:p>
          <a:p>
            <a:pPr marL="0" indent="0">
              <a:lnSpc>
                <a:spcPct val="150000"/>
              </a:lnSpc>
              <a:buNone/>
            </a:pPr>
            <a:r>
              <a:rPr lang="en-US" altLang="zh-CN" sz="1600" kern="0" dirty="0" smtClean="0">
                <a:latin typeface="Times New Roman" pitchFamily="18" charset="0"/>
                <a:cs typeface="Times New Roman" pitchFamily="18" charset="0"/>
              </a:rPr>
              <a:t>(b) </a:t>
            </a:r>
            <a:r>
              <a:rPr lang="en-US" altLang="zh-CN" sz="1600" i="1" kern="0" dirty="0">
                <a:latin typeface="Times New Roman" pitchFamily="18" charset="0"/>
                <a:cs typeface="Times New Roman" pitchFamily="18" charset="0"/>
              </a:rPr>
              <a:t>pc</a:t>
            </a:r>
            <a:r>
              <a:rPr lang="en-US" altLang="zh-CN" sz="1600" kern="0" dirty="0" smtClean="0">
                <a:latin typeface="Times New Roman" pitchFamily="18" charset="0"/>
                <a:cs typeface="Times New Roman" pitchFamily="18" charset="0"/>
              </a:rPr>
              <a:t>     ¬(a &gt; 5)</a:t>
            </a:r>
          </a:p>
        </p:txBody>
      </p:sp>
      <p:graphicFrame>
        <p:nvGraphicFramePr>
          <p:cNvPr id="7" name="对象 6"/>
          <p:cNvGraphicFramePr>
            <a:graphicFrameLocks noChangeAspect="1"/>
          </p:cNvGraphicFramePr>
          <p:nvPr>
            <p:extLst>
              <p:ext uri="{D42A27DB-BD31-4B8C-83A1-F6EECF244321}">
                <p14:modId xmlns:p14="http://schemas.microsoft.com/office/powerpoint/2010/main" val="635949774"/>
              </p:ext>
            </p:extLst>
          </p:nvPr>
        </p:nvGraphicFramePr>
        <p:xfrm>
          <a:off x="6516216" y="4005064"/>
          <a:ext cx="258710" cy="199008"/>
        </p:xfrm>
        <a:graphic>
          <a:graphicData uri="http://schemas.openxmlformats.org/presentationml/2006/ole">
            <mc:AlternateContent xmlns:mc="http://schemas.openxmlformats.org/markup-compatibility/2006">
              <mc:Choice xmlns:v="urn:schemas-microsoft-com:vml" Requires="v">
                <p:oleObj spid="_x0000_s1036" name="公式" r:id="rId3" imgW="164880" imgH="126720" progId="Equation.3">
                  <p:embed/>
                </p:oleObj>
              </mc:Choice>
              <mc:Fallback>
                <p:oleObj name="公式" r:id="rId3" imgW="164880" imgH="126720" progId="Equation.3">
                  <p:embed/>
                  <p:pic>
                    <p:nvPicPr>
                      <p:cNvPr id="0" name=""/>
                      <p:cNvPicPr/>
                      <p:nvPr/>
                    </p:nvPicPr>
                    <p:blipFill>
                      <a:blip r:embed="rId4"/>
                      <a:stretch>
                        <a:fillRect/>
                      </a:stretch>
                    </p:blipFill>
                    <p:spPr>
                      <a:xfrm>
                        <a:off x="6516216" y="4005064"/>
                        <a:ext cx="258710" cy="1990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21541962"/>
              </p:ext>
            </p:extLst>
          </p:nvPr>
        </p:nvGraphicFramePr>
        <p:xfrm>
          <a:off x="6516216" y="4375804"/>
          <a:ext cx="258710" cy="199008"/>
        </p:xfrm>
        <a:graphic>
          <a:graphicData uri="http://schemas.openxmlformats.org/presentationml/2006/ole">
            <mc:AlternateContent xmlns:mc="http://schemas.openxmlformats.org/markup-compatibility/2006">
              <mc:Choice xmlns:v="urn:schemas-microsoft-com:vml" Requires="v">
                <p:oleObj spid="_x0000_s1037" name="公式" r:id="rId5" imgW="164880" imgH="126720" progId="Equation.3">
                  <p:embed/>
                </p:oleObj>
              </mc:Choice>
              <mc:Fallback>
                <p:oleObj name="公式" r:id="rId5" imgW="164880" imgH="126720" progId="Equation.3">
                  <p:embed/>
                  <p:pic>
                    <p:nvPicPr>
                      <p:cNvPr id="7" name="对象 6"/>
                      <p:cNvPicPr/>
                      <p:nvPr/>
                    </p:nvPicPr>
                    <p:blipFill>
                      <a:blip r:embed="rId4"/>
                      <a:stretch>
                        <a:fillRect/>
                      </a:stretch>
                    </p:blipFill>
                    <p:spPr>
                      <a:xfrm>
                        <a:off x="6516216" y="4375804"/>
                        <a:ext cx="258710" cy="19900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Practical </a:t>
            </a:r>
            <a:r>
              <a:rPr lang="en-US" altLang="zh-CN" dirty="0" smtClean="0"/>
              <a:t>Issues</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It is a problem of finding a practical way to  deal with variable storage-referencing.</a:t>
            </a:r>
          </a:p>
          <a:p>
            <a:pPr>
              <a:spcAft>
                <a:spcPts val="600"/>
              </a:spcAft>
            </a:pPr>
            <a:r>
              <a:rPr lang="en-US" altLang="zh-CN" dirty="0" smtClean="0"/>
              <a:t>The conflict between discrete aspects of computer arithmetic and the continuous nature of real numbers.</a:t>
            </a:r>
          </a:p>
          <a:p>
            <a:pPr>
              <a:spcAft>
                <a:spcPts val="600"/>
              </a:spcAft>
            </a:pPr>
            <a:r>
              <a:rPr lang="en-US" altLang="zh-CN" dirty="0"/>
              <a:t>When </a:t>
            </a:r>
            <a:r>
              <a:rPr lang="en-US" altLang="zh-CN" dirty="0" smtClean="0"/>
              <a:t>the constraint </a:t>
            </a:r>
            <a:r>
              <a:rPr lang="en-US" altLang="zh-CN" dirty="0"/>
              <a:t>expression growing </a:t>
            </a:r>
            <a:r>
              <a:rPr lang="en-US" altLang="zh-CN" dirty="0" smtClean="0"/>
              <a:t>complicated, </a:t>
            </a:r>
            <a:r>
              <a:rPr lang="en-US" altLang="zh-CN" dirty="0"/>
              <a:t>constraint </a:t>
            </a:r>
            <a:r>
              <a:rPr lang="en-US" altLang="zh-CN" dirty="0" smtClean="0"/>
              <a:t>solving becomes </a:t>
            </a:r>
            <a:r>
              <a:rPr lang="en-US" altLang="zh-CN" dirty="0"/>
              <a:t>a troubling </a:t>
            </a:r>
            <a:r>
              <a:rPr lang="en-US" altLang="zh-CN" dirty="0" smtClean="0"/>
              <a:t>problem.</a:t>
            </a:r>
            <a:endParaRPr lang="en-US" altLang="zh-CN" dirty="0" smtClean="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17</a:t>
            </a:fld>
            <a:endParaRPr kumimoji="1" lang="zh-CN" altLang="en-US">
              <a:solidFill>
                <a:prstClr val="black">
                  <a:lumMod val="65000"/>
                  <a:lumOff val="35000"/>
                </a:prstClr>
              </a:solidFill>
              <a:ea typeface="宋体"/>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lstStyle/>
          <a:p>
            <a:pPr>
              <a:spcAft>
                <a:spcPts val="600"/>
              </a:spcAft>
            </a:pPr>
            <a:r>
              <a:rPr lang="en-US" altLang="zh-CN" dirty="0" smtClean="0"/>
              <a:t>Symbolic </a:t>
            </a:r>
            <a:r>
              <a:rPr lang="en-US" altLang="zh-CN" dirty="0" smtClean="0"/>
              <a:t>execution </a:t>
            </a:r>
            <a:r>
              <a:rPr lang="en-US" altLang="zh-CN" dirty="0" smtClean="0"/>
              <a:t>allows the creation of high-coverage test, which</a:t>
            </a:r>
            <a:r>
              <a:rPr lang="en-US" altLang="zh-CN" dirty="0" smtClean="0"/>
              <a:t> </a:t>
            </a:r>
            <a:r>
              <a:rPr lang="en-US" altLang="zh-CN" dirty="0" smtClean="0"/>
              <a:t>can help program testing and debugging. </a:t>
            </a:r>
          </a:p>
          <a:p>
            <a:pPr>
              <a:spcAft>
                <a:spcPts val="600"/>
              </a:spcAft>
            </a:pPr>
            <a:r>
              <a:rPr lang="en-US" altLang="zh-CN" dirty="0" smtClean="0"/>
              <a:t>The author built an interactive debugging system called </a:t>
            </a:r>
            <a:r>
              <a:rPr lang="en-US" altLang="zh-CN" cap="small" dirty="0" smtClean="0"/>
              <a:t>Effigy</a:t>
            </a:r>
            <a:r>
              <a:rPr lang="en-US" altLang="zh-CN" dirty="0" smtClean="0"/>
              <a:t>, which embodies symbolic execution.</a:t>
            </a:r>
          </a:p>
          <a:p>
            <a:pPr>
              <a:spcAft>
                <a:spcPts val="600"/>
              </a:spcAft>
            </a:pPr>
            <a:r>
              <a:rPr lang="en-US" altLang="zh-CN" dirty="0"/>
              <a:t>Symbolic </a:t>
            </a:r>
            <a:r>
              <a:rPr lang="en-US" altLang="zh-CN" dirty="0" smtClean="0"/>
              <a:t>execution is also useful in other forms of program </a:t>
            </a:r>
            <a:r>
              <a:rPr lang="en-US" altLang="zh-CN" dirty="0" smtClean="0"/>
              <a:t>analysis, including program optimization.</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18</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137591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03648" y="1844824"/>
            <a:ext cx="6316657" cy="2297011"/>
          </a:xfrm>
        </p:spPr>
        <p:txBody>
          <a:bodyPr>
            <a:noAutofit/>
          </a:bodyPr>
          <a:lstStyle/>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Thank you</a:t>
            </a:r>
          </a:p>
          <a:p>
            <a:pPr marL="109728" indent="0" algn="ctr">
              <a:lnSpc>
                <a:spcPct val="150000"/>
              </a:lnSpc>
              <a:buNone/>
            </a:pPr>
            <a:r>
              <a:rPr lang="en-US" altLang="zh-CN" sz="5400" b="1" dirty="0" smtClean="0">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1912946656"/>
      </p:ext>
    </p:extLst>
  </p:cSld>
  <p:clrMapOvr>
    <a:masterClrMapping/>
  </p:clrMapOvr>
  <mc:AlternateContent xmlns:mc="http://schemas.openxmlformats.org/markup-compatibility/2006" xmlns:p14="http://schemas.microsoft.com/office/powerpoint/2010/main">
    <mc:Choice Requires="p14">
      <p:transition spd="slow" p14:dur="2000" advTm="1792"/>
    </mc:Choice>
    <mc:Fallback xmlns="">
      <p:transition spd="slow" advTm="179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Program is </a:t>
            </a:r>
            <a:r>
              <a:rPr lang="en-US" altLang="zh-CN" dirty="0" smtClean="0"/>
              <a:t>Everywhere</a:t>
            </a:r>
            <a:endParaRPr lang="en-US" altLang="zh-CN" dirty="0"/>
          </a:p>
        </p:txBody>
      </p:sp>
      <p:sp>
        <p:nvSpPr>
          <p:cNvPr id="3" name="内容占位符 2"/>
          <p:cNvSpPr>
            <a:spLocks noGrp="1"/>
          </p:cNvSpPr>
          <p:nvPr>
            <p:ph idx="1"/>
          </p:nvPr>
        </p:nvSpPr>
        <p:spPr>
          <a:xfrm>
            <a:off x="457200" y="1719263"/>
            <a:ext cx="8229600" cy="1853753"/>
          </a:xfrm>
        </p:spPr>
        <p:txBody>
          <a:bodyPr/>
          <a:lstStyle/>
          <a:p>
            <a:r>
              <a:rPr lang="en-US" altLang="zh-CN" dirty="0"/>
              <a:t>In our daily </a:t>
            </a:r>
            <a:r>
              <a:rPr lang="en-US" altLang="zh-CN" dirty="0" smtClean="0"/>
              <a:t>life</a:t>
            </a:r>
            <a:endParaRPr lang="en-US" altLang="zh-CN" dirty="0"/>
          </a:p>
          <a:p>
            <a:pPr lvl="1"/>
            <a:endParaRPr lang="en-US" altLang="zh-CN" dirty="0" smtClean="0"/>
          </a:p>
          <a:p>
            <a:pPr lvl="1"/>
            <a:endParaRPr lang="en-US" altLang="zh-CN" dirty="0"/>
          </a:p>
          <a:p>
            <a:pPr lvl="1"/>
            <a:endParaRPr lang="en-US" altLang="zh-CN" dirty="0" smtClean="0"/>
          </a:p>
          <a:p>
            <a:pPr marL="344487" lvl="1" indent="0">
              <a:buNone/>
            </a:pPr>
            <a:endParaRPr lang="en-US" altLang="zh-CN" dirty="0" smtClean="0"/>
          </a:p>
          <a:p>
            <a:r>
              <a:rPr lang="en-US" altLang="zh-CN" dirty="0" smtClean="0"/>
              <a:t>Medical treatment, finance</a:t>
            </a:r>
            <a:r>
              <a:rPr lang="en-US" altLang="zh-CN" dirty="0"/>
              <a:t>, aerospace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3" cstate="print"/>
          <a:stretch>
            <a:fillRect/>
          </a:stretch>
        </p:blipFill>
        <p:spPr>
          <a:xfrm>
            <a:off x="1004476" y="2276872"/>
            <a:ext cx="1918351" cy="1166599"/>
          </a:xfrm>
          <a:prstGeom prst="rect">
            <a:avLst/>
          </a:prstGeom>
        </p:spPr>
      </p:pic>
      <p:pic>
        <p:nvPicPr>
          <p:cNvPr id="8" name="图片 7"/>
          <p:cNvPicPr>
            <a:picLocks noChangeAspect="1"/>
          </p:cNvPicPr>
          <p:nvPr/>
        </p:nvPicPr>
        <p:blipFill>
          <a:blip r:embed="rId4" cstate="print"/>
          <a:stretch>
            <a:fillRect/>
          </a:stretch>
        </p:blipFill>
        <p:spPr>
          <a:xfrm>
            <a:off x="6516216" y="4221088"/>
            <a:ext cx="1458193" cy="1395409"/>
          </a:xfrm>
          <a:prstGeom prst="rect">
            <a:avLst/>
          </a:prstGeom>
        </p:spPr>
      </p:pic>
      <p:pic>
        <p:nvPicPr>
          <p:cNvPr id="9" name="图片 8"/>
          <p:cNvPicPr>
            <a:picLocks noChangeAspect="1"/>
          </p:cNvPicPr>
          <p:nvPr/>
        </p:nvPicPr>
        <p:blipFill>
          <a:blip r:embed="rId5" cstate="print"/>
          <a:stretch>
            <a:fillRect/>
          </a:stretch>
        </p:blipFill>
        <p:spPr>
          <a:xfrm>
            <a:off x="1004476" y="4255746"/>
            <a:ext cx="1804303" cy="1343449"/>
          </a:xfrm>
          <a:prstGeom prst="rect">
            <a:avLst/>
          </a:prstGeom>
        </p:spPr>
      </p:pic>
      <p:pic>
        <p:nvPicPr>
          <p:cNvPr id="1028" name="Picture 4" descr="Gamers compete in a Valve Corp. Counter-Strike: Global Offensive (CS:GO) esports tournament at the Gaming Stadium in Vancouver, British Columbia, Canada, on Sunday, July 14, 2019. Esports revenue, consisting of merchandise, event tickets, sponsorships, advertising, investment from publishers and media rights -- all beyond game sales -- is expected to rise at a 20% average annual rate in 2018-22 to $1.8 billion in 2022, according to Newzoo. Photographer: James MacDonald/Bloomber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6176" y="2297770"/>
            <a:ext cx="2088232" cy="1175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ffice automation creative image_picture free download 401595147_lovepik.co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5896" y="2288543"/>
            <a:ext cx="1774704" cy="1182448"/>
          </a:xfrm>
          <a:prstGeom prst="rect">
            <a:avLst/>
          </a:prstGeom>
          <a:noFill/>
          <a:extLst>
            <a:ext uri="{909E8E84-426E-40DD-AFC4-6F175D3DCCD1}">
              <a14:hiddenFill xmlns:a14="http://schemas.microsoft.com/office/drawing/2010/main">
                <a:solidFill>
                  <a:srgbClr val="FFFFFF"/>
                </a:solidFill>
              </a14:hiddenFill>
            </a:ext>
          </a:extLst>
        </p:spPr>
      </p:pic>
      <p:sp>
        <p:nvSpPr>
          <p:cNvPr id="11" name="右箭头 10"/>
          <p:cNvSpPr/>
          <p:nvPr/>
        </p:nvSpPr>
        <p:spPr>
          <a:xfrm>
            <a:off x="3002130" y="278816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右箭头 16"/>
          <p:cNvSpPr/>
          <p:nvPr/>
        </p:nvSpPr>
        <p:spPr>
          <a:xfrm>
            <a:off x="5531360" y="2831183"/>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032" name="Picture 8" descr="Financial solution - Fixstars Corporati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4911" y="4255747"/>
            <a:ext cx="2015173" cy="1343448"/>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p:cNvSpPr/>
          <p:nvPr/>
        </p:nvSpPr>
        <p:spPr>
          <a:xfrm>
            <a:off x="2939697" y="4855462"/>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 name="右箭头 20"/>
          <p:cNvSpPr/>
          <p:nvPr/>
        </p:nvSpPr>
        <p:spPr>
          <a:xfrm>
            <a:off x="5841122" y="4857101"/>
            <a:ext cx="504056" cy="14401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87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cap="small" smtClean="0"/>
              <a:t>Effigy</a:t>
            </a:r>
            <a:endParaRPr lang="zh-CN" altLang="en-US"/>
          </a:p>
        </p:txBody>
      </p:sp>
      <p:sp>
        <p:nvSpPr>
          <p:cNvPr id="3" name="内容占位符 2"/>
          <p:cNvSpPr>
            <a:spLocks noGrp="1"/>
          </p:cNvSpPr>
          <p:nvPr>
            <p:ph idx="1"/>
          </p:nvPr>
        </p:nvSpPr>
        <p:spPr/>
        <p:txBody>
          <a:bodyPr/>
          <a:lstStyle/>
          <a:p>
            <a:r>
              <a:rPr lang="en-US" altLang="zh-CN" smtClean="0"/>
              <a:t>The user may define arbitrary identifiers as symbolic program inputs.</a:t>
            </a:r>
            <a:endParaRPr lang="zh-CN" altLang="en-US"/>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20</a:t>
            </a:fld>
            <a:endParaRPr kumimoji="1" lang="zh-CN" altLang="en-US">
              <a:solidFill>
                <a:prstClr val="black">
                  <a:lumMod val="65000"/>
                  <a:lumOff val="35000"/>
                </a:prstClr>
              </a:solidFill>
              <a:ea typeface="宋体"/>
            </a:endParaRPr>
          </a:p>
        </p:txBody>
      </p:sp>
      <p:graphicFrame>
        <p:nvGraphicFramePr>
          <p:cNvPr id="7" name="表格 6"/>
          <p:cNvGraphicFramePr>
            <a:graphicFrameLocks noGrp="1"/>
          </p:cNvGraphicFramePr>
          <p:nvPr/>
        </p:nvGraphicFramePr>
        <p:xfrm>
          <a:off x="785786" y="2857496"/>
          <a:ext cx="7572428" cy="2038794"/>
        </p:xfrm>
        <a:graphic>
          <a:graphicData uri="http://schemas.openxmlformats.org/drawingml/2006/table">
            <a:tbl>
              <a:tblPr bandRow="1">
                <a:tableStyleId>{8A107856-5554-42FB-B03E-39F5DBC370BA}</a:tableStyleId>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442278">
                <a:tc>
                  <a:txBody>
                    <a:bodyPr/>
                    <a:lstStyle/>
                    <a:p>
                      <a:r>
                        <a:rPr lang="en-US" altLang="zh-CN" sz="2200" smtClean="0"/>
                        <a:t>CALL SUM (1, 3, 5);</a:t>
                      </a:r>
                      <a:endParaRPr lang="zh-CN" altLang="en-US" sz="2200"/>
                    </a:p>
                  </a:txBody>
                  <a:tcPr marL="120798" marR="120798" marT="60399" marB="60399">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altLang="zh-CN" sz="2200" smtClean="0"/>
                        <a:t>Normal execution over integers</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0"/>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“B”, “C”);</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altLang="zh-CN" sz="2200" smtClean="0"/>
                        <a:t>Symbolic execution using the symbols A, B, and</a:t>
                      </a:r>
                      <a:r>
                        <a:rPr lang="en-US" altLang="zh-CN" sz="2200" baseline="0" smtClean="0"/>
                        <a:t> C</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1"/>
                  </a:ext>
                </a:extLst>
              </a:tr>
              <a:tr h="442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smtClean="0"/>
                        <a:t>CALL SUM (“A”, 3, 5);</a:t>
                      </a:r>
                      <a:endParaRPr lang="zh-CN" altLang="en-US" sz="2200" smtClean="0"/>
                    </a:p>
                  </a:txBody>
                  <a:tcPr marL="120798" marR="120798" marT="60399" marB="60399">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tc>
                  <a:txBody>
                    <a:bodyPr/>
                    <a:lstStyle/>
                    <a:p>
                      <a:r>
                        <a:rPr lang="en-US" altLang="zh-CN" sz="2200" smtClean="0"/>
                        <a:t>A combination</a:t>
                      </a:r>
                      <a:endParaRPr lang="zh-CN" altLang="en-US" sz="2200"/>
                    </a:p>
                  </a:txBody>
                  <a:tcPr marL="120798" marR="120798" marT="60399" marB="60399">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400" dirty="0" smtClean="0"/>
              <a:t>Unreliable </a:t>
            </a:r>
            <a:r>
              <a:rPr lang="en-US" altLang="zh-CN" sz="3400" dirty="0" smtClean="0"/>
              <a:t>Programs Bring Losses</a:t>
            </a:r>
            <a:endParaRPr lang="en-US" altLang="zh-CN" sz="3400" dirty="0"/>
          </a:p>
        </p:txBody>
      </p:sp>
      <p:sp>
        <p:nvSpPr>
          <p:cNvPr id="3" name="内容占位符 2"/>
          <p:cNvSpPr>
            <a:spLocks noGrp="1"/>
          </p:cNvSpPr>
          <p:nvPr>
            <p:ph idx="1"/>
          </p:nvPr>
        </p:nvSpPr>
        <p:spPr/>
        <p:txBody>
          <a:bodyPr/>
          <a:lstStyle/>
          <a:p>
            <a:pPr marL="342900" lvl="1" indent="-342900">
              <a:spcAft>
                <a:spcPts val="600"/>
              </a:spcAft>
            </a:pPr>
            <a:r>
              <a:rPr lang="en-US" altLang="zh-CN" sz="2200" dirty="0" smtClean="0"/>
              <a:t>The </a:t>
            </a:r>
            <a:r>
              <a:rPr lang="en-US" altLang="zh-CN" sz="2200" dirty="0"/>
              <a:t>destruction of NASA Mariner </a:t>
            </a:r>
            <a:r>
              <a:rPr lang="en-US" altLang="zh-CN" sz="2200" dirty="0" smtClean="0"/>
              <a:t>1</a:t>
            </a:r>
          </a:p>
          <a:p>
            <a:pPr marL="638175" lvl="2" indent="-342900">
              <a:spcAft>
                <a:spcPts val="0"/>
              </a:spcAft>
            </a:pPr>
            <a:r>
              <a:rPr lang="en-US" altLang="zh-CN" dirty="0"/>
              <a:t>Ignorance </a:t>
            </a:r>
            <a:r>
              <a:rPr lang="en-US" altLang="zh-CN" dirty="0" smtClean="0"/>
              <a:t>of </a:t>
            </a:r>
            <a:r>
              <a:rPr lang="en-US" altLang="zh-CN" dirty="0"/>
              <a:t>an overbar in a written </a:t>
            </a:r>
            <a:r>
              <a:rPr lang="en-US" altLang="zh-CN" dirty="0" smtClean="0"/>
              <a:t>resulting </a:t>
            </a:r>
            <a:r>
              <a:rPr lang="en-US" altLang="zh-CN" dirty="0"/>
              <a:t>in the coding of an incorrect formula in its </a:t>
            </a:r>
            <a:r>
              <a:rPr lang="en-US" altLang="zh-CN" cap="small" dirty="0" smtClean="0"/>
              <a:t>Fortran</a:t>
            </a:r>
            <a:r>
              <a:rPr lang="en-US" altLang="zh-CN" dirty="0" smtClean="0"/>
              <a:t> software</a:t>
            </a:r>
          </a:p>
          <a:p>
            <a:pPr marL="638175" lvl="2" indent="-342900">
              <a:spcAft>
                <a:spcPts val="0"/>
              </a:spcAft>
            </a:pPr>
            <a:r>
              <a:rPr lang="en-US" altLang="zh-CN" dirty="0"/>
              <a:t>Lost at least US$18.5 </a:t>
            </a:r>
            <a:r>
              <a:rPr lang="en-US" altLang="zh-CN" dirty="0" smtClean="0"/>
              <a:t>million</a:t>
            </a:r>
          </a:p>
          <a:p>
            <a:pPr marL="342900" lvl="1" indent="-342900">
              <a:spcBef>
                <a:spcPts val="2400"/>
              </a:spcBef>
              <a:spcAft>
                <a:spcPts val="600"/>
              </a:spcAft>
            </a:pPr>
            <a:r>
              <a:rPr lang="en-US" altLang="zh-CN" sz="2200" dirty="0" smtClean="0"/>
              <a:t>Therac-25 Accidents</a:t>
            </a:r>
          </a:p>
          <a:p>
            <a:pPr marL="638175" lvl="2" indent="-342900">
              <a:spcAft>
                <a:spcPts val="0"/>
              </a:spcAft>
            </a:pPr>
            <a:r>
              <a:rPr lang="en-US" altLang="zh-CN" dirty="0"/>
              <a:t>A bug in the code controlling the Therac-25 radiation therapy </a:t>
            </a:r>
            <a:r>
              <a:rPr lang="en-US" altLang="zh-CN" dirty="0" smtClean="0"/>
              <a:t>machine</a:t>
            </a:r>
          </a:p>
          <a:p>
            <a:pPr marL="638175" lvl="2" indent="-342900">
              <a:spcAft>
                <a:spcPts val="0"/>
              </a:spcAft>
            </a:pPr>
            <a:r>
              <a:rPr lang="en-US" altLang="zh-CN" dirty="0" smtClean="0"/>
              <a:t>Directly </a:t>
            </a:r>
            <a:r>
              <a:rPr lang="en-US" altLang="zh-CN" dirty="0"/>
              <a:t>responsible for at least five patient deaths</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3</a:t>
            </a:fld>
            <a:endParaRPr kumimoji="1" lang="zh-CN" altLang="en-US">
              <a:solidFill>
                <a:prstClr val="black">
                  <a:lumMod val="65000"/>
                  <a:lumOff val="35000"/>
                </a:prstClr>
              </a:solidFill>
              <a:ea typeface="宋体"/>
            </a:endParaRPr>
          </a:p>
        </p:txBody>
      </p:sp>
      <p:sp>
        <p:nvSpPr>
          <p:cNvPr id="8" name="圆角矩形 7"/>
          <p:cNvSpPr/>
          <p:nvPr/>
        </p:nvSpPr>
        <p:spPr>
          <a:xfrm>
            <a:off x="1187624" y="4941168"/>
            <a:ext cx="6336704" cy="93610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200" dirty="0" smtClean="0">
                <a:latin typeface="Bell MT" panose="02020503060305020303" pitchFamily="18" charset="0"/>
              </a:rPr>
              <a:t>We need reliable programs!</a:t>
            </a:r>
            <a:endParaRPr lang="zh-CN" altLang="en-US" sz="3200" dirty="0">
              <a:latin typeface="Bell MT" panose="02020503060305020303" pitchFamily="18" charset="0"/>
            </a:endParaRPr>
          </a:p>
        </p:txBody>
      </p:sp>
    </p:spTree>
    <p:extLst>
      <p:ext uri="{BB962C8B-B14F-4D97-AF65-F5344CB8AC3E}">
        <p14:creationId xmlns:p14="http://schemas.microsoft.com/office/powerpoint/2010/main" val="2427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p:txBody>
          <a:bodyPr/>
          <a:lstStyle/>
          <a:p>
            <a:pPr>
              <a:spcAft>
                <a:spcPts val="1200"/>
              </a:spcAft>
            </a:pPr>
            <a:r>
              <a:rPr lang="en-US" altLang="zh-CN" dirty="0"/>
              <a:t>The large-scale production of reliable programs is </a:t>
            </a:r>
            <a:r>
              <a:rPr lang="en-US" altLang="zh-CN" dirty="0" smtClean="0"/>
              <a:t>a challenging problem in 1970s and even today.</a:t>
            </a:r>
          </a:p>
          <a:p>
            <a:pPr>
              <a:spcAft>
                <a:spcPts val="1200"/>
              </a:spcAft>
            </a:pPr>
            <a:r>
              <a:rPr lang="en-US" altLang="zh-CN" dirty="0" smtClean="0"/>
              <a:t>But it is difficult to verify the correctness of a program!</a:t>
            </a:r>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dirty="0">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4</a:t>
            </a:fld>
            <a:endParaRPr kumimoji="1" lang="zh-CN" altLang="en-US">
              <a:solidFill>
                <a:prstClr val="black">
                  <a:lumMod val="65000"/>
                  <a:lumOff val="35000"/>
                </a:prstClr>
              </a:solidFill>
              <a:ea typeface="宋体"/>
            </a:endParaRPr>
          </a:p>
        </p:txBody>
      </p:sp>
      <p:pic>
        <p:nvPicPr>
          <p:cNvPr id="7" name="图片 6"/>
          <p:cNvPicPr>
            <a:picLocks noChangeAspect="1"/>
          </p:cNvPicPr>
          <p:nvPr/>
        </p:nvPicPr>
        <p:blipFill>
          <a:blip r:embed="rId2" cstate="print"/>
          <a:stretch>
            <a:fillRect/>
          </a:stretch>
        </p:blipFill>
        <p:spPr>
          <a:xfrm>
            <a:off x="971600" y="3284984"/>
            <a:ext cx="2772656" cy="2321049"/>
          </a:xfrm>
          <a:prstGeom prst="rect">
            <a:avLst/>
          </a:prstGeom>
        </p:spPr>
      </p:pic>
      <p:sp>
        <p:nvSpPr>
          <p:cNvPr id="8" name="文本框 7"/>
          <p:cNvSpPr txBox="1"/>
          <p:nvPr/>
        </p:nvSpPr>
        <p:spPr>
          <a:xfrm>
            <a:off x="983037" y="5722992"/>
            <a:ext cx="3096344" cy="369332"/>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this bubble sort correct?</a:t>
            </a:r>
            <a:endParaRPr lang="zh-CN" altLang="en-US" dirty="0">
              <a:solidFill>
                <a:srgbClr val="C00000"/>
              </a:solidFill>
              <a:latin typeface="Bell MT" panose="02020503060305020303" pitchFamily="18" charset="0"/>
            </a:endParaRPr>
          </a:p>
        </p:txBody>
      </p:sp>
      <p:pic>
        <p:nvPicPr>
          <p:cNvPr id="9" name="图片 8"/>
          <p:cNvPicPr>
            <a:picLocks noChangeAspect="1"/>
          </p:cNvPicPr>
          <p:nvPr/>
        </p:nvPicPr>
        <p:blipFill>
          <a:blip r:embed="rId3" cstate="print"/>
          <a:stretch>
            <a:fillRect/>
          </a:stretch>
        </p:blipFill>
        <p:spPr>
          <a:xfrm>
            <a:off x="4644008" y="1836727"/>
            <a:ext cx="3487382" cy="3769306"/>
          </a:xfrm>
          <a:prstGeom prst="rect">
            <a:avLst/>
          </a:prstGeom>
        </p:spPr>
      </p:pic>
      <p:sp>
        <p:nvSpPr>
          <p:cNvPr id="10" name="文本框 9"/>
          <p:cNvSpPr txBox="1"/>
          <p:nvPr/>
        </p:nvSpPr>
        <p:spPr>
          <a:xfrm>
            <a:off x="4827750" y="5690874"/>
            <a:ext cx="3173250" cy="646331"/>
          </a:xfrm>
          <a:prstGeom prst="rect">
            <a:avLst/>
          </a:prstGeom>
          <a:noFill/>
        </p:spPr>
        <p:txBody>
          <a:bodyPr wrap="square" rtlCol="0">
            <a:spAutoFit/>
          </a:bodyPr>
          <a:lstStyle/>
          <a:p>
            <a:r>
              <a:rPr lang="en-US" altLang="zh-CN" dirty="0" smtClean="0">
                <a:solidFill>
                  <a:srgbClr val="C00000"/>
                </a:solidFill>
                <a:latin typeface="Bell MT" panose="02020503060305020303" pitchFamily="18" charset="0"/>
              </a:rPr>
              <a:t>Is </a:t>
            </a:r>
            <a:r>
              <a:rPr lang="en-US" altLang="zh-CN" dirty="0">
                <a:solidFill>
                  <a:srgbClr val="C00000"/>
                </a:solidFill>
                <a:latin typeface="Bell MT" panose="02020503060305020303" pitchFamily="18" charset="0"/>
              </a:rPr>
              <a:t>this </a:t>
            </a:r>
            <a:r>
              <a:rPr lang="en-US" altLang="zh-CN" dirty="0" smtClean="0">
                <a:solidFill>
                  <a:srgbClr val="C00000"/>
                </a:solidFill>
                <a:latin typeface="Bell MT" panose="02020503060305020303" pitchFamily="18" charset="0"/>
              </a:rPr>
              <a:t>red–black tree’s delete function correct?</a:t>
            </a:r>
            <a:endParaRPr lang="zh-CN" altLang="en-US" dirty="0">
              <a:solidFill>
                <a:srgbClr val="C00000"/>
              </a:solidFill>
              <a:latin typeface="Bell MT" panose="02020503060305020303" pitchFamily="18" charset="0"/>
            </a:endParaRPr>
          </a:p>
        </p:txBody>
      </p:sp>
    </p:spTree>
    <p:extLst>
      <p:ext uri="{BB962C8B-B14F-4D97-AF65-F5344CB8AC3E}">
        <p14:creationId xmlns:p14="http://schemas.microsoft.com/office/powerpoint/2010/main" val="116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a:t>
            </a:r>
            <a:r>
              <a:rPr lang="en-US" altLang="zh-CN" dirty="0" smtClean="0"/>
              <a:t>Technology</a:t>
            </a:r>
            <a:endParaRPr lang="zh-CN" altLang="en-US" dirty="0"/>
          </a:p>
        </p:txBody>
      </p:sp>
      <p:sp>
        <p:nvSpPr>
          <p:cNvPr id="3" name="内容占位符 2"/>
          <p:cNvSpPr>
            <a:spLocks noGrp="1"/>
          </p:cNvSpPr>
          <p:nvPr>
            <p:ph idx="1"/>
          </p:nvPr>
        </p:nvSpPr>
        <p:spPr/>
        <p:txBody>
          <a:bodyPr/>
          <a:lstStyle/>
          <a:p>
            <a:r>
              <a:rPr lang="en-US" altLang="zh-CN" sz="2800" dirty="0" smtClean="0"/>
              <a:t>Program proving</a:t>
            </a:r>
          </a:p>
          <a:p>
            <a:pPr lvl="1">
              <a:spcBef>
                <a:spcPts val="600"/>
              </a:spcBef>
              <a:spcAft>
                <a:spcPts val="600"/>
              </a:spcAft>
            </a:pPr>
            <a:r>
              <a:rPr lang="en-US" altLang="zh-CN" dirty="0" smtClean="0"/>
              <a:t>The programmer formally proves that the program meets its specification for all executions.</a:t>
            </a:r>
          </a:p>
          <a:p>
            <a:pPr lvl="1">
              <a:spcBef>
                <a:spcPts val="600"/>
              </a:spcBef>
              <a:spcAft>
                <a:spcPts val="600"/>
              </a:spcAft>
            </a:pPr>
            <a:r>
              <a:rPr lang="en-US" altLang="zh-CN" dirty="0" smtClean="0"/>
              <a:t>The practical accomplishments fall short of a tool for routine use. </a:t>
            </a:r>
          </a:p>
          <a:p>
            <a:pPr lvl="2">
              <a:spcBef>
                <a:spcPts val="600"/>
              </a:spcBef>
              <a:spcAft>
                <a:spcPts val="600"/>
              </a:spcAft>
            </a:pPr>
            <a:r>
              <a:rPr lang="en-US" altLang="zh-CN" sz="1600" dirty="0" smtClean="0">
                <a:solidFill>
                  <a:schemeClr val="bg1">
                    <a:lumMod val="50000"/>
                  </a:schemeClr>
                </a:solidFill>
              </a:rPr>
              <a:t>There is no proof assistant in 1970s. </a:t>
            </a:r>
            <a:r>
              <a:rPr lang="en-US" altLang="zh-CN" sz="1600" i="1" dirty="0" smtClean="0">
                <a:solidFill>
                  <a:schemeClr val="bg1">
                    <a:lumMod val="50000"/>
                  </a:schemeClr>
                </a:solidFill>
              </a:rPr>
              <a:t>Coq</a:t>
            </a:r>
            <a:r>
              <a:rPr lang="en-US" altLang="zh-CN" sz="1600" dirty="0" smtClean="0">
                <a:solidFill>
                  <a:schemeClr val="bg1">
                    <a:lumMod val="50000"/>
                  </a:schemeClr>
                </a:solidFill>
              </a:rPr>
              <a:t> was first release in 1989 and </a:t>
            </a:r>
            <a:r>
              <a:rPr lang="en-US" altLang="zh-CN" sz="1600" i="1" dirty="0" smtClean="0">
                <a:solidFill>
                  <a:schemeClr val="bg1">
                    <a:lumMod val="50000"/>
                  </a:schemeClr>
                </a:solidFill>
              </a:rPr>
              <a:t>TLA+</a:t>
            </a:r>
            <a:r>
              <a:rPr lang="en-US" altLang="zh-CN" sz="1600" dirty="0" smtClean="0">
                <a:solidFill>
                  <a:schemeClr val="bg1">
                    <a:lumMod val="50000"/>
                  </a:schemeClr>
                </a:solidFill>
              </a:rPr>
              <a:t> was introduced in 1999.</a:t>
            </a:r>
            <a:endParaRPr lang="en-US" altLang="zh-CN" sz="1600" i="1" dirty="0" smtClean="0">
              <a:solidFill>
                <a:schemeClr val="bg1">
                  <a:lumMod val="50000"/>
                </a:schemeClr>
              </a:solidFill>
            </a:endParaRPr>
          </a:p>
          <a:p>
            <a:pPr lvl="1">
              <a:spcAft>
                <a:spcPts val="600"/>
              </a:spcAft>
            </a:pPr>
            <a:r>
              <a:rPr lang="en-US" altLang="zh-CN" dirty="0" smtClean="0"/>
              <a:t>The confidence depends on the creation of the specification and the construction of proof steps</a:t>
            </a:r>
            <a:r>
              <a:rPr lang="en-US" altLang="zh-CN" dirty="0"/>
              <a:t>, which </a:t>
            </a:r>
            <a:r>
              <a:rPr lang="en-US" altLang="zh-CN" dirty="0" smtClean="0"/>
              <a:t>are both error-prone.</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5</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166599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Existing </a:t>
            </a:r>
            <a:r>
              <a:rPr lang="en-US" altLang="zh-CN" dirty="0" smtClean="0"/>
              <a:t>Technology</a:t>
            </a:r>
            <a:endParaRPr lang="zh-CN" altLang="en-US" dirty="0"/>
          </a:p>
        </p:txBody>
      </p:sp>
      <p:sp>
        <p:nvSpPr>
          <p:cNvPr id="3" name="内容占位符 2"/>
          <p:cNvSpPr>
            <a:spLocks noGrp="1"/>
          </p:cNvSpPr>
          <p:nvPr>
            <p:ph idx="1"/>
          </p:nvPr>
        </p:nvSpPr>
        <p:spPr>
          <a:xfrm>
            <a:off x="457200" y="1719263"/>
            <a:ext cx="8229600" cy="2429817"/>
          </a:xfrm>
        </p:spPr>
        <p:txBody>
          <a:bodyPr/>
          <a:lstStyle/>
          <a:p>
            <a:r>
              <a:rPr lang="en-US" altLang="zh-CN" sz="2800" dirty="0" smtClean="0"/>
              <a:t>Program </a:t>
            </a:r>
            <a:r>
              <a:rPr lang="en-US" altLang="zh-CN" sz="2800" dirty="0"/>
              <a:t>t</a:t>
            </a:r>
            <a:r>
              <a:rPr lang="en-US" altLang="zh-CN" sz="2800" dirty="0" smtClean="0"/>
              <a:t>esting</a:t>
            </a:r>
          </a:p>
          <a:p>
            <a:pPr lvl="1">
              <a:spcBef>
                <a:spcPts val="600"/>
              </a:spcBef>
              <a:spcAft>
                <a:spcPts val="600"/>
              </a:spcAft>
            </a:pPr>
            <a:r>
              <a:rPr lang="en-US" altLang="zh-CN" dirty="0" smtClean="0"/>
              <a:t>If the program is judged to produce correct results for some small sample data, it is assumed to be correct.</a:t>
            </a:r>
          </a:p>
          <a:p>
            <a:pPr lvl="1">
              <a:spcBef>
                <a:spcPts val="600"/>
              </a:spcBef>
              <a:spcAft>
                <a:spcPts val="600"/>
              </a:spcAft>
            </a:pPr>
            <a:r>
              <a:rPr lang="en-US" altLang="zh-CN" dirty="0" smtClean="0"/>
              <a:t>It is a big question of how to choose the sample. The sample data may not cover all executions.</a:t>
            </a:r>
          </a:p>
          <a:p>
            <a:pPr lvl="1">
              <a:spcAft>
                <a:spcPts val="600"/>
              </a:spcAft>
            </a:pP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6</a:t>
            </a:fld>
            <a:endParaRPr kumimoji="1" lang="zh-CN" altLang="en-US">
              <a:solidFill>
                <a:prstClr val="black">
                  <a:lumMod val="65000"/>
                  <a:lumOff val="35000"/>
                </a:prstClr>
              </a:solidFill>
              <a:ea typeface="宋体"/>
            </a:endParaRPr>
          </a:p>
        </p:txBody>
      </p:sp>
      <p:sp>
        <p:nvSpPr>
          <p:cNvPr id="8" name="文本框 7"/>
          <p:cNvSpPr txBox="1"/>
          <p:nvPr/>
        </p:nvSpPr>
        <p:spPr>
          <a:xfrm>
            <a:off x="971600" y="4254768"/>
            <a:ext cx="7272808" cy="1046440"/>
          </a:xfrm>
          <a:prstGeom prst="rect">
            <a:avLst/>
          </a:prstGeom>
          <a:noFill/>
        </p:spPr>
        <p:txBody>
          <a:bodyPr wrap="square" rtlCol="0">
            <a:spAutoFit/>
          </a:bodyPr>
          <a:lstStyle/>
          <a:p>
            <a:pPr marL="0" lvl="1"/>
            <a:r>
              <a:rPr lang="en-US" altLang="zh-CN" sz="2200" smtClean="0">
                <a:solidFill>
                  <a:srgbClr val="800000"/>
                </a:solidFill>
                <a:latin typeface="Bodoni MT" panose="02070603080606020203" pitchFamily="18" charset="0"/>
              </a:rPr>
              <a:t>“Program </a:t>
            </a:r>
            <a:r>
              <a:rPr lang="en-US" altLang="zh-CN" sz="2200" dirty="0">
                <a:solidFill>
                  <a:srgbClr val="800000"/>
                </a:solidFill>
                <a:latin typeface="Bodoni MT" panose="02070603080606020203" pitchFamily="18" charset="0"/>
              </a:rPr>
              <a:t>testing can be used to show the presence of bugs, but never to show their </a:t>
            </a:r>
            <a:r>
              <a:rPr lang="en-US" altLang="zh-CN" sz="2200">
                <a:solidFill>
                  <a:srgbClr val="800000"/>
                </a:solidFill>
                <a:latin typeface="Bodoni MT" panose="02070603080606020203" pitchFamily="18" charset="0"/>
              </a:rPr>
              <a:t>absence</a:t>
            </a:r>
            <a:r>
              <a:rPr lang="en-US" altLang="zh-CN" sz="2200" smtClean="0">
                <a:solidFill>
                  <a:srgbClr val="800000"/>
                </a:solidFill>
                <a:latin typeface="Bodoni MT" panose="02070603080606020203" pitchFamily="18" charset="0"/>
              </a:rPr>
              <a:t>!” </a:t>
            </a:r>
            <a:r>
              <a:rPr lang="en-US" altLang="zh-CN" sz="2200" dirty="0">
                <a:solidFill>
                  <a:srgbClr val="800000"/>
                </a:solidFill>
                <a:latin typeface="Bodoni MT" panose="02070603080606020203" pitchFamily="18" charset="0"/>
              </a:rPr>
              <a:t>— </a:t>
            </a:r>
            <a:r>
              <a:rPr lang="en-US" altLang="zh-CN" sz="2200" i="1" dirty="0" err="1">
                <a:solidFill>
                  <a:srgbClr val="800000"/>
                </a:solidFill>
                <a:latin typeface="Bodoni MT" panose="02070603080606020203" pitchFamily="18" charset="0"/>
              </a:rPr>
              <a:t>Edsger</a:t>
            </a:r>
            <a:r>
              <a:rPr lang="en-US" altLang="zh-CN" sz="2200" i="1" dirty="0">
                <a:solidFill>
                  <a:srgbClr val="800000"/>
                </a:solidFill>
                <a:latin typeface="Bodoni MT" panose="02070603080606020203" pitchFamily="18" charset="0"/>
              </a:rPr>
              <a:t> W. </a:t>
            </a:r>
            <a:r>
              <a:rPr lang="en-US" altLang="zh-CN" sz="2200" i="1" dirty="0" err="1">
                <a:solidFill>
                  <a:srgbClr val="800000"/>
                </a:solidFill>
                <a:latin typeface="Bodoni MT" panose="02070603080606020203" pitchFamily="18" charset="0"/>
              </a:rPr>
              <a:t>Dijkstra</a:t>
            </a:r>
            <a:endParaRPr lang="en-US" altLang="zh-CN" sz="2200" i="1" dirty="0">
              <a:solidFill>
                <a:srgbClr val="800000"/>
              </a:solidFill>
              <a:latin typeface="Bodoni MT" panose="02070603080606020203" pitchFamily="18" charset="0"/>
            </a:endParaRPr>
          </a:p>
          <a:p>
            <a:endParaRPr lang="zh-CN" altLang="en-US" dirty="0">
              <a:solidFill>
                <a:srgbClr val="800000"/>
              </a:solidFill>
              <a:latin typeface="Bodoni MT" panose="02070603080606020203" pitchFamily="18" charset="0"/>
            </a:endParaRPr>
          </a:p>
        </p:txBody>
      </p:sp>
    </p:spTree>
    <p:extLst>
      <p:ext uri="{BB962C8B-B14F-4D97-AF65-F5344CB8AC3E}">
        <p14:creationId xmlns:p14="http://schemas.microsoft.com/office/powerpoint/2010/main" val="220443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Existing </a:t>
            </a:r>
            <a:r>
              <a:rPr lang="en-US" altLang="zh-CN" dirty="0" smtClean="0"/>
              <a:t>Technology</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7</a:t>
            </a:fld>
            <a:endParaRPr kumimoji="1" lang="zh-CN" altLang="en-US">
              <a:solidFill>
                <a:prstClr val="black">
                  <a:lumMod val="65000"/>
                  <a:lumOff val="35000"/>
                </a:prstClr>
              </a:solidFill>
              <a:ea typeface="宋体"/>
            </a:endParaRPr>
          </a:p>
        </p:txBody>
      </p:sp>
      <p:graphicFrame>
        <p:nvGraphicFramePr>
          <p:cNvPr id="8" name="图示 7"/>
          <p:cNvGraphicFramePr/>
          <p:nvPr>
            <p:extLst>
              <p:ext uri="{D42A27DB-BD31-4B8C-83A1-F6EECF244321}">
                <p14:modId xmlns:p14="http://schemas.microsoft.com/office/powerpoint/2010/main" val="2710604275"/>
              </p:ext>
            </p:extLst>
          </p:nvPr>
        </p:nvGraphicFramePr>
        <p:xfrm>
          <a:off x="467544" y="1628800"/>
          <a:ext cx="8352928" cy="4176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87074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Symbolic </a:t>
            </a:r>
            <a:r>
              <a:rPr lang="en-US" altLang="zh-CN" dirty="0" smtClean="0"/>
              <a:t>Execution</a:t>
            </a:r>
            <a:endParaRPr lang="zh-CN" altLang="en-US" dirty="0"/>
          </a:p>
        </p:txBody>
      </p:sp>
      <p:sp>
        <p:nvSpPr>
          <p:cNvPr id="3" name="内容占位符 2"/>
          <p:cNvSpPr>
            <a:spLocks noGrp="1"/>
          </p:cNvSpPr>
          <p:nvPr>
            <p:ph idx="1"/>
          </p:nvPr>
        </p:nvSpPr>
        <p:spPr/>
        <p:txBody>
          <a:bodyPr/>
          <a:lstStyle/>
          <a:p>
            <a:pPr>
              <a:spcAft>
                <a:spcPts val="600"/>
              </a:spcAft>
            </a:pPr>
            <a:r>
              <a:rPr lang="en-US" altLang="zh-CN" sz="2200" dirty="0"/>
              <a:t>This paper describes a practical approach between two extremes which is an enhanced testing </a:t>
            </a:r>
            <a:r>
              <a:rPr lang="en-US" altLang="zh-CN" sz="2200" dirty="0" smtClean="0"/>
              <a:t>technique.</a:t>
            </a:r>
          </a:p>
          <a:p>
            <a:pPr>
              <a:spcAft>
                <a:spcPts val="600"/>
              </a:spcAft>
            </a:pPr>
            <a:r>
              <a:rPr lang="en-US" altLang="zh-CN" sz="2200" dirty="0" smtClean="0"/>
              <a:t>The key idea is to use </a:t>
            </a:r>
            <a:r>
              <a:rPr lang="en-US" altLang="zh-CN" sz="2200" i="1" dirty="0" smtClean="0">
                <a:solidFill>
                  <a:srgbClr val="7C1302"/>
                </a:solidFill>
              </a:rPr>
              <a:t>symbolic values</a:t>
            </a:r>
            <a:r>
              <a:rPr lang="en-US" altLang="zh-CN" sz="2200" dirty="0" smtClean="0"/>
              <a:t>, instead of concrete data values as input and to represent the values of program variables as </a:t>
            </a:r>
            <a:r>
              <a:rPr lang="en-US" altLang="zh-CN" sz="2200" i="1" dirty="0" smtClean="0">
                <a:solidFill>
                  <a:srgbClr val="7C1302"/>
                </a:solidFill>
              </a:rPr>
              <a:t>symbolic expressions</a:t>
            </a:r>
            <a:r>
              <a:rPr lang="en-US" altLang="zh-CN" sz="2200" dirty="0" smtClean="0"/>
              <a:t>.</a:t>
            </a:r>
          </a:p>
          <a:p>
            <a:pPr>
              <a:spcAft>
                <a:spcPts val="600"/>
              </a:spcAft>
            </a:pPr>
            <a:r>
              <a:rPr lang="en-US" altLang="zh-CN" sz="2200" dirty="0" smtClean="0"/>
              <a:t>A key goal of symbolic execution in software testing is to:</a:t>
            </a:r>
          </a:p>
          <a:p>
            <a:pPr lvl="1">
              <a:spcAft>
                <a:spcPts val="600"/>
              </a:spcAft>
              <a:buFont typeface="+mj-lt"/>
              <a:buAutoNum type="arabicPeriod"/>
            </a:pPr>
            <a:r>
              <a:rPr lang="en-US" altLang="zh-CN" sz="1800" dirty="0"/>
              <a:t>explore as many different program </a:t>
            </a:r>
            <a:r>
              <a:rPr lang="en-US" altLang="zh-CN" sz="1800" dirty="0" smtClean="0"/>
              <a:t>paths as </a:t>
            </a:r>
            <a:r>
              <a:rPr lang="en-US" altLang="zh-CN" sz="1800" dirty="0"/>
              <a:t>possible in a given amount of </a:t>
            </a:r>
            <a:r>
              <a:rPr lang="en-US" altLang="zh-CN" sz="1800" dirty="0" smtClean="0"/>
              <a:t>time</a:t>
            </a:r>
          </a:p>
          <a:p>
            <a:pPr lvl="1">
              <a:spcAft>
                <a:spcPts val="600"/>
              </a:spcAft>
              <a:buFont typeface="+mj-lt"/>
              <a:buAutoNum type="arabicPeriod"/>
            </a:pPr>
            <a:r>
              <a:rPr lang="en-US" altLang="zh-CN" sz="1800" dirty="0"/>
              <a:t>for each path to generate a set of concrete input values exercising that path, and check for the presence of various kinds of errors</a:t>
            </a:r>
            <a:endParaRPr lang="zh-CN" altLang="en-US" sz="1800"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8</a:t>
            </a:fld>
            <a:endParaRPr kumimoji="1" lang="zh-CN" altLang="en-US">
              <a:solidFill>
                <a:prstClr val="black">
                  <a:lumMod val="65000"/>
                  <a:lumOff val="35000"/>
                </a:prstClr>
              </a:solidFill>
              <a:ea typeface="宋体"/>
            </a:endParaRPr>
          </a:p>
        </p:txBody>
      </p:sp>
    </p:spTree>
    <p:extLst>
      <p:ext uri="{BB962C8B-B14F-4D97-AF65-F5344CB8AC3E}">
        <p14:creationId xmlns:p14="http://schemas.microsoft.com/office/powerpoint/2010/main" val="2736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Symbolic </a:t>
            </a:r>
            <a:r>
              <a:rPr lang="en-US" altLang="zh-CN" dirty="0" smtClean="0"/>
              <a:t>Execution</a:t>
            </a:r>
            <a:endParaRPr lang="zh-CN" altLang="en-US" dirty="0"/>
          </a:p>
        </p:txBody>
      </p:sp>
      <p:sp>
        <p:nvSpPr>
          <p:cNvPr id="3" name="内容占位符 2"/>
          <p:cNvSpPr>
            <a:spLocks noGrp="1"/>
          </p:cNvSpPr>
          <p:nvPr>
            <p:ph idx="1"/>
          </p:nvPr>
        </p:nvSpPr>
        <p:spPr>
          <a:xfrm>
            <a:off x="457200" y="1719263"/>
            <a:ext cx="8229600" cy="1873537"/>
          </a:xfrm>
        </p:spPr>
        <p:txBody>
          <a:bodyPr/>
          <a:lstStyle/>
          <a:p>
            <a:pPr>
              <a:spcAft>
                <a:spcPts val="600"/>
              </a:spcAft>
            </a:pPr>
            <a:r>
              <a:rPr lang="en-US" altLang="zh-CN" dirty="0" smtClean="0"/>
              <a:t>From </a:t>
            </a:r>
            <a:r>
              <a:rPr lang="en-US" altLang="zh-CN" dirty="0"/>
              <a:t>a test generation perspective, it allows the creation of high-coverage test </a:t>
            </a:r>
            <a:r>
              <a:rPr lang="en-US" altLang="zh-CN" dirty="0" smtClean="0"/>
              <a:t>suites.</a:t>
            </a:r>
          </a:p>
          <a:p>
            <a:r>
              <a:rPr lang="en-US" altLang="zh-CN" dirty="0" smtClean="0"/>
              <a:t>From </a:t>
            </a:r>
            <a:r>
              <a:rPr lang="en-US" altLang="zh-CN" dirty="0"/>
              <a:t>a </a:t>
            </a:r>
            <a:r>
              <a:rPr lang="en-US" altLang="zh-CN" dirty="0" smtClean="0"/>
              <a:t>bug-finding perspective</a:t>
            </a:r>
            <a:r>
              <a:rPr lang="en-US" altLang="zh-CN" dirty="0"/>
              <a:t>, it provides developers with a </a:t>
            </a:r>
            <a:r>
              <a:rPr lang="en-US" altLang="zh-CN" dirty="0" smtClean="0"/>
              <a:t>concrete input </a:t>
            </a:r>
            <a:r>
              <a:rPr lang="en-US" altLang="zh-CN" dirty="0"/>
              <a:t>that triggers the </a:t>
            </a:r>
            <a:r>
              <a:rPr lang="en-US" altLang="zh-CN" dirty="0" smtClean="0"/>
              <a:t>bug.</a:t>
            </a:r>
            <a:endParaRPr lang="zh-CN" altLang="en-US" dirty="0"/>
          </a:p>
        </p:txBody>
      </p:sp>
      <p:sp>
        <p:nvSpPr>
          <p:cNvPr id="4" name="日期占位符 3"/>
          <p:cNvSpPr>
            <a:spLocks noGrp="1"/>
          </p:cNvSpPr>
          <p:nvPr>
            <p:ph type="dt" sz="half" idx="10"/>
          </p:nvPr>
        </p:nvSpPr>
        <p:spPr/>
        <p:txBody>
          <a:bodyPr/>
          <a:lstStyle/>
          <a:p>
            <a:fld id="{FF88F899-FA6D-4737-879E-62DE3ED9162E}" type="datetime1">
              <a:rPr kumimoji="1" lang="zh-CN" altLang="en-US" smtClean="0">
                <a:solidFill>
                  <a:prstClr val="black">
                    <a:lumMod val="65000"/>
                    <a:lumOff val="35000"/>
                  </a:prstClr>
                </a:solidFill>
                <a:ea typeface="宋体"/>
              </a:rPr>
              <a:pPr/>
              <a:t>2020/11/30</a:t>
            </a:fld>
            <a:endParaRPr kumimoji="1" lang="zh-CN" altLang="en-US">
              <a:solidFill>
                <a:prstClr val="black">
                  <a:lumMod val="65000"/>
                  <a:lumOff val="35000"/>
                </a:prstClr>
              </a:solidFill>
              <a:ea typeface="宋体"/>
            </a:endParaRPr>
          </a:p>
        </p:txBody>
      </p:sp>
      <p:sp>
        <p:nvSpPr>
          <p:cNvPr id="5" name="页脚占位符 4"/>
          <p:cNvSpPr>
            <a:spLocks noGrp="1"/>
          </p:cNvSpPr>
          <p:nvPr>
            <p:ph type="ftr" sz="quarter" idx="11"/>
          </p:nvPr>
        </p:nvSpPr>
        <p:spPr/>
        <p:txBody>
          <a:bodyPr/>
          <a:lstStyle/>
          <a:p>
            <a:pPr defTabSz="457200"/>
            <a:endParaRPr lang="zh-CN" altLang="en-US" dirty="0"/>
          </a:p>
        </p:txBody>
      </p:sp>
      <p:sp>
        <p:nvSpPr>
          <p:cNvPr id="6" name="灯片编号占位符 5"/>
          <p:cNvSpPr>
            <a:spLocks noGrp="1"/>
          </p:cNvSpPr>
          <p:nvPr>
            <p:ph type="sldNum" sz="quarter" idx="12"/>
          </p:nvPr>
        </p:nvSpPr>
        <p:spPr/>
        <p:txBody>
          <a:bodyPr/>
          <a:lstStyle/>
          <a:p>
            <a:fld id="{71F1F346-3964-904C-8DB0-057A2D699FB9}" type="slidenum">
              <a:rPr kumimoji="1" lang="zh-CN" altLang="en-US" smtClean="0">
                <a:solidFill>
                  <a:prstClr val="black">
                    <a:lumMod val="65000"/>
                    <a:lumOff val="35000"/>
                  </a:prstClr>
                </a:solidFill>
                <a:ea typeface="宋体"/>
              </a:rPr>
              <a:pPr/>
              <a:t>9</a:t>
            </a:fld>
            <a:endParaRPr kumimoji="1" lang="zh-CN" altLang="en-US">
              <a:solidFill>
                <a:prstClr val="black">
                  <a:lumMod val="65000"/>
                  <a:lumOff val="35000"/>
                </a:prstClr>
              </a:solidFill>
              <a:ea typeface="宋体"/>
            </a:endParaRPr>
          </a:p>
        </p:txBody>
      </p:sp>
      <p:sp>
        <p:nvSpPr>
          <p:cNvPr id="7" name="矩形 6"/>
          <p:cNvSpPr/>
          <p:nvPr/>
        </p:nvSpPr>
        <p:spPr>
          <a:xfrm>
            <a:off x="1477936" y="4005063"/>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3091875" y="4697650"/>
            <a:ext cx="573661" cy="5061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2957847" y="4005063"/>
            <a:ext cx="707689" cy="692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1493475" y="4005063"/>
            <a:ext cx="649633" cy="8578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477936" y="4862890"/>
            <a:ext cx="665172" cy="6369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flipV="1">
            <a:off x="1928794" y="5077204"/>
            <a:ext cx="301944" cy="7863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714612" y="5359164"/>
            <a:ext cx="950924" cy="4324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905473" y="4642576"/>
            <a:ext cx="309206" cy="9346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636483" y="4136508"/>
            <a:ext cx="448701" cy="1308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2500298" y="4862890"/>
            <a:ext cx="221005" cy="1000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143108" y="4862890"/>
            <a:ext cx="684236" cy="5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2257063" y="4005063"/>
            <a:ext cx="528988" cy="8578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flipV="1">
            <a:off x="1835696" y="407707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椭圆 51"/>
          <p:cNvSpPr/>
          <p:nvPr/>
        </p:nvSpPr>
        <p:spPr>
          <a:xfrm flipV="1">
            <a:off x="1547664" y="450912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椭圆 52"/>
          <p:cNvSpPr/>
          <p:nvPr/>
        </p:nvSpPr>
        <p:spPr>
          <a:xfrm flipV="1">
            <a:off x="1547664" y="500231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椭圆 53"/>
          <p:cNvSpPr/>
          <p:nvPr/>
        </p:nvSpPr>
        <p:spPr>
          <a:xfrm flipV="1">
            <a:off x="1619672" y="5650386"/>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椭圆 54"/>
          <p:cNvSpPr/>
          <p:nvPr/>
        </p:nvSpPr>
        <p:spPr>
          <a:xfrm flipV="1">
            <a:off x="2106272" y="505283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椭圆 55"/>
          <p:cNvSpPr/>
          <p:nvPr/>
        </p:nvSpPr>
        <p:spPr>
          <a:xfrm flipV="1">
            <a:off x="2301692" y="554037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椭圆 56"/>
          <p:cNvSpPr/>
          <p:nvPr/>
        </p:nvSpPr>
        <p:spPr>
          <a:xfrm flipV="1">
            <a:off x="2399518" y="464227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8" name="椭圆 57"/>
          <p:cNvSpPr/>
          <p:nvPr/>
        </p:nvSpPr>
        <p:spPr>
          <a:xfrm flipV="1">
            <a:off x="2649865" y="4089448"/>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9" name="椭圆 58"/>
          <p:cNvSpPr/>
          <p:nvPr/>
        </p:nvSpPr>
        <p:spPr>
          <a:xfrm flipV="1">
            <a:off x="2636483" y="442826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0" name="椭圆 59"/>
          <p:cNvSpPr/>
          <p:nvPr/>
        </p:nvSpPr>
        <p:spPr>
          <a:xfrm flipV="1">
            <a:off x="3065111" y="435682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椭圆 60"/>
          <p:cNvSpPr/>
          <p:nvPr/>
        </p:nvSpPr>
        <p:spPr>
          <a:xfrm flipV="1">
            <a:off x="3061251" y="47854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2" name="椭圆 61"/>
          <p:cNvSpPr/>
          <p:nvPr/>
        </p:nvSpPr>
        <p:spPr>
          <a:xfrm flipV="1">
            <a:off x="2812814" y="5026482"/>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3" name="椭圆 62"/>
          <p:cNvSpPr/>
          <p:nvPr/>
        </p:nvSpPr>
        <p:spPr>
          <a:xfrm flipV="1">
            <a:off x="3454486" y="499168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4" name="椭圆 63"/>
          <p:cNvSpPr/>
          <p:nvPr/>
        </p:nvSpPr>
        <p:spPr>
          <a:xfrm flipV="1">
            <a:off x="2807149" y="542839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6" name="矩形 65"/>
          <p:cNvSpPr/>
          <p:nvPr/>
        </p:nvSpPr>
        <p:spPr>
          <a:xfrm>
            <a:off x="5192712" y="4005064"/>
            <a:ext cx="2187600" cy="18585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V="1">
            <a:off x="6786578" y="4665256"/>
            <a:ext cx="571504" cy="5548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flipV="1">
            <a:off x="6650393" y="4005635"/>
            <a:ext cx="729919" cy="660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5192712" y="4005635"/>
            <a:ext cx="665172" cy="8572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192712" y="4862891"/>
            <a:ext cx="665172" cy="6369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5643570" y="5077205"/>
            <a:ext cx="292443" cy="78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6429388" y="5400105"/>
            <a:ext cx="957615" cy="3914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6614781" y="4665256"/>
            <a:ext cx="314674"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6357950" y="4148511"/>
            <a:ext cx="428628" cy="12918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6215074" y="4862892"/>
            <a:ext cx="243235" cy="10001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852605" y="4862890"/>
            <a:ext cx="70059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5951552" y="4004492"/>
            <a:ext cx="549274" cy="858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p:cNvSpPr/>
          <p:nvPr/>
        </p:nvSpPr>
        <p:spPr>
          <a:xfrm flipV="1">
            <a:off x="5779755" y="435682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椭圆 78"/>
          <p:cNvSpPr/>
          <p:nvPr/>
        </p:nvSpPr>
        <p:spPr>
          <a:xfrm flipV="1">
            <a:off x="5422565" y="47140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椭圆 80"/>
          <p:cNvSpPr/>
          <p:nvPr/>
        </p:nvSpPr>
        <p:spPr>
          <a:xfrm flipV="1">
            <a:off x="5494003" y="542839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椭圆 81"/>
          <p:cNvSpPr/>
          <p:nvPr/>
        </p:nvSpPr>
        <p:spPr>
          <a:xfrm flipV="1">
            <a:off x="5922631" y="521408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椭圆 82"/>
          <p:cNvSpPr/>
          <p:nvPr/>
        </p:nvSpPr>
        <p:spPr>
          <a:xfrm flipV="1">
            <a:off x="6287950" y="5002314"/>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椭圆 85"/>
          <p:cNvSpPr/>
          <p:nvPr/>
        </p:nvSpPr>
        <p:spPr>
          <a:xfrm flipV="1">
            <a:off x="6351259" y="428538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椭圆 86"/>
          <p:cNvSpPr/>
          <p:nvPr/>
        </p:nvSpPr>
        <p:spPr>
          <a:xfrm flipV="1">
            <a:off x="6994201" y="414251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椭圆 87"/>
          <p:cNvSpPr/>
          <p:nvPr/>
        </p:nvSpPr>
        <p:spPr>
          <a:xfrm flipV="1">
            <a:off x="6851325" y="4642576"/>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椭圆 88"/>
          <p:cNvSpPr/>
          <p:nvPr/>
        </p:nvSpPr>
        <p:spPr>
          <a:xfrm flipV="1">
            <a:off x="6994201" y="5571270"/>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0" name="椭圆 89"/>
          <p:cNvSpPr/>
          <p:nvPr/>
        </p:nvSpPr>
        <p:spPr>
          <a:xfrm flipV="1">
            <a:off x="6994201" y="5142642"/>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1" name="椭圆 90"/>
          <p:cNvSpPr/>
          <p:nvPr/>
        </p:nvSpPr>
        <p:spPr>
          <a:xfrm flipV="1">
            <a:off x="6494135" y="5285518"/>
            <a:ext cx="156258" cy="154878"/>
          </a:xfrm>
          <a:prstGeom prst="ellipse">
            <a:avLst/>
          </a:prstGeom>
          <a:solidFill>
            <a:srgbClr val="00B0F0"/>
          </a:solidFill>
          <a:ln>
            <a:solidFill>
              <a:srgbClr val="0070C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0" name="曲线连接符 99"/>
          <p:cNvCxnSpPr>
            <a:stCxn id="86" idx="4"/>
            <a:endCxn id="58" idx="5"/>
          </p:cNvCxnSpPr>
          <p:nvPr/>
        </p:nvCxnSpPr>
        <p:spPr>
          <a:xfrm rot="16200000" flipV="1">
            <a:off x="4519686" y="2375684"/>
            <a:ext cx="173257" cy="3646148"/>
          </a:xfrm>
          <a:prstGeom prst="curvedConnector3">
            <a:avLst>
              <a:gd name="adj1" fmla="val 245034"/>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flipV="1">
            <a:off x="1835696" y="478128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8" name="椭圆 117"/>
          <p:cNvSpPr/>
          <p:nvPr/>
        </p:nvSpPr>
        <p:spPr>
          <a:xfrm flipV="1">
            <a:off x="2080518" y="436510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1" name="椭圆 120"/>
          <p:cNvSpPr/>
          <p:nvPr/>
        </p:nvSpPr>
        <p:spPr>
          <a:xfrm flipV="1">
            <a:off x="3382026" y="415451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9" name="椭圆 118"/>
          <p:cNvSpPr/>
          <p:nvPr/>
        </p:nvSpPr>
        <p:spPr>
          <a:xfrm flipV="1">
            <a:off x="1802110" y="5408051"/>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0" name="椭圆 119"/>
          <p:cNvSpPr/>
          <p:nvPr/>
        </p:nvSpPr>
        <p:spPr>
          <a:xfrm flipV="1">
            <a:off x="2371347" y="5197400"/>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02" name="曲线连接符 101"/>
          <p:cNvCxnSpPr>
            <a:stCxn id="86" idx="4"/>
            <a:endCxn id="59" idx="5"/>
          </p:cNvCxnSpPr>
          <p:nvPr/>
        </p:nvCxnSpPr>
        <p:spPr>
          <a:xfrm rot="16200000" flipH="1" flipV="1">
            <a:off x="4516845" y="2538399"/>
            <a:ext cx="165556" cy="3659530"/>
          </a:xfrm>
          <a:prstGeom prst="curvedConnector3">
            <a:avLst>
              <a:gd name="adj1" fmla="val -138080"/>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2" name="椭圆 121"/>
          <p:cNvSpPr/>
          <p:nvPr/>
        </p:nvSpPr>
        <p:spPr>
          <a:xfrm flipV="1">
            <a:off x="3371151" y="4590139"/>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3" name="椭圆 122"/>
          <p:cNvSpPr/>
          <p:nvPr/>
        </p:nvSpPr>
        <p:spPr>
          <a:xfrm flipV="1">
            <a:off x="3266400" y="5225073"/>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4" name="椭圆 123"/>
          <p:cNvSpPr/>
          <p:nvPr/>
        </p:nvSpPr>
        <p:spPr>
          <a:xfrm flipV="1">
            <a:off x="3101219" y="5668654"/>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5" name="椭圆 124"/>
          <p:cNvSpPr/>
          <p:nvPr/>
        </p:nvSpPr>
        <p:spPr>
          <a:xfrm flipV="1">
            <a:off x="3449280" y="5586267"/>
            <a:ext cx="156258" cy="1548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8" name="文本框 127"/>
          <p:cNvSpPr txBox="1"/>
          <p:nvPr/>
        </p:nvSpPr>
        <p:spPr>
          <a:xfrm>
            <a:off x="2498690" y="4874686"/>
            <a:ext cx="216024" cy="369332"/>
          </a:xfrm>
          <a:prstGeom prst="rect">
            <a:avLst/>
          </a:prstGeom>
          <a:noFill/>
        </p:spPr>
        <p:txBody>
          <a:bodyPr wrap="square" rtlCol="0">
            <a:spAutoFit/>
          </a:bodyPr>
          <a:lstStyle/>
          <a:p>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0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6" grpId="0" animBg="1"/>
      <p:bldP spid="78" grpId="0" animBg="1"/>
      <p:bldP spid="79" grpId="0" animBg="1"/>
      <p:bldP spid="81" grpId="0" animBg="1"/>
      <p:bldP spid="82" grpId="0" animBg="1"/>
      <p:bldP spid="83" grpId="0" animBg="1"/>
      <p:bldP spid="86" grpId="0" animBg="1"/>
      <p:bldP spid="87" grpId="0" animBg="1"/>
      <p:bldP spid="88" grpId="0" animBg="1"/>
      <p:bldP spid="89" grpId="0" animBg="1"/>
      <p:bldP spid="90" grpId="0" animBg="1"/>
      <p:bldP spid="91" grpId="0" animBg="1"/>
      <p:bldP spid="117" grpId="0" animBg="1"/>
      <p:bldP spid="118" grpId="0" animBg="1"/>
      <p:bldP spid="121" grpId="0" animBg="1"/>
      <p:bldP spid="119" grpId="0" animBg="1"/>
      <p:bldP spid="120" grpId="0" animBg="1"/>
      <p:bldP spid="122" grpId="0" animBg="1"/>
      <p:bldP spid="123" grpId="0" animBg="1"/>
      <p:bldP spid="124" grpId="0" animBg="1"/>
      <p:bldP spid="125" grpId="0" animBg="1"/>
      <p:bldP spid="128"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2_Network">
  <a:themeElements>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pec-2">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自定义 1">
      <a:majorFont>
        <a:latin typeface="Candara"/>
        <a:ea typeface="黑体"/>
        <a:cs typeface=""/>
      </a:majorFont>
      <a:minorFont>
        <a:latin typeface="Candara"/>
        <a:ea typeface="华文细黑"/>
        <a:cs typeface=""/>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mopec-2" id="{442E6DD8-1CC8-4C4A-8647-4236B82D6D6F}" vid="{4E193ED8-E17B-496B-9396-AD9A068E6CE7}"/>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42170</TotalTime>
  <Words>1247</Words>
  <Application>Microsoft Office PowerPoint</Application>
  <PresentationFormat>全屏显示(4:3)</PresentationFormat>
  <Paragraphs>172</Paragraphs>
  <Slides>20</Slides>
  <Notes>3</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8" baseType="lpstr">
      <vt:lpstr>等线</vt:lpstr>
      <vt:lpstr>仿宋</vt:lpstr>
      <vt:lpstr>黑体</vt:lpstr>
      <vt:lpstr>华文细黑</vt:lpstr>
      <vt:lpstr>宋体</vt:lpstr>
      <vt:lpstr>Arial</vt:lpstr>
      <vt:lpstr>Bell MT</vt:lpstr>
      <vt:lpstr>Bodoni MT</vt:lpstr>
      <vt:lpstr>Calibri</vt:lpstr>
      <vt:lpstr>Candara</vt:lpstr>
      <vt:lpstr>Courier New</vt:lpstr>
      <vt:lpstr>Rockwell</vt:lpstr>
      <vt:lpstr>Times New Roman</vt:lpstr>
      <vt:lpstr>Wingdings</vt:lpstr>
      <vt:lpstr>Wingdings 2</vt:lpstr>
      <vt:lpstr>2_Network</vt:lpstr>
      <vt:lpstr>mopec-2</vt:lpstr>
      <vt:lpstr>Microsoft 公式 3.0</vt:lpstr>
      <vt:lpstr>PowerPoint 演示文稿</vt:lpstr>
      <vt:lpstr>Program is Everywhere</vt:lpstr>
      <vt:lpstr>Unreliable Programs Bring Losses</vt:lpstr>
      <vt:lpstr>Motivation</vt:lpstr>
      <vt:lpstr>Existing Technology</vt:lpstr>
      <vt:lpstr>Existing Technology</vt:lpstr>
      <vt:lpstr>Existing Technology</vt:lpstr>
      <vt:lpstr>Symbolic Execution</vt:lpstr>
      <vt:lpstr>Symbolic Execution</vt:lpstr>
      <vt:lpstr>Symbolic Execution Tree</vt:lpstr>
      <vt:lpstr>Symbolic Execution Tree</vt:lpstr>
      <vt:lpstr>Symbolic Execution Semantics</vt:lpstr>
      <vt:lpstr>Symbolic Execution Semantics</vt:lpstr>
      <vt:lpstr>Effigy</vt:lpstr>
      <vt:lpstr>Effigy</vt:lpstr>
      <vt:lpstr>Effigy</vt:lpstr>
      <vt:lpstr>Practical Issues</vt:lpstr>
      <vt:lpstr>Conclusion</vt:lpstr>
      <vt:lpstr>PowerPoint 演示文稿</vt:lpstr>
      <vt:lpstr>Effigy</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网构软件模型、技术与平台</dc:title>
  <dc:creator>Xiaoxing Ma</dc:creator>
  <cp:lastModifiedBy>dell</cp:lastModifiedBy>
  <cp:revision>1302</cp:revision>
  <cp:lastPrinted>2014-03-24T00:35:37Z</cp:lastPrinted>
  <dcterms:created xsi:type="dcterms:W3CDTF">2012-02-01T01:23:27Z</dcterms:created>
  <dcterms:modified xsi:type="dcterms:W3CDTF">2020-11-30T13:00:24Z</dcterms:modified>
</cp:coreProperties>
</file>