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5"/>
  </p:notesMasterIdLst>
  <p:handoutMasterIdLst>
    <p:handoutMasterId r:id="rId26"/>
  </p:handoutMasterIdLst>
  <p:sldIdLst>
    <p:sldId id="554" r:id="rId3"/>
    <p:sldId id="561" r:id="rId4"/>
    <p:sldId id="562" r:id="rId5"/>
    <p:sldId id="557" r:id="rId6"/>
    <p:sldId id="558" r:id="rId7"/>
    <p:sldId id="559" r:id="rId8"/>
    <p:sldId id="560" r:id="rId9"/>
    <p:sldId id="574" r:id="rId10"/>
    <p:sldId id="563" r:id="rId11"/>
    <p:sldId id="577" r:id="rId12"/>
    <p:sldId id="578" r:id="rId13"/>
    <p:sldId id="565" r:id="rId14"/>
    <p:sldId id="580" r:id="rId15"/>
    <p:sldId id="581" r:id="rId16"/>
    <p:sldId id="567" r:id="rId17"/>
    <p:sldId id="569" r:id="rId18"/>
    <p:sldId id="571" r:id="rId19"/>
    <p:sldId id="570" r:id="rId20"/>
    <p:sldId id="582" r:id="rId21"/>
    <p:sldId id="573" r:id="rId22"/>
    <p:sldId id="568" r:id="rId23"/>
    <p:sldId id="556" r:id="rId24"/>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BDB77"/>
    <a:srgbClr val="CCECFF"/>
    <a:srgbClr val="7C1302"/>
    <a:srgbClr val="D1E4FB"/>
    <a:srgbClr val="800000"/>
    <a:srgbClr val="99CCFF"/>
    <a:srgbClr val="6699FF"/>
    <a:srgbClr val="CC3300"/>
    <a:srgbClr val="B2B2B2"/>
    <a:srgbClr val="993366"/>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10" autoAdjust="0"/>
    <p:restoredTop sz="81076" autoAdjust="0"/>
  </p:normalViewPr>
  <p:slideViewPr>
    <p:cSldViewPr>
      <p:cViewPr varScale="1">
        <p:scale>
          <a:sx n="56" d="100"/>
          <a:sy n="56" d="100"/>
        </p:scale>
        <p:origin x="-159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9C3AD6D8-20BB-432E-8677-F1B302872B0E}" type="presOf" srcId="{F023FB2D-615F-49FB-B932-A835539B633A}" destId="{65D123C8-C28A-43FC-A1D1-EC1A1AAA1D0D}" srcOrd="0" destOrd="2" presId="urn:microsoft.com/office/officeart/2005/8/layout/arrow4"/>
    <dgm:cxn modelId="{2DA33D83-A486-4DBF-AAD4-027FE6428D8C}" type="presOf" srcId="{9500F054-E821-4CE4-A78F-163684229BEF}" destId="{65D123C8-C28A-43FC-A1D1-EC1A1AAA1D0D}" srcOrd="0" destOrd="1"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8F1A1E50-BBF0-464D-811A-982C2CAE586C}" srcId="{3776A631-3A5C-4A45-AAA1-9A83DB9BB2B4}" destId="{24E5BDE8-7AD9-4252-B145-1D56807EB9A4}" srcOrd="1" destOrd="0" parTransId="{8F06EAF3-9191-46BD-981D-F07244E13DF0}" sibTransId="{1D3B26D8-8EBD-49D2-B20B-F604159AC195}"/>
    <dgm:cxn modelId="{7BBEAA23-584D-4A1C-8311-C0E9E6CBA3A7}" type="presOf" srcId="{FAA59F73-6FA0-49D5-8348-D14E1B279350}" destId="{D0B9CC40-12C0-4884-9089-BF414A745106}" srcOrd="0" destOrd="3" presId="urn:microsoft.com/office/officeart/2005/8/layout/arrow4"/>
    <dgm:cxn modelId="{BE71F4C1-1B07-443B-A5B3-2C137FF4CFA0}" type="presOf" srcId="{1A65B431-B0C5-475B-AACB-EE64CDB5542D}" destId="{65D123C8-C28A-43FC-A1D1-EC1A1AAA1D0D}" srcOrd="0" destOrd="0" presId="urn:microsoft.com/office/officeart/2005/8/layout/arrow4"/>
    <dgm:cxn modelId="{A4834247-60D1-4B44-88FF-503376569106}" type="presOf" srcId="{AB150DB6-D2F2-4EF8-BD47-A1DE4EA9EAC7}" destId="{65D123C8-C28A-43FC-A1D1-EC1A1AAA1D0D}" srcOrd="0" destOrd="3"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2CB4332C-506A-4A72-9E0B-2366C269D619}" srcId="{C613176E-2E07-4982-AE61-58047C88A5E0}" destId="{1A65B431-B0C5-475B-AACB-EE64CDB5542D}" srcOrd="1" destOrd="0" parTransId="{CFD36D27-6F9B-49FF-99D7-7DD05A0F3D83}" sibTransId="{9F15F78E-CFEB-4BD5-AE3C-CF1E170551E9}"/>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4B8B0CE1-B669-4226-9D35-60E76A01C7BF}" type="presOf" srcId="{24E5BDE8-7AD9-4252-B145-1D56807EB9A4}" destId="{D0B9CC40-12C0-4884-9089-BF414A745106}" srcOrd="0" destOrd="2" presId="urn:microsoft.com/office/officeart/2005/8/layout/arrow4"/>
    <dgm:cxn modelId="{F45D9E64-B6B5-4FCE-8F7D-9355626CBEEB}" srcId="{1A65B431-B0C5-475B-AACB-EE64CDB5542D}" destId="{AB150DB6-D2F2-4EF8-BD47-A1DE4EA9EAC7}" srcOrd="2" destOrd="0" parTransId="{D632890A-DFEB-4F2F-B9E4-C2C0177B3A32}" sibTransId="{4F8154F9-CBA6-441C-AE49-ECE3A500577C}"/>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4B65A473-4FBC-492E-9E55-A78F054735B8}" srcId="{1A65B431-B0C5-475B-AACB-EE64CDB5542D}" destId="{F023FB2D-615F-49FB-B932-A835539B633A}" srcOrd="1" destOrd="0" parTransId="{84B950E6-F17C-424D-B81D-E741E2F979B4}" sibTransId="{C02F31EC-CAE8-4139-8E0C-B42D3B042F9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2020/12/1</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xmlns=""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2020/12/1</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xmlns=""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lgn="l">
              <a:lnSpc>
                <a:spcPct val="120000"/>
              </a:lnSpc>
              <a:spcAft>
                <a:spcPts val="0"/>
              </a:spcAft>
              <a:defRPr/>
            </a:pPr>
            <a:r>
              <a:rPr lang="en-US" altLang="zh-CN" smtClean="0"/>
              <a:t>Hello, everyone! My name is Shi Lintian.</a:t>
            </a:r>
            <a:r>
              <a:rPr lang="en-US" altLang="zh-CN" baseline="0" smtClean="0"/>
              <a:t> </a:t>
            </a:r>
          </a:p>
          <a:p>
            <a:pPr lvl="0" algn="l">
              <a:lnSpc>
                <a:spcPct val="120000"/>
              </a:lnSpc>
              <a:spcAft>
                <a:spcPts val="0"/>
              </a:spcAft>
              <a:defRPr/>
            </a:pPr>
            <a:r>
              <a:rPr lang="en-US" altLang="zh-CN" baseline="0" smtClean="0"/>
              <a:t>Today I will give a speech on </a:t>
            </a:r>
            <a:r>
              <a:rPr lang="en-US" altLang="zh-CN" sz="1200" i="1" kern="0" smtClean="0">
                <a:solidFill>
                  <a:schemeClr val="tx1"/>
                </a:solidFill>
                <a:latin typeface="Arial"/>
              </a:rPr>
              <a:t>Symbolic Execution and Program Testing </a:t>
            </a:r>
            <a:r>
              <a:rPr lang="en-US" altLang="zh-CN" sz="1200" i="0" kern="0" smtClean="0">
                <a:solidFill>
                  <a:schemeClr val="tx1"/>
                </a:solidFill>
                <a:latin typeface="Arial"/>
              </a:rPr>
              <a:t>written</a:t>
            </a:r>
            <a:r>
              <a:rPr lang="en-US" altLang="zh-CN" sz="1200" i="0" kern="0" baseline="0" smtClean="0">
                <a:solidFill>
                  <a:schemeClr val="tx1"/>
                </a:solidFill>
                <a:latin typeface="Arial"/>
              </a:rPr>
              <a:t> by James C.King.</a:t>
            </a:r>
            <a:endParaRPr kumimoji="0" lang="en-US" altLang="zh-CN" sz="1200" b="1" i="1" u="none" strike="noStrike" kern="0" cap="none" spc="0" normalizeH="0" baseline="0" noProof="0" smtClean="0">
              <a:ln>
                <a:noFill/>
              </a:ln>
              <a:solidFill>
                <a:schemeClr val="tx1"/>
              </a:solidFill>
              <a:effectLst/>
              <a:uLnTx/>
              <a:uFillTx/>
              <a:latin typeface="Arial"/>
            </a:endParaRPr>
          </a:p>
          <a:p>
            <a:pPr algn="l"/>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Nowadays,</a:t>
            </a:r>
            <a:r>
              <a:rPr lang="en-US" altLang="zh-CN" baseline="0" smtClean="0"/>
              <a:t> program or software is almost everywhere.</a:t>
            </a:r>
            <a:endParaRPr lang="en-US" altLang="zh-CN" smtClean="0"/>
          </a:p>
          <a:p>
            <a:r>
              <a:rPr lang="en-US" altLang="zh-CN" smtClean="0"/>
              <a:t>From our</a:t>
            </a:r>
            <a:r>
              <a:rPr lang="en-US" altLang="zh-CN" baseline="0" smtClean="0"/>
              <a:t> </a:t>
            </a:r>
            <a:r>
              <a:rPr lang="en-US" altLang="zh-CN" smtClean="0"/>
              <a:t>daily life to medical,</a:t>
            </a:r>
            <a:r>
              <a:rPr lang="en-US" altLang="zh-CN" baseline="0" smtClean="0"/>
              <a:t> </a:t>
            </a:r>
            <a:r>
              <a:rPr lang="en-US" altLang="zh-CN" smtClean="0"/>
              <a:t>finance, aerospace and so on and so on.</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xmlns=""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However,</a:t>
            </a:r>
            <a:r>
              <a:rPr lang="en-US" altLang="zh-CN" baseline="0" smtClean="0"/>
              <a:t> programs with mistakes are potential danger for people. </a:t>
            </a:r>
          </a:p>
          <a:p>
            <a:r>
              <a:rPr lang="en-US" altLang="zh-CN" baseline="0" smtClean="0"/>
              <a:t>Unreliable programs may bring huge losses.</a:t>
            </a:r>
          </a:p>
          <a:p>
            <a:r>
              <a:rPr lang="en-US" altLang="zh-CN" sz="1200" b="0" i="0" kern="1200" smtClean="0">
                <a:solidFill>
                  <a:schemeClr val="tx1"/>
                </a:solidFill>
                <a:latin typeface="+mn-lt"/>
                <a:ea typeface="+mn-ea"/>
                <a:cs typeface="+mn-cs"/>
              </a:rPr>
              <a:t>A booster went off course during launch, resulting in the destruction of </a:t>
            </a:r>
            <a:r>
              <a:rPr lang="en-US" altLang="zh-CN" sz="1200" b="0" i="0" u="none" strike="noStrike" kern="1200" smtClean="0">
                <a:solidFill>
                  <a:schemeClr val="tx1"/>
                </a:solidFill>
                <a:latin typeface="+mn-lt"/>
                <a:ea typeface="+mn-ea"/>
                <a:cs typeface="+mn-cs"/>
              </a:rPr>
              <a:t>NASA Mariner 1</a:t>
            </a:r>
            <a:r>
              <a:rPr lang="en-US" altLang="zh-CN" sz="1200" b="0" i="0" kern="1200" smtClean="0">
                <a:solidFill>
                  <a:schemeClr val="tx1"/>
                </a:solidFill>
                <a:latin typeface="+mn-lt"/>
                <a:ea typeface="+mn-ea"/>
                <a:cs typeface="+mn-cs"/>
              </a:rPr>
              <a:t>. This was the result of the failure of a transcriber to notice an </a:t>
            </a:r>
            <a:r>
              <a:rPr lang="en-US" altLang="zh-CN" sz="1200" b="0" i="0" u="none" strike="noStrike" kern="1200" smtClean="0">
                <a:solidFill>
                  <a:schemeClr val="tx1"/>
                </a:solidFill>
                <a:latin typeface="+mn-lt"/>
                <a:ea typeface="+mn-ea"/>
                <a:cs typeface="+mn-cs"/>
              </a:rPr>
              <a:t>overbar</a:t>
            </a:r>
            <a:r>
              <a:rPr lang="en-US" altLang="zh-CN" sz="1200" b="0" i="0" kern="1200" smtClean="0">
                <a:solidFill>
                  <a:schemeClr val="tx1"/>
                </a:solidFill>
                <a:latin typeface="+mn-lt"/>
                <a:ea typeface="+mn-ea"/>
                <a:cs typeface="+mn-cs"/>
              </a:rPr>
              <a:t> in a written specification for the guidance program, resulting in the coding of an incorrect formula in its </a:t>
            </a:r>
            <a:r>
              <a:rPr lang="en-US" altLang="zh-CN" sz="1200" b="0" i="0" u="none" strike="noStrike" kern="1200" smtClean="0">
                <a:solidFill>
                  <a:schemeClr val="tx1"/>
                </a:solidFill>
                <a:latin typeface="+mn-lt"/>
                <a:ea typeface="+mn-ea"/>
                <a:cs typeface="+mn-cs"/>
              </a:rPr>
              <a:t>FORTRAN</a:t>
            </a:r>
            <a:r>
              <a:rPr lang="en-US" altLang="zh-CN" sz="1200" b="0" i="0" kern="1200" smtClean="0">
                <a:solidFill>
                  <a:schemeClr val="tx1"/>
                </a:solidFill>
                <a:latin typeface="+mn-lt"/>
                <a:ea typeface="+mn-ea"/>
                <a:cs typeface="+mn-cs"/>
              </a:rPr>
              <a:t> software. (July 22, 1962).</a:t>
            </a:r>
            <a:r>
              <a:rPr lang="en-US" altLang="zh-CN" sz="1200" b="0" i="0" u="none" strike="noStrike" kern="1200" baseline="30000" smtClean="0">
                <a:solidFill>
                  <a:schemeClr val="tx1"/>
                </a:solidFill>
                <a:latin typeface="+mn-lt"/>
                <a:ea typeface="+mn-ea"/>
                <a:cs typeface="+mn-cs"/>
              </a:rPr>
              <a:t> </a:t>
            </a:r>
            <a:r>
              <a:rPr lang="en-US" altLang="zh-CN" sz="1200" b="0" i="0" kern="1200" smtClean="0">
                <a:solidFill>
                  <a:schemeClr val="tx1"/>
                </a:solidFill>
                <a:latin typeface="+mn-lt"/>
                <a:ea typeface="+mn-ea"/>
                <a:cs typeface="+mn-cs"/>
              </a:rPr>
              <a:t>The initial reporting of the cause of this bug was incorrect.</a:t>
            </a:r>
          </a:p>
          <a:p>
            <a:r>
              <a:rPr lang="en-US" altLang="zh-CN" sz="1200" b="0" i="0" kern="1200" smtClean="0">
                <a:solidFill>
                  <a:schemeClr val="tx1"/>
                </a:solidFill>
                <a:latin typeface="+mn-lt"/>
                <a:ea typeface="+mn-ea"/>
                <a:cs typeface="+mn-cs"/>
              </a:rPr>
              <a:t>A bug in the code controlling the Therac-25 radiation therapy machine was directly responsible for at least five patient deaths in the 1980s when it administered excessive quantities of beta radiation.</a:t>
            </a:r>
          </a:p>
          <a:p>
            <a:r>
              <a:rPr lang="en-US" altLang="zh-CN" sz="1200" b="0" i="0" kern="1200" smtClean="0">
                <a:solidFill>
                  <a:schemeClr val="tx1"/>
                </a:solidFill>
                <a:latin typeface="+mn-lt"/>
                <a:ea typeface="+mn-ea"/>
                <a:cs typeface="+mn-cs"/>
              </a:rPr>
              <a:t>Because of these,</a:t>
            </a:r>
            <a:r>
              <a:rPr lang="en-US" altLang="zh-CN" sz="1200" b="0" i="0" kern="1200" baseline="0" smtClean="0">
                <a:solidFill>
                  <a:schemeClr val="tx1"/>
                </a:solidFill>
                <a:latin typeface="+mn-lt"/>
                <a:ea typeface="+mn-ea"/>
                <a:cs typeface="+mn-cs"/>
              </a:rPr>
              <a:t> we need reliable programs!</a:t>
            </a:r>
            <a:endParaRPr lang="en-US" altLang="zh-CN" sz="1200" b="0" i="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The large-scale production of reliable programs is a challenging problem in 1970s and even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But it is difficult to verify the correctness of a program!</a:t>
            </a:r>
          </a:p>
          <a:p>
            <a:r>
              <a:rPr lang="en-US" altLang="zh-CN" smtClean="0"/>
              <a:t>Is this bubble sort correct? Maybe you think</a:t>
            </a:r>
            <a:r>
              <a:rPr lang="en-US" altLang="zh-CN" baseline="0" smtClean="0"/>
              <a:t> </a:t>
            </a:r>
            <a:r>
              <a:rPr lang="en-US" altLang="zh-CN" smtClean="0"/>
              <a:t>it is trivial, or you can use loop invariant to give a proof.</a:t>
            </a:r>
          </a:p>
          <a:p>
            <a:r>
              <a:rPr lang="en-US" altLang="zh-CN" smtClean="0"/>
              <a:t>But</a:t>
            </a:r>
            <a:r>
              <a:rPr lang="en-US" altLang="zh-CN" baseline="0" smtClean="0"/>
              <a:t> what about this red-black tree’s delete function? Maybe it is difficult check out.</a:t>
            </a:r>
          </a:p>
          <a:p>
            <a:r>
              <a:rPr lang="en-US" altLang="zh-CN" baseline="0" smtClean="0"/>
              <a:t>What about a program in real working scenario? </a:t>
            </a:r>
            <a:endParaRPr lang="zh-CN" altLang="en-US"/>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The</a:t>
            </a:r>
            <a:r>
              <a:rPr lang="en-US" altLang="zh-CN" baseline="0" smtClean="0"/>
              <a:t> current</a:t>
            </a:r>
            <a:r>
              <a:rPr lang="zh-CN" altLang="en-US" baseline="0" smtClean="0"/>
              <a:t> </a:t>
            </a:r>
            <a:r>
              <a:rPr lang="en-US" altLang="zh-CN" baseline="0" smtClean="0"/>
              <a:t>technology in this area is basically a testing technology.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That is, some small sample of the data that a program is expected to handle is presented to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If the program is judged to produce correct results for some small sample data, it is assumed to be correct.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mtClean="0"/>
              <a:t>But</a:t>
            </a:r>
            <a:r>
              <a:rPr lang="en-US" altLang="zh-CN" baseline="0" smtClean="0"/>
              <a:t> t</a:t>
            </a:r>
            <a:r>
              <a:rPr lang="en-US" altLang="zh-CN" smtClean="0"/>
              <a:t>he sample data may not cover all executions. Much work focuses</a:t>
            </a:r>
            <a:r>
              <a:rPr lang="en-US" altLang="zh-CN" baseline="0" smtClean="0"/>
              <a:t> on the question of how to choose this sample.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And </a:t>
            </a:r>
            <a:r>
              <a:rPr lang="en-US" altLang="zh-CN" sz="1200" i="0" smtClean="0">
                <a:solidFill>
                  <a:srgbClr val="800000"/>
                </a:solidFill>
                <a:latin typeface="Bodoni MT" panose="02070603080606020203" pitchFamily="18" charset="0"/>
              </a:rPr>
              <a:t>Dijkstra said :</a:t>
            </a:r>
            <a:r>
              <a:rPr lang="en-US" altLang="zh-CN" sz="1200" smtClean="0">
                <a:solidFill>
                  <a:srgbClr val="800000"/>
                </a:solidFill>
                <a:latin typeface="Bodoni MT" panose="02070603080606020203" pitchFamily="18" charset="0"/>
              </a:rPr>
              <a:t>“Program testing can be used to show the presence of bugs, but never to show their absence!” .</a:t>
            </a:r>
            <a:endParaRPr lang="en-US" altLang="zh-CN" i="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Another technology is program proving.</a:t>
            </a:r>
          </a:p>
          <a:p>
            <a:r>
              <a:rPr lang="en-US" altLang="zh-CN" smtClean="0"/>
              <a:t>The programmer formally proves that the program meets its specification for all executions.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mtClean="0"/>
              <a:t>Though formal</a:t>
            </a:r>
            <a:r>
              <a:rPr lang="en-US" altLang="zh-CN" baseline="0" smtClean="0"/>
              <a:t> proving shows great promise, </a:t>
            </a:r>
            <a:r>
              <a:rPr lang="en-US" altLang="zh-CN" smtClean="0"/>
              <a:t>the practical accomplishments fall short of a tool for routine use.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chemeClr val="bg1">
                    <a:lumMod val="50000"/>
                  </a:schemeClr>
                </a:solidFill>
              </a:rPr>
              <a:t>There is no proof assistant in 1970s. </a:t>
            </a:r>
            <a:r>
              <a:rPr lang="en-US" altLang="zh-CN" sz="1200" i="1" smtClean="0">
                <a:solidFill>
                  <a:schemeClr val="bg1">
                    <a:lumMod val="50000"/>
                  </a:schemeClr>
                </a:solidFill>
              </a:rPr>
              <a:t>Coq</a:t>
            </a:r>
            <a:r>
              <a:rPr lang="en-US" altLang="zh-CN" sz="1200" smtClean="0">
                <a:solidFill>
                  <a:schemeClr val="bg1">
                    <a:lumMod val="50000"/>
                  </a:schemeClr>
                </a:solidFill>
              </a:rPr>
              <a:t> was first release in 1989 and </a:t>
            </a:r>
            <a:r>
              <a:rPr lang="en-US" altLang="zh-CN" sz="1200" i="1" smtClean="0">
                <a:solidFill>
                  <a:schemeClr val="bg1">
                    <a:lumMod val="50000"/>
                  </a:schemeClr>
                </a:solidFill>
              </a:rPr>
              <a:t>TLA+</a:t>
            </a:r>
            <a:r>
              <a:rPr lang="en-US" altLang="zh-CN" sz="1200" smtClean="0">
                <a:solidFill>
                  <a:schemeClr val="bg1">
                    <a:lumMod val="50000"/>
                  </a:schemeClr>
                </a:solidFill>
              </a:rPr>
              <a:t> was introduced in 1999.</a:t>
            </a:r>
            <a:endParaRPr lang="en-US" altLang="zh-CN" sz="1200" i="1" smtClean="0">
              <a:solidFill>
                <a:schemeClr val="bg1">
                  <a:lumMod val="50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mtClean="0"/>
              <a:t>The confidence depends on the creation of the specification and the construction of proof steps, which are both error-prone.</a:t>
            </a:r>
          </a:p>
          <a:p>
            <a:endParaRPr lang="zh-CN" altLang="en-US"/>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Program</a:t>
            </a:r>
            <a:r>
              <a:rPr lang="en-US" altLang="zh-CN" baseline="0" smtClean="0"/>
              <a:t> testing and program proving can be considered as extreme alternatives.</a:t>
            </a:r>
          </a:p>
          <a:p>
            <a:r>
              <a:rPr lang="en-US" altLang="zh-CN" baseline="0" smtClean="0"/>
              <a:t>First, while tesing, a programmer can be assured the sample test runs work correctly by carefully checking the results.The correct execution for inputs not in the sample is still in doubt.</a:t>
            </a:r>
          </a:p>
          <a:p>
            <a:r>
              <a:rPr lang="en-US" altLang="zh-CN" baseline="0" smtClean="0"/>
              <a:t>Alternatively, in program proving the programmer formally proves that the program meets its specification for all executions.</a:t>
            </a:r>
          </a:p>
          <a:p>
            <a:r>
              <a:rPr lang="en-US" altLang="zh-CN" baseline="0" smtClean="0"/>
              <a:t>Second program testing is required to execute the program while program proving not.</a:t>
            </a:r>
          </a:p>
          <a:p>
            <a:r>
              <a:rPr lang="en-US" altLang="zh-CN" smtClean="0"/>
              <a:t>Third, as usual program testing is easy to use while program</a:t>
            </a:r>
            <a:r>
              <a:rPr lang="en-US" altLang="zh-CN" baseline="0" smtClean="0"/>
              <a:t> proving is difficult and tricky sometimes.</a:t>
            </a:r>
            <a:endParaRPr lang="zh-CN" altLang="en-US"/>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if the program is executed on these concrete input values, it will take exactly the same path as the symbolic execution and terminate in the same way.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14</a:t>
            </a:fld>
            <a:endParaRPr lang="zh-CN" altLang="en-US"/>
          </a:p>
        </p:txBody>
      </p:sp>
    </p:spTree>
    <p:extLst>
      <p:ext uri="{BB962C8B-B14F-4D97-AF65-F5344CB8AC3E}">
        <p14:creationId xmlns:p14="http://schemas.microsoft.com/office/powerpoint/2010/main" xmlns="" val="327333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That’s all.</a:t>
            </a:r>
            <a:r>
              <a:rPr lang="en-US" altLang="zh-CN" baseline="0" smtClean="0"/>
              <a:t> </a:t>
            </a:r>
            <a:r>
              <a:rPr lang="en-US" altLang="zh-CN" smtClean="0"/>
              <a:t>Thanks</a:t>
            </a:r>
            <a:r>
              <a:rPr lang="en-US" altLang="zh-CN" baseline="0" smtClean="0"/>
              <a:t> for listening. If you have any question, you can ask me.</a:t>
            </a:r>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22</a:t>
            </a:fld>
            <a:endParaRPr lang="zh-CN" altLang="en-US"/>
          </a:p>
        </p:txBody>
      </p:sp>
    </p:spTree>
    <p:extLst>
      <p:ext uri="{BB962C8B-B14F-4D97-AF65-F5344CB8AC3E}">
        <p14:creationId xmlns:p14="http://schemas.microsoft.com/office/powerpoint/2010/main" xmlns=""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2020/12/1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2020/12/1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xmlns="" val="358025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2020/12/1</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xmlns="" val="85976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808301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215307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17208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326722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796909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738623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4471985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000633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082700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2020/12/1</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2020/12/1</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xmlns=""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xmlns="" val="2446117524"/>
      </p:ext>
    </p:extLst>
  </p:cSld>
  <p:clrMapOvr>
    <a:masterClrMapping/>
  </p:clrMapOvr>
  <mc:AlternateContent xmlns:mc="http://schemas.openxmlformats.org/markup-compatibility/2006">
    <mc:Choice xmlns:p14="http://schemas.microsoft.com/office/powerpoint/2010/main" xmlns="" Requires="p14">
      <p:transition spd="med" p14:dur="700" advTm="9691">
        <p:fade/>
      </p:transition>
    </mc:Choice>
    <mc:Fallback>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3726184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cxnSp>
        <p:nvCxnSpPr>
          <p:cNvPr id="9" name="直接箭头连接符 8"/>
          <p:cNvCxnSpPr>
            <a:endCxn id="13" idx="0"/>
          </p:cNvCxnSpPr>
          <p:nvPr/>
        </p:nvCxnSpPr>
        <p:spPr>
          <a:xfrm flipH="1">
            <a:off x="6408204" y="1454105"/>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652120" y="2174185"/>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15" name="流程图: 决策 14"/>
          <p:cNvSpPr/>
          <p:nvPr/>
        </p:nvSpPr>
        <p:spPr>
          <a:xfrm>
            <a:off x="6666868" y="3068960"/>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16" name="直接箭头连接符 15"/>
          <p:cNvCxnSpPr>
            <a:stCxn id="13" idx="3"/>
            <a:endCxn id="15" idx="0"/>
          </p:cNvCxnSpPr>
          <p:nvPr/>
        </p:nvCxnSpPr>
        <p:spPr>
          <a:xfrm>
            <a:off x="7164288" y="2534225"/>
            <a:ext cx="291350" cy="534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35" idx="0"/>
          </p:cNvCxnSpPr>
          <p:nvPr/>
        </p:nvCxnSpPr>
        <p:spPr>
          <a:xfrm flipH="1">
            <a:off x="5421395" y="2534225"/>
            <a:ext cx="230725" cy="554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42" idx="0"/>
          </p:cNvCxnSpPr>
          <p:nvPr/>
        </p:nvCxnSpPr>
        <p:spPr>
          <a:xfrm>
            <a:off x="8244408" y="3392996"/>
            <a:ext cx="252028"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1"/>
            <a:endCxn id="39" idx="0"/>
          </p:cNvCxnSpPr>
          <p:nvPr/>
        </p:nvCxnSpPr>
        <p:spPr>
          <a:xfrm flipH="1">
            <a:off x="6439108" y="3392996"/>
            <a:ext cx="227760"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953343" y="3088502"/>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smtClean="0"/>
          </a:p>
        </p:txBody>
      </p:sp>
      <p:sp>
        <p:nvSpPr>
          <p:cNvPr id="39" name="圆角矩形 38"/>
          <p:cNvSpPr/>
          <p:nvPr/>
        </p:nvSpPr>
        <p:spPr>
          <a:xfrm>
            <a:off x="5971056"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42" name="圆角矩形 41"/>
          <p:cNvSpPr/>
          <p:nvPr/>
        </p:nvSpPr>
        <p:spPr>
          <a:xfrm>
            <a:off x="8028384"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103" name="文本框 102"/>
          <p:cNvSpPr txBox="1"/>
          <p:nvPr/>
        </p:nvSpPr>
        <p:spPr>
          <a:xfrm>
            <a:off x="7236296" y="249289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4" name="文本框 103"/>
          <p:cNvSpPr txBox="1"/>
          <p:nvPr/>
        </p:nvSpPr>
        <p:spPr>
          <a:xfrm>
            <a:off x="8425642" y="3386474"/>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5" name="文本框 104"/>
          <p:cNvSpPr txBox="1"/>
          <p:nvPr/>
        </p:nvSpPr>
        <p:spPr>
          <a:xfrm>
            <a:off x="6034602" y="3383334"/>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106" name="文本框 105"/>
          <p:cNvSpPr txBox="1"/>
          <p:nvPr/>
        </p:nvSpPr>
        <p:spPr>
          <a:xfrm>
            <a:off x="5011060" y="2442374"/>
            <a:ext cx="929092" cy="338554"/>
          </a:xfrm>
          <a:prstGeom prst="rect">
            <a:avLst/>
          </a:prstGeom>
          <a:noFill/>
        </p:spPr>
        <p:txBody>
          <a:bodyPr wrap="square" rtlCol="0">
            <a:spAutoFit/>
          </a:bodyPr>
          <a:lstStyle/>
          <a:p>
            <a:r>
              <a:rPr lang="en-US" altLang="zh-CN" sz="1600" dirty="0" smtClean="0"/>
              <a:t>false</a:t>
            </a:r>
            <a:endParaRPr lang="zh-CN" altLang="en-US" sz="1600" dirty="0"/>
          </a:p>
        </p:txBody>
      </p:sp>
    </p:spTree>
    <p:extLst>
      <p:ext uri="{BB962C8B-B14F-4D97-AF65-F5344CB8AC3E}">
        <p14:creationId xmlns:p14="http://schemas.microsoft.com/office/powerpoint/2010/main" xmlns="" val="1552289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is empty initially and maps </a:t>
            </a:r>
            <a:r>
              <a:rPr lang="en-US" altLang="zh-CN" dirty="0"/>
              <a:t>variables to symbolic </a:t>
            </a:r>
            <a:r>
              <a:rPr lang="en-US" altLang="zh-CN" dirty="0" smtClean="0"/>
              <a:t>expressions</a:t>
            </a:r>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1772816"/>
            <a:ext cx="4546834" cy="4184865"/>
          </a:xfrm>
          <a:prstGeom prst="rect">
            <a:avLst/>
          </a:prstGeom>
        </p:spPr>
      </p:pic>
      <p:sp>
        <p:nvSpPr>
          <p:cNvPr id="11" name="文本框 10"/>
          <p:cNvSpPr txBox="1"/>
          <p:nvPr/>
        </p:nvSpPr>
        <p:spPr>
          <a:xfrm>
            <a:off x="2699792"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699792"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20072"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
        <p:nvSpPr>
          <p:cNvPr id="12" name="文本框 11"/>
          <p:cNvSpPr txBox="1"/>
          <p:nvPr/>
        </p:nvSpPr>
        <p:spPr>
          <a:xfrm>
            <a:off x="3124200" y="1832782"/>
            <a:ext cx="3888432" cy="584775"/>
          </a:xfrm>
          <a:prstGeom prst="rect">
            <a:avLst/>
          </a:prstGeom>
          <a:solidFill>
            <a:srgbClr val="CCECFF"/>
          </a:solidFill>
        </p:spPr>
        <p:txBody>
          <a:bodyPr wrap="square" rtlCol="0">
            <a:spAutoFit/>
          </a:bodyPr>
          <a:lstStyle/>
          <a:p>
            <a:r>
              <a:rPr lang="en-US" altLang="zh-CN" sz="1600" dirty="0"/>
              <a:t>At every assignment </a:t>
            </a:r>
            <a:r>
              <a:rPr lang="en-US" altLang="zh-CN" sz="1600" i="1" dirty="0">
                <a:latin typeface="Times New Roman" panose="02020603050405020304" pitchFamily="18" charset="0"/>
                <a:cs typeface="Times New Roman" panose="02020603050405020304" pitchFamily="18" charset="0"/>
              </a:rPr>
              <a:t>v = e</a:t>
            </a:r>
            <a:r>
              <a:rPr lang="en-US" altLang="zh-CN" sz="1600" dirty="0"/>
              <a:t>, symbolic execution </a:t>
            </a:r>
            <a:r>
              <a:rPr lang="en-US" altLang="zh-CN" sz="1600" dirty="0" smtClean="0"/>
              <a:t>updates </a:t>
            </a:r>
            <a:r>
              <a:rPr lang="el-GR" altLang="zh-CN" sz="1600" i="1" dirty="0">
                <a:latin typeface="Times New Roman" panose="02020603050405020304" pitchFamily="18" charset="0"/>
                <a:cs typeface="Times New Roman" panose="02020603050405020304" pitchFamily="18" charset="0"/>
              </a:rPr>
              <a:t>σ</a:t>
            </a:r>
            <a:r>
              <a:rPr lang="en-US" altLang="zh-CN" sz="1600" dirty="0" smtClean="0"/>
              <a:t> by mapping </a:t>
            </a:r>
            <a:r>
              <a:rPr lang="en-US" altLang="zh-CN" sz="1600" i="1" dirty="0" smtClean="0">
                <a:latin typeface="Times New Roman" panose="02020603050405020304" pitchFamily="18" charset="0"/>
                <a:cs typeface="Times New Roman" panose="02020603050405020304" pitchFamily="18" charset="0"/>
              </a:rPr>
              <a:t>v </a:t>
            </a:r>
            <a:r>
              <a:rPr lang="en-US" altLang="zh-CN" sz="1600" i="1" dirty="0">
                <a:latin typeface="Times New Roman" panose="02020603050405020304" pitchFamily="18" charset="0"/>
                <a:cs typeface="Times New Roman" panose="02020603050405020304" pitchFamily="18" charset="0"/>
              </a:rPr>
              <a:t>→ </a:t>
            </a:r>
            <a:r>
              <a:rPr lang="el-GR" altLang="zh-CN" sz="1600" i="1" dirty="0" smtClean="0">
                <a:latin typeface="Times New Roman" panose="02020603050405020304" pitchFamily="18" charset="0"/>
                <a:cs typeface="Times New Roman" panose="02020603050405020304" pitchFamily="18" charset="0"/>
              </a:rPr>
              <a:t>σ</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t>.</a:t>
            </a:r>
            <a:endParaRPr lang="en-US" altLang="zh-CN" sz="1600" dirty="0"/>
          </a:p>
        </p:txBody>
      </p:sp>
      <p:sp>
        <p:nvSpPr>
          <p:cNvPr id="13" name="文本框 12"/>
          <p:cNvSpPr txBox="1"/>
          <p:nvPr/>
        </p:nvSpPr>
        <p:spPr>
          <a:xfrm>
            <a:off x="2665133" y="2832701"/>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
        <p:nvSpPr>
          <p:cNvPr id="13" name="文本框 12"/>
          <p:cNvSpPr txBox="1"/>
          <p:nvPr/>
        </p:nvSpPr>
        <p:spPr>
          <a:xfrm>
            <a:off x="395536" y="1728303"/>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572000" y="1844824"/>
            <a:ext cx="4392488" cy="1323439"/>
          </a:xfrm>
          <a:prstGeom prst="rect">
            <a:avLst/>
          </a:prstGeom>
          <a:solidFill>
            <a:srgbClr val="CCECFF"/>
          </a:solidFill>
        </p:spPr>
        <p:txBody>
          <a:bodyPr wrap="square" rtlCol="0">
            <a:spAutoFit/>
          </a:bodyPr>
          <a:lstStyle/>
          <a:p>
            <a:r>
              <a:rPr lang="en-US" altLang="zh-CN" sz="1600" dirty="0"/>
              <a:t>At every conditional statement </a:t>
            </a:r>
            <a:r>
              <a:rPr lang="en-US" altLang="zh-CN" sz="1600" dirty="0">
                <a:latin typeface="Consolas" panose="020B0609020204030204" pitchFamily="49" charset="0"/>
              </a:rPr>
              <a:t>if (</a:t>
            </a:r>
            <a:r>
              <a:rPr lang="en-US" altLang="zh-CN" sz="1600" i="1" dirty="0">
                <a:latin typeface="Consolas" panose="020B0609020204030204" pitchFamily="49" charset="0"/>
              </a:rPr>
              <a:t>e</a:t>
            </a:r>
            <a:r>
              <a:rPr lang="en-US" altLang="zh-CN" sz="1600" dirty="0">
                <a:latin typeface="Consolas" panose="020B0609020204030204" pitchFamily="49" charset="0"/>
              </a:rPr>
              <a:t>) </a:t>
            </a:r>
            <a:r>
              <a:rPr lang="en-US" altLang="zh-CN" sz="1600" b="1" dirty="0">
                <a:latin typeface="Consolas" panose="020B0609020204030204" pitchFamily="49" charset="0"/>
              </a:rPr>
              <a:t>S1</a:t>
            </a:r>
            <a:r>
              <a:rPr lang="en-US" altLang="zh-CN" sz="1600" dirty="0">
                <a:latin typeface="Consolas" panose="020B0609020204030204" pitchFamily="49" charset="0"/>
              </a:rPr>
              <a:t> else </a:t>
            </a:r>
            <a:r>
              <a:rPr lang="en-US" altLang="zh-CN" sz="1600" b="1" dirty="0" smtClean="0">
                <a:latin typeface="Consolas" panose="020B0609020204030204" pitchFamily="49" charset="0"/>
              </a:rPr>
              <a:t>S2</a:t>
            </a:r>
            <a:endParaRPr lang="en-US" altLang="zh-CN" sz="1600" dirty="0"/>
          </a:p>
          <a:p>
            <a:pPr marL="342900" indent="-342900">
              <a:buFont typeface="+mj-lt"/>
              <a:buAutoNum type="arabicPeriod"/>
            </a:pPr>
            <a:r>
              <a:rPr lang="en-US" altLang="zh-CN" sz="1600" i="1" dirty="0" smtClean="0"/>
              <a:t>pc</a:t>
            </a:r>
            <a:r>
              <a:rPr lang="en-US" altLang="zh-CN" sz="1600" dirty="0" smtClean="0"/>
              <a:t> </a:t>
            </a:r>
            <a:r>
              <a:rPr lang="en-US" altLang="zh-CN" sz="1600" dirty="0"/>
              <a:t>is updated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“then</a:t>
            </a:r>
            <a:r>
              <a:rPr lang="en-US" altLang="zh-CN" sz="1600" dirty="0"/>
              <a:t>” </a:t>
            </a:r>
            <a:r>
              <a:rPr lang="en-US" altLang="zh-CN" sz="1600" dirty="0" smtClean="0"/>
              <a:t>branch </a:t>
            </a:r>
          </a:p>
          <a:p>
            <a:pPr marL="342900" indent="-342900">
              <a:buFont typeface="+mj-lt"/>
              <a:buAutoNum type="arabicPeriod"/>
            </a:pPr>
            <a:r>
              <a:rPr lang="en-US" altLang="zh-CN" sz="1600" dirty="0" smtClean="0"/>
              <a:t>and </a:t>
            </a:r>
            <a:r>
              <a:rPr lang="en-US" altLang="zh-CN" sz="1600" dirty="0"/>
              <a:t>a fresh path constraint </a:t>
            </a:r>
            <a:r>
              <a:rPr lang="en-US" altLang="zh-CN" sz="1600" i="1" dirty="0" smtClean="0"/>
              <a:t>pc’</a:t>
            </a:r>
            <a:r>
              <a:rPr lang="en-US" altLang="zh-CN" sz="1600" dirty="0" smtClean="0"/>
              <a:t> </a:t>
            </a:r>
            <a:r>
              <a:rPr lang="en-US" altLang="zh-CN" sz="1600" dirty="0"/>
              <a:t>is created and initialized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a:t>
            </a:r>
            <a:r>
              <a:rPr lang="en-US" altLang="zh-CN" sz="1600" dirty="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“else” branch</a:t>
            </a:r>
            <a:endParaRPr lang="en-US" altLang="zh-CN" sz="1600" dirty="0"/>
          </a:p>
        </p:txBody>
      </p:sp>
      <p:sp>
        <p:nvSpPr>
          <p:cNvPr id="16" name="文本框 15"/>
          <p:cNvSpPr txBox="1"/>
          <p:nvPr/>
        </p:nvSpPr>
        <p:spPr>
          <a:xfrm>
            <a:off x="871587" y="3593822"/>
            <a:ext cx="1494885"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a:solidFill>
                  <a:srgbClr val="FF0000"/>
                </a:solidFill>
              </a:rPr>
              <a: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697162" y="3850119"/>
            <a:ext cx="1378496"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zh-CN" altLang="en-US"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660134" y="4904226"/>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6512" y="4921423"/>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2" name="直接箭头连接符 21"/>
          <p:cNvCxnSpPr>
            <a:endCxn id="23" idx="0"/>
          </p:cNvCxnSpPr>
          <p:nvPr/>
        </p:nvCxnSpPr>
        <p:spPr>
          <a:xfrm flipH="1">
            <a:off x="2123540" y="2132856"/>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1367456" y="2852936"/>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24" name="流程图: 决策 23"/>
          <p:cNvSpPr/>
          <p:nvPr/>
        </p:nvSpPr>
        <p:spPr>
          <a:xfrm>
            <a:off x="2771800" y="4095857"/>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25" name="直接箭头连接符 24"/>
          <p:cNvCxnSpPr>
            <a:stCxn id="23" idx="3"/>
            <a:endCxn id="24" idx="0"/>
          </p:cNvCxnSpPr>
          <p:nvPr/>
        </p:nvCxnSpPr>
        <p:spPr>
          <a:xfrm>
            <a:off x="2879624" y="3212976"/>
            <a:ext cx="680946" cy="88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29" idx="0"/>
          </p:cNvCxnSpPr>
          <p:nvPr/>
        </p:nvCxnSpPr>
        <p:spPr>
          <a:xfrm flipH="1">
            <a:off x="761836" y="3212976"/>
            <a:ext cx="605620" cy="688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31" idx="0"/>
          </p:cNvCxnSpPr>
          <p:nvPr/>
        </p:nvCxnSpPr>
        <p:spPr>
          <a:xfrm>
            <a:off x="4349340" y="4419893"/>
            <a:ext cx="33568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1"/>
            <a:endCxn id="30" idx="0"/>
          </p:cNvCxnSpPr>
          <p:nvPr/>
        </p:nvCxnSpPr>
        <p:spPr>
          <a:xfrm flipH="1">
            <a:off x="2506124" y="4419893"/>
            <a:ext cx="26567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93784" y="390114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x = 0</a:t>
            </a:r>
          </a:p>
          <a:p>
            <a:pPr algn="ctr"/>
            <a:r>
              <a:rPr lang="en-US" altLang="zh-CN" sz="1400" dirty="0" smtClean="0"/>
              <a:t>y = 1</a:t>
            </a:r>
          </a:p>
        </p:txBody>
      </p:sp>
      <p:sp>
        <p:nvSpPr>
          <p:cNvPr id="30" name="圆角矩形 29"/>
          <p:cNvSpPr/>
          <p:nvPr/>
        </p:nvSpPr>
        <p:spPr>
          <a:xfrm>
            <a:off x="2038072"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2</a:t>
            </a:r>
            <a:endParaRPr lang="en-US" altLang="zh-CN" sz="1400" dirty="0"/>
          </a:p>
          <a:p>
            <a:pPr algn="ctr"/>
            <a:r>
              <a:rPr lang="en-US" altLang="zh-CN" sz="1400" dirty="0"/>
              <a:t>y = </a:t>
            </a:r>
            <a:r>
              <a:rPr lang="en-US" altLang="zh-CN" sz="1400" dirty="0" smtClean="0"/>
              <a:t>1</a:t>
            </a:r>
            <a:endParaRPr lang="en-US" altLang="zh-CN" sz="1400" dirty="0"/>
          </a:p>
        </p:txBody>
      </p:sp>
      <p:sp>
        <p:nvSpPr>
          <p:cNvPr id="31" name="圆角矩形 30"/>
          <p:cNvSpPr/>
          <p:nvPr/>
        </p:nvSpPr>
        <p:spPr>
          <a:xfrm>
            <a:off x="4216974"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30</a:t>
            </a:r>
            <a:endParaRPr lang="en-US" altLang="zh-CN" sz="1400" dirty="0"/>
          </a:p>
          <a:p>
            <a:pPr algn="ctr"/>
            <a:r>
              <a:rPr lang="en-US" altLang="zh-CN" sz="1400" dirty="0"/>
              <a:t>y = </a:t>
            </a:r>
            <a:r>
              <a:rPr lang="en-US" altLang="zh-CN" sz="1400" dirty="0" smtClean="0"/>
              <a:t>15</a:t>
            </a:r>
            <a:endParaRPr lang="en-US" altLang="zh-CN" sz="1400" dirty="0"/>
          </a:p>
        </p:txBody>
      </p:sp>
      <p:sp>
        <p:nvSpPr>
          <p:cNvPr id="32" name="文本框 31"/>
          <p:cNvSpPr txBox="1"/>
          <p:nvPr/>
        </p:nvSpPr>
        <p:spPr>
          <a:xfrm>
            <a:off x="3064961" y="3159461"/>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3" name="文本框 32"/>
          <p:cNvSpPr txBox="1"/>
          <p:nvPr/>
        </p:nvSpPr>
        <p:spPr>
          <a:xfrm>
            <a:off x="4497277" y="453060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4" name="文本框 33"/>
          <p:cNvSpPr txBox="1"/>
          <p:nvPr/>
        </p:nvSpPr>
        <p:spPr>
          <a:xfrm>
            <a:off x="2046031" y="4530606"/>
            <a:ext cx="725769"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5" name="文本框 34"/>
          <p:cNvSpPr txBox="1"/>
          <p:nvPr/>
        </p:nvSpPr>
        <p:spPr>
          <a:xfrm>
            <a:off x="539552" y="3164900"/>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9" name="文本框 38"/>
          <p:cNvSpPr txBox="1"/>
          <p:nvPr/>
        </p:nvSpPr>
        <p:spPr>
          <a:xfrm>
            <a:off x="5207977" y="3498015"/>
            <a:ext cx="3900527" cy="830997"/>
          </a:xfrm>
          <a:prstGeom prst="rect">
            <a:avLst/>
          </a:prstGeom>
          <a:solidFill>
            <a:srgbClr val="CCECFF"/>
          </a:solidFill>
        </p:spPr>
        <p:txBody>
          <a:bodyPr wrap="square" rtlCol="0">
            <a:spAutoFit/>
          </a:bodyPr>
          <a:lstStyle/>
          <a:p>
            <a:r>
              <a:rPr lang="en-US" altLang="zh-CN" sz="1600" dirty="0"/>
              <a:t>If a symbolic execution </a:t>
            </a:r>
            <a:r>
              <a:rPr lang="en-US" altLang="zh-CN" sz="1600" dirty="0" smtClean="0"/>
              <a:t>is terminated, a </a:t>
            </a:r>
            <a:r>
              <a:rPr lang="en-US" altLang="zh-CN" sz="1600" dirty="0"/>
              <a:t>satisfying assignment to the current symbolic path </a:t>
            </a:r>
            <a:r>
              <a:rPr lang="en-US" altLang="zh-CN" sz="1600" dirty="0" smtClean="0"/>
              <a:t>constraint is </a:t>
            </a:r>
            <a:r>
              <a:rPr lang="en-US" altLang="zh-CN" sz="1600" dirty="0"/>
              <a:t>generated.</a:t>
            </a:r>
          </a:p>
        </p:txBody>
      </p:sp>
    </p:spTree>
    <p:extLst>
      <p:ext uri="{BB962C8B-B14F-4D97-AF65-F5344CB8AC3E}">
        <p14:creationId xmlns:p14="http://schemas.microsoft.com/office/powerpoint/2010/main" xmlns="" val="20324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500"/>
                                        <p:tgtEl>
                                          <p:spTgt spid="29">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fade">
                                      <p:cBhvr>
                                        <p:cTn id="34" dur="500"/>
                                        <p:tgtEl>
                                          <p:spTgt spid="30">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xEl>
                                              <p:pRg st="1" end="1"/>
                                            </p:txEl>
                                          </p:spTgt>
                                        </p:tgtEl>
                                        <p:attrNameLst>
                                          <p:attrName>style.visibility</p:attrName>
                                        </p:attrNameLst>
                                      </p:cBhvr>
                                      <p:to>
                                        <p:strVal val="visible"/>
                                      </p:to>
                                    </p:set>
                                    <p:animEffect transition="in" filter="fade">
                                      <p:cBhvr>
                                        <p:cTn id="37" dur="500"/>
                                        <p:tgtEl>
                                          <p:spTgt spid="30">
                                            <p:txEl>
                                              <p:pRg st="1" end="1"/>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fade">
                                      <p:cBhvr>
                                        <p:cTn id="41" dur="500"/>
                                        <p:tgtEl>
                                          <p:spTgt spid="3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xEl>
                                              <p:pRg st="1" end="1"/>
                                            </p:txEl>
                                          </p:spTgt>
                                        </p:tgtEl>
                                        <p:attrNameLst>
                                          <p:attrName>style.visibility</p:attrName>
                                        </p:attrNameLst>
                                      </p:cBhvr>
                                      <p:to>
                                        <p:strVal val="visible"/>
                                      </p:to>
                                    </p:set>
                                    <p:animEffect transition="in" filter="fade">
                                      <p:cBhvr>
                                        <p:cTn id="44"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system can automatically checks test case results.</a:t>
            </a:r>
          </a:p>
          <a:p>
            <a:pPr lvl="1">
              <a:spcAft>
                <a:spcPts val="600"/>
              </a:spcAft>
            </a:pPr>
            <a:r>
              <a:rPr lang="en-US" altLang="zh-CN" dirty="0" smtClean="0"/>
              <a:t>Finally, the system offers a program verifier which uses symbolic execution and user supplied assertions to generate the verification condition.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smtClean="0"/>
              <a:t>Effigy</a:t>
            </a:r>
            <a:endParaRPr lang="zh-CN" altLang="en-US" dirty="0"/>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xmlns=""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xmlns="" val="20000"/>
                    </a:ext>
                  </a:extLst>
                </a:gridCol>
                <a:gridCol w="1720303">
                  <a:extLst>
                    <a:ext uri="{9D8B030D-6E8A-4147-A177-3AD203B41FA5}">
                      <a16:colId xmlns:a16="http://schemas.microsoft.com/office/drawing/2014/main" xmlns="" val="20001"/>
                    </a:ext>
                  </a:extLst>
                </a:gridCol>
                <a:gridCol w="2116697">
                  <a:extLst>
                    <a:ext uri="{9D8B030D-6E8A-4147-A177-3AD203B41FA5}">
                      <a16:colId xmlns:a16="http://schemas.microsoft.com/office/drawing/2014/main" xmlns=""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xmlns=""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smtClean="0">
                          <a:latin typeface="Times New Roman" pitchFamily="18" charset="0"/>
                          <a:cs typeface="Times New Roman" pitchFamily="18" charset="0"/>
                        </a:rPr>
                        <a:t>(a &gt; 0) &amp; (a &gt; 5) </a:t>
                      </a:r>
                      <a:endParaRPr lang="zh-CN" altLang="en-US" sz="160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xmlns=""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xmlns=""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xmlns=""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xmlns="" val="635949774"/>
              </p:ext>
            </p:extLst>
          </p:nvPr>
        </p:nvGraphicFramePr>
        <p:xfrm>
          <a:off x="6516216" y="4005064"/>
          <a:ext cx="258710" cy="199008"/>
        </p:xfrm>
        <a:graphic>
          <a:graphicData uri="http://schemas.openxmlformats.org/presentationml/2006/ole">
            <p:oleObj spid="_x0000_s1044" name="公式" r:id="rId3" imgW="164880" imgH="126720" progId="Equation.3">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2921541962"/>
              </p:ext>
            </p:extLst>
          </p:nvPr>
        </p:nvGraphicFramePr>
        <p:xfrm>
          <a:off x="6516216" y="4375804"/>
          <a:ext cx="258710" cy="199008"/>
        </p:xfrm>
        <a:graphic>
          <a:graphicData uri="http://schemas.openxmlformats.org/presentationml/2006/ole">
            <p:oleObj spid="_x0000_s1045" name="公式" r:id="rId4" imgW="1648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xmlns="" val="20000"/>
                    </a:ext>
                  </a:extLst>
                </a:gridCol>
                <a:gridCol w="3786214">
                  <a:extLst>
                    <a:ext uri="{9D8B030D-6E8A-4147-A177-3AD203B41FA5}">
                      <a16:colId xmlns:a16="http://schemas.microsoft.com/office/drawing/2014/main" xmlns=""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t>
            </a:r>
            <a:r>
              <a:rPr lang="en-US" altLang="zh-CN" sz="2000"/>
              <a:t>an </a:t>
            </a:r>
            <a:r>
              <a:rPr lang="en-US" altLang="zh-CN" sz="2000" smtClean="0"/>
              <a:t>ascending-order array.</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a:latin typeface="Times New Roman" panose="02020603050405020304" pitchFamily="18" charset="0"/>
                <a:cs typeface="Times New Roman" panose="02020603050405020304" pitchFamily="18" charset="0"/>
              </a:rPr>
              <a:t>A(J+1</a:t>
            </a:r>
            <a:r>
              <a:rPr lang="en-US" altLang="zh-CN" sz="2000" b="1" smtClean="0">
                <a:latin typeface="Times New Roman" panose="02020603050405020304" pitchFamily="18" charset="0"/>
                <a:cs typeface="Times New Roman" panose="02020603050405020304" pitchFamily="18" charset="0"/>
              </a:rPr>
              <a:t>)</a:t>
            </a:r>
            <a:r>
              <a:rPr lang="en-US" altLang="zh-CN" sz="2000" smtClean="0"/>
              <a:t>.</a:t>
            </a:r>
          </a:p>
          <a:p>
            <a:r>
              <a:rPr lang="en-US" altLang="zh-CN" sz="2000" b="1" smtClean="0">
                <a:latin typeface="Times New Roman" pitchFamily="18" charset="0"/>
                <a:cs typeface="Times New Roman" pitchFamily="18" charset="0"/>
              </a:rPr>
              <a:t>CALL SEARCH (A, “N”,  “N”+4,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xmlns="" val="3670785006"/>
              </p:ext>
            </p:extLst>
          </p:nvPr>
        </p:nvGraphicFramePr>
        <p:xfrm>
          <a:off x="4476328" y="1774675"/>
          <a:ext cx="4344144" cy="4318621"/>
        </p:xfrm>
        <a:graphic>
          <a:graphicData uri="http://schemas.openxmlformats.org/drawingml/2006/table">
            <a:tbl>
              <a:tblPr firstRow="1">
                <a:tableStyleId>{69C7853C-536D-4A76-A0AE-DD22124D55A5}</a:tableStyleId>
              </a:tblPr>
              <a:tblGrid>
                <a:gridCol w="2736303">
                  <a:extLst>
                    <a:ext uri="{9D8B030D-6E8A-4147-A177-3AD203B41FA5}">
                      <a16:colId xmlns:a16="http://schemas.microsoft.com/office/drawing/2014/main" xmlns="" val="2561182014"/>
                    </a:ext>
                  </a:extLst>
                </a:gridCol>
                <a:gridCol w="1005943">
                  <a:extLst>
                    <a:ext uri="{9D8B030D-6E8A-4147-A177-3AD203B41FA5}">
                      <a16:colId xmlns:a16="http://schemas.microsoft.com/office/drawing/2014/main" xmlns="" val="3014690262"/>
                    </a:ext>
                  </a:extLst>
                </a:gridCol>
                <a:gridCol w="601898">
                  <a:extLst>
                    <a:ext uri="{9D8B030D-6E8A-4147-A177-3AD203B41FA5}">
                      <a16:colId xmlns:a16="http://schemas.microsoft.com/office/drawing/2014/main" xmlns="" val="1664197213"/>
                    </a:ext>
                  </a:extLst>
                </a:gridCol>
              </a:tblGrid>
              <a:tr h="359723">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pc</a:t>
                      </a:r>
                      <a:endParaRPr lang="zh-CN" altLang="en-US" i="1" dirty="0">
                        <a:solidFill>
                          <a:schemeClr val="tx1"/>
                        </a:solidFill>
                        <a:latin typeface="Times New Roman" panose="02020603050405020304" pitchFamily="18" charset="0"/>
                        <a:cs typeface="Times New Roman" panose="02020603050405020304" pitchFamily="18" charset="0"/>
                      </a:endParaRP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FOUND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J</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17514577"/>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85001912"/>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88602942"/>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(3)</a:t>
                      </a:r>
                      <a:r>
                        <a:rPr lang="en-US" altLang="zh-CN" sz="1400" baseline="0" dirty="0" smtClean="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1965801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597543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 </a:t>
                      </a:r>
                      <a:r>
                        <a:rPr lang="en-US" altLang="zh-CN" sz="1400" dirty="0" smtClean="0">
                          <a:latin typeface="Times New Roman" panose="02020603050405020304" pitchFamily="18" charset="0"/>
                          <a:cs typeface="Times New Roman" panose="02020603050405020304" pitchFamily="18" charset="0"/>
                        </a:rPr>
                        <a: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33893147"/>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75819450"/>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792868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181992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615362646"/>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102124365"/>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60413103"/>
                  </a:ext>
                </a:extLst>
              </a:tr>
            </a:tbl>
          </a:graphicData>
        </a:graphic>
      </p:graphicFrame>
    </p:spTree>
    <p:extLst>
      <p:ext uri="{BB962C8B-B14F-4D97-AF65-F5344CB8AC3E}">
        <p14:creationId xmlns:p14="http://schemas.microsoft.com/office/powerpoint/2010/main" xmlns="" val="34316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20</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Symbolic execution allows the creation of high-coverage test, which can help program testing and debugging. </a:t>
            </a:r>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a:p>
            <a:pPr>
              <a:spcAft>
                <a:spcPts val="600"/>
              </a:spcAft>
            </a:pPr>
            <a:r>
              <a:rPr lang="en-US" altLang="zh-CN" dirty="0"/>
              <a:t>Symbolic </a:t>
            </a:r>
            <a:r>
              <a:rPr lang="en-US" altLang="zh-CN" dirty="0" smtClean="0"/>
              <a:t>execution is also useful in other forms of program analysis, including program optimization.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21</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137591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xmlns="" val="1912946656"/>
      </p:ext>
    </p:extLst>
  </p:cSld>
  <p:clrMapOvr>
    <a:masterClrMapping/>
  </p:clrMapOvr>
  <mc:AlternateContent xmlns:mc="http://schemas.openxmlformats.org/markup-compatibility/2006">
    <mc:Choice xmlns:p14="http://schemas.microsoft.com/office/powerpoint/2010/main" xmlns="" Requires="p14">
      <p:transition spd="slow" p14:dur="2000" advTm="1792"/>
    </mc:Choice>
    <mc:Fallback>
      <p:transition spd="slow" advTm="179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xmlns=""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4"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xmlns=""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xmlns=""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xmlns=""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approach between two extremes 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in a given amount of </a:t>
            </a:r>
            <a:r>
              <a:rPr lang="en-US" altLang="zh-CN" sz="1800" dirty="0" smtClean="0"/>
              <a:t>time</a:t>
            </a:r>
          </a:p>
          <a:p>
            <a:pPr lvl="1">
              <a:spcAft>
                <a:spcPts val="600"/>
              </a:spcAft>
              <a:buFont typeface="+mj-lt"/>
              <a:buAutoNum type="arabicPeriod"/>
            </a:pPr>
            <a:r>
              <a:rPr lang="en-US" altLang="zh-CN" sz="1800" dirty="0"/>
              <a:t>for each path to generate a set of concrete input values exercising that path, and check for the presence of various kinds of errors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42438</TotalTime>
  <Words>2169</Words>
  <Application>Microsoft Office PowerPoint</Application>
  <PresentationFormat>全屏显示(4:3)</PresentationFormat>
  <Paragraphs>281</Paragraphs>
  <Slides>22</Slides>
  <Notes>9</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25" baseType="lpstr">
      <vt:lpstr>2_Network</vt:lpstr>
      <vt:lpstr>mopec-2</vt:lpstr>
      <vt:lpstr>公式</vt:lpstr>
      <vt:lpstr>幻灯片 1</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Symbolic Execution Semantics</vt:lpstr>
      <vt:lpstr>Effigy</vt:lpstr>
      <vt:lpstr>Effigy</vt:lpstr>
      <vt:lpstr>Effigy</vt:lpstr>
      <vt:lpstr>Effigy</vt:lpstr>
      <vt:lpstr>Effigy</vt:lpstr>
      <vt:lpstr>Practical Issues</vt:lpstr>
      <vt:lpstr>Conclusion</vt:lpstr>
      <vt:lpstr>幻灯片 22</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slt</cp:lastModifiedBy>
  <cp:revision>1329</cp:revision>
  <cp:lastPrinted>2014-03-24T00:35:37Z</cp:lastPrinted>
  <dcterms:created xsi:type="dcterms:W3CDTF">2012-02-01T01:23:27Z</dcterms:created>
  <dcterms:modified xsi:type="dcterms:W3CDTF">2020-12-01T16:25:40Z</dcterms:modified>
</cp:coreProperties>
</file>