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</p:sldIdLst>
  <p:sldSz cx="18288000" cy="10287000"/>
  <p:notesSz cx="6858000" cy="9144000"/>
  <p:embeddedFontLst>
    <p:embeddedFont>
      <p:font typeface="Arimo" panose="020B0604020202020204" charset="0"/>
      <p:regular r:id="rId18"/>
    </p:embeddedFont>
    <p:embeddedFont>
      <p:font typeface="Playfair Display" panose="00000500000000000000" pitchFamily="2" charset="0"/>
      <p:regular r:id="rId19"/>
      <p:bold r:id="rId20"/>
      <p:italic r:id="rId21"/>
      <p:boldItalic r:id="rId22"/>
    </p:embeddedFont>
    <p:embeddedFont>
      <p:font typeface="Playfair Display Bold" panose="00000800000000000000" charset="0"/>
      <p:regular r:id="rId23"/>
    </p:embeddedFont>
    <p:embeddedFont>
      <p:font typeface="Public Sans" panose="020B0604020202020204" charset="0"/>
      <p:regular r:id="rId24"/>
    </p:embeddedFont>
    <p:embeddedFont>
      <p:font typeface="Public Sans Bold" panose="020B0604020202020204" charset="0"/>
      <p:regular r:id="rId25"/>
    </p:embeddedFont>
    <p:embeddedFont>
      <p:font typeface="Public Sans Bold Italics" panose="020B0604020202020204" charset="0"/>
      <p:regular r:id="rId26"/>
    </p:embeddedFont>
    <p:embeddedFont>
      <p:font typeface="Public Sans Italics" panose="020B0604020202020204" charset="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1D9D93-6262-46F9-BF95-FBFF567C583D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F14F5-53AC-4FF2-894C-430C1F645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229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F14F5-53AC-4FF2-894C-430C1F6457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7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028706" y="4514765"/>
            <a:ext cx="16230594" cy="38509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2247274" y="7902014"/>
            <a:ext cx="5012026" cy="1657202"/>
          </a:xfrm>
          <a:custGeom>
            <a:avLst/>
            <a:gdLst/>
            <a:ahLst/>
            <a:cxnLst/>
            <a:rect l="l" t="t" r="r" b="b"/>
            <a:pathLst>
              <a:path w="5012026" h="1657202">
                <a:moveTo>
                  <a:pt x="0" y="0"/>
                </a:moveTo>
                <a:lnTo>
                  <a:pt x="5012026" y="0"/>
                </a:lnTo>
                <a:lnTo>
                  <a:pt x="5012026" y="1657202"/>
                </a:lnTo>
                <a:lnTo>
                  <a:pt x="0" y="1657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7670580" y="4776337"/>
            <a:ext cx="2946839" cy="64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00"/>
              </a:lnSpc>
              <a:spcBef>
                <a:spcPct val="0"/>
              </a:spcBef>
            </a:pPr>
            <a:r>
              <a:rPr lang="en-US" sz="3714" spc="843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PROIECT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80233" y="1983922"/>
            <a:ext cx="13527534" cy="3393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71"/>
              </a:lnSpc>
            </a:pPr>
            <a:r>
              <a:rPr lang="en-US" sz="9638" b="1" spc="48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Analiza </a:t>
            </a:r>
            <a:r>
              <a:rPr lang="en-US" sz="9638" b="1" spc="48" dirty="0" err="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și</a:t>
            </a:r>
            <a:r>
              <a:rPr lang="en-US" sz="9638" b="1" spc="48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</a:t>
            </a:r>
            <a:r>
              <a:rPr lang="en-US" sz="9638" b="1" spc="48" dirty="0" err="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predicția</a:t>
            </a:r>
            <a:r>
              <a:rPr lang="en-US" sz="9638" b="1" spc="48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BURNOUT-</a:t>
            </a:r>
            <a:r>
              <a:rPr lang="en-US" sz="9638" b="1" spc="48" dirty="0" err="1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ului</a:t>
            </a:r>
            <a:r>
              <a:rPr lang="en-US" sz="9638" b="1" spc="48" dirty="0">
                <a:solidFill>
                  <a:srgbClr val="2B2C30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 la job</a:t>
            </a:r>
          </a:p>
          <a:p>
            <a:pPr algn="ctr">
              <a:lnSpc>
                <a:spcPts val="8771"/>
              </a:lnSpc>
            </a:pPr>
            <a:endParaRPr lang="en-US" sz="9638" b="1" spc="48" dirty="0">
              <a:solidFill>
                <a:srgbClr val="2B2C30"/>
              </a:solidFill>
              <a:latin typeface="Playfair Display Bold"/>
              <a:ea typeface="Playfair Display Bold"/>
              <a:cs typeface="Playfair Display Bold"/>
              <a:sym typeface="Playfair Display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16407" y="8041005"/>
            <a:ext cx="7862435" cy="1303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Student: Popescu Adelin-Petrișor</a:t>
            </a:r>
          </a:p>
          <a:p>
            <a:pPr algn="l">
              <a:lnSpc>
                <a:spcPts val="3450"/>
              </a:lnSpc>
            </a:pP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Curs: Analiza </a:t>
            </a:r>
            <a:r>
              <a:rPr lang="en-US" sz="23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și</a:t>
            </a: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3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Vizualizarea</a:t>
            </a:r>
            <a:r>
              <a:rPr lang="en-US" sz="23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3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Datelor</a:t>
            </a:r>
            <a:endParaRPr lang="en-US" sz="23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3450"/>
              </a:lnSpc>
            </a:pPr>
            <a:endParaRPr lang="en-US" sz="23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159382"/>
            <a:ext cx="15033418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Detectare</a:t>
            </a: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semne</a:t>
            </a: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BURNOUT - Random Forest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438648"/>
            <a:ext cx="15684229" cy="12275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 u="sng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Scop</a:t>
            </a:r>
            <a:r>
              <a:rPr lang="en-US" sz="27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Identificarea automată a postărilor care sugerează burnout, pe baza conținutului textual analizat.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93016"/>
            <a:ext cx="6179960" cy="2503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 u="sng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Date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Postări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Reddit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etichetate</a:t>
            </a:r>
            <a:endParaRPr lang="en-US" sz="2700" dirty="0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l">
              <a:lnSpc>
                <a:spcPts val="5049"/>
              </a:lnSpc>
            </a:pP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(Burnout = 1,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Neutru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= 0,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Pozitiv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= -1)</a:t>
            </a:r>
          </a:p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 u="sng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Features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vectori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TF-IDF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extrași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din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texte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2700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preprocesate</a:t>
            </a:r>
            <a:r>
              <a:rPr lang="en-US" sz="2700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6116193"/>
            <a:ext cx="3693579" cy="3125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0" lvl="1" indent="-291465" algn="l">
              <a:lnSpc>
                <a:spcPts val="5049"/>
              </a:lnSpc>
              <a:buFont typeface="Arial"/>
              <a:buChar char="•"/>
            </a:pPr>
            <a:r>
              <a:rPr lang="en-US" sz="2700" u="sng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Parametri</a:t>
            </a:r>
            <a:r>
              <a:rPr lang="en-US" sz="2700" u="sng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>
              <a:lnSpc>
                <a:spcPts val="5049"/>
              </a:lnSpc>
              <a:spcBef>
                <a:spcPct val="0"/>
              </a:spcBef>
            </a:pPr>
            <a:r>
              <a:rPr lang="en-US" sz="2700" i="1" dirty="0" err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n_estimators</a:t>
            </a:r>
            <a:r>
              <a:rPr lang="en-US" sz="2700" i="1" dirty="0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=</a:t>
            </a:r>
            <a:r>
              <a:rPr lang="en-US" sz="2800" dirty="0"/>
              <a:t>290</a:t>
            </a:r>
            <a:endParaRPr lang="en-US" sz="2800" i="1" dirty="0">
              <a:solidFill>
                <a:srgbClr val="2B2C30"/>
              </a:solidFill>
              <a:latin typeface="Public Sans Italics"/>
              <a:ea typeface="Public Sans Italics"/>
              <a:cs typeface="Public Sans Italics"/>
              <a:sym typeface="Public Sans Italics"/>
            </a:endParaRPr>
          </a:p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2700" i="1" dirty="0" err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max_depth</a:t>
            </a:r>
            <a:r>
              <a:rPr lang="en-US" sz="2700" i="1" dirty="0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=None</a:t>
            </a:r>
          </a:p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2700" i="1" dirty="0" err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min_samples_leaf</a:t>
            </a:r>
            <a:r>
              <a:rPr lang="en-US" sz="2700" i="1" dirty="0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=2</a:t>
            </a:r>
          </a:p>
          <a:p>
            <a:pPr algn="l">
              <a:lnSpc>
                <a:spcPts val="5049"/>
              </a:lnSpc>
              <a:spcBef>
                <a:spcPct val="0"/>
              </a:spcBef>
            </a:pPr>
            <a:r>
              <a:rPr lang="en-US" sz="2700" i="1" dirty="0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split 80/20 (train/test)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62D48E6-78C3-BBB8-BF2D-EC433A9F0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814" y="2247900"/>
            <a:ext cx="9294633" cy="73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14600" y="2080531"/>
            <a:ext cx="12038188" cy="7177769"/>
          </a:xfrm>
          <a:custGeom>
            <a:avLst/>
            <a:gdLst/>
            <a:ahLst/>
            <a:cxnLst/>
            <a:rect l="l" t="t" r="r" b="b"/>
            <a:pathLst>
              <a:path w="12038188" h="7177769">
                <a:moveTo>
                  <a:pt x="0" y="0"/>
                </a:moveTo>
                <a:lnTo>
                  <a:pt x="12038188" y="0"/>
                </a:lnTo>
                <a:lnTo>
                  <a:pt x="12038188" y="7177769"/>
                </a:lnTo>
                <a:lnTo>
                  <a:pt x="0" y="71777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59382"/>
            <a:ext cx="15033418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Detectare semne BURNOUT - Random Forest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4000" y="4101375"/>
            <a:ext cx="14076621" cy="5489882"/>
          </a:xfrm>
          <a:custGeom>
            <a:avLst/>
            <a:gdLst/>
            <a:ahLst/>
            <a:cxnLst/>
            <a:rect l="l" t="t" r="r" b="b"/>
            <a:pathLst>
              <a:path w="14076621" h="5489882">
                <a:moveTo>
                  <a:pt x="0" y="0"/>
                </a:moveTo>
                <a:lnTo>
                  <a:pt x="14076622" y="0"/>
                </a:lnTo>
                <a:lnTo>
                  <a:pt x="14076622" y="5489882"/>
                </a:lnTo>
                <a:lnTo>
                  <a:pt x="0" y="5489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38004"/>
            <a:ext cx="7429649" cy="1756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5" lvl="1" indent="-399412" algn="ctr">
              <a:lnSpc>
                <a:spcPts val="6918"/>
              </a:lnSpc>
              <a:buFont typeface="Arial"/>
              <a:buChar char="•"/>
            </a:pPr>
            <a:r>
              <a:rPr lang="en-US" sz="3699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Acuratețea</a:t>
            </a:r>
            <a:r>
              <a:rPr lang="en-US" sz="36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699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generală</a:t>
            </a:r>
            <a:r>
              <a:rPr lang="en-US" sz="3699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5400" b="1" dirty="0">
                <a:latin typeface="Courier New" panose="02070309020205020404" pitchFamily="49" charset="0"/>
              </a:rPr>
              <a:t>67.90%</a:t>
            </a:r>
            <a:endParaRPr lang="en-US" sz="5400" b="1" dirty="0"/>
          </a:p>
        </p:txBody>
      </p:sp>
      <p:sp>
        <p:nvSpPr>
          <p:cNvPr id="4" name="TextBox 4"/>
          <p:cNvSpPr txBox="1"/>
          <p:nvPr/>
        </p:nvSpPr>
        <p:spPr>
          <a:xfrm>
            <a:off x="10452688" y="1021877"/>
            <a:ext cx="6235112" cy="2880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 algn="ctr">
              <a:lnSpc>
                <a:spcPts val="5796"/>
              </a:lnSpc>
              <a:buFont typeface="Arial"/>
              <a:buChar char="•"/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Performanța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pe </a:t>
            </a: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fiecare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clasă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Pozitiv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(-1): Precision=</a:t>
            </a:r>
            <a:r>
              <a:rPr lang="en-US" sz="3600" b="1" dirty="0"/>
              <a:t>0.711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Neutru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(0): Precision=</a:t>
            </a:r>
            <a:r>
              <a:rPr lang="en-US" sz="3600" b="1" dirty="0"/>
              <a:t>0.597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Burnout (1): Precision=</a:t>
            </a:r>
            <a:r>
              <a:rPr lang="en-US" sz="3600" b="1" dirty="0"/>
              <a:t>0.712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159382"/>
            <a:ext cx="15033418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Detectare semne BURNOUT - Random Forest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9F9BBF-69D5-5CC9-D6EC-CDDDC56E9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C8FD8507-40BD-F7F0-943C-5D44C60997BC}"/>
              </a:ext>
            </a:extLst>
          </p:cNvPr>
          <p:cNvSpPr txBox="1"/>
          <p:nvPr/>
        </p:nvSpPr>
        <p:spPr>
          <a:xfrm>
            <a:off x="450570" y="6742531"/>
            <a:ext cx="6235112" cy="28805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69288" lvl="1" indent="-334644" algn="ctr">
              <a:lnSpc>
                <a:spcPts val="5796"/>
              </a:lnSpc>
              <a:buFont typeface="Arial"/>
              <a:buChar char="•"/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Performanța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pe </a:t>
            </a: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fiecare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clasă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Pozitiv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(-1): Precision=</a:t>
            </a:r>
            <a:r>
              <a:rPr lang="en-US" sz="3600" b="1" dirty="0"/>
              <a:t>0.73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 err="1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Neutru</a:t>
            </a: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(0): Precision=</a:t>
            </a:r>
            <a:r>
              <a:rPr lang="en-US" sz="3600" b="1" dirty="0"/>
              <a:t>0.60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ctr">
              <a:lnSpc>
                <a:spcPts val="5796"/>
              </a:lnSpc>
              <a:spcBef>
                <a:spcPct val="0"/>
              </a:spcBef>
            </a:pPr>
            <a:r>
              <a:rPr lang="en-US" sz="3099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Burnout (1): Precision=</a:t>
            </a:r>
            <a:r>
              <a:rPr lang="en-US" sz="3600" b="1" dirty="0"/>
              <a:t>0.72</a:t>
            </a:r>
            <a:endParaRPr lang="en-US" sz="3600" b="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4B2E20AF-DF16-0AD0-811C-38CB0D5B6BFF}"/>
              </a:ext>
            </a:extLst>
          </p:cNvPr>
          <p:cNvSpPr txBox="1"/>
          <p:nvPr/>
        </p:nvSpPr>
        <p:spPr>
          <a:xfrm>
            <a:off x="470449" y="159382"/>
            <a:ext cx="17588951" cy="839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79"/>
              </a:lnSpc>
            </a:pPr>
            <a:r>
              <a:rPr lang="en-US" sz="4000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Random Forest - GRID Search (</a:t>
            </a:r>
            <a:r>
              <a:rPr lang="en-US" sz="4000" b="1" u="sng" dirty="0">
                <a:latin typeface="Public Sans" panose="020B0604020202020204" charset="0"/>
              </a:rPr>
              <a:t>hyperparameter optimization technique)</a:t>
            </a:r>
            <a:endParaRPr lang="en-US" sz="4000" b="1" u="sng" dirty="0">
              <a:solidFill>
                <a:srgbClr val="2B2C30"/>
              </a:solidFill>
              <a:latin typeface="Public Sans" panose="020B0604020202020204" charset="0"/>
              <a:ea typeface="Public Sans Bold"/>
              <a:cs typeface="Public Sans Bold"/>
              <a:sym typeface="Public Sans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1274B7-7832-3D8F-9C51-F887603D9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952" y="1714500"/>
            <a:ext cx="9753599" cy="775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FCD06CB-899A-032D-43DD-745D6627A718}"/>
              </a:ext>
            </a:extLst>
          </p:cNvPr>
          <p:cNvSpPr txBox="1"/>
          <p:nvPr/>
        </p:nvSpPr>
        <p:spPr>
          <a:xfrm>
            <a:off x="1181102" y="1710336"/>
            <a:ext cx="4686297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100" b="1" dirty="0" err="1">
                <a:latin typeface="Public Sans" panose="020B0604020202020204" charset="0"/>
              </a:rPr>
              <a:t>Folosim</a:t>
            </a:r>
            <a:r>
              <a:rPr lang="en-US" sz="3100" b="1" dirty="0">
                <a:latin typeface="Public Sans" panose="020B0604020202020204" charset="0"/>
              </a:rPr>
              <a:t> macro: </a:t>
            </a:r>
          </a:p>
          <a:p>
            <a:pPr algn="ctr"/>
            <a:r>
              <a:rPr lang="en-US" sz="3100" b="1" dirty="0">
                <a:latin typeface="Public Sans" panose="020B0604020202020204" charset="0"/>
              </a:rPr>
              <a:t>Scoring = ‘</a:t>
            </a:r>
            <a:r>
              <a:rPr lang="en-US" sz="3100" b="1" dirty="0" err="1">
                <a:latin typeface="Public Sans" panose="020B0604020202020204" charset="0"/>
              </a:rPr>
              <a:t>recall_macro</a:t>
            </a:r>
            <a:r>
              <a:rPr lang="en-US" sz="3100" b="1" dirty="0">
                <a:latin typeface="Public Sans" panose="020B0604020202020204" charset="0"/>
              </a:rPr>
              <a:t>’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1732497-9402-1B61-80B6-7B3FD00A99E5}"/>
              </a:ext>
            </a:extLst>
          </p:cNvPr>
          <p:cNvCxnSpPr/>
          <p:nvPr/>
        </p:nvCxnSpPr>
        <p:spPr>
          <a:xfrm>
            <a:off x="3276600" y="2756776"/>
            <a:ext cx="0" cy="2077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6ABE300-8140-2156-1550-12E73DBEBC53}"/>
              </a:ext>
            </a:extLst>
          </p:cNvPr>
          <p:cNvSpPr txBox="1"/>
          <p:nvPr/>
        </p:nvSpPr>
        <p:spPr>
          <a:xfrm>
            <a:off x="3286539" y="3434969"/>
            <a:ext cx="2743199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dirty="0" err="1">
                <a:latin typeface="Public Sans" panose="020B0604020202020204" charset="0"/>
              </a:rPr>
              <a:t>Consecință</a:t>
            </a:r>
            <a:r>
              <a:rPr lang="en-US" sz="3100" dirty="0">
                <a:latin typeface="Public Sans" panose="020B0604020202020204" charset="0"/>
              </a:rPr>
              <a:t>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86634-E74D-8B9B-793C-EC42D8D8EC32}"/>
              </a:ext>
            </a:extLst>
          </p:cNvPr>
          <p:cNvSpPr txBox="1"/>
          <p:nvPr/>
        </p:nvSpPr>
        <p:spPr>
          <a:xfrm>
            <a:off x="212024" y="4943342"/>
            <a:ext cx="71627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i="1" u="sng" dirty="0" err="1">
                <a:latin typeface="Public Sans" panose="020B0604020202020204" charset="0"/>
              </a:rPr>
              <a:t>Scade</a:t>
            </a:r>
            <a:r>
              <a:rPr lang="en-US" sz="3100" u="sng" dirty="0">
                <a:latin typeface="Public Sans" panose="020B0604020202020204" charset="0"/>
              </a:rPr>
              <a:t> Scorul , </a:t>
            </a:r>
            <a:r>
              <a:rPr lang="en-US" sz="3100" i="1" u="sng" dirty="0" err="1">
                <a:latin typeface="Public Sans" panose="020B0604020202020204" charset="0"/>
              </a:rPr>
              <a:t>crește</a:t>
            </a:r>
            <a:r>
              <a:rPr lang="en-US" sz="3100" u="sng" dirty="0">
                <a:latin typeface="Public Sans" panose="020B0604020202020204" charset="0"/>
              </a:rPr>
              <a:t> </a:t>
            </a:r>
            <a:r>
              <a:rPr lang="en-US" sz="3100" u="sng" dirty="0" err="1">
                <a:latin typeface="Public Sans" panose="020B0604020202020204" charset="0"/>
              </a:rPr>
              <a:t>clasa</a:t>
            </a:r>
            <a:r>
              <a:rPr lang="en-US" sz="3100" u="sng" dirty="0">
                <a:latin typeface="Public Sans" panose="020B0604020202020204" charset="0"/>
              </a:rPr>
              <a:t> </a:t>
            </a:r>
            <a:r>
              <a:rPr lang="en-US" sz="3100" u="sng" dirty="0" err="1">
                <a:latin typeface="Public Sans" panose="020B0604020202020204" charset="0"/>
              </a:rPr>
              <a:t>minoritară</a:t>
            </a:r>
            <a:r>
              <a:rPr lang="en-US" sz="3100" u="sng" dirty="0">
                <a:latin typeface="Public Sans" panose="020B0604020202020204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687206-A071-0A0C-6017-79C306CC6A4F}"/>
              </a:ext>
            </a:extLst>
          </p:cNvPr>
          <p:cNvSpPr txBox="1"/>
          <p:nvPr/>
        </p:nvSpPr>
        <p:spPr>
          <a:xfrm>
            <a:off x="-1003873" y="5700255"/>
            <a:ext cx="9144000" cy="861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98825" lvl="1" indent="-399412" algn="ctr">
              <a:lnSpc>
                <a:spcPts val="6918"/>
              </a:lnSpc>
              <a:buFont typeface="Arial"/>
              <a:buChar char="•"/>
            </a:pPr>
            <a:r>
              <a:rPr lang="en-US" sz="32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Acuratețea</a:t>
            </a:r>
            <a:r>
              <a:rPr lang="en-US" sz="32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generală</a:t>
            </a:r>
            <a:r>
              <a:rPr lang="en-US" sz="32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: </a:t>
            </a:r>
            <a:r>
              <a:rPr lang="en-US" sz="3200" b="1" dirty="0"/>
              <a:t>66.93</a:t>
            </a:r>
            <a:r>
              <a:rPr lang="en-US" sz="32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3055418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7D4FD2-9006-C057-581D-9A103551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6D1AB67-A2A6-4541-16FC-0F0E64B1BAC7}"/>
              </a:ext>
            </a:extLst>
          </p:cNvPr>
          <p:cNvSpPr txBox="1"/>
          <p:nvPr/>
        </p:nvSpPr>
        <p:spPr>
          <a:xfrm>
            <a:off x="7258050" y="30174"/>
            <a:ext cx="2857500" cy="8693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 err="1">
                <a:latin typeface="Public Sans Bold"/>
                <a:ea typeface="Public Sans Bold"/>
                <a:cs typeface="Public Sans Bold"/>
                <a:sym typeface="Public Sans Bold"/>
              </a:rPr>
              <a:t>Comparație</a:t>
            </a:r>
            <a:endParaRPr lang="en-US" sz="3999" b="1" u="sng" dirty="0"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B404528-2557-9A65-1AF6-82E5015A3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020089"/>
            <a:ext cx="9143999" cy="73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80C4C781-B22C-E097-D024-C6B81D072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2020089"/>
            <a:ext cx="8915399" cy="73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9946B8-5D8F-4623-F4F9-69129DC17AEC}"/>
              </a:ext>
            </a:extLst>
          </p:cNvPr>
          <p:cNvSpPr txBox="1"/>
          <p:nvPr/>
        </p:nvSpPr>
        <p:spPr>
          <a:xfrm>
            <a:off x="3657600" y="1333500"/>
            <a:ext cx="16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Courier New" panose="02070309020205020404" pitchFamily="49" charset="0"/>
              </a:rPr>
              <a:t>67.90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%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7AB75-9DF0-47E8-E6D5-3C898C28CADF}"/>
              </a:ext>
            </a:extLst>
          </p:cNvPr>
          <p:cNvSpPr txBox="1"/>
          <p:nvPr/>
        </p:nvSpPr>
        <p:spPr>
          <a:xfrm>
            <a:off x="12763499" y="1351722"/>
            <a:ext cx="1600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effectLst/>
                <a:latin typeface="Courier New" panose="02070309020205020404" pitchFamily="49" charset="0"/>
              </a:rPr>
              <a:t>66.93</a:t>
            </a:r>
            <a:r>
              <a:rPr lang="en-US" b="1" i="0" dirty="0">
                <a:effectLst/>
                <a:latin typeface="Courier New" panose="02070309020205020404" pitchFamily="49" charset="0"/>
              </a:rPr>
              <a:t>%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3814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451155"/>
            <a:ext cx="16408337" cy="2692345"/>
            <a:chOff x="0" y="0"/>
            <a:chExt cx="21877783" cy="3589793"/>
          </a:xfrm>
        </p:grpSpPr>
        <p:sp>
          <p:nvSpPr>
            <p:cNvPr id="3" name="AutoShape 3"/>
            <p:cNvSpPr/>
            <p:nvPr/>
          </p:nvSpPr>
          <p:spPr>
            <a:xfrm flipV="1">
              <a:off x="236976" y="3532098"/>
              <a:ext cx="21640792" cy="51345"/>
            </a:xfrm>
            <a:prstGeom prst="line">
              <a:avLst/>
            </a:prstGeom>
            <a:ln w="12700" cap="flat">
              <a:solidFill>
                <a:srgbClr val="2B2C3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466725"/>
              <a:ext cx="21877776" cy="29343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250"/>
                </a:lnSpc>
              </a:pPr>
              <a:r>
                <a:rPr lang="en-US" sz="16758" spc="83">
                  <a:solidFill>
                    <a:srgbClr val="2B2C30"/>
                  </a:solidFill>
                  <a:latin typeface="Playfair Display"/>
                  <a:ea typeface="Playfair Display"/>
                  <a:cs typeface="Playfair Display"/>
                  <a:sym typeface="Playfair Display"/>
                </a:rPr>
                <a:t>Thank you!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0531"/>
            <a:ext cx="12021836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Colectarea datelor  (Reddit API)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3062" y="2239548"/>
            <a:ext cx="16002488" cy="488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Subreddit-uri selectate:</a:t>
            </a:r>
          </a:p>
          <a:p>
            <a:pPr algn="l">
              <a:lnSpc>
                <a:spcPts val="4339"/>
              </a:lnSpc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 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burnout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, </a:t>
            </a:r>
          </a:p>
          <a:p>
            <a:pPr algn="l">
              <a:lnSpc>
                <a:spcPts val="4339"/>
              </a:lnSpc>
            </a:pP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-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overemployed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,  </a:t>
            </a:r>
          </a:p>
          <a:p>
            <a:pPr algn="l">
              <a:lnSpc>
                <a:spcPts val="4339"/>
              </a:lnSpc>
            </a:pP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-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jobs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, </a:t>
            </a:r>
          </a:p>
          <a:p>
            <a:pPr algn="l">
              <a:lnSpc>
                <a:spcPts val="4339"/>
              </a:lnSpc>
            </a:pP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-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depression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, </a:t>
            </a:r>
          </a:p>
          <a:p>
            <a:pPr algn="l">
              <a:lnSpc>
                <a:spcPts val="4339"/>
              </a:lnSpc>
            </a:pP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-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workreform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, </a:t>
            </a:r>
          </a:p>
          <a:p>
            <a:pPr algn="l">
              <a:lnSpc>
                <a:spcPts val="4339"/>
              </a:lnSpc>
            </a:pP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-</a:t>
            </a:r>
            <a:r>
              <a:rPr lang="en-US" sz="3099" b="1" i="1">
                <a:solidFill>
                  <a:srgbClr val="2B2C30"/>
                </a:solidFill>
                <a:latin typeface="Public Sans Bold Italics"/>
                <a:ea typeface="Public Sans Bold Italics"/>
                <a:cs typeface="Public Sans Bold Italics"/>
                <a:sym typeface="Public Sans Bold Italics"/>
              </a:rPr>
              <a:t>mentalhealth</a:t>
            </a:r>
            <a:r>
              <a:rPr lang="en-US" sz="3099" i="1">
                <a:solidFill>
                  <a:srgbClr val="2B2C30"/>
                </a:solidFill>
                <a:latin typeface="Public Sans Italics"/>
                <a:ea typeface="Public Sans Italics"/>
                <a:cs typeface="Public Sans Italics"/>
                <a:sym typeface="Public Sans Italics"/>
              </a:rPr>
              <a:t>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Date extrase: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title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selftext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subreddit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num_comments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669286" lvl="1" indent="-334643" algn="l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Număr total de postări colectate: 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11.261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prin folosirea </a:t>
            </a:r>
            <a:r>
              <a:rPr lang="en-US" sz="3099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“subreddit. (hot, new, top)”</a:t>
            </a:r>
            <a:r>
              <a:rPr lang="en-US" sz="30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00531"/>
            <a:ext cx="12021836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Curățarea</a:t>
            </a: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și</a:t>
            </a: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Preprocesarea</a:t>
            </a: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Textului</a:t>
            </a:r>
            <a:endParaRPr lang="en-US" sz="3999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43431" y="2252190"/>
            <a:ext cx="13864530" cy="303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  <a:spcBef>
                <a:spcPct val="0"/>
              </a:spcBef>
            </a:pP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Combinarea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titlul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și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conținutul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n-US" sz="3201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title + </a:t>
            </a:r>
            <a:r>
              <a:rPr lang="en-US" sz="3201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selftext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)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într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-un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câmp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unificat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US" sz="3201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text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>
              <a:lnSpc>
                <a:spcPts val="4801"/>
              </a:lnSpc>
              <a:spcBef>
                <a:spcPct val="0"/>
              </a:spcBef>
            </a:pP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Aplicarea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curățării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:</a:t>
            </a:r>
          </a:p>
          <a:p>
            <a:pPr marL="691132" lvl="1" indent="-345566" algn="l">
              <a:lnSpc>
                <a:spcPts val="4801"/>
              </a:lnSpc>
              <a:spcBef>
                <a:spcPct val="0"/>
              </a:spcBef>
              <a:buFont typeface="Arial"/>
              <a:buChar char="•"/>
            </a:pP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Conversie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la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litere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mici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691132" lvl="1" indent="-345566" algn="l">
              <a:lnSpc>
                <a:spcPts val="4801"/>
              </a:lnSpc>
              <a:spcBef>
                <a:spcPct val="0"/>
              </a:spcBef>
              <a:buFont typeface="Arial"/>
              <a:buChar char="•"/>
            </a:pP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Eliminare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link-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uri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punctuație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spații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multiple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și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caractere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speciale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algn="l">
              <a:lnSpc>
                <a:spcPts val="4801"/>
              </a:lnSpc>
              <a:spcBef>
                <a:spcPct val="0"/>
              </a:spcBef>
            </a:pP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Creare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coloana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clean_text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pregătită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pentru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analiză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pe text.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27489"/>
            <a:ext cx="16215869" cy="303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01"/>
              </a:lnSpc>
            </a:pPr>
            <a:r>
              <a:rPr lang="en-US" sz="3201" b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! Prezența zgomotului ! - </a:t>
            </a:r>
            <a:r>
              <a:rPr lang="en-US" sz="320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jocul Burnout Paradise Remastered</a:t>
            </a:r>
          </a:p>
          <a:p>
            <a:pPr algn="l">
              <a:lnSpc>
                <a:spcPts val="4801"/>
              </a:lnSpc>
            </a:pPr>
            <a:r>
              <a:rPr lang="en-US" sz="320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Înlăturarea cuvintelor specifice jocului:</a:t>
            </a:r>
          </a:p>
          <a:p>
            <a:pPr algn="l">
              <a:lnSpc>
                <a:spcPts val="4801"/>
              </a:lnSpc>
            </a:pPr>
            <a:r>
              <a:rPr lang="en-US" sz="320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'burnout paradise', 'remastered', 'video game', 'play', 'Big Surf Island', ‘EA’, 'hunter mesquite', 'Big Surf Island', 'criterion games' ...</a:t>
            </a:r>
          </a:p>
          <a:p>
            <a:pPr algn="l">
              <a:lnSpc>
                <a:spcPts val="4801"/>
              </a:lnSpc>
              <a:spcBef>
                <a:spcPct val="0"/>
              </a:spcBef>
            </a:pPr>
            <a:endParaRPr lang="en-US" sz="3201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19147" y="2178119"/>
            <a:ext cx="13049706" cy="7780887"/>
          </a:xfrm>
          <a:custGeom>
            <a:avLst/>
            <a:gdLst/>
            <a:ahLst/>
            <a:cxnLst/>
            <a:rect l="l" t="t" r="r" b="b"/>
            <a:pathLst>
              <a:path w="13049706" h="7780887">
                <a:moveTo>
                  <a:pt x="0" y="0"/>
                </a:moveTo>
                <a:lnTo>
                  <a:pt x="13049706" y="0"/>
                </a:lnTo>
                <a:lnTo>
                  <a:pt x="13049706" y="7780887"/>
                </a:lnTo>
                <a:lnTo>
                  <a:pt x="0" y="77808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04800" y="159382"/>
            <a:ext cx="17678400" cy="8529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479"/>
              </a:lnSpc>
            </a:pPr>
            <a:r>
              <a:rPr lang="en-US" sz="4000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Vectorizarea</a:t>
            </a:r>
            <a:r>
              <a:rPr lang="en-US" sz="4000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</a:t>
            </a:r>
            <a:r>
              <a:rPr lang="en-US" sz="4000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Textului</a:t>
            </a:r>
            <a:r>
              <a:rPr lang="en-US" sz="4000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 cu TF-IDF (</a:t>
            </a:r>
            <a:r>
              <a:rPr lang="en-US" sz="4000" dirty="0"/>
              <a:t>Term Frequency-Inverse Document Frequency</a:t>
            </a:r>
            <a:r>
              <a:rPr lang="en-US" sz="4000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74058" y="1418814"/>
            <a:ext cx="15085141" cy="555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801"/>
              </a:lnSpc>
              <a:spcBef>
                <a:spcPct val="0"/>
              </a:spcBef>
            </a:pP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TF-IDF 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pentru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a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extrage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semnificația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fiecărui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cuvânt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in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funcție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 de </a:t>
            </a:r>
            <a:r>
              <a:rPr lang="en-US" sz="3201" dirty="0" err="1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frecvență</a:t>
            </a:r>
            <a:r>
              <a:rPr lang="en-US" sz="3201" dirty="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90530" y="2792379"/>
            <a:ext cx="7706941" cy="6922021"/>
          </a:xfrm>
          <a:custGeom>
            <a:avLst/>
            <a:gdLst/>
            <a:ahLst/>
            <a:cxnLst/>
            <a:rect l="l" t="t" r="r" b="b"/>
            <a:pathLst>
              <a:path w="7706941" h="6922021">
                <a:moveTo>
                  <a:pt x="0" y="0"/>
                </a:moveTo>
                <a:lnTo>
                  <a:pt x="7706940" y="0"/>
                </a:lnTo>
                <a:lnTo>
                  <a:pt x="7706940" y="6922021"/>
                </a:lnTo>
                <a:lnTo>
                  <a:pt x="0" y="69220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678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200531"/>
            <a:ext cx="12021836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POS Tagging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53106" y="1483516"/>
            <a:ext cx="12021836" cy="68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pe primele 50 de cuvinte din TF-IDF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3751081"/>
            <a:ext cx="7911198" cy="4717052"/>
          </a:xfrm>
          <a:custGeom>
            <a:avLst/>
            <a:gdLst/>
            <a:ahLst/>
            <a:cxnLst/>
            <a:rect l="l" t="t" r="r" b="b"/>
            <a:pathLst>
              <a:path w="7911198" h="4717052">
                <a:moveTo>
                  <a:pt x="0" y="0"/>
                </a:moveTo>
                <a:lnTo>
                  <a:pt x="7911198" y="0"/>
                </a:lnTo>
                <a:lnTo>
                  <a:pt x="7911198" y="4717051"/>
                </a:lnTo>
                <a:lnTo>
                  <a:pt x="0" y="47170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144000" y="3751081"/>
            <a:ext cx="7911198" cy="4717052"/>
          </a:xfrm>
          <a:custGeom>
            <a:avLst/>
            <a:gdLst/>
            <a:ahLst/>
            <a:cxnLst/>
            <a:rect l="l" t="t" r="r" b="b"/>
            <a:pathLst>
              <a:path w="7911198" h="4717052">
                <a:moveTo>
                  <a:pt x="0" y="0"/>
                </a:moveTo>
                <a:lnTo>
                  <a:pt x="7911198" y="0"/>
                </a:lnTo>
                <a:lnTo>
                  <a:pt x="7911198" y="4717051"/>
                </a:lnTo>
                <a:lnTo>
                  <a:pt x="0" y="47170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-3121130" y="600075"/>
            <a:ext cx="12543566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600"/>
              </a:lnSpc>
            </a:pPr>
            <a:r>
              <a:rPr lang="en-US" sz="5500" b="1" u="sng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POS Tagging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824705"/>
            <a:ext cx="1254356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Alegem substantivele și verbele pentru o analiză mai concretă.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/>
        </p:nvGraphicFramePr>
        <p:xfrm>
          <a:off x="1028700" y="3084843"/>
          <a:ext cx="15271978" cy="6926947"/>
        </p:xfrm>
        <a:graphic>
          <a:graphicData uri="http://schemas.openxmlformats.org/drawingml/2006/table">
            <a:tbl>
              <a:tblPr/>
              <a:tblGrid>
                <a:gridCol w="3626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380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6146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Top 10 words per topic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LABEL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503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B2C3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Topic 1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B2C3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job, work, oe, jobs, just, company, j2, time, j1, got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Locul de muncă și rutina zilnică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08893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Topic 2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2B2C3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bernie, sanders, bro, lol, unions, war, car, traffic, labor, song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Discuții politice in mod informal</a:t>
                      </a:r>
                      <a:endParaRPr lang="en-US" sz="1100"/>
                    </a:p>
                    <a:p>
                      <a:pPr algn="ctr">
                        <a:lnSpc>
                          <a:spcPts val="2520"/>
                        </a:lnSpc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(ironic, meme-uri , comentarii sarcastice)</a:t>
                      </a:r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2611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Topic 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1" i="1">
                          <a:solidFill>
                            <a:srgbClr val="000000"/>
                          </a:solidFill>
                          <a:latin typeface="Public Sans Bold Italics"/>
                          <a:ea typeface="Public Sans Bold Italics"/>
                          <a:cs typeface="Public Sans Bold Italics"/>
                          <a:sym typeface="Public Sans Bold Italics"/>
                        </a:rPr>
                        <a:t>burnout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, billionaires, crash, america, billionaire, rich, tax, real, car, cars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Critica sistemului și inegalității sociale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2195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Topic 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burnout, workers, revenge, game, wage, american, union, billionaires, pay, healthcare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Burnout și mișcări sindicale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6758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Topic 5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just, like, im, feel, dont, life, want, know, people, don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Exprimare si emoții personale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1028700" y="200531"/>
            <a:ext cx="15033418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Topic Modelling - LDA (Latent Dirichlet Allocation)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1988622"/>
            <a:ext cx="14571245" cy="68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Etichetam top 5 topice 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0160" y="1620252"/>
            <a:ext cx="13647680" cy="7638048"/>
          </a:xfrm>
          <a:custGeom>
            <a:avLst/>
            <a:gdLst/>
            <a:ahLst/>
            <a:cxnLst/>
            <a:rect l="l" t="t" r="r" b="b"/>
            <a:pathLst>
              <a:path w="13647680" h="7638048">
                <a:moveTo>
                  <a:pt x="0" y="0"/>
                </a:moveTo>
                <a:lnTo>
                  <a:pt x="13647680" y="0"/>
                </a:lnTo>
                <a:lnTo>
                  <a:pt x="13647680" y="7638048"/>
                </a:lnTo>
                <a:lnTo>
                  <a:pt x="0" y="76380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4703" y="289305"/>
            <a:ext cx="16822477" cy="739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7"/>
              </a:lnSpc>
            </a:pPr>
            <a:r>
              <a:rPr lang="en-US" sz="3399" b="1" u="sng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Sentiment Analysis - VADER (Valence Aware Dictionary and sentiment Reasoner)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E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45677" y="2865455"/>
            <a:ext cx="16796646" cy="4556090"/>
          </a:xfrm>
          <a:custGeom>
            <a:avLst/>
            <a:gdLst/>
            <a:ahLst/>
            <a:cxnLst/>
            <a:rect l="l" t="t" r="r" b="b"/>
            <a:pathLst>
              <a:path w="16796646" h="4556090">
                <a:moveTo>
                  <a:pt x="0" y="0"/>
                </a:moveTo>
                <a:lnTo>
                  <a:pt x="16796646" y="0"/>
                </a:lnTo>
                <a:lnTo>
                  <a:pt x="16796646" y="4556090"/>
                </a:lnTo>
                <a:lnTo>
                  <a:pt x="0" y="45560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59382"/>
            <a:ext cx="15033418" cy="86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79"/>
              </a:lnSpc>
            </a:pPr>
            <a:r>
              <a:rPr lang="en-US" sz="3999" b="1" u="sng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WordCloud</a:t>
            </a:r>
            <a:endParaRPr lang="en-US" sz="3999" b="1" u="sng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2652" y="1511540"/>
            <a:ext cx="14571245" cy="689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7" lvl="1" indent="-345439" algn="l">
              <a:lnSpc>
                <a:spcPts val="5983"/>
              </a:lnSpc>
              <a:buFont typeface="Arial"/>
              <a:buChar char="•"/>
            </a:pPr>
            <a:r>
              <a:rPr lang="en-US" sz="31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Vizualizam cuvintele împarțite in 2 categorii.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2120C1E-47AE-2F8A-61C8-FF92EE91D8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„feel”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„want”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„tired”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„hate”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„depression”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„anxiety”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„sad”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„shit”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9284FB9-1AE1-E0C3-CF45-6C0B314055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652" y="80391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„feel”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„want”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„tired”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„hate”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„depression”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„anxiety”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„sad”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„shit”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695ECF1-93B9-7A27-95DE-BA6FBAB6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80391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„really”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„way”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„help”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„support”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„find”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„today”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„life”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„good”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650</Words>
  <Application>Microsoft Office PowerPoint</Application>
  <PresentationFormat>Custom</PresentationFormat>
  <Paragraphs>89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Playfair Display Bold</vt:lpstr>
      <vt:lpstr>Calibri</vt:lpstr>
      <vt:lpstr>Public Sans</vt:lpstr>
      <vt:lpstr>Aptos</vt:lpstr>
      <vt:lpstr>Courier New</vt:lpstr>
      <vt:lpstr>Public Sans Bold Italics</vt:lpstr>
      <vt:lpstr>Public Sans Italics</vt:lpstr>
      <vt:lpstr>Playfair Display</vt:lpstr>
      <vt:lpstr>Public Sans Bold</vt:lpstr>
      <vt:lpstr>Arimo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Neutral Minimalist New Business Pitch Deck Presentation</dc:title>
  <cp:lastModifiedBy>Adelin-Petrișor Popescu</cp:lastModifiedBy>
  <cp:revision>6</cp:revision>
  <dcterms:created xsi:type="dcterms:W3CDTF">2006-08-16T00:00:00Z</dcterms:created>
  <dcterms:modified xsi:type="dcterms:W3CDTF">2025-06-27T08:23:47Z</dcterms:modified>
  <dc:identifier>DAGrNJ35dX8</dc:identifier>
</cp:coreProperties>
</file>