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71" r:id="rId4"/>
    <p:sldId id="257" r:id="rId5"/>
    <p:sldId id="263" r:id="rId7"/>
    <p:sldId id="258" r:id="rId8"/>
    <p:sldId id="259" r:id="rId9"/>
    <p:sldId id="264" r:id="rId10"/>
    <p:sldId id="270" r:id="rId11"/>
    <p:sldId id="262" r:id="rId12"/>
    <p:sldId id="260" r:id="rId13"/>
    <p:sldId id="272" r:id="rId14"/>
    <p:sldId id="275" r:id="rId15"/>
    <p:sldId id="273" r:id="rId16"/>
    <p:sldId id="26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557" autoAdjust="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seg\Dropbox\Blockchain hackathon\Population comparis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seg\Dropbox\Blockchain hackathon\Population 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2000">
                <a:solidFill>
                  <a:schemeClr val="tx1"/>
                </a:solidFill>
                <a:latin typeface="Arimo" charset="0"/>
              </a:rPr>
              <a:t>Clicks Clubcard Membership</a:t>
            </a:r>
            <a:r>
              <a:rPr lang="en-ZA" sz="2000" baseline="0">
                <a:solidFill>
                  <a:schemeClr val="tx1"/>
                </a:solidFill>
                <a:latin typeface="Arimo" charset="0"/>
              </a:rPr>
              <a:t> </a:t>
            </a:r>
            <a:r>
              <a:rPr lang="x-none" altLang="en-ZA" sz="2000" baseline="0">
                <a:solidFill>
                  <a:schemeClr val="tx1"/>
                </a:solidFill>
                <a:latin typeface="Arimo" charset="0"/>
              </a:rPr>
              <a:t>vs </a:t>
            </a:r>
            <a:r>
              <a:rPr lang="en-ZA" sz="2000">
                <a:solidFill>
                  <a:schemeClr val="tx1"/>
                </a:solidFill>
                <a:latin typeface="Arimo" charset="0"/>
              </a:rPr>
              <a:t>Population comparison </a:t>
            </a:r>
            <a:endParaRPr lang="en-ZA" sz="2000">
              <a:solidFill>
                <a:schemeClr val="tx1"/>
              </a:solidFill>
              <a:latin typeface="Arimo" charset="0"/>
            </a:endParaRPr>
          </a:p>
          <a:p>
            <a:pPr algn="ctr">
              <a:defRPr sz="20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sz="2000">
              <a:solidFill>
                <a:schemeClr val="tx1"/>
              </a:solidFill>
              <a:latin typeface="Arimo" charset="0"/>
            </a:endParaRPr>
          </a:p>
        </c:rich>
      </c:tx>
      <c:layout>
        <c:manualLayout>
          <c:xMode val="edge"/>
          <c:yMode val="edge"/>
          <c:x val="0.17236377964925"/>
          <c:y val="0.04701374311460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397296794594"/>
          <c:y val="0.191326510161683"/>
          <c:w val="0.83748196829727"/>
          <c:h val="0.682649752008934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Sheet1!$A$1:$A$4</c:f>
              <c:strCache>
                <c:ptCount val="4"/>
                <c:pt idx="0">
                  <c:v>Western Cape </c:v>
                </c:pt>
                <c:pt idx="1">
                  <c:v>Clicks Club Membership </c:v>
                </c:pt>
                <c:pt idx="2">
                  <c:v>Cape Town</c:v>
                </c:pt>
                <c:pt idx="3">
                  <c:v>Free State </c:v>
                </c:pt>
              </c:strCache>
            </c:strRef>
          </c:cat>
          <c:val>
            <c:numRef>
              <c:f>Sheet1!$B$1:$B$4</c:f>
              <c:numCache>
                <c:formatCode>_-* #\ ##0_-;\-* #\ ##0_-;_-* "-"??_-;_-@_-</c:formatCode>
                <c:ptCount val="4"/>
                <c:pt idx="0" c:formatCode="_-* #\ ##0_-;\-* #\ ##0_-;_-* &quot;-&quot;??_-;_-@_-">
                  <c:v>6510300</c:v>
                </c:pt>
                <c:pt idx="1" c:formatCode="_-* #\ ##0_-;\-* #\ ##0_-;_-* &quot;-&quot;??_-;_-@_-">
                  <c:v>6500000</c:v>
                </c:pt>
                <c:pt idx="2" c:formatCode="_-* #\ ##0_-;\-* #\ ##0_-;_-* &quot;-&quot;??_-;_-@_-">
                  <c:v>3776000</c:v>
                </c:pt>
                <c:pt idx="3" c:formatCode="_-* #\ ##0_-;\-* #\ ##0_-;_-* &quot;-&quot;??_-;_-@_-">
                  <c:v>2866700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6778224"/>
        <c:axId val="426775872"/>
      </c:barChart>
      <c:catAx>
        <c:axId val="42677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  <a:sym typeface="Arimo" charset="0"/>
              </a:defRPr>
            </a:pPr>
          </a:p>
        </c:txPr>
        <c:crossAx val="426775872"/>
        <c:crosses val="autoZero"/>
        <c:auto val="1"/>
        <c:lblAlgn val="ctr"/>
        <c:lblOffset val="100"/>
        <c:tickMarkSkip val="1"/>
        <c:noMultiLvlLbl val="0"/>
      </c:catAx>
      <c:valAx>
        <c:axId val="42677587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mo" charset="0"/>
                <a:ea typeface="Arimo" charset="0"/>
                <a:cs typeface="Arimo" charset="0"/>
                <a:sym typeface="Arimo" charset="0"/>
              </a:defRPr>
            </a:pPr>
          </a:p>
        </c:txPr>
        <c:crossAx val="42677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mo" charset="0"/>
                <a:ea typeface="Arimo" charset="0"/>
                <a:cs typeface="Arimo" charset="0"/>
                <a:sym typeface="Arimo" charset="0"/>
              </a:defRPr>
            </a:pPr>
            <a:r>
              <a:rPr lang="en-ZA" sz="2200">
                <a:latin typeface="Arimo" charset="0"/>
                <a:ea typeface="Arimo" charset="0"/>
                <a:cs typeface="Arimo" charset="0"/>
                <a:sym typeface="Arimo" charset="0"/>
              </a:rPr>
              <a:t>Clicks Sales Revenue Contribution</a:t>
            </a:r>
            <a:endParaRPr sz="2200">
              <a:latin typeface="Arimo" charset="0"/>
              <a:ea typeface="Arimo" charset="0"/>
              <a:cs typeface="Arimo" charset="0"/>
              <a:sym typeface="Arimo" charset="0"/>
            </a:endParaRPr>
          </a:p>
        </c:rich>
      </c:tx>
      <c:layout>
        <c:manualLayout>
          <c:xMode val="edge"/>
          <c:yMode val="edge"/>
          <c:x val="0.183407070752133"/>
          <c:y val="0.024048197650870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Arimo" charset="0"/>
                    <a:ea typeface="Arimo" charset="0"/>
                    <a:cs typeface="Arimo" charset="0"/>
                    <a:sym typeface="Arimo" charset="0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Sheet1!$A$8:$A$9</c:f>
              <c:strCache>
                <c:ptCount val="2"/>
                <c:pt idx="0">
                  <c:v>Clicks Clubcard Membership contribution</c:v>
                </c:pt>
                <c:pt idx="1">
                  <c:v>Without Clubcard</c:v>
                </c:pt>
              </c:strCache>
            </c:strRef>
          </c:cat>
          <c:val>
            <c:numRef>
              <c:f>Sheet1!$B$8:$B$9</c:f>
              <c:numCache>
                <c:formatCode>0.00%</c:formatCode>
                <c:ptCount val="2"/>
                <c:pt idx="0">
                  <c:v>0.774</c:v>
                </c:pt>
                <c:pt idx="1">
                  <c:v>0.226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latin typeface="Arimo" charset="0"/>
                <a:ea typeface="Arimo" charset="0"/>
                <a:cs typeface="Arimo" charset="0"/>
                <a:sym typeface="Arimo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latin typeface="Arimo" charset="0"/>
                <a:ea typeface="Arimo" charset="0"/>
                <a:cs typeface="Arimo" charset="0"/>
                <a:sym typeface="Arimo" charset="0"/>
              </a:defRPr>
            </a:pPr>
          </a:p>
        </c:txPr>
      </c:legendEntry>
      <c:layout>
        <c:manualLayout>
          <c:xMode val="edge"/>
          <c:yMode val="edge"/>
          <c:x val="0.655509169524378"/>
          <c:y val="0.382138517618469"/>
          <c:w val="0.339197852989414"/>
          <c:h val="0.1904009720534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mo" charset="0"/>
              <a:ea typeface="Arimo" charset="0"/>
              <a:cs typeface="Arimo" charset="0"/>
              <a:sym typeface="Arimo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1133-B915-495D-ABAB-2E0CED82785C}" type="datetimeFigureOut">
              <a:rPr lang="en-ZA" smtClean="0"/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200" dirty="0" smtClean="0"/>
                  <a:t>Too many loyalty schemes </a:t>
                </a:r>
                <a14:m>
                  <m:oMath xmlns:m="http://schemas.openxmlformats.org/officeDocument/2006/math">
                    <m:r>
                      <a:rPr lang="en-ZA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ZA" sz="1200" dirty="0" smtClean="0"/>
                  <a:t> Too many cards </a:t>
                </a:r>
              </a:p>
              <a:p>
                <a:endParaRPr lang="en-Z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80604020202020204" charset="0"/>
                  <a:buChar char="•"/>
                </a:pPr>
                <a:r>
                  <a:rPr lang="en-ZA" sz="1200" dirty="0" smtClean="0"/>
                  <a:t>Affordability of associated costs for small businesses (incl. IT investment, Marketing, Rewards redemption etc.)</a:t>
                </a:r>
                <a:endParaRPr lang="en-ZA" sz="1200" dirty="0"/>
              </a:p>
              <a:p>
                <a:pPr marL="171450" indent="-171450">
                  <a:buFont typeface="Arial" panose="02080604020202020204" charset="0"/>
                  <a:buChar char="•"/>
                </a:pPr>
                <a:r>
                  <a:rPr lang="en-ZA" sz="1200" dirty="0" smtClean="0"/>
                  <a:t>Too many loyalty schemes </a:t>
                </a:r>
                <a:r>
                  <a:rPr lang="en-ZA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ZA" sz="1200" dirty="0" smtClean="0"/>
                  <a:t> Too many cards </a:t>
                </a:r>
                <a:endParaRPr lang="en-ZA" sz="1200" dirty="0" smtClean="0"/>
              </a:p>
              <a:p>
                <a:pPr marL="171450" indent="-171450">
                  <a:buFont typeface="Arial" panose="02080604020202020204" charset="0"/>
                  <a:buChar char="•"/>
                </a:pPr>
                <a:r>
                  <a:rPr lang="en-ZA" sz="1200" b="1" dirty="0" smtClean="0"/>
                  <a:t>62</a:t>
                </a:r>
                <a:r>
                  <a:rPr lang="en-ZA" sz="1200" b="1" dirty="0"/>
                  <a:t>% </a:t>
                </a:r>
                <a:r>
                  <a:rPr lang="en-ZA" sz="1200" dirty="0"/>
                  <a:t>of customers do not believe that brands are not doing enough to reward them for their </a:t>
                </a:r>
                <a:r>
                  <a:rPr lang="en-ZA" sz="1200" dirty="0" smtClean="0"/>
                  <a:t>loyalty, increasing the chance of consumer habits changing   </a:t>
                </a:r>
                <a:r>
                  <a:rPr lang="en-ZA" sz="1200" dirty="0"/>
                  <a:t>(according to Forbes) </a:t>
                </a:r>
                <a:endParaRPr lang="en-ZA" sz="1200" dirty="0"/>
              </a:p>
              <a:p>
                <a:endParaRPr lang="en-Z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This slide is for the way forward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role out plan included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charset="0"/>
              <a:buChar char="•"/>
            </a:pPr>
            <a:r>
              <a:rPr lang="en-ZA" sz="1200" dirty="0" smtClean="0"/>
              <a:t>Affordability of associated costs for small businesses (incl. IT investment, Marketing, Rewards redemption etc.)</a:t>
            </a:r>
            <a:endParaRPr lang="en-ZA" sz="1200" dirty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sz="1200" dirty="0" smtClean="0"/>
              <a:t>Too many loyalty schemes </a:t>
            </a:r>
            <a:r>
              <a:rPr lang="en-ZA" sz="1200" b="0" i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ZA" sz="1200" dirty="0" smtClean="0"/>
              <a:t> Too many cards </a:t>
            </a:r>
            <a:endParaRPr lang="en-ZA" sz="1200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sz="1200" b="1" dirty="0" smtClean="0"/>
              <a:t>62</a:t>
            </a:r>
            <a:r>
              <a:rPr lang="en-ZA" sz="1200" b="1" dirty="0"/>
              <a:t>% </a:t>
            </a:r>
            <a:r>
              <a:rPr lang="en-ZA" sz="1200" dirty="0"/>
              <a:t>of customers do not believe that brands are not doing enough to reward them for their </a:t>
            </a:r>
            <a:r>
              <a:rPr lang="en-ZA" sz="1200" dirty="0" smtClean="0"/>
              <a:t>loyalty, increasing the chance of consumer habits changing   </a:t>
            </a:r>
            <a:r>
              <a:rPr lang="en-ZA" sz="1200" dirty="0"/>
              <a:t>(according to Forbes) </a:t>
            </a:r>
            <a:endParaRPr lang="en-ZA" sz="1200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charset="0"/>
              <a:buChar char="•"/>
            </a:pPr>
            <a:r>
              <a:rPr lang="en-ZA" sz="1200" dirty="0" smtClean="0"/>
              <a:t>Gives ability to retain existing customers and increases customer loyalty (through rewards for purchasing behaviour)</a:t>
            </a:r>
            <a:endParaRPr lang="en-ZA" sz="1200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sz="1200" dirty="0" smtClean="0"/>
              <a:t>Promotes brand image (by showing that the business cares for their loyal customers)</a:t>
            </a:r>
            <a:endParaRPr lang="en-ZA" sz="1200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sz="1200" dirty="0" smtClean="0"/>
              <a:t>It is </a:t>
            </a:r>
            <a:r>
              <a:rPr lang="en-ZA" sz="1200" b="1" dirty="0" smtClean="0"/>
              <a:t>5-10</a:t>
            </a:r>
            <a:r>
              <a:rPr lang="en-ZA" sz="1200" dirty="0" smtClean="0"/>
              <a:t> times less expensive to keep existing customers than acquiring new customers</a:t>
            </a:r>
            <a:endParaRPr lang="en-ZA" sz="120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ZA" dirty="0" smtClean="0"/>
              <a:t>Pharmaceutical and Retail are leading loyalty programmes in SA. </a:t>
            </a:r>
            <a:endParaRPr lang="en-Z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lang="en-ZA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ZA" dirty="0" smtClean="0"/>
              <a:t>According to Clicks </a:t>
            </a:r>
            <a:r>
              <a:rPr lang="en-ZA" dirty="0" err="1" smtClean="0"/>
              <a:t>Club</a:t>
            </a:r>
            <a:r>
              <a:rPr lang="en-ZA" baseline="0" dirty="0" err="1" smtClean="0"/>
              <a:t>Card</a:t>
            </a:r>
            <a:r>
              <a:rPr lang="en-ZA" baseline="0" dirty="0" smtClean="0"/>
              <a:t> membership reports, customer base grow to 6.5 million members and these make up 77.4% of the sales for 2017. </a:t>
            </a:r>
            <a:endParaRPr lang="en-Z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ZA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dirty="0" smtClean="0"/>
              <a:t>From this</a:t>
            </a:r>
            <a:r>
              <a:rPr lang="en-ZA" baseline="0" dirty="0" smtClean="0"/>
              <a:t> it is clear to see that it is beneficial for a business to have a loyalty programme as members contribute large proportion of total sales.</a:t>
            </a:r>
            <a:endParaRPr lang="en-ZA" baseline="0" dirty="0" smtClean="0"/>
          </a:p>
          <a:p>
            <a:pPr marL="171450" indent="-171450">
              <a:buFont typeface="Arial" panose="02080604020202020204" charset="0"/>
              <a:buChar char="•"/>
            </a:pPr>
            <a:endParaRPr lang="en-ZA" dirty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dirty="0" smtClean="0">
                <a:latin typeface="Arimo" charset="0"/>
                <a:sym typeface="+mn-ea"/>
              </a:rPr>
              <a:t>Clicks </a:t>
            </a:r>
            <a:r>
              <a:rPr lang="en-ZA" dirty="0" err="1" smtClean="0">
                <a:latin typeface="Arimo" charset="0"/>
                <a:sym typeface="+mn-ea"/>
              </a:rPr>
              <a:t>ClubCard</a:t>
            </a:r>
            <a:r>
              <a:rPr lang="en-ZA" dirty="0" smtClean="0">
                <a:latin typeface="Arimo" charset="0"/>
                <a:sym typeface="+mn-ea"/>
              </a:rPr>
              <a:t> Membership grew to </a:t>
            </a:r>
            <a:r>
              <a:rPr lang="en-ZA" b="1" dirty="0" smtClean="0">
                <a:latin typeface="Arimo" charset="0"/>
                <a:sym typeface="+mn-ea"/>
              </a:rPr>
              <a:t>6.5 </a:t>
            </a:r>
            <a:r>
              <a:rPr lang="en-ZA" b="1" dirty="0">
                <a:latin typeface="Arimo" charset="0"/>
                <a:sym typeface="+mn-ea"/>
              </a:rPr>
              <a:t>Million </a:t>
            </a:r>
            <a:r>
              <a:rPr lang="en-ZA" dirty="0">
                <a:latin typeface="Arimo" charset="0"/>
                <a:sym typeface="+mn-ea"/>
              </a:rPr>
              <a:t>M</a:t>
            </a:r>
            <a:r>
              <a:rPr lang="en-ZA" dirty="0" smtClean="0">
                <a:latin typeface="Arimo" charset="0"/>
                <a:sym typeface="+mn-ea"/>
              </a:rPr>
              <a:t>embers </a:t>
            </a:r>
            <a:endParaRPr lang="en-ZA" dirty="0">
              <a:latin typeface="Arimo" charset="0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lang="en-ZA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ZA" dirty="0" smtClean="0"/>
              <a:t>According to Clicks </a:t>
            </a:r>
            <a:r>
              <a:rPr lang="en-ZA" dirty="0" err="1" smtClean="0"/>
              <a:t>Club</a:t>
            </a:r>
            <a:r>
              <a:rPr lang="en-ZA" baseline="0" dirty="0" err="1" smtClean="0"/>
              <a:t>Card</a:t>
            </a:r>
            <a:r>
              <a:rPr lang="en-ZA" baseline="0" dirty="0" smtClean="0"/>
              <a:t> membership reports, customer base grow to 6.5 million members and these make up 77.4% of the sales for 2017. </a:t>
            </a:r>
            <a:endParaRPr lang="en-Z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ZA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dirty="0" smtClean="0"/>
              <a:t>From this</a:t>
            </a:r>
            <a:r>
              <a:rPr lang="en-ZA" baseline="0" dirty="0" smtClean="0"/>
              <a:t> it is clear to see that it is beneficial for a business to have a loyalty programme as members contribute large proportion of total sales.</a:t>
            </a:r>
            <a:endParaRPr lang="en-ZA" baseline="0" dirty="0" smtClean="0"/>
          </a:p>
          <a:p>
            <a:pPr marL="171450" indent="-171450">
              <a:buFont typeface="Arial" panose="02080604020202020204" charset="0"/>
              <a:buChar char="•"/>
            </a:pPr>
            <a:endParaRPr lang="en-ZA" dirty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dirty="0" smtClean="0">
                <a:latin typeface="Arimo" charset="0"/>
                <a:sym typeface="+mn-ea"/>
              </a:rPr>
              <a:t>Clicks </a:t>
            </a:r>
            <a:r>
              <a:rPr lang="en-ZA" dirty="0" err="1" smtClean="0">
                <a:latin typeface="Arimo" charset="0"/>
                <a:sym typeface="+mn-ea"/>
              </a:rPr>
              <a:t>ClubCard</a:t>
            </a:r>
            <a:r>
              <a:rPr lang="en-ZA" dirty="0" smtClean="0">
                <a:latin typeface="Arimo" charset="0"/>
                <a:sym typeface="+mn-ea"/>
              </a:rPr>
              <a:t> Membership grew to </a:t>
            </a:r>
            <a:r>
              <a:rPr lang="en-ZA" b="1" dirty="0" smtClean="0">
                <a:latin typeface="Arimo" charset="0"/>
                <a:sym typeface="+mn-ea"/>
              </a:rPr>
              <a:t>6.5 </a:t>
            </a:r>
            <a:r>
              <a:rPr lang="en-ZA" b="1" dirty="0">
                <a:latin typeface="Arimo" charset="0"/>
                <a:sym typeface="+mn-ea"/>
              </a:rPr>
              <a:t>Million </a:t>
            </a:r>
            <a:r>
              <a:rPr lang="en-ZA" dirty="0">
                <a:latin typeface="Arimo" charset="0"/>
                <a:sym typeface="+mn-ea"/>
              </a:rPr>
              <a:t>M</a:t>
            </a:r>
            <a:r>
              <a:rPr lang="en-ZA" dirty="0" smtClean="0">
                <a:latin typeface="Arimo" charset="0"/>
                <a:sym typeface="+mn-ea"/>
              </a:rPr>
              <a:t>embers </a:t>
            </a:r>
            <a:endParaRPr lang="en-ZA" dirty="0">
              <a:latin typeface="Arimo" charset="0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charset="0"/>
              <a:buChar char="•"/>
            </a:pPr>
            <a:r>
              <a:rPr lang="en-ZA" dirty="0" smtClean="0"/>
              <a:t>Access</a:t>
            </a:r>
            <a:r>
              <a:rPr lang="en-ZA" baseline="0" dirty="0" smtClean="0"/>
              <a:t> to a new market as well as products</a:t>
            </a:r>
            <a:endParaRPr lang="en-ZA" baseline="0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baseline="0" dirty="0" smtClean="0"/>
              <a:t>Therefore Strategic partnerships will better serve the needs of your customers when formed with the right businesses </a:t>
            </a:r>
            <a:endParaRPr lang="en-ZA" baseline="0" dirty="0" smtClean="0"/>
          </a:p>
          <a:p>
            <a:pPr marL="171450" indent="-171450">
              <a:buFont typeface="Arial" panose="02080604020202020204" charset="0"/>
              <a:buChar char="•"/>
            </a:pPr>
            <a:r>
              <a:rPr lang="en-ZA" dirty="0">
                <a:sym typeface="+mn-ea"/>
              </a:rPr>
              <a:t>Strategic partnerships </a:t>
            </a:r>
            <a:r>
              <a:rPr lang="en-ZA" dirty="0" smtClean="0">
                <a:sym typeface="+mn-ea"/>
              </a:rPr>
              <a:t>better </a:t>
            </a:r>
            <a:r>
              <a:rPr lang="en-ZA" dirty="0">
                <a:sym typeface="+mn-ea"/>
              </a:rPr>
              <a:t>serve the needs of </a:t>
            </a:r>
            <a:r>
              <a:rPr lang="en-ZA" dirty="0" smtClean="0">
                <a:sym typeface="+mn-ea"/>
              </a:rPr>
              <a:t>your customers </a:t>
            </a:r>
            <a:endParaRPr lang="en-ZA" dirty="0"/>
          </a:p>
          <a:p>
            <a:pPr marL="171450" indent="-171450">
              <a:buFont typeface="Arial" panose="02080604020202020204" charset="0"/>
              <a:buChar char="•"/>
            </a:pPr>
            <a:endParaRPr lang="en-ZA" baseline="0" dirty="0" smtClean="0"/>
          </a:p>
          <a:p>
            <a:pPr marL="0" indent="0">
              <a:buFont typeface="Arial" panose="02080604020202020204" charset="0"/>
              <a:buNone/>
            </a:pPr>
            <a:r>
              <a:rPr lang="en-ZA" baseline="0" dirty="0" smtClean="0"/>
              <a:t> </a:t>
            </a:r>
            <a:endParaRPr lang="en-ZA" baseline="0" dirty="0" smtClean="0"/>
          </a:p>
          <a:p>
            <a:pPr marL="171450" indent="-171450">
              <a:buFont typeface="Arial" panose="0208060402020202020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DE5DCD3-7279-456F-B3F2-F9402A78B546}" type="slidenum">
              <a:rPr lang="en-ZA" smtClean="0"/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m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mo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mo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Arimo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add shit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Arimo" charset="0"/>
              </a:defRPr>
            </a:lvl1pPr>
            <a:lvl2pPr>
              <a:defRPr>
                <a:latin typeface="Arimo" charset="0"/>
              </a:defRPr>
            </a:lvl2pPr>
            <a:lvl3pPr>
              <a:defRPr>
                <a:latin typeface="Arimo" charset="0"/>
              </a:defRPr>
            </a:lvl3pPr>
            <a:lvl4pPr>
              <a:defRPr>
                <a:latin typeface="Arimo" charset="0"/>
              </a:defRPr>
            </a:lvl4pPr>
            <a:lvl5pPr>
              <a:defRPr>
                <a:latin typeface="Arim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Arimo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 sz="3200"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>
                <a:latin typeface="Arimo" charset="0"/>
              </a:defRPr>
            </a:lvl1pPr>
            <a:lvl2pPr>
              <a:defRPr sz="1600">
                <a:latin typeface="Arimo" charset="0"/>
              </a:defRPr>
            </a:lvl2pPr>
            <a:lvl3pPr>
              <a:defRPr sz="1400">
                <a:latin typeface="Arimo" charset="0"/>
              </a:defRPr>
            </a:lvl3pPr>
            <a:lvl4pPr>
              <a:defRPr sz="1200">
                <a:latin typeface="Arimo" charset="0"/>
              </a:defRPr>
            </a:lvl4pPr>
            <a:lvl5pPr>
              <a:defRPr sz="1200">
                <a:latin typeface="Arimo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>
                <a:latin typeface="Arimo" charset="0"/>
              </a:defRPr>
            </a:lvl1pPr>
            <a:lvl2pPr>
              <a:defRPr sz="1600">
                <a:latin typeface="Arimo" charset="0"/>
              </a:defRPr>
            </a:lvl2pPr>
            <a:lvl3pPr>
              <a:defRPr sz="1400">
                <a:latin typeface="Arimo" charset="0"/>
              </a:defRPr>
            </a:lvl3pPr>
            <a:lvl4pPr>
              <a:defRPr sz="1200">
                <a:latin typeface="Arimo" charset="0"/>
              </a:defRPr>
            </a:lvl4pPr>
            <a:lvl5pPr>
              <a:defRPr sz="1200">
                <a:latin typeface="Arimo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mo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11" y="967737"/>
            <a:ext cx="8839218" cy="30480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34310" y="716031"/>
            <a:ext cx="6262834" cy="1752599"/>
          </a:xfrm>
        </p:spPr>
        <p:txBody>
          <a:bodyPr>
            <a:normAutofit/>
          </a:bodyPr>
          <a:lstStyle/>
          <a:p>
            <a:pPr algn="l"/>
            <a:r>
              <a:rPr lang="en-ZA" sz="4800" b="1" i="1" dirty="0" smtClean="0"/>
              <a:t>Aim of </a:t>
            </a:r>
            <a:endParaRPr lang="en-ZA" sz="4800" b="1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84311" y="2667000"/>
            <a:ext cx="10018712" cy="3397898"/>
          </a:xfrm>
        </p:spPr>
        <p:txBody>
          <a:bodyPr>
            <a:noAutofit/>
          </a:bodyPr>
          <a:lstStyle/>
          <a:p>
            <a:r>
              <a:rPr lang="en-ZA" sz="3200" dirty="0" smtClean="0"/>
              <a:t>Create accessibility to loyalty/rewards programs for small businesses </a:t>
            </a:r>
            <a:endParaRPr lang="en-ZA" sz="3200" dirty="0" smtClean="0"/>
          </a:p>
          <a:p>
            <a:r>
              <a:rPr lang="en-ZA" sz="3200" dirty="0" smtClean="0"/>
              <a:t>Incentivise customers to support small businesses</a:t>
            </a:r>
            <a:endParaRPr lang="en-ZA" sz="3200" dirty="0" smtClean="0"/>
          </a:p>
          <a:p>
            <a:r>
              <a:rPr lang="en-ZA" sz="3200" dirty="0" smtClean="0"/>
              <a:t>Facilitate partnerships between businesses</a:t>
            </a:r>
            <a:endParaRPr lang="en-ZA" sz="3200" dirty="0" smtClean="0"/>
          </a:p>
          <a:p>
            <a:r>
              <a:rPr lang="en-ZA" sz="3200" dirty="0" smtClean="0"/>
              <a:t>Remove the loyalty card system</a:t>
            </a:r>
            <a:endParaRPr lang="en-ZA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10" y="780736"/>
            <a:ext cx="4707246" cy="16231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demo go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2535" y="366395"/>
            <a:ext cx="7979410" cy="6118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coding in solid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715" y="297815"/>
            <a:ext cx="80264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 b="1"/>
              <a:t>Architecture</a:t>
            </a:r>
            <a:endParaRPr lang="x-none" altLang="en-US" sz="4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62250"/>
            <a:ext cx="11576050" cy="1752600"/>
          </a:xfrm>
        </p:spPr>
        <p:txBody>
          <a:bodyPr>
            <a:noAutofit/>
          </a:bodyPr>
          <a:lstStyle/>
          <a:p>
            <a:r>
              <a:rPr lang="en-ZA" sz="8800" b="1" i="1" dirty="0" smtClean="0"/>
              <a:t>Potential</a:t>
            </a:r>
            <a:r>
              <a:rPr lang="x-none" altLang="en-ZA" sz="8800" b="1" i="1" dirty="0" smtClean="0"/>
              <a:t>s is</a:t>
            </a:r>
            <a:r>
              <a:rPr lang="en-ZA" sz="8800" b="1" i="1" dirty="0" smtClean="0"/>
              <a:t> endless…</a:t>
            </a:r>
            <a:endParaRPr lang="en-ZA" sz="88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ques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381635"/>
            <a:ext cx="6008370" cy="6174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Agenda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457200" indent="-457200">
              <a:buAutoNum type="arabicPeriod"/>
            </a:pPr>
            <a:r>
              <a:rPr lang="x-none" altLang="en-US"/>
              <a:t>Problem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Benifit &amp; Impact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Business Idea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Demo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Architecture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Way forward</a:t>
            </a:r>
            <a:endParaRPr lang="x-none" altLang="en-US"/>
          </a:p>
          <a:p>
            <a:pPr marL="457200" indent="-457200">
              <a:buAutoNum type="arabicPeriod"/>
            </a:pPr>
            <a:r>
              <a:rPr lang="x-none" altLang="en-US"/>
              <a:t>Q &amp; A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4471" y="389255"/>
            <a:ext cx="10018713" cy="1752599"/>
          </a:xfrm>
        </p:spPr>
        <p:txBody>
          <a:bodyPr>
            <a:normAutofit/>
          </a:bodyPr>
          <a:lstStyle/>
          <a:p>
            <a:r>
              <a:rPr lang="en-ZA" sz="4800" b="1" i="1" dirty="0" smtClean="0">
                <a:latin typeface="Arimo" charset="0"/>
                <a:ea typeface="Sans Serif" charset="0"/>
              </a:rPr>
              <a:t>Current </a:t>
            </a:r>
            <a:r>
              <a:rPr lang="x-none" altLang="en-ZA" sz="4800" b="1" i="1" dirty="0" smtClean="0">
                <a:latin typeface="Arimo" charset="0"/>
                <a:ea typeface="Sans Serif" charset="0"/>
              </a:rPr>
              <a:t>P</a:t>
            </a:r>
            <a:r>
              <a:rPr lang="en-ZA" sz="4800" b="1" i="1" dirty="0" smtClean="0">
                <a:latin typeface="Arimo" charset="0"/>
                <a:ea typeface="Sans Serif" charset="0"/>
              </a:rPr>
              <a:t>roblem</a:t>
            </a:r>
            <a:endParaRPr lang="en-ZA" sz="4800" b="1" i="1" dirty="0" smtClean="0">
              <a:latin typeface="Arimo" charset="0"/>
              <a:ea typeface="Sans Serif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680845"/>
            <a:ext cx="5795645" cy="4346575"/>
          </a:xfrm>
          <a:prstGeom prst="rect">
            <a:avLst/>
          </a:prstGeom>
        </p:spPr>
      </p:pic>
      <p:pic>
        <p:nvPicPr>
          <p:cNvPr id="22" name="Picture 21" descr="too-many-smartphone-apps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299970"/>
            <a:ext cx="5253355" cy="3533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800" b="1" i="1" dirty="0" smtClean="0">
                <a:latin typeface="Arimo" charset="0"/>
              </a:rPr>
              <a:t>Current </a:t>
            </a:r>
            <a:r>
              <a:rPr lang="x-none" altLang="en-ZA" sz="4800" b="1" i="1" dirty="0" smtClean="0">
                <a:latin typeface="Arimo" charset="0"/>
              </a:rPr>
              <a:t>P</a:t>
            </a:r>
            <a:r>
              <a:rPr lang="en-ZA" sz="4800" b="1" i="1" dirty="0" smtClean="0">
                <a:latin typeface="Arimo" charset="0"/>
              </a:rPr>
              <a:t>roblem</a:t>
            </a:r>
            <a:endParaRPr lang="en-ZA" sz="4800" b="1" i="1" dirty="0" smtClean="0">
              <a:latin typeface="Arimo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56055" y="2337435"/>
            <a:ext cx="10027285" cy="2712085"/>
          </a:xfrm>
        </p:spPr>
        <p:txBody>
          <a:bodyPr>
            <a:normAutofit/>
          </a:bodyPr>
          <a:lstStyle/>
          <a:p>
            <a:r>
              <a:rPr lang="x-none" altLang="en-ZA" sz="3200" dirty="0" smtClean="0"/>
              <a:t>Business affordability cost</a:t>
            </a:r>
            <a:endParaRPr lang="x-none" altLang="en-ZA" sz="3200" dirty="0" smtClean="0"/>
          </a:p>
          <a:p>
            <a:r>
              <a:rPr lang="en-ZA" sz="3200" b="1" dirty="0" smtClean="0"/>
              <a:t>62</a:t>
            </a:r>
            <a:r>
              <a:rPr lang="x-none" altLang="en-ZA" sz="3200" b="1" dirty="0" smtClean="0"/>
              <a:t>.07</a:t>
            </a:r>
            <a:r>
              <a:rPr lang="en-ZA" sz="3200" b="1" dirty="0"/>
              <a:t>% </a:t>
            </a:r>
            <a:r>
              <a:rPr lang="en-ZA" sz="3200" dirty="0"/>
              <a:t>of customers </a:t>
            </a:r>
            <a:r>
              <a:rPr lang="x-none" altLang="en-ZA" sz="3200" dirty="0" smtClean="0"/>
              <a:t>are unsatisfied with brand loyalty reward</a:t>
            </a:r>
            <a:endParaRPr lang="x-none" altLang="en-ZA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175" y="556895"/>
            <a:ext cx="10846435" cy="1752600"/>
          </a:xfrm>
        </p:spPr>
        <p:txBody>
          <a:bodyPr>
            <a:noAutofit/>
          </a:bodyPr>
          <a:lstStyle/>
          <a:p>
            <a:r>
              <a:rPr lang="en-ZA" sz="4800" b="1" i="1" dirty="0" smtClean="0"/>
              <a:t>Benefit </a:t>
            </a:r>
            <a:r>
              <a:rPr lang="x-none" altLang="en-ZA" sz="4800" b="1" i="1" dirty="0" smtClean="0"/>
              <a:t>&amp; Impact</a:t>
            </a:r>
            <a:endParaRPr lang="x-none" altLang="en-ZA" sz="4800" b="1" i="1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</p:nvPr>
        </p:nvGraphicFramePr>
        <p:xfrm>
          <a:off x="1341055" y="2617245"/>
          <a:ext cx="10284903" cy="3234829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38500" dist="50800" dir="5400000" sy="-100000" algn="bl" rotWithShape="0"/>
                </a:effectLst>
                <a:tableStyleId>{5C22544A-7EE6-4342-B048-85BDC9FD1C3A}</a:tableStyleId>
              </a:tblPr>
              <a:tblGrid>
                <a:gridCol w="3428301"/>
                <a:gridCol w="3428301"/>
                <a:gridCol w="3428301"/>
              </a:tblGrid>
              <a:tr h="3234829">
                <a:tc>
                  <a:txBody>
                    <a:bodyPr/>
                    <a:lstStyle/>
                    <a:p>
                      <a:pPr algn="ctr"/>
                      <a:endParaRPr lang="en-ZA" sz="4000" dirty="0" smtClean="0"/>
                    </a:p>
                    <a:p>
                      <a:pPr algn="ctr"/>
                      <a:r>
                        <a:rPr lang="en-ZA" sz="1800" dirty="0" smtClean="0"/>
                        <a:t> </a:t>
                      </a:r>
                      <a:endParaRPr lang="en-ZA" sz="1800" dirty="0" smtClean="0"/>
                    </a:p>
                    <a:p>
                      <a:pPr algn="ctr"/>
                      <a:endParaRPr lang="en-ZA" dirty="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ZA" sz="400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ZA" sz="4000" dirty="0" smtClean="0"/>
                    </a:p>
                    <a:p>
                      <a:pPr algn="ctr"/>
                      <a:endParaRPr lang="en-ZA" dirty="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4000" dirty="0" smtClean="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93734" y="3280902"/>
            <a:ext cx="2536722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>
                <a:solidFill>
                  <a:schemeClr val="tx1"/>
                </a:solidFill>
                <a:latin typeface="Arimo" charset="0"/>
              </a:rPr>
              <a:t>Retain existing customers</a:t>
            </a:r>
            <a:endParaRPr lang="en-ZA" sz="3200" b="1" dirty="0">
              <a:solidFill>
                <a:schemeClr val="tx1"/>
              </a:solidFill>
              <a:latin typeface="Arim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491" y="3291062"/>
            <a:ext cx="2433484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>
                <a:solidFill>
                  <a:schemeClr val="tx1"/>
                </a:solidFill>
                <a:latin typeface="Arimo" charset="0"/>
              </a:rPr>
              <a:t>It is </a:t>
            </a:r>
            <a:r>
              <a:rPr lang="en-ZA" sz="3200" b="1" dirty="0">
                <a:solidFill>
                  <a:srgbClr val="FF0000"/>
                </a:solidFill>
                <a:latin typeface="Arimo" charset="0"/>
              </a:rPr>
              <a:t>5-10 times</a:t>
            </a:r>
            <a:r>
              <a:rPr lang="en-ZA" sz="3200" b="1" dirty="0">
                <a:solidFill>
                  <a:schemeClr val="tx1"/>
                </a:solidFill>
                <a:latin typeface="Arimo" charset="0"/>
              </a:rPr>
              <a:t> </a:t>
            </a:r>
            <a:r>
              <a:rPr lang="x-none" altLang="en-ZA" sz="3200" b="1" dirty="0">
                <a:solidFill>
                  <a:schemeClr val="tx1"/>
                </a:solidFill>
                <a:latin typeface="Arimo" charset="0"/>
              </a:rPr>
              <a:t>more profitable</a:t>
            </a:r>
            <a:endParaRPr lang="x-none" altLang="en-ZA" sz="3200" b="1" dirty="0">
              <a:solidFill>
                <a:schemeClr val="tx1"/>
              </a:solidFill>
              <a:latin typeface="Arim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640" y="3336283"/>
            <a:ext cx="2359742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lt1"/>
                </a:solidFill>
              </a:defRPr>
            </a:lvl1pPr>
          </a:lstStyle>
          <a:p>
            <a:pPr algn="ctr"/>
            <a:r>
              <a:rPr lang="en-ZA" sz="3200" dirty="0">
                <a:solidFill>
                  <a:schemeClr val="tx1"/>
                </a:solidFill>
                <a:latin typeface="Arimo" charset="0"/>
              </a:rPr>
              <a:t>Promotes brand image</a:t>
            </a:r>
            <a:endParaRPr lang="en-ZA" sz="3200" dirty="0">
              <a:solidFill>
                <a:schemeClr val="tx1"/>
              </a:solidFill>
              <a:latin typeface="Arim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519" y="280551"/>
            <a:ext cx="9567349" cy="893003"/>
          </a:xfrm>
        </p:spPr>
        <p:txBody>
          <a:bodyPr/>
          <a:lstStyle/>
          <a:p>
            <a:r>
              <a:rPr lang="x-none" altLang="en-ZA" sz="4800" b="1" i="1" dirty="0" smtClean="0">
                <a:latin typeface="Arimo" charset="0"/>
              </a:rPr>
              <a:t>Benefit &amp; </a:t>
            </a:r>
            <a:r>
              <a:rPr lang="en-ZA" sz="4800" b="1" i="1" dirty="0" smtClean="0">
                <a:latin typeface="Arimo" charset="0"/>
              </a:rPr>
              <a:t>Impact</a:t>
            </a:r>
            <a:endParaRPr lang="en-ZA" sz="4800" b="1" i="1" dirty="0" smtClean="0">
              <a:latin typeface="Arim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9" y="1311041"/>
            <a:ext cx="6054535" cy="536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8311" y="1660849"/>
            <a:ext cx="5797922" cy="315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519" y="280551"/>
            <a:ext cx="9567349" cy="893003"/>
          </a:xfrm>
        </p:spPr>
        <p:txBody>
          <a:bodyPr>
            <a:normAutofit/>
          </a:bodyPr>
          <a:lstStyle/>
          <a:p>
            <a:r>
              <a:rPr lang="x-none" altLang="en-ZA" sz="4800" b="1" i="1" dirty="0" smtClean="0">
                <a:latin typeface="Arimo" charset="0"/>
                <a:sym typeface="+mn-ea"/>
              </a:rPr>
              <a:t>Benefit &amp; </a:t>
            </a:r>
            <a:r>
              <a:rPr lang="en-ZA" sz="4800" b="1" i="1" dirty="0" smtClean="0">
                <a:latin typeface="Arimo" charset="0"/>
              </a:rPr>
              <a:t>Impact</a:t>
            </a:r>
            <a:endParaRPr lang="en-ZA" sz="4800" b="1" i="1" dirty="0">
              <a:latin typeface="Arimo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1229995" y="1461135"/>
          <a:ext cx="10302875" cy="521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519" y="280551"/>
            <a:ext cx="9567349" cy="893003"/>
          </a:xfrm>
        </p:spPr>
        <p:txBody>
          <a:bodyPr>
            <a:normAutofit/>
          </a:bodyPr>
          <a:lstStyle/>
          <a:p>
            <a:r>
              <a:rPr lang="x-none" altLang="en-ZA" sz="4800" b="1" i="1" dirty="0" smtClean="0">
                <a:latin typeface="Arimo" charset="0"/>
                <a:sym typeface="+mn-ea"/>
              </a:rPr>
              <a:t>Benefit &amp; </a:t>
            </a:r>
            <a:r>
              <a:rPr lang="en-ZA" sz="4800" b="1" i="1" dirty="0" smtClean="0">
                <a:latin typeface="Arimo" charset="0"/>
              </a:rPr>
              <a:t>Impact</a:t>
            </a:r>
            <a:endParaRPr lang="en-ZA" sz="4800" b="1" i="1" dirty="0">
              <a:latin typeface="Arimo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2025650" y="1313180"/>
          <a:ext cx="8517890" cy="522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19545" y="5970905"/>
            <a:ext cx="5069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 smtClean="0">
                <a:solidFill>
                  <a:srgbClr val="FF0000"/>
                </a:solidFill>
                <a:latin typeface="Arimo" charset="0"/>
              </a:rPr>
              <a:t>77.4%</a:t>
            </a:r>
            <a:r>
              <a:rPr lang="en-ZA" sz="3200" dirty="0" smtClean="0">
                <a:latin typeface="Arimo" charset="0"/>
              </a:rPr>
              <a:t> of </a:t>
            </a:r>
            <a:r>
              <a:rPr lang="en-ZA" sz="3200" b="1" u="sng" dirty="0" smtClean="0">
                <a:latin typeface="Arimo" charset="0"/>
              </a:rPr>
              <a:t>Sales Revenue</a:t>
            </a:r>
            <a:endParaRPr lang="en-ZA" sz="3200" b="1" u="sng" dirty="0">
              <a:latin typeface="Arim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/>
      <p:bldP spid="9" grpId="1"/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3020" y="387985"/>
            <a:ext cx="10741025" cy="1752600"/>
          </a:xfrm>
        </p:spPr>
        <p:txBody>
          <a:bodyPr>
            <a:normAutofit/>
          </a:bodyPr>
          <a:lstStyle/>
          <a:p>
            <a:r>
              <a:rPr lang="x-none" altLang="en-ZA" sz="4800" b="1" i="1" dirty="0" smtClean="0"/>
              <a:t>S</a:t>
            </a:r>
            <a:r>
              <a:rPr lang="en-ZA" sz="4800" b="1" i="1" dirty="0" smtClean="0"/>
              <a:t>mall </a:t>
            </a:r>
            <a:r>
              <a:rPr lang="x-none" altLang="en-ZA" sz="4800" b="1" i="1" dirty="0" smtClean="0"/>
              <a:t>B</a:t>
            </a:r>
            <a:r>
              <a:rPr lang="en-ZA" sz="4800" b="1" i="1" dirty="0" smtClean="0"/>
              <a:t>usiness </a:t>
            </a:r>
            <a:r>
              <a:rPr lang="x-none" altLang="en-ZA" sz="4800" b="1" i="1" dirty="0" smtClean="0"/>
              <a:t>P</a:t>
            </a:r>
            <a:r>
              <a:rPr lang="en-ZA" sz="4800" b="1" i="1" dirty="0" smtClean="0"/>
              <a:t>artnerships</a:t>
            </a:r>
            <a:endParaRPr lang="en-ZA" sz="48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82725" y="4057650"/>
            <a:ext cx="5464810" cy="1252855"/>
          </a:xfrm>
        </p:spPr>
        <p:txBody>
          <a:bodyPr>
            <a:normAutofit/>
          </a:bodyPr>
          <a:lstStyle/>
          <a:p>
            <a:r>
              <a:rPr lang="en-ZA" sz="2000" dirty="0"/>
              <a:t>Access to a new market </a:t>
            </a:r>
            <a:r>
              <a:rPr lang="x-none" altLang="en-ZA" sz="2000" dirty="0"/>
              <a:t>+</a:t>
            </a:r>
            <a:r>
              <a:rPr lang="en-ZA" sz="2000" dirty="0"/>
              <a:t> products</a:t>
            </a:r>
            <a:endParaRPr lang="en-ZA" sz="2000" dirty="0"/>
          </a:p>
          <a:p>
            <a:r>
              <a:rPr lang="en-ZA" sz="2000" dirty="0"/>
              <a:t>Strategic partnerships</a:t>
            </a:r>
            <a:endParaRPr lang="en-ZA" sz="2000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1332865" y="2653665"/>
            <a:ext cx="5803900" cy="1621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2400" i="1" dirty="0" smtClean="0"/>
              <a:t>“Main objective of a partnership is the synergy of  1 + 1 = 5, instead of 2”</a:t>
            </a:r>
            <a:endParaRPr lang="en-ZA" sz="2400" i="1" dirty="0" smtClean="0"/>
          </a:p>
          <a:p>
            <a:pPr marL="0" indent="0" algn="ctr">
              <a:buNone/>
            </a:pPr>
            <a:r>
              <a:rPr lang="en-ZA" sz="2400" b="1" dirty="0" smtClean="0">
                <a:sym typeface="+mn-ea"/>
              </a:rPr>
              <a:t>Scott </a:t>
            </a:r>
            <a:r>
              <a:rPr lang="en-ZA" sz="2400" b="1" dirty="0" err="1" smtClean="0">
                <a:sym typeface="+mn-ea"/>
              </a:rPr>
              <a:t>Schnurr</a:t>
            </a:r>
            <a:endParaRPr lang="x-none" altLang="en-ZA" sz="2400" b="1" dirty="0" smtClean="0"/>
          </a:p>
          <a:p>
            <a:pPr marL="0" indent="0" algn="ctr">
              <a:buNone/>
            </a:pPr>
            <a:endParaRPr lang="en-ZA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r="3806"/>
          <a:stretch>
            <a:fillRect/>
          </a:stretch>
        </p:blipFill>
        <p:spPr>
          <a:xfrm>
            <a:off x="7258685" y="1860550"/>
            <a:ext cx="4280535" cy="464693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p"/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761</Words>
  <Application>Kingsoft Office WPP</Application>
  <PresentationFormat>Widescreen</PresentationFormat>
  <Paragraphs>59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Parallax</vt:lpstr>
      <vt:lpstr>PowerPoint 演示文稿</vt:lpstr>
      <vt:lpstr>PowerPoint 演示文稿</vt:lpstr>
      <vt:lpstr>Current problems with loyalty/reward programs</vt:lpstr>
      <vt:lpstr>Current problems with loyalty/reward programs</vt:lpstr>
      <vt:lpstr>Benefits of loyalty/rewards programs </vt:lpstr>
      <vt:lpstr>Impact of Loyalty/Rewards program </vt:lpstr>
      <vt:lpstr>Impact of Loyalty/Rewards program </vt:lpstr>
      <vt:lpstr>Impact of Loyalty/Rewards program </vt:lpstr>
      <vt:lpstr>Importance of small business partnerships</vt:lpstr>
      <vt:lpstr>Aim of </vt:lpstr>
      <vt:lpstr>PowerPoint 演示文稿</vt:lpstr>
      <vt:lpstr>PowerPoint 演示文稿</vt:lpstr>
      <vt:lpstr>PowerPoint 演示文稿</vt:lpstr>
      <vt:lpstr>Potential is endless…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Masego Modibane</dc:creator>
  <cp:lastModifiedBy>bruce</cp:lastModifiedBy>
  <cp:revision>75</cp:revision>
  <dcterms:created xsi:type="dcterms:W3CDTF">2018-01-31T10:10:53Z</dcterms:created>
  <dcterms:modified xsi:type="dcterms:W3CDTF">2018-01-31T10:10:53Z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