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9" r:id="rId3"/>
    <p:sldId id="260" r:id="rId4"/>
    <p:sldId id="261" r:id="rId5"/>
    <p:sldId id="263" r:id="rId6"/>
    <p:sldId id="262" r:id="rId7"/>
    <p:sldId id="264" r:id="rId8"/>
    <p:sldId id="265" r:id="rId9"/>
    <p:sldId id="266" r:id="rId10"/>
    <p:sldId id="267" r:id="rId11"/>
    <p:sldId id="268" r:id="rId12"/>
    <p:sldId id="269" r:id="rId13"/>
    <p:sldId id="257" r:id="rId14"/>
    <p:sldId id="258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3" autoAdjust="0"/>
    <p:restoredTop sz="94660"/>
  </p:normalViewPr>
  <p:slideViewPr>
    <p:cSldViewPr>
      <p:cViewPr>
        <p:scale>
          <a:sx n="76" d="100"/>
          <a:sy n="76" d="100"/>
        </p:scale>
        <p:origin x="-1170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918C4E-DF64-4940-9BB1-1D4B7BACB0BA}" type="datetimeFigureOut">
              <a:rPr lang="en-US" smtClean="0"/>
              <a:t>8/7/2014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FAD985-A47A-48EC-8B28-29EBD7695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0983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AB44F-1595-4BF7-AAAA-B9E02B3FB9B8}" type="datetime1">
              <a:rPr lang="en-US" smtClean="0"/>
              <a:t>8/7/2014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A535B-4D22-4DC7-8EFF-59061EB8F1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452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82A26-8BF3-45D7-B7D4-46376A248BF3}" type="datetime1">
              <a:rPr lang="en-US" smtClean="0"/>
              <a:t>8/7/2014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A535B-4D22-4DC7-8EFF-59061EB8F1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778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4842D-E6FE-4B10-887A-358CB1748619}" type="datetime1">
              <a:rPr lang="en-US" smtClean="0"/>
              <a:t>8/7/2014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A535B-4D22-4DC7-8EFF-59061EB8F1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686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3961F-0D7C-4AF2-AF91-7FB68626B2A5}" type="datetime1">
              <a:rPr lang="en-US" smtClean="0"/>
              <a:t>8/7/2014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A535B-4D22-4DC7-8EFF-59061EB8F1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511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11118-C2EB-42C1-83C5-C464D75223D5}" type="datetime1">
              <a:rPr lang="en-US" smtClean="0"/>
              <a:t>8/7/2014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A535B-4D22-4DC7-8EFF-59061EB8F1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834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CB07A-E100-43C8-A372-CE3EE472DBD8}" type="datetime1">
              <a:rPr lang="en-US" smtClean="0"/>
              <a:t>8/7/2014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A535B-4D22-4DC7-8EFF-59061EB8F1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133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E7E59-FBD5-46C1-A43E-4A48808307B8}" type="datetime1">
              <a:rPr lang="en-US" smtClean="0"/>
              <a:t>8/7/2014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A535B-4D22-4DC7-8EFF-59061EB8F1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060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4C8D4-D99E-457E-9E02-7B2429EB631B}" type="datetime1">
              <a:rPr lang="en-US" smtClean="0"/>
              <a:t>8/7/2014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A535B-4D22-4DC7-8EFF-59061EB8F1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858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4CA8A-7B18-4553-872B-1A26AD3FDE7F}" type="datetime1">
              <a:rPr lang="en-US" smtClean="0"/>
              <a:t>8/7/2014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A535B-4D22-4DC7-8EFF-59061EB8F1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502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3C72D-22A7-4ACA-A3D1-0E10A94915F9}" type="datetime1">
              <a:rPr lang="en-US" smtClean="0"/>
              <a:t>8/7/2014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A535B-4D22-4DC7-8EFF-59061EB8F1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128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D70AC-AA3C-44BE-8F34-E3FCBE5F2EC3}" type="datetime1">
              <a:rPr lang="en-US" smtClean="0"/>
              <a:t>8/7/2014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A535B-4D22-4DC7-8EFF-59061EB8F1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43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20000"/>
            <a:lum/>
          </a:blip>
          <a:srcRect/>
          <a:stretch>
            <a:fillRect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F99136-C95A-4DA0-8B35-06FA2ABF5ED9}" type="datetime1">
              <a:rPr lang="en-US" smtClean="0"/>
              <a:t>8/7/2014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0A535B-4D22-4DC7-8EFF-59061EB8F1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423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106680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Automated Sickle </a:t>
            </a:r>
            <a:r>
              <a:rPr lang="en-US" dirty="0" smtClean="0"/>
              <a:t>Cell Anemia Detector</a:t>
            </a:r>
            <a:br>
              <a:rPr lang="en-US" dirty="0" smtClean="0"/>
            </a:br>
            <a:r>
              <a:rPr lang="en-US" dirty="0" smtClean="0"/>
              <a:t>(A.S.C.A.D)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648200"/>
            <a:ext cx="7620000" cy="1905000"/>
          </a:xfrm>
        </p:spPr>
        <p:txBody>
          <a:bodyPr/>
          <a:lstStyle/>
          <a:p>
            <a:r>
              <a:rPr lang="en-US" dirty="0" smtClean="0"/>
              <a:t>                                   Linus </a:t>
            </a:r>
            <a:r>
              <a:rPr lang="en-US" dirty="0" err="1" smtClean="0"/>
              <a:t>Castelino</a:t>
            </a:r>
            <a:r>
              <a:rPr lang="en-US" dirty="0" smtClean="0"/>
              <a:t> – 05</a:t>
            </a:r>
          </a:p>
          <a:p>
            <a:r>
              <a:rPr lang="en-US" dirty="0" smtClean="0"/>
              <a:t>                                    Gemmy George – 22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A535B-4D22-4DC7-8EFF-59061EB8F12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9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Our Implementation (Algorithm)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2400" dirty="0" smtClean="0"/>
              <a:t>6</a:t>
            </a:r>
            <a:r>
              <a:rPr lang="en-IN" sz="2400" dirty="0"/>
              <a:t>. Discarding the smaller background objects, only the larger RBCs are considered and pre-processed for going </a:t>
            </a:r>
            <a:r>
              <a:rPr lang="en-IN" sz="2400" dirty="0" smtClean="0"/>
              <a:t>through </a:t>
            </a:r>
            <a:r>
              <a:rPr lang="en-IN" sz="2400" dirty="0"/>
              <a:t>rest of the steps. </a:t>
            </a:r>
            <a:endParaRPr lang="en-IN" sz="2400" dirty="0" smtClean="0"/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endParaRPr lang="en-IN" sz="24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18" t="31507" r="4980" b="18322"/>
          <a:stretch/>
        </p:blipFill>
        <p:spPr bwMode="auto">
          <a:xfrm>
            <a:off x="609600" y="3505199"/>
            <a:ext cx="8001000" cy="24992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A535B-4D22-4DC7-8EFF-59061EB8F12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898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Our Implementation (Algorithm)</a:t>
            </a:r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46" t="31344" r="47043" b="20224"/>
          <a:stretch/>
        </p:blipFill>
        <p:spPr bwMode="auto">
          <a:xfrm>
            <a:off x="2667000" y="3429000"/>
            <a:ext cx="3657600" cy="2634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90600" y="1905000"/>
            <a:ext cx="7162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 smtClean="0"/>
              <a:t>7. </a:t>
            </a:r>
            <a:r>
              <a:rPr lang="en-IN" sz="2200" dirty="0"/>
              <a:t>Edges of these RBCs are detected using </a:t>
            </a:r>
            <a:r>
              <a:rPr lang="en-IN" sz="2200" dirty="0" err="1"/>
              <a:t>Sobel</a:t>
            </a:r>
            <a:r>
              <a:rPr lang="en-IN" sz="2200" dirty="0"/>
              <a:t> edge detection algorithm.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A535B-4D22-4DC7-8EFF-59061EB8F12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350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68362"/>
          </a:xfrm>
        </p:spPr>
        <p:txBody>
          <a:bodyPr/>
          <a:lstStyle/>
          <a:p>
            <a:r>
              <a:rPr lang="en-IN" dirty="0"/>
              <a:t>Our Implementation (Algorithm)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100" dirty="0" smtClean="0"/>
              <a:t>8. Boundary </a:t>
            </a:r>
            <a:r>
              <a:rPr lang="en-IN" sz="2100" dirty="0"/>
              <a:t>of each of the elements are traversed and marked over the objects and perimeter is calculated from </a:t>
            </a:r>
            <a:r>
              <a:rPr lang="en-IN" sz="2100" dirty="0" smtClean="0"/>
              <a:t>the </a:t>
            </a:r>
            <a:r>
              <a:rPr lang="en-IN" sz="2100" dirty="0"/>
              <a:t>obtained boundary measurement. </a:t>
            </a:r>
            <a:endParaRPr lang="en-IN" sz="2100" dirty="0" smtClean="0"/>
          </a:p>
          <a:p>
            <a:pPr marL="0" indent="0">
              <a:buNone/>
            </a:pPr>
            <a:endParaRPr lang="en-IN" sz="2100" dirty="0" smtClean="0"/>
          </a:p>
          <a:p>
            <a:pPr marL="0" indent="0">
              <a:buNone/>
            </a:pPr>
            <a:r>
              <a:rPr lang="en-IN" sz="2100" dirty="0" smtClean="0"/>
              <a:t>9. Metric </a:t>
            </a:r>
            <a:r>
              <a:rPr lang="en-IN" sz="2100" dirty="0"/>
              <a:t>[i.e. (4*pi*area) / </a:t>
            </a:r>
            <a:r>
              <a:rPr lang="en-IN" sz="2100" dirty="0" smtClean="0"/>
              <a:t>perimeter^2] </a:t>
            </a:r>
            <a:r>
              <a:rPr lang="en-IN" sz="2100" dirty="0"/>
              <a:t>is calculated for each object. </a:t>
            </a:r>
            <a:endParaRPr lang="en-IN" sz="2100" dirty="0" smtClean="0"/>
          </a:p>
          <a:p>
            <a:pPr marL="0" indent="0">
              <a:buNone/>
            </a:pPr>
            <a:r>
              <a:rPr lang="en-IN" sz="2100" dirty="0" smtClean="0"/>
              <a:t>By </a:t>
            </a:r>
            <a:r>
              <a:rPr lang="en-IN" sz="2100" dirty="0"/>
              <a:t>this metric value, any deviation or change in shape of RBC is detected which are helpful in diagnosing </a:t>
            </a:r>
            <a:r>
              <a:rPr lang="en-IN" sz="2100" dirty="0" smtClean="0"/>
              <a:t>some </a:t>
            </a:r>
            <a:r>
              <a:rPr lang="en-IN" sz="2100" dirty="0"/>
              <a:t>cases of anaemia like sickle cell anaemia. </a:t>
            </a:r>
            <a:endParaRPr lang="en-IN" sz="2100" dirty="0" smtClean="0"/>
          </a:p>
          <a:p>
            <a:pPr marL="0" indent="0">
              <a:buNone/>
            </a:pPr>
            <a:endParaRPr lang="en-IN" sz="21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415" t="36444" r="8349" b="22803"/>
          <a:stretch/>
        </p:blipFill>
        <p:spPr bwMode="auto">
          <a:xfrm>
            <a:off x="2133600" y="3473932"/>
            <a:ext cx="5181598" cy="33694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A535B-4D22-4DC7-8EFF-59061EB8F12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021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‘</a:t>
            </a:r>
            <a:r>
              <a:rPr lang="en-US" i="1" dirty="0" smtClean="0"/>
              <a:t>Use of Image Processing Techniques to Automatically Diagnose Sickle Cell Anemia Present in Red Blood Cell Smear</a:t>
            </a:r>
            <a:r>
              <a:rPr lang="en-US" dirty="0" smtClean="0"/>
              <a:t>’, </a:t>
            </a:r>
            <a:r>
              <a:rPr lang="en-US" dirty="0" err="1" smtClean="0"/>
              <a:t>Siddhart</a:t>
            </a:r>
            <a:r>
              <a:rPr lang="en-US" dirty="0" smtClean="0"/>
              <a:t> </a:t>
            </a:r>
            <a:r>
              <a:rPr lang="en-US" dirty="0" err="1" smtClean="0"/>
              <a:t>Barpanda</a:t>
            </a:r>
            <a:r>
              <a:rPr lang="en-US" dirty="0" smtClean="0"/>
              <a:t>, NIIT, 2013.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A535B-4D22-4DC7-8EFF-59061EB8F12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762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514600"/>
            <a:ext cx="8229600" cy="1143000"/>
          </a:xfrm>
        </p:spPr>
        <p:txBody>
          <a:bodyPr/>
          <a:lstStyle/>
          <a:p>
            <a:r>
              <a:rPr lang="en-US" dirty="0" smtClean="0"/>
              <a:t>Thank You!!!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A535B-4D22-4DC7-8EFF-59061EB8F12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881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‘</a:t>
            </a:r>
            <a:r>
              <a:rPr lang="en-US" i="1" dirty="0"/>
              <a:t>Detection of Abnormal Findings in Human RBC in Diagnosing Sickle Cell Anemia using Image Processing</a:t>
            </a:r>
            <a:r>
              <a:rPr lang="en-US" dirty="0"/>
              <a:t>’, </a:t>
            </a:r>
            <a:r>
              <a:rPr lang="en-US" dirty="0" err="1"/>
              <a:t>Pranati</a:t>
            </a:r>
            <a:r>
              <a:rPr lang="en-US" dirty="0"/>
              <a:t> </a:t>
            </a:r>
            <a:r>
              <a:rPr lang="en-US" dirty="0" err="1"/>
              <a:t>Rakshit</a:t>
            </a:r>
            <a:r>
              <a:rPr lang="en-US" dirty="0"/>
              <a:t>, </a:t>
            </a:r>
            <a:r>
              <a:rPr lang="en-US" dirty="0" err="1"/>
              <a:t>Kriti</a:t>
            </a:r>
            <a:r>
              <a:rPr lang="en-US" dirty="0"/>
              <a:t> </a:t>
            </a:r>
            <a:r>
              <a:rPr lang="en-US" dirty="0" err="1"/>
              <a:t>Bhownik</a:t>
            </a:r>
            <a:r>
              <a:rPr lang="en-US" dirty="0"/>
              <a:t>, </a:t>
            </a:r>
            <a:r>
              <a:rPr lang="en-US" dirty="0" smtClean="0"/>
              <a:t>CMITA-2013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A535B-4D22-4DC7-8EFF-59061EB8F12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802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44562"/>
          </a:xfrm>
        </p:spPr>
        <p:txBody>
          <a:bodyPr/>
          <a:lstStyle/>
          <a:p>
            <a:r>
              <a:rPr lang="en-US" dirty="0" smtClean="0"/>
              <a:t>Sickle Cell Anemia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Sickle cell anemia (</a:t>
            </a:r>
            <a:r>
              <a:rPr lang="en-US" dirty="0" err="1" smtClean="0"/>
              <a:t>drepanocytosis</a:t>
            </a:r>
            <a:r>
              <a:rPr lang="en-US" dirty="0" smtClean="0"/>
              <a:t>) </a:t>
            </a:r>
            <a:r>
              <a:rPr lang="en-US" dirty="0"/>
              <a:t>is a disorder of the blood caused by an inherited abnormal </a:t>
            </a:r>
            <a:r>
              <a:rPr lang="en-US" dirty="0" smtClean="0"/>
              <a:t>hemoglobin.</a:t>
            </a:r>
          </a:p>
          <a:p>
            <a:r>
              <a:rPr lang="en-US" dirty="0"/>
              <a:t>The abnormal hemoglobin causes distorted </a:t>
            </a:r>
            <a:r>
              <a:rPr lang="en-US" dirty="0" smtClean="0"/>
              <a:t>sickled shaped </a:t>
            </a:r>
            <a:r>
              <a:rPr lang="en-US" dirty="0"/>
              <a:t>red blood cells. The sickled red blood cells are fragile and prone to </a:t>
            </a:r>
            <a:r>
              <a:rPr lang="en-US" dirty="0" smtClean="0"/>
              <a:t>rupture causing anemia. </a:t>
            </a:r>
          </a:p>
          <a:p>
            <a:r>
              <a:rPr lang="en-US" dirty="0" smtClean="0"/>
              <a:t>The irregular sickled cells also block blood vessels causing tissue and organ damage, and thus reduces life expectancy.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A535B-4D22-4DC7-8EFF-59061EB8F12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84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"/>
            <a:ext cx="8229600" cy="597376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2164" y="13855"/>
            <a:ext cx="4038600" cy="6461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730566"/>
            <a:ext cx="4286250" cy="500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A535B-4D22-4DC7-8EFF-59061EB8F12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937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Traditionally…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77" t="-1754" r="-456" b="1754"/>
          <a:stretch/>
        </p:blipFill>
        <p:spPr bwMode="auto">
          <a:xfrm>
            <a:off x="1676400" y="1828800"/>
            <a:ext cx="5981177" cy="428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A535B-4D22-4DC7-8EFF-59061EB8F12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225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Processing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Image processing is the processing of an input image to obtain certain set of characteristics or parameters related to the image.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A535B-4D22-4DC7-8EFF-59061EB8F12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876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Our Implementation</a:t>
            </a:r>
            <a:endParaRPr lang="en-IN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752600"/>
            <a:ext cx="6372225" cy="42056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A535B-4D22-4DC7-8EFF-59061EB8F12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426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Our Implementation (Algorithm)</a:t>
            </a:r>
            <a:endParaRPr lang="en-IN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36" t="17367" r="7078" b="39484"/>
          <a:stretch/>
        </p:blipFill>
        <p:spPr bwMode="auto">
          <a:xfrm>
            <a:off x="1005292" y="4191000"/>
            <a:ext cx="7438216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38200" y="1524000"/>
            <a:ext cx="7772400" cy="2354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100" dirty="0" smtClean="0"/>
              <a:t>1</a:t>
            </a:r>
            <a:r>
              <a:rPr lang="en-IN" sz="2100" dirty="0"/>
              <a:t>. Stained and magnified human blood smear image is fed to the program as input and is converted to binary </a:t>
            </a:r>
            <a:r>
              <a:rPr lang="en-IN" sz="2100" dirty="0" smtClean="0"/>
              <a:t>image</a:t>
            </a:r>
            <a:r>
              <a:rPr lang="en-IN" sz="2100" dirty="0"/>
              <a:t>. </a:t>
            </a:r>
            <a:endParaRPr lang="en-IN" sz="2100" dirty="0" smtClean="0"/>
          </a:p>
          <a:p>
            <a:endParaRPr lang="en-IN" sz="2100" dirty="0"/>
          </a:p>
          <a:p>
            <a:pPr algn="just"/>
            <a:r>
              <a:rPr lang="en-IN" sz="2100" dirty="0" smtClean="0"/>
              <a:t>2. The </a:t>
            </a:r>
            <a:r>
              <a:rPr lang="en-IN" sz="2100" dirty="0"/>
              <a:t>image is complemented and for the ease of further processing, small unwanted spots are </a:t>
            </a:r>
            <a:r>
              <a:rPr lang="en-IN" sz="2100" dirty="0" smtClean="0"/>
              <a:t>removed </a:t>
            </a:r>
            <a:r>
              <a:rPr lang="en-IN" sz="2100" dirty="0"/>
              <a:t>from it using </a:t>
            </a:r>
            <a:r>
              <a:rPr lang="en-IN" sz="2100" dirty="0" err="1"/>
              <a:t>bwareaopen</a:t>
            </a:r>
            <a:r>
              <a:rPr lang="en-IN" sz="2100" dirty="0"/>
              <a:t> which removes all the objects in the diagram containing </a:t>
            </a:r>
            <a:r>
              <a:rPr lang="en-IN" sz="2100" dirty="0" smtClean="0"/>
              <a:t>fewer </a:t>
            </a:r>
            <a:r>
              <a:rPr lang="en-IN" sz="2100" dirty="0"/>
              <a:t>than the number of pixels mentioned in the threshold level.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A535B-4D22-4DC7-8EFF-59061EB8F12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38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3403"/>
            <a:ext cx="7239000" cy="808038"/>
          </a:xfrm>
        </p:spPr>
        <p:txBody>
          <a:bodyPr>
            <a:normAutofit fontScale="90000"/>
          </a:bodyPr>
          <a:lstStyle/>
          <a:p>
            <a:r>
              <a:rPr lang="en-IN" dirty="0"/>
              <a:t>Our Implementation (Algorithm)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686800" cy="53339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100" dirty="0" smtClean="0"/>
              <a:t>3. Number </a:t>
            </a:r>
            <a:r>
              <a:rPr lang="en-IN" sz="2100" dirty="0"/>
              <a:t>of similar components is detected using </a:t>
            </a:r>
            <a:r>
              <a:rPr lang="en-IN" sz="2100" dirty="0" err="1"/>
              <a:t>bwconncomp</a:t>
            </a:r>
            <a:r>
              <a:rPr lang="en-IN" sz="2100" dirty="0"/>
              <a:t>. </a:t>
            </a:r>
            <a:endParaRPr lang="en-IN" sz="2100" dirty="0" smtClean="0"/>
          </a:p>
          <a:p>
            <a:pPr marL="0" indent="0">
              <a:buNone/>
            </a:pPr>
            <a:endParaRPr lang="en-IN" sz="2100" dirty="0"/>
          </a:p>
          <a:p>
            <a:pPr marL="0" indent="0">
              <a:buNone/>
            </a:pPr>
            <a:r>
              <a:rPr lang="en-IN" sz="2100" dirty="0" smtClean="0"/>
              <a:t>4</a:t>
            </a:r>
            <a:r>
              <a:rPr lang="en-IN" sz="2100" dirty="0"/>
              <a:t>. Area of each of the components is calculated using </a:t>
            </a:r>
            <a:r>
              <a:rPr lang="en-IN" sz="2100" dirty="0" err="1"/>
              <a:t>regionprops</a:t>
            </a:r>
            <a:r>
              <a:rPr lang="en-IN" sz="2100" dirty="0"/>
              <a:t> on the connected objects. </a:t>
            </a:r>
            <a:endParaRPr lang="en-IN" sz="2100" dirty="0" smtClean="0"/>
          </a:p>
          <a:p>
            <a:pPr marL="0" indent="0">
              <a:buNone/>
            </a:pPr>
            <a:endParaRPr lang="en-IN" sz="2100" dirty="0"/>
          </a:p>
          <a:p>
            <a:pPr marL="0" indent="0">
              <a:buNone/>
            </a:pPr>
            <a:r>
              <a:rPr lang="en-IN" sz="2100" dirty="0" smtClean="0"/>
              <a:t>5</a:t>
            </a:r>
            <a:r>
              <a:rPr lang="en-IN" sz="2100" dirty="0"/>
              <a:t>. Detected corpuscles are displayed one by one and then corresponding surface area is displayed in the </a:t>
            </a:r>
            <a:r>
              <a:rPr lang="en-IN" sz="2100" dirty="0" smtClean="0"/>
              <a:t>software </a:t>
            </a:r>
            <a:r>
              <a:rPr lang="en-IN" sz="2100" dirty="0"/>
              <a:t>command window.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18" t="18323" r="18266" b="14897"/>
          <a:stretch/>
        </p:blipFill>
        <p:spPr bwMode="auto">
          <a:xfrm>
            <a:off x="2133600" y="3632391"/>
            <a:ext cx="4495800" cy="31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A535B-4D22-4DC7-8EFF-59061EB8F12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379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431</Words>
  <Application>Microsoft Office PowerPoint</Application>
  <PresentationFormat>On-screen Show (4:3)</PresentationFormat>
  <Paragraphs>48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Automated Sickle Cell Anemia Detector (A.S.C.A.D)</vt:lpstr>
      <vt:lpstr>PowerPoint Presentation</vt:lpstr>
      <vt:lpstr>Sickle Cell Anemia </vt:lpstr>
      <vt:lpstr>PowerPoint Presentation</vt:lpstr>
      <vt:lpstr>Traditionally…</vt:lpstr>
      <vt:lpstr>Image Processing </vt:lpstr>
      <vt:lpstr>Our Implementation</vt:lpstr>
      <vt:lpstr>Our Implementation (Algorithm)</vt:lpstr>
      <vt:lpstr>Our Implementation (Algorithm)</vt:lpstr>
      <vt:lpstr>Our Implementation (Algorithm)</vt:lpstr>
      <vt:lpstr>Our Implementation (Algorithm)</vt:lpstr>
      <vt:lpstr>Our Implementation (Algorithm)</vt:lpstr>
      <vt:lpstr>References</vt:lpstr>
      <vt:lpstr>Thank You!!!</vt:lpstr>
    </vt:vector>
  </TitlesOfParts>
  <Company>SFIT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Auto-Sickle Cell Anemia Detector (A.S.C.A.D)</dc:title>
  <dc:creator>Student</dc:creator>
  <cp:lastModifiedBy>Student</cp:lastModifiedBy>
  <cp:revision>16</cp:revision>
  <dcterms:created xsi:type="dcterms:W3CDTF">2014-08-06T05:36:27Z</dcterms:created>
  <dcterms:modified xsi:type="dcterms:W3CDTF">2014-08-07T16:55:27Z</dcterms:modified>
</cp:coreProperties>
</file>