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7"/>
  </p:notesMasterIdLst>
  <p:sldIdLst>
    <p:sldId id="256" r:id="rId2"/>
    <p:sldId id="260" r:id="rId3"/>
    <p:sldId id="261" r:id="rId4"/>
    <p:sldId id="272" r:id="rId5"/>
    <p:sldId id="262" r:id="rId6"/>
    <p:sldId id="264" r:id="rId7"/>
    <p:sldId id="275" r:id="rId8"/>
    <p:sldId id="276" r:id="rId9"/>
    <p:sldId id="265" r:id="rId10"/>
    <p:sldId id="274" r:id="rId11"/>
    <p:sldId id="284" r:id="rId12"/>
    <p:sldId id="283" r:id="rId13"/>
    <p:sldId id="285" r:id="rId14"/>
    <p:sldId id="286" r:id="rId15"/>
    <p:sldId id="266" r:id="rId16"/>
    <p:sldId id="273" r:id="rId17"/>
    <p:sldId id="278" r:id="rId18"/>
    <p:sldId id="279" r:id="rId19"/>
    <p:sldId id="281" r:id="rId20"/>
    <p:sldId id="280" r:id="rId21"/>
    <p:sldId id="268" r:id="rId22"/>
    <p:sldId id="282" r:id="rId23"/>
    <p:sldId id="270" r:id="rId24"/>
    <p:sldId id="271"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4/8/2015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extLst>
      <p:ext uri="{BB962C8B-B14F-4D97-AF65-F5344CB8AC3E}">
        <p14:creationId xmlns:p14="http://schemas.microsoft.com/office/powerpoint/2010/main" val="326201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extLst>
      <p:ext uri="{BB962C8B-B14F-4D97-AF65-F5344CB8AC3E}">
        <p14:creationId xmlns:p14="http://schemas.microsoft.com/office/powerpoint/2010/main" val="31404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24</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6</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9</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15</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21</a:t>
            </a:fld>
            <a:endParaRPr lang="en-US"/>
          </a:p>
        </p:txBody>
      </p:sp>
    </p:spTree>
    <p:extLst>
      <p:ext uri="{BB962C8B-B14F-4D97-AF65-F5344CB8AC3E}">
        <p14:creationId xmlns:p14="http://schemas.microsoft.com/office/powerpoint/2010/main" val="136386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23</a:t>
            </a:fld>
            <a:endParaRPr lang="en-US"/>
          </a:p>
        </p:txBody>
      </p:sp>
    </p:spTree>
    <p:extLst>
      <p:ext uri="{BB962C8B-B14F-4D97-AF65-F5344CB8AC3E}">
        <p14:creationId xmlns:p14="http://schemas.microsoft.com/office/powerpoint/2010/main" val="136386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08AF9D-15A3-4F42-A4AC-FD5DCD896512}" type="datetime1">
              <a:rPr lang="en-US" smtClean="0"/>
              <a:pPr/>
              <a:t>4/8/2015</a:t>
            </a:fld>
            <a:endParaRPr lang="en-US"/>
          </a:p>
        </p:txBody>
      </p:sp>
      <p:sp>
        <p:nvSpPr>
          <p:cNvPr id="17" name="Footer Placeholder 16"/>
          <p:cNvSpPr>
            <a:spLocks noGrp="1"/>
          </p:cNvSpPr>
          <p:nvPr>
            <p:ph type="ftr" sz="quarter" idx="11"/>
          </p:nvPr>
        </p:nvSpPr>
        <p:spPr/>
        <p:txBody>
          <a:bodyPr/>
          <a:lstStyle/>
          <a:p>
            <a:r>
              <a:rPr lang="en-US" smtClean="0"/>
              <a:t>SFIT- IT department                     Project Title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4/8/2015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4/8/2015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D92F99-C674-430F-9A97-9B082ADD592F}" type="datetime1">
              <a:rPr lang="en-US" smtClean="0"/>
              <a:pPr/>
              <a:t>4/8/2015</a:t>
            </a:fld>
            <a:endParaRPr lang="en-US"/>
          </a:p>
        </p:txBody>
      </p:sp>
      <p:sp>
        <p:nvSpPr>
          <p:cNvPr id="5" name="Footer Placeholder 4"/>
          <p:cNvSpPr>
            <a:spLocks noGrp="1"/>
          </p:cNvSpPr>
          <p:nvPr>
            <p:ph type="ftr" sz="quarter" idx="11"/>
          </p:nvPr>
        </p:nvSpPr>
        <p:spPr/>
        <p:txBody>
          <a:bodyPr/>
          <a:lstStyle/>
          <a:p>
            <a:r>
              <a:rPr lang="en-US" smtClean="0"/>
              <a:t>SFIT- IT department                     Project Title                                  </a:t>
            </a:r>
            <a:endParaRPr lang="en-US"/>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4/8/2015</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SFIT- IT department                     Project Title                                  </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1F90C9D-2254-4025-8D82-98F04A0C8476}" type="datetime1">
              <a:rPr lang="en-US" smtClean="0"/>
              <a:pPr/>
              <a:t>4/8/2015</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4/8/2015</a:t>
            </a:fld>
            <a:endParaRPr lang="en-US"/>
          </a:p>
        </p:txBody>
      </p:sp>
      <p:sp>
        <p:nvSpPr>
          <p:cNvPr id="8" name="Footer Placeholder 7"/>
          <p:cNvSpPr>
            <a:spLocks noGrp="1"/>
          </p:cNvSpPr>
          <p:nvPr>
            <p:ph type="ftr" sz="quarter" idx="11"/>
          </p:nvPr>
        </p:nvSpPr>
        <p:spPr/>
        <p:txBody>
          <a:bodyPr/>
          <a:lstStyle/>
          <a:p>
            <a:r>
              <a:rPr lang="en-US" smtClean="0"/>
              <a:t>SFIT- IT department                     Project Title                                  </a:t>
            </a:r>
            <a:endParaRPr lang="en-US"/>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E6B8549-DBA7-414A-B192-0236C4BE6BEA}" type="datetime1">
              <a:rPr lang="en-US" smtClean="0"/>
              <a:pPr/>
              <a:t>4/8/2015</a:t>
            </a:fld>
            <a:endParaRPr lang="en-US"/>
          </a:p>
        </p:txBody>
      </p:sp>
      <p:sp>
        <p:nvSpPr>
          <p:cNvPr id="4" name="Footer Placeholder 3"/>
          <p:cNvSpPr>
            <a:spLocks noGrp="1"/>
          </p:cNvSpPr>
          <p:nvPr>
            <p:ph type="ftr" sz="quarter" idx="11"/>
          </p:nvPr>
        </p:nvSpPr>
        <p:spPr/>
        <p:txBody>
          <a:bodyPr/>
          <a:lstStyle/>
          <a:p>
            <a:r>
              <a:rPr lang="en-US" smtClean="0"/>
              <a:t>SFIT- IT department                     Project Title                                  </a:t>
            </a:r>
            <a:endParaRPr lang="en-US"/>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4/8/2015</a:t>
            </a:fld>
            <a:endParaRPr lang="en-US"/>
          </a:p>
        </p:txBody>
      </p:sp>
      <p:sp>
        <p:nvSpPr>
          <p:cNvPr id="3" name="Footer Placeholder 2"/>
          <p:cNvSpPr>
            <a:spLocks noGrp="1"/>
          </p:cNvSpPr>
          <p:nvPr>
            <p:ph type="ftr" sz="quarter" idx="11"/>
          </p:nvPr>
        </p:nvSpPr>
        <p:spPr/>
        <p:txBody>
          <a:bodyPr/>
          <a:lstStyle/>
          <a:p>
            <a:r>
              <a:rPr lang="en-US" smtClean="0"/>
              <a:t>SFIT- IT department                     Project Title                                  </a:t>
            </a:r>
            <a:endParaRPr lang="en-US"/>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4/8/2015</a:t>
            </a:fld>
            <a:endParaRPr lang="en-US"/>
          </a:p>
        </p:txBody>
      </p:sp>
      <p:sp>
        <p:nvSpPr>
          <p:cNvPr id="6" name="Footer Placeholder 5"/>
          <p:cNvSpPr>
            <a:spLocks noGrp="1"/>
          </p:cNvSpPr>
          <p:nvPr>
            <p:ph type="ftr" sz="quarter" idx="11"/>
          </p:nvPr>
        </p:nvSpPr>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4/8/2015</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SFIT- IT department                     Project Title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4/8/2015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SFIT- IT department                     Project Title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200400"/>
            <a:ext cx="6400800" cy="3124200"/>
          </a:xfrm>
        </p:spPr>
        <p:txBody>
          <a:bodyPr>
            <a:normAutofit lnSpcReduction="10000"/>
          </a:bodyPr>
          <a:lstStyle/>
          <a:p>
            <a:r>
              <a:rPr lang="en-US" dirty="0" smtClean="0"/>
              <a:t>Linus </a:t>
            </a:r>
            <a:r>
              <a:rPr lang="en-US" dirty="0" err="1" smtClean="0"/>
              <a:t>Castelino</a:t>
            </a:r>
            <a:r>
              <a:rPr lang="en-US" dirty="0" smtClean="0"/>
              <a:t> (05)</a:t>
            </a:r>
          </a:p>
          <a:p>
            <a:r>
              <a:rPr lang="en-US" dirty="0" smtClean="0"/>
              <a:t>Gemmy George (22)</a:t>
            </a:r>
          </a:p>
          <a:p>
            <a:r>
              <a:rPr lang="en-US" dirty="0" smtClean="0"/>
              <a:t>Date of Presentation: </a:t>
            </a:r>
            <a:r>
              <a:rPr lang="en-US" dirty="0" smtClean="0"/>
              <a:t>09</a:t>
            </a:r>
            <a:r>
              <a:rPr lang="en-US" dirty="0" smtClean="0"/>
              <a:t>/04/2015</a:t>
            </a:r>
            <a:endParaRPr lang="en-US" dirty="0" smtClean="0"/>
          </a:p>
          <a:p>
            <a:r>
              <a:rPr lang="en-US" dirty="0" smtClean="0"/>
              <a:t>Under the guidance of: Mrs. </a:t>
            </a:r>
            <a:r>
              <a:rPr lang="en-US" dirty="0" err="1" smtClean="0"/>
              <a:t>Dakshata</a:t>
            </a:r>
            <a:r>
              <a:rPr lang="en-US" dirty="0" smtClean="0"/>
              <a:t> Panchal</a:t>
            </a:r>
          </a:p>
          <a:p>
            <a:pPr defTabSz="914293">
              <a:defRPr/>
            </a:pPr>
            <a:endParaRPr lang="en-US" i="1" dirty="0" smtClean="0"/>
          </a:p>
          <a:p>
            <a:pPr defTabSz="914293">
              <a:defRPr/>
            </a:pPr>
            <a:r>
              <a:rPr lang="en-US" i="1" dirty="0" smtClean="0"/>
              <a:t>Department of Computer Engineering</a:t>
            </a:r>
            <a:r>
              <a:rPr lang="en-US" dirty="0" smtClean="0"/>
              <a:t>, </a:t>
            </a:r>
            <a:endParaRPr lang="en-US" dirty="0"/>
          </a:p>
          <a:p>
            <a:pPr defTabSz="914293">
              <a:defRPr/>
            </a:pPr>
            <a:r>
              <a:rPr lang="en-US" dirty="0"/>
              <a:t>St. Francis Institute of Technology</a:t>
            </a:r>
          </a:p>
          <a:p>
            <a:endParaRPr lang="en-US" dirty="0" smtClean="0"/>
          </a:p>
        </p:txBody>
      </p:sp>
      <p:sp>
        <p:nvSpPr>
          <p:cNvPr id="2" name="Title 1"/>
          <p:cNvSpPr>
            <a:spLocks noGrp="1"/>
          </p:cNvSpPr>
          <p:nvPr>
            <p:ph type="ctrTitle"/>
          </p:nvPr>
        </p:nvSpPr>
        <p:spPr>
          <a:xfrm>
            <a:off x="762000" y="1600200"/>
            <a:ext cx="7772400" cy="1165225"/>
          </a:xfrm>
        </p:spPr>
        <p:txBody>
          <a:bodyPr>
            <a:normAutofit fontScale="90000"/>
          </a:bodyPr>
          <a:lstStyle/>
          <a:p>
            <a:r>
              <a:rPr lang="en-US" dirty="0" smtClean="0"/>
              <a:t>Automated Sickle Cell </a:t>
            </a:r>
            <a:r>
              <a:rPr lang="en-US" dirty="0" err="1" smtClean="0"/>
              <a:t>Anaemia</a:t>
            </a:r>
            <a:r>
              <a:rPr lang="en-US" dirty="0" smtClean="0"/>
              <a:t> </a:t>
            </a:r>
            <a:r>
              <a:rPr lang="en-US" dirty="0" smtClean="0"/>
              <a:t>Detector </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638800"/>
            <a:ext cx="522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328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59436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3398915" y="202116"/>
            <a:ext cx="2016224" cy="9721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APPLICATION LAYER</a:t>
            </a:r>
            <a:endParaRPr lang="en-GB" dirty="0"/>
          </a:p>
        </p:txBody>
      </p:sp>
      <p:sp>
        <p:nvSpPr>
          <p:cNvPr id="9" name="Rounded Rectangle 8"/>
          <p:cNvSpPr/>
          <p:nvPr/>
        </p:nvSpPr>
        <p:spPr>
          <a:xfrm>
            <a:off x="3416621" y="1496557"/>
            <a:ext cx="2016224" cy="828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PREPROCESSING (IMAGE ENHANCEMNET)</a:t>
            </a:r>
            <a:endParaRPr lang="en-GB" dirty="0"/>
          </a:p>
        </p:txBody>
      </p:sp>
      <p:sp>
        <p:nvSpPr>
          <p:cNvPr id="12" name="Rounded Rectangle 11"/>
          <p:cNvSpPr/>
          <p:nvPr/>
        </p:nvSpPr>
        <p:spPr>
          <a:xfrm>
            <a:off x="3416621" y="4749437"/>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METRIC CALCULATION</a:t>
            </a:r>
            <a:endParaRPr lang="en-GB" dirty="0"/>
          </a:p>
        </p:txBody>
      </p:sp>
      <p:sp>
        <p:nvSpPr>
          <p:cNvPr id="13" name="Rounded Rectangle 12"/>
          <p:cNvSpPr/>
          <p:nvPr/>
        </p:nvSpPr>
        <p:spPr>
          <a:xfrm>
            <a:off x="3398915" y="5708131"/>
            <a:ext cx="2016224" cy="732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 MAKING</a:t>
            </a:r>
            <a:endParaRPr lang="en-GB" dirty="0"/>
          </a:p>
        </p:txBody>
      </p:sp>
      <p:sp>
        <p:nvSpPr>
          <p:cNvPr id="14" name="Rounded Rectangle 13"/>
          <p:cNvSpPr/>
          <p:nvPr/>
        </p:nvSpPr>
        <p:spPr>
          <a:xfrm>
            <a:off x="1169294" y="2629625"/>
            <a:ext cx="6699995"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smtClean="0"/>
              <a:t>PROCESSING</a:t>
            </a:r>
            <a:endParaRPr lang="en-GB" dirty="0"/>
          </a:p>
        </p:txBody>
      </p:sp>
      <p:sp>
        <p:nvSpPr>
          <p:cNvPr id="15" name="Rounded Rectangle 14"/>
          <p:cNvSpPr/>
          <p:nvPr/>
        </p:nvSpPr>
        <p:spPr>
          <a:xfrm>
            <a:off x="1403648" y="3284984"/>
            <a:ext cx="1368152" cy="7920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smtClean="0">
                <a:solidFill>
                  <a:schemeClr val="tx1"/>
                </a:solidFill>
              </a:rPr>
              <a:t>FILLING OF VOID SPACES WITHIN EACH CELL.</a:t>
            </a:r>
            <a:endParaRPr lang="en-GB" sz="1300" dirty="0">
              <a:solidFill>
                <a:schemeClr val="tx1"/>
              </a:solidFill>
            </a:endParaRPr>
          </a:p>
        </p:txBody>
      </p:sp>
      <p:sp>
        <p:nvSpPr>
          <p:cNvPr id="16" name="Rounded Rectangle 15"/>
          <p:cNvSpPr/>
          <p:nvPr/>
        </p:nvSpPr>
        <p:spPr>
          <a:xfrm>
            <a:off x="3038875" y="3284984"/>
            <a:ext cx="1368152" cy="7920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smtClean="0">
                <a:solidFill>
                  <a:schemeClr val="tx1"/>
                </a:solidFill>
              </a:rPr>
              <a:t>ELIMINATION OF UNWANTED OBJECTS</a:t>
            </a:r>
            <a:endParaRPr lang="en-GB" sz="1300" dirty="0">
              <a:solidFill>
                <a:schemeClr val="tx1"/>
              </a:solidFill>
            </a:endParaRPr>
          </a:p>
        </p:txBody>
      </p:sp>
      <p:sp>
        <p:nvSpPr>
          <p:cNvPr id="17" name="Rounded Rectangle 16"/>
          <p:cNvSpPr/>
          <p:nvPr/>
        </p:nvSpPr>
        <p:spPr>
          <a:xfrm>
            <a:off x="4633529" y="3284984"/>
            <a:ext cx="1368152" cy="79208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smtClean="0">
                <a:solidFill>
                  <a:schemeClr val="tx1"/>
                </a:solidFill>
              </a:rPr>
              <a:t>COMPUTE THE AREAS AND PERIMETERS OF EACH OBJECTS</a:t>
            </a:r>
            <a:endParaRPr lang="en-GB" sz="1300" dirty="0">
              <a:solidFill>
                <a:schemeClr val="tx1"/>
              </a:solidFill>
            </a:endParaRPr>
          </a:p>
        </p:txBody>
      </p:sp>
      <p:sp>
        <p:nvSpPr>
          <p:cNvPr id="18" name="Rounded Rectangle 17"/>
          <p:cNvSpPr/>
          <p:nvPr/>
        </p:nvSpPr>
        <p:spPr>
          <a:xfrm>
            <a:off x="6228183" y="2816932"/>
            <a:ext cx="1440160" cy="14401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smtClean="0">
                <a:solidFill>
                  <a:schemeClr val="tx1"/>
                </a:solidFill>
              </a:rPr>
              <a:t>DISTINGUISH BETWEEN VALID AND INVALID CELLS BY COMPUTING THE QUARTILE RANGE</a:t>
            </a:r>
            <a:endParaRPr lang="en-GB" sz="1300" dirty="0">
              <a:solidFill>
                <a:schemeClr val="tx1"/>
              </a:solidFill>
            </a:endParaRPr>
          </a:p>
        </p:txBody>
      </p:sp>
      <p:sp>
        <p:nvSpPr>
          <p:cNvPr id="20" name="Down Arrow 19"/>
          <p:cNvSpPr/>
          <p:nvPr/>
        </p:nvSpPr>
        <p:spPr>
          <a:xfrm>
            <a:off x="4255701" y="1174224"/>
            <a:ext cx="263591" cy="3307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Down Arrow 20"/>
          <p:cNvSpPr/>
          <p:nvPr/>
        </p:nvSpPr>
        <p:spPr>
          <a:xfrm>
            <a:off x="4255701" y="2311682"/>
            <a:ext cx="253175" cy="3307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Down Arrow 21"/>
          <p:cNvSpPr/>
          <p:nvPr/>
        </p:nvSpPr>
        <p:spPr>
          <a:xfrm>
            <a:off x="4258420" y="4510823"/>
            <a:ext cx="246140" cy="262036"/>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Down Arrow 22"/>
          <p:cNvSpPr/>
          <p:nvPr/>
        </p:nvSpPr>
        <p:spPr>
          <a:xfrm>
            <a:off x="4255701" y="5468646"/>
            <a:ext cx="263590" cy="239485"/>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a:off x="2771800" y="3520408"/>
            <a:ext cx="267075" cy="28803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26" name="Right Arrow 25"/>
          <p:cNvSpPr/>
          <p:nvPr/>
        </p:nvSpPr>
        <p:spPr>
          <a:xfrm>
            <a:off x="6016504" y="3537012"/>
            <a:ext cx="211679" cy="271427"/>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
        <p:nvSpPr>
          <p:cNvPr id="27" name="Right Arrow 26"/>
          <p:cNvSpPr/>
          <p:nvPr/>
        </p:nvSpPr>
        <p:spPr>
          <a:xfrm>
            <a:off x="4415767" y="3516924"/>
            <a:ext cx="217761" cy="298112"/>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solidFill>
            </a:endParaRPr>
          </a:p>
        </p:txBody>
      </p:sp>
    </p:spTree>
    <p:extLst>
      <p:ext uri="{BB962C8B-B14F-4D97-AF65-F5344CB8AC3E}">
        <p14:creationId xmlns:p14="http://schemas.microsoft.com/office/powerpoint/2010/main" val="3351689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of Individual Blocks</a:t>
            </a:r>
            <a:endParaRPr lang="en-GB" dirty="0"/>
          </a:p>
        </p:txBody>
      </p:sp>
      <p:sp>
        <p:nvSpPr>
          <p:cNvPr id="3" name="Footer Placeholder 2"/>
          <p:cNvSpPr>
            <a:spLocks noGrp="1"/>
          </p:cNvSpPr>
          <p:nvPr>
            <p:ph type="ftr" sz="quarter" idx="11"/>
          </p:nvPr>
        </p:nvSpPr>
        <p:spPr>
          <a:xfrm>
            <a:off x="708720" y="6209731"/>
            <a:ext cx="761804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solidFill>
                <a:srgbClr val="1F497D"/>
              </a:solidFill>
            </a:endParaRPr>
          </a:p>
        </p:txBody>
      </p:sp>
      <p:sp>
        <p:nvSpPr>
          <p:cNvPr id="4" name="Slide Number Placeholder 3"/>
          <p:cNvSpPr>
            <a:spLocks noGrp="1"/>
          </p:cNvSpPr>
          <p:nvPr>
            <p:ph type="sldNum" sz="quarter" idx="12"/>
          </p:nvPr>
        </p:nvSpPr>
        <p:spPr>
          <a:xfrm>
            <a:off x="251520" y="6209731"/>
            <a:ext cx="457200" cy="457200"/>
          </a:xfrm>
        </p:spPr>
        <p:txBody>
          <a:bodyPr/>
          <a:lstStyle/>
          <a:p>
            <a:fld id="{CBBC6685-0B53-4B4E-AE18-5FC646DDFD4A}" type="slidenum">
              <a:rPr lang="en-US" smtClean="0"/>
              <a:pPr/>
              <a:t>11</a:t>
            </a:fld>
            <a:endParaRPr lang="en-US" dirty="0"/>
          </a:p>
        </p:txBody>
      </p:sp>
      <p:sp>
        <p:nvSpPr>
          <p:cNvPr id="5" name="Content Placeholder 4"/>
          <p:cNvSpPr>
            <a:spLocks noGrp="1"/>
          </p:cNvSpPr>
          <p:nvPr>
            <p:ph sz="quarter" idx="1"/>
          </p:nvPr>
        </p:nvSpPr>
        <p:spPr/>
        <p:txBody>
          <a:bodyPr/>
          <a:lstStyle/>
          <a:p>
            <a:pPr marL="514350" indent="-514350">
              <a:buFont typeface="+mj-lt"/>
              <a:buAutoNum type="arabicPeriod"/>
            </a:pPr>
            <a:r>
              <a:rPr lang="en-GB" dirty="0" smtClean="0"/>
              <a:t>Application Layer</a:t>
            </a:r>
          </a:p>
          <a:p>
            <a:pPr lvl="2"/>
            <a:r>
              <a:rPr lang="en-GB" dirty="0" smtClean="0"/>
              <a:t>     Contains </a:t>
            </a:r>
            <a:r>
              <a:rPr lang="en-GB" dirty="0"/>
              <a:t>the </a:t>
            </a:r>
            <a:r>
              <a:rPr lang="en-GB" dirty="0" smtClean="0"/>
              <a:t>GUI</a:t>
            </a:r>
          </a:p>
          <a:p>
            <a:pPr lvl="2"/>
            <a:r>
              <a:rPr lang="en-GB" dirty="0"/>
              <a:t> </a:t>
            </a:r>
            <a:r>
              <a:rPr lang="en-GB" dirty="0" smtClean="0"/>
              <a:t>    Accepts the patient name, age, medical advisor and image.</a:t>
            </a:r>
            <a:endParaRPr lang="en-GB" dirty="0"/>
          </a:p>
          <a:p>
            <a:pPr marL="514350" indent="-514350">
              <a:buFont typeface="+mj-lt"/>
              <a:buAutoNum type="arabicPeriod"/>
            </a:pPr>
            <a:r>
              <a:rPr lang="en-GB" dirty="0" err="1" smtClean="0"/>
              <a:t>Preprocessing</a:t>
            </a:r>
            <a:r>
              <a:rPr lang="en-GB" dirty="0" smtClean="0"/>
              <a:t> (Image Enhancement)</a:t>
            </a:r>
          </a:p>
          <a:p>
            <a:pPr marL="1062990" lvl="2" indent="-514350"/>
            <a:r>
              <a:rPr lang="en-GB" dirty="0" smtClean="0"/>
              <a:t>Histogram Stretching  (Improves Contrast)</a:t>
            </a:r>
          </a:p>
          <a:p>
            <a:pPr marL="1062990" lvl="2" indent="-514350"/>
            <a:r>
              <a:rPr lang="en-US" dirty="0"/>
              <a:t>performed in the software to obtain a clear distinction between a cell and its background. </a:t>
            </a:r>
            <a:endParaRPr lang="en-US" dirty="0" smtClean="0"/>
          </a:p>
          <a:p>
            <a:pPr marL="1062990" lvl="2" indent="-514350">
              <a:buFont typeface="+mj-lt"/>
              <a:buAutoNum type="arabicPeriod"/>
            </a:pPr>
            <a:endParaRPr lang="en-US" dirty="0" smtClean="0"/>
          </a:p>
          <a:p>
            <a:pPr marL="1062990" lvl="2" indent="-514350">
              <a:buFont typeface="+mj-lt"/>
              <a:buAutoNum type="arabicPeriod"/>
            </a:pPr>
            <a:endParaRPr lang="en-GB" dirty="0"/>
          </a:p>
          <a:p>
            <a:pPr marL="1062990" lvl="2" indent="-514350">
              <a:buFont typeface="+mj-lt"/>
              <a:buAutoNum type="arabicPeriod"/>
            </a:pPr>
            <a:endParaRPr lang="en-GB" dirty="0" smtClean="0"/>
          </a:p>
          <a:p>
            <a:pPr marL="0" lvl="3" indent="0">
              <a:spcBef>
                <a:spcPts val="580"/>
              </a:spcBef>
              <a:buClr>
                <a:schemeClr val="accent1"/>
              </a:buClr>
              <a:buSzPct val="85000"/>
              <a:buNone/>
            </a:pPr>
            <a:r>
              <a:rPr lang="en-GB" dirty="0" smtClean="0"/>
              <a:t> 	</a:t>
            </a:r>
            <a:endParaRPr lang="en-GB" dirty="0"/>
          </a:p>
          <a:p>
            <a:pPr marL="514350" indent="-514350">
              <a:buFont typeface="+mj-lt"/>
              <a:buAutoNum type="arabicPeriod"/>
            </a:pPr>
            <a:endParaRPr lang="en-GB" dirty="0"/>
          </a:p>
          <a:p>
            <a:pPr marL="514350" indent="-514350">
              <a:buFont typeface="+mj-lt"/>
              <a:buAutoNum type="arabicPeriod"/>
            </a:pPr>
            <a:endParaRPr lang="en-GB" dirty="0" smtClean="0"/>
          </a:p>
          <a:p>
            <a:pPr lvl="1"/>
            <a:endParaRPr lang="en-GB" dirty="0"/>
          </a:p>
        </p:txBody>
      </p:sp>
      <p:pic>
        <p:nvPicPr>
          <p:cNvPr id="6" name="Picture 5"/>
          <p:cNvPicPr/>
          <p:nvPr/>
        </p:nvPicPr>
        <p:blipFill rotWithShape="1">
          <a:blip r:embed="rId2">
            <a:extLst>
              <a:ext uri="{28A0092B-C50C-407E-A947-70E740481C1C}">
                <a14:useLocalDpi xmlns:a14="http://schemas.microsoft.com/office/drawing/2010/main" val="0"/>
              </a:ext>
            </a:extLst>
          </a:blip>
          <a:srcRect l="35231" t="21353" r="33692" b="62797"/>
          <a:stretch/>
        </p:blipFill>
        <p:spPr bwMode="auto">
          <a:xfrm>
            <a:off x="1331640" y="4298384"/>
            <a:ext cx="2466169" cy="1061022"/>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34733" t="21794" r="33525" b="62137"/>
          <a:stretch/>
        </p:blipFill>
        <p:spPr bwMode="auto">
          <a:xfrm>
            <a:off x="4885656" y="4298384"/>
            <a:ext cx="2566663" cy="1061021"/>
          </a:xfrm>
          <a:prstGeom prst="rect">
            <a:avLst/>
          </a:prstGeom>
          <a:ln>
            <a:noFill/>
          </a:ln>
          <a:extLst>
            <a:ext uri="{53640926-AAD7-44D8-BBD7-CCE9431645EC}">
              <a14:shadowObscured xmlns:a14="http://schemas.microsoft.com/office/drawing/2010/main"/>
            </a:ext>
          </a:extLst>
        </p:spPr>
      </p:pic>
      <p:sp>
        <p:nvSpPr>
          <p:cNvPr id="8" name="Right Arrow 7"/>
          <p:cNvSpPr/>
          <p:nvPr/>
        </p:nvSpPr>
        <p:spPr>
          <a:xfrm>
            <a:off x="3822370" y="4690796"/>
            <a:ext cx="1063286" cy="276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716624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of Individual Blocks</a:t>
            </a:r>
            <a:endParaRPr lang="en-GB" dirty="0"/>
          </a:p>
        </p:txBody>
      </p:sp>
      <p:sp>
        <p:nvSpPr>
          <p:cNvPr id="3" name="Footer Placeholder 2"/>
          <p:cNvSpPr>
            <a:spLocks noGrp="1"/>
          </p:cNvSpPr>
          <p:nvPr>
            <p:ph type="ftr" sz="quarter" idx="11"/>
          </p:nvPr>
        </p:nvSpPr>
        <p:spPr>
          <a:xfrm>
            <a:off x="914400" y="6172200"/>
            <a:ext cx="777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solidFill>
                <a:srgbClr val="1F497D"/>
              </a:solidFill>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12</a:t>
            </a:fld>
            <a:endParaRPr lang="en-US"/>
          </a:p>
        </p:txBody>
      </p:sp>
      <p:sp>
        <p:nvSpPr>
          <p:cNvPr id="5" name="Content Placeholder 4"/>
          <p:cNvSpPr>
            <a:spLocks noGrp="1"/>
          </p:cNvSpPr>
          <p:nvPr>
            <p:ph sz="quarter" idx="1"/>
          </p:nvPr>
        </p:nvSpPr>
        <p:spPr>
          <a:xfrm>
            <a:off x="914400" y="1447800"/>
            <a:ext cx="7772400" cy="5181600"/>
          </a:xfrm>
        </p:spPr>
        <p:txBody>
          <a:bodyPr>
            <a:normAutofit/>
          </a:bodyPr>
          <a:lstStyle/>
          <a:p>
            <a:pPr marL="514350" indent="-514350">
              <a:buFont typeface="+mj-lt"/>
              <a:buAutoNum type="arabicPeriod" startAt="3"/>
            </a:pPr>
            <a:r>
              <a:rPr lang="en-GB" dirty="0" smtClean="0"/>
              <a:t>Filling Void Space</a:t>
            </a:r>
          </a:p>
          <a:p>
            <a:pPr lvl="2"/>
            <a:r>
              <a:rPr lang="en-GB" dirty="0" smtClean="0"/>
              <a:t>Cells contain nucleus which is appears to be void due to its distinct contrast. </a:t>
            </a:r>
          </a:p>
          <a:p>
            <a:pPr lvl="2"/>
            <a:r>
              <a:rPr lang="en-GB" dirty="0" smtClean="0"/>
              <a:t>Filled (using </a:t>
            </a:r>
            <a:r>
              <a:rPr lang="en-GB" dirty="0" err="1" smtClean="0"/>
              <a:t>imfill</a:t>
            </a:r>
            <a:r>
              <a:rPr lang="en-GB" dirty="0" smtClean="0"/>
              <a:t>) to obtain an accurate area information.</a:t>
            </a:r>
          </a:p>
          <a:p>
            <a:pPr lvl="2"/>
            <a:endParaRPr lang="en-GB" dirty="0" smtClean="0"/>
          </a:p>
          <a:p>
            <a:pPr lvl="2"/>
            <a:endParaRPr lang="en-GB" dirty="0"/>
          </a:p>
          <a:p>
            <a:pPr lvl="2"/>
            <a:endParaRPr lang="en-GB" dirty="0" smtClean="0"/>
          </a:p>
          <a:p>
            <a:pPr lvl="2"/>
            <a:endParaRPr lang="en-GB" dirty="0"/>
          </a:p>
          <a:p>
            <a:pPr marL="514350" indent="-514350">
              <a:buFont typeface="+mj-lt"/>
              <a:buAutoNum type="arabicPeriod" startAt="4"/>
            </a:pPr>
            <a:r>
              <a:rPr lang="en-GB" dirty="0" smtClean="0"/>
              <a:t>Elimination of Unwanted Objects </a:t>
            </a:r>
          </a:p>
          <a:p>
            <a:pPr marL="1062990" lvl="2" indent="-514350"/>
            <a:r>
              <a:rPr lang="en-GB" dirty="0" smtClean="0"/>
              <a:t>Contains non RBC components and other minute particles.</a:t>
            </a:r>
          </a:p>
          <a:p>
            <a:pPr marL="1062990" lvl="2" indent="-514350"/>
            <a:r>
              <a:rPr lang="en-GB" dirty="0" smtClean="0"/>
              <a:t>These noises are </a:t>
            </a:r>
            <a:r>
              <a:rPr lang="en-GB" dirty="0" err="1" smtClean="0"/>
              <a:t>are</a:t>
            </a:r>
            <a:r>
              <a:rPr lang="en-GB" dirty="0" smtClean="0"/>
              <a:t> eliminated using </a:t>
            </a:r>
            <a:r>
              <a:rPr lang="en-GB" dirty="0" err="1" smtClean="0"/>
              <a:t>bwareaopen</a:t>
            </a:r>
            <a:r>
              <a:rPr lang="en-GB" dirty="0" smtClean="0"/>
              <a:t> function.</a:t>
            </a:r>
          </a:p>
          <a:p>
            <a:pPr marL="1062990" lvl="2" indent="-514350"/>
            <a:r>
              <a:rPr lang="en-GB" dirty="0" smtClean="0"/>
              <a:t>The boundary objects contain less information and is hence eliminated.</a:t>
            </a:r>
          </a:p>
          <a:p>
            <a:pPr marL="1062990" lvl="2" indent="-514350"/>
            <a:r>
              <a:rPr lang="en-GB" dirty="0" smtClean="0"/>
              <a:t>Also the individual cell boundaries are </a:t>
            </a:r>
            <a:r>
              <a:rPr lang="en-GB" dirty="0" err="1" smtClean="0"/>
              <a:t>shrinked</a:t>
            </a:r>
            <a:r>
              <a:rPr lang="en-GB" dirty="0" smtClean="0"/>
              <a:t>.</a:t>
            </a:r>
            <a:endParaRPr lang="en-GB" dirty="0"/>
          </a:p>
        </p:txBody>
      </p:sp>
      <p:pic>
        <p:nvPicPr>
          <p:cNvPr id="6" name="Picture 5"/>
          <p:cNvPicPr/>
          <p:nvPr/>
        </p:nvPicPr>
        <p:blipFill rotWithShape="1">
          <a:blip r:embed="rId2">
            <a:extLst>
              <a:ext uri="{28A0092B-C50C-407E-A947-70E740481C1C}">
                <a14:useLocalDpi xmlns:a14="http://schemas.microsoft.com/office/drawing/2010/main" val="0"/>
              </a:ext>
            </a:extLst>
          </a:blip>
          <a:srcRect l="39220" t="20250" r="35686" b="59056"/>
          <a:stretch/>
        </p:blipFill>
        <p:spPr bwMode="auto">
          <a:xfrm>
            <a:off x="1619671" y="2974657"/>
            <a:ext cx="2380511" cy="131844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39553" t="20031" r="33193" b="59056"/>
          <a:stretch/>
        </p:blipFill>
        <p:spPr bwMode="auto">
          <a:xfrm>
            <a:off x="5019992" y="2978467"/>
            <a:ext cx="2288312" cy="1314630"/>
          </a:xfrm>
          <a:prstGeom prst="rect">
            <a:avLst/>
          </a:prstGeom>
          <a:ln>
            <a:noFill/>
          </a:ln>
          <a:extLst>
            <a:ext uri="{53640926-AAD7-44D8-BBD7-CCE9431645EC}">
              <a14:shadowObscured xmlns:a14="http://schemas.microsoft.com/office/drawing/2010/main"/>
            </a:ext>
          </a:extLst>
        </p:spPr>
      </p:pic>
      <p:sp>
        <p:nvSpPr>
          <p:cNvPr id="8" name="Right Arrow 7"/>
          <p:cNvSpPr/>
          <p:nvPr/>
        </p:nvSpPr>
        <p:spPr>
          <a:xfrm>
            <a:off x="4076413" y="3533775"/>
            <a:ext cx="91440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9" name="Picture 8"/>
          <p:cNvPicPr/>
          <p:nvPr/>
        </p:nvPicPr>
        <p:blipFill rotWithShape="1">
          <a:blip r:embed="rId3"/>
          <a:srcRect l="43707" t="19812" r="30035" b="55093"/>
          <a:stretch/>
        </p:blipFill>
        <p:spPr bwMode="auto">
          <a:xfrm>
            <a:off x="1695902" y="2944495"/>
            <a:ext cx="2380511" cy="1348602"/>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4">
            <a:extLst>
              <a:ext uri="{28A0092B-C50C-407E-A947-70E740481C1C}">
                <a14:useLocalDpi xmlns:a14="http://schemas.microsoft.com/office/drawing/2010/main" val="0"/>
              </a:ext>
            </a:extLst>
          </a:blip>
          <a:srcRect l="49025" t="19877" r="22557" b="54146"/>
          <a:stretch/>
        </p:blipFill>
        <p:spPr bwMode="auto">
          <a:xfrm>
            <a:off x="4970055" y="2974657"/>
            <a:ext cx="2085363" cy="1318440"/>
          </a:xfrm>
          <a:prstGeom prst="rect">
            <a:avLst/>
          </a:prstGeom>
          <a:ln>
            <a:noFill/>
          </a:ln>
          <a:extLst>
            <a:ext uri="{53640926-AAD7-44D8-BBD7-CCE9431645EC}">
              <a14:shadowObscured xmlns:a14="http://schemas.microsoft.com/office/drawing/2010/main"/>
            </a:ext>
          </a:extLst>
        </p:spPr>
      </p:pic>
      <p:sp>
        <p:nvSpPr>
          <p:cNvPr id="11" name="Right Arrow 10"/>
          <p:cNvSpPr/>
          <p:nvPr/>
        </p:nvSpPr>
        <p:spPr>
          <a:xfrm>
            <a:off x="4094535" y="3533775"/>
            <a:ext cx="858496" cy="25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4951551" y="1913081"/>
            <a:ext cx="3791954" cy="3295009"/>
          </a:xfrm>
          <a:prstGeom prst="rect">
            <a:avLst/>
          </a:prstGeom>
        </p:spPr>
      </p:pic>
      <p:pic>
        <p:nvPicPr>
          <p:cNvPr id="13" name="Picture 12"/>
          <p:cNvPicPr/>
          <p:nvPr/>
        </p:nvPicPr>
        <p:blipFill>
          <a:blip r:embed="rId4" cstate="print">
            <a:extLst>
              <a:ext uri="{28A0092B-C50C-407E-A947-70E740481C1C}">
                <a14:useLocalDpi xmlns:a14="http://schemas.microsoft.com/office/drawing/2010/main" val="0"/>
              </a:ext>
            </a:extLst>
          </a:blip>
          <a:stretch>
            <a:fillRect/>
          </a:stretch>
        </p:blipFill>
        <p:spPr>
          <a:xfrm>
            <a:off x="520682" y="1882460"/>
            <a:ext cx="3421142" cy="3325630"/>
          </a:xfrm>
          <a:prstGeom prst="rect">
            <a:avLst/>
          </a:prstGeom>
        </p:spPr>
      </p:pic>
      <p:sp>
        <p:nvSpPr>
          <p:cNvPr id="14" name="Right Arrow 13"/>
          <p:cNvSpPr/>
          <p:nvPr/>
        </p:nvSpPr>
        <p:spPr>
          <a:xfrm>
            <a:off x="4000182" y="3296741"/>
            <a:ext cx="934345" cy="609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88760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7"/>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6"/>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xEl>
                                              <p:pRg st="11" end="11"/>
                                            </p:txEl>
                                          </p:spTgt>
                                        </p:tgtEl>
                                        <p:attrNameLst>
                                          <p:attrName>style.visibility</p:attrName>
                                        </p:attrNameLst>
                                      </p:cBhvr>
                                      <p:to>
                                        <p:strVal val="visible"/>
                                      </p:to>
                                    </p:set>
                                    <p:animEffect transition="in" filter="fade">
                                      <p:cBhvr>
                                        <p:cTn id="60" dur="500"/>
                                        <p:tgtEl>
                                          <p:spTgt spid="5">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5">
                                            <p:txEl>
                                              <p:pRg st="0" end="0"/>
                                            </p:txEl>
                                          </p:spTgt>
                                        </p:tgtEl>
                                      </p:cBhvr>
                                    </p:animEffect>
                                    <p:set>
                                      <p:cBhvr>
                                        <p:cTn id="65" dur="1" fill="hold">
                                          <p:stCondLst>
                                            <p:cond delay="499"/>
                                          </p:stCondLst>
                                        </p:cTn>
                                        <p:tgtEl>
                                          <p:spTgt spid="5">
                                            <p:txEl>
                                              <p:pRg st="0" end="0"/>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5">
                                            <p:txEl>
                                              <p:pRg st="1" end="1"/>
                                            </p:txEl>
                                          </p:spTgt>
                                        </p:tgtEl>
                                      </p:cBhvr>
                                    </p:animEffect>
                                    <p:set>
                                      <p:cBhvr>
                                        <p:cTn id="68" dur="1" fill="hold">
                                          <p:stCondLst>
                                            <p:cond delay="499"/>
                                          </p:stCondLst>
                                        </p:cTn>
                                        <p:tgtEl>
                                          <p:spTgt spid="5">
                                            <p:txEl>
                                              <p:pRg st="1" end="1"/>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5">
                                            <p:txEl>
                                              <p:pRg st="2" end="2"/>
                                            </p:txEl>
                                          </p:spTgt>
                                        </p:tgtEl>
                                      </p:cBhvr>
                                    </p:animEffect>
                                    <p:set>
                                      <p:cBhvr>
                                        <p:cTn id="71" dur="1" fill="hold">
                                          <p:stCondLst>
                                            <p:cond delay="499"/>
                                          </p:stCondLst>
                                        </p:cTn>
                                        <p:tgtEl>
                                          <p:spTgt spid="5">
                                            <p:txEl>
                                              <p:pRg st="2" end="2"/>
                                            </p:tx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5">
                                            <p:txEl>
                                              <p:pRg st="7" end="7"/>
                                            </p:txEl>
                                          </p:spTgt>
                                        </p:tgtEl>
                                      </p:cBhvr>
                                    </p:animEffect>
                                    <p:set>
                                      <p:cBhvr>
                                        <p:cTn id="74" dur="1" fill="hold">
                                          <p:stCondLst>
                                            <p:cond delay="499"/>
                                          </p:stCondLst>
                                        </p:cTn>
                                        <p:tgtEl>
                                          <p:spTgt spid="5">
                                            <p:txEl>
                                              <p:pRg st="7" end="7"/>
                                            </p:txEl>
                                          </p:spTgt>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5">
                                            <p:txEl>
                                              <p:pRg st="8" end="8"/>
                                            </p:txEl>
                                          </p:spTgt>
                                        </p:tgtEl>
                                      </p:cBhvr>
                                    </p:animEffect>
                                    <p:set>
                                      <p:cBhvr>
                                        <p:cTn id="77" dur="1" fill="hold">
                                          <p:stCondLst>
                                            <p:cond delay="499"/>
                                          </p:stCondLst>
                                        </p:cTn>
                                        <p:tgtEl>
                                          <p:spTgt spid="5">
                                            <p:txEl>
                                              <p:pRg st="8" end="8"/>
                                            </p:txEl>
                                          </p:spTgt>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5">
                                            <p:txEl>
                                              <p:pRg st="9" end="9"/>
                                            </p:txEl>
                                          </p:spTgt>
                                        </p:tgtEl>
                                      </p:cBhvr>
                                    </p:animEffect>
                                    <p:set>
                                      <p:cBhvr>
                                        <p:cTn id="80" dur="1" fill="hold">
                                          <p:stCondLst>
                                            <p:cond delay="499"/>
                                          </p:stCondLst>
                                        </p:cTn>
                                        <p:tgtEl>
                                          <p:spTgt spid="5">
                                            <p:txEl>
                                              <p:pRg st="9" end="9"/>
                                            </p:txEl>
                                          </p:spTgt>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5">
                                            <p:txEl>
                                              <p:pRg st="10" end="10"/>
                                            </p:txEl>
                                          </p:spTgt>
                                        </p:tgtEl>
                                      </p:cBhvr>
                                    </p:animEffect>
                                    <p:set>
                                      <p:cBhvr>
                                        <p:cTn id="83" dur="1" fill="hold">
                                          <p:stCondLst>
                                            <p:cond delay="499"/>
                                          </p:stCondLst>
                                        </p:cTn>
                                        <p:tgtEl>
                                          <p:spTgt spid="5">
                                            <p:txEl>
                                              <p:pRg st="10" end="10"/>
                                            </p:txEl>
                                          </p:spTgt>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5">
                                            <p:txEl>
                                              <p:pRg st="11" end="11"/>
                                            </p:txEl>
                                          </p:spTgt>
                                        </p:tgtEl>
                                      </p:cBhvr>
                                    </p:animEffect>
                                    <p:set>
                                      <p:cBhvr>
                                        <p:cTn id="86" dur="1" fill="hold">
                                          <p:stCondLst>
                                            <p:cond delay="499"/>
                                          </p:stCondLst>
                                        </p:cTn>
                                        <p:tgtEl>
                                          <p:spTgt spid="5">
                                            <p:txEl>
                                              <p:pRg st="11" end="11"/>
                                            </p:txEl>
                                          </p:spTgt>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7"/>
                                        </p:tgtEl>
                                      </p:cBhvr>
                                    </p:animEffect>
                                    <p:set>
                                      <p:cBhvr>
                                        <p:cTn id="89" dur="1" fill="hold">
                                          <p:stCondLst>
                                            <p:cond delay="499"/>
                                          </p:stCondLst>
                                        </p:cTn>
                                        <p:tgtEl>
                                          <p:spTgt spid="7"/>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grpId="2" nodeType="withEffect">
                                  <p:stCondLst>
                                    <p:cond delay="0"/>
                                  </p:stCondLst>
                                  <p:childTnLst>
                                    <p:animEffect transition="out" filter="fade">
                                      <p:cBhvr>
                                        <p:cTn id="94" dur="500"/>
                                        <p:tgtEl>
                                          <p:spTgt spid="8"/>
                                        </p:tgtEl>
                                      </p:cBhvr>
                                    </p:animEffect>
                                    <p:set>
                                      <p:cBhvr>
                                        <p:cTn id="95" dur="1" fill="hold">
                                          <p:stCondLst>
                                            <p:cond delay="499"/>
                                          </p:stCondLst>
                                        </p:cTn>
                                        <p:tgtEl>
                                          <p:spTgt spid="8"/>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9"/>
                                        </p:tgtEl>
                                      </p:cBhvr>
                                    </p:animEffect>
                                    <p:set>
                                      <p:cBhvr>
                                        <p:cTn id="98" dur="1" fill="hold">
                                          <p:stCondLst>
                                            <p:cond delay="499"/>
                                          </p:stCondLst>
                                        </p:cTn>
                                        <p:tgtEl>
                                          <p:spTgt spid="9"/>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1"/>
                                        </p:tgtEl>
                                      </p:cBhvr>
                                    </p:animEffect>
                                    <p:set>
                                      <p:cBhvr>
                                        <p:cTn id="101" dur="1" fill="hold">
                                          <p:stCondLst>
                                            <p:cond delay="499"/>
                                          </p:stCondLst>
                                        </p:cTn>
                                        <p:tgtEl>
                                          <p:spTgt spid="1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0"/>
                                        </p:tgtEl>
                                      </p:cBhvr>
                                    </p:animEffect>
                                    <p:set>
                                      <p:cBhvr>
                                        <p:cTn id="104" dur="1" fill="hold">
                                          <p:stCondLst>
                                            <p:cond delay="499"/>
                                          </p:stCondLst>
                                        </p:cTn>
                                        <p:tgtEl>
                                          <p:spTgt spid="1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fade">
                                      <p:cBhvr>
                                        <p:cTn id="109" dur="500"/>
                                        <p:tgtEl>
                                          <p:spTgt spid="1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500"/>
                                        <p:tgtEl>
                                          <p:spTgt spid="14"/>
                                        </p:tgtEl>
                                      </p:cBhvr>
                                    </p:animEffect>
                                  </p:childTnLst>
                                </p:cTn>
                              </p:par>
                              <p:par>
                                <p:cTn id="113" presetID="10" presetClass="entr" presetSubtype="0" fill="hold"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P spid="8" grpId="0" animBg="1"/>
      <p:bldP spid="8" grpId="1" animBg="1"/>
      <p:bldP spid="8" grpId="2" animBg="1"/>
      <p:bldP spid="11" grpId="0" animBg="1"/>
      <p:bldP spid="11" grpId="1"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Individual Blocks</a:t>
            </a:r>
          </a:p>
        </p:txBody>
      </p:sp>
      <p:sp>
        <p:nvSpPr>
          <p:cNvPr id="3" name="Footer Placeholder 2"/>
          <p:cNvSpPr>
            <a:spLocks noGrp="1"/>
          </p:cNvSpPr>
          <p:nvPr>
            <p:ph type="ftr" sz="quarter" idx="11"/>
          </p:nvPr>
        </p:nvSpPr>
        <p:spPr>
          <a:xfrm>
            <a:off x="914400" y="6166513"/>
            <a:ext cx="777240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13</a:t>
            </a:fld>
            <a:endParaRPr lang="en-US"/>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startAt="5"/>
            </a:pPr>
            <a:r>
              <a:rPr lang="en-GB" dirty="0" smtClean="0"/>
              <a:t>Compute area and perimeter</a:t>
            </a:r>
          </a:p>
          <a:p>
            <a:pPr lvl="2"/>
            <a:r>
              <a:rPr lang="en-GB" dirty="0" smtClean="0"/>
              <a:t>Done by first detecting all the connected objects using </a:t>
            </a:r>
            <a:r>
              <a:rPr lang="en-GB" dirty="0" err="1" smtClean="0"/>
              <a:t>bwconncomp</a:t>
            </a:r>
            <a:endParaRPr lang="en-GB" dirty="0" smtClean="0"/>
          </a:p>
          <a:p>
            <a:pPr lvl="2"/>
            <a:r>
              <a:rPr lang="en-GB" dirty="0" smtClean="0"/>
              <a:t>Then using </a:t>
            </a:r>
            <a:r>
              <a:rPr lang="en-GB" dirty="0" err="1" smtClean="0"/>
              <a:t>regionprops</a:t>
            </a:r>
            <a:r>
              <a:rPr lang="en-GB" dirty="0" smtClean="0"/>
              <a:t> function on the connected components.</a:t>
            </a:r>
          </a:p>
          <a:p>
            <a:pPr lvl="2"/>
            <a:r>
              <a:rPr lang="en-GB" dirty="0" smtClean="0"/>
              <a:t>Area and perimeter are used to calculate the metric.</a:t>
            </a:r>
          </a:p>
          <a:p>
            <a:pPr marL="514350" indent="-514350">
              <a:buFont typeface="+mj-lt"/>
              <a:buAutoNum type="arabicPeriod" startAt="6"/>
            </a:pPr>
            <a:r>
              <a:rPr lang="en-GB" dirty="0" smtClean="0"/>
              <a:t>Distinguish between valid and invalid cells</a:t>
            </a:r>
          </a:p>
          <a:p>
            <a:pPr lvl="2"/>
            <a:r>
              <a:rPr lang="en-GB" dirty="0" smtClean="0"/>
              <a:t>Based </a:t>
            </a:r>
            <a:r>
              <a:rPr lang="en-GB" dirty="0"/>
              <a:t>on the area obtained in the above step, we determine the cells </a:t>
            </a:r>
            <a:r>
              <a:rPr lang="en-GB" dirty="0" smtClean="0"/>
              <a:t>         that will be eligible for the metric calculation (which we term as a valid cell). </a:t>
            </a:r>
          </a:p>
          <a:p>
            <a:pPr lvl="2"/>
            <a:r>
              <a:rPr lang="en-GB" dirty="0" smtClean="0"/>
              <a:t>Now the objects that can be classified as an outlier based on statistical definition are not considered for further processing (which we term as an invalid cell). </a:t>
            </a:r>
          </a:p>
          <a:p>
            <a:pPr lvl="2"/>
            <a:r>
              <a:rPr lang="en-GB" dirty="0" smtClean="0"/>
              <a:t>The metric is applied on the resulting valid cells and we thus obtain the count of normal and abnormal cells.</a:t>
            </a:r>
          </a:p>
        </p:txBody>
      </p:sp>
    </p:spTree>
    <p:extLst>
      <p:ext uri="{BB962C8B-B14F-4D97-AF65-F5344CB8AC3E}">
        <p14:creationId xmlns:p14="http://schemas.microsoft.com/office/powerpoint/2010/main" val="397688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Explanation of Individual Blocks</a:t>
            </a:r>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14</a:t>
            </a:fld>
            <a:endParaRPr lang="en-US"/>
          </a:p>
        </p:txBody>
      </p:sp>
      <p:sp>
        <p:nvSpPr>
          <p:cNvPr id="5" name="Content Placeholder 4"/>
          <p:cNvSpPr>
            <a:spLocks noGrp="1"/>
          </p:cNvSpPr>
          <p:nvPr>
            <p:ph sz="quarter" idx="1"/>
          </p:nvPr>
        </p:nvSpPr>
        <p:spPr>
          <a:xfrm>
            <a:off x="914400" y="1447800"/>
            <a:ext cx="7772400" cy="5181600"/>
          </a:xfrm>
        </p:spPr>
        <p:txBody>
          <a:bodyPr>
            <a:normAutofit fontScale="92500" lnSpcReduction="10000"/>
          </a:bodyPr>
          <a:lstStyle/>
          <a:p>
            <a:pPr marL="514350" indent="-514350">
              <a:buFont typeface="+mj-lt"/>
              <a:buAutoNum type="arabicPeriod" startAt="7"/>
            </a:pPr>
            <a:r>
              <a:rPr lang="en-GB" dirty="0" smtClean="0"/>
              <a:t>Metric Calculation</a:t>
            </a:r>
          </a:p>
          <a:p>
            <a:pPr lvl="2"/>
            <a:r>
              <a:rPr lang="en-GB" dirty="0" smtClean="0"/>
              <a:t>This </a:t>
            </a:r>
            <a:r>
              <a:rPr lang="en-GB" dirty="0"/>
              <a:t>metric is calculated by the formula 4*pi*area/perimeter</a:t>
            </a:r>
            <a:r>
              <a:rPr lang="en-GB" baseline="30000" dirty="0"/>
              <a:t>2</a:t>
            </a:r>
            <a:r>
              <a:rPr lang="en-GB" dirty="0"/>
              <a:t>, and its value ranges between 0 and 1. </a:t>
            </a:r>
            <a:endParaRPr lang="en-GB" dirty="0" smtClean="0"/>
          </a:p>
          <a:p>
            <a:pPr lvl="2"/>
            <a:r>
              <a:rPr lang="en-GB" dirty="0" smtClean="0"/>
              <a:t>Higher </a:t>
            </a:r>
            <a:r>
              <a:rPr lang="en-GB" dirty="0"/>
              <a:t>the value, more circular is the image. </a:t>
            </a:r>
            <a:r>
              <a:rPr lang="en-US" dirty="0"/>
              <a:t>So a typical RBC would have a metric </a:t>
            </a:r>
            <a:r>
              <a:rPr lang="en-US" dirty="0" smtClean="0"/>
              <a:t>closer to 1 </a:t>
            </a:r>
            <a:r>
              <a:rPr lang="en-US" dirty="0"/>
              <a:t>whereas an abnormally RBC would have a much lower metric of about 0.4 – 0.5. </a:t>
            </a:r>
            <a:endParaRPr lang="en-US" dirty="0" smtClean="0"/>
          </a:p>
          <a:p>
            <a:pPr lvl="2"/>
            <a:r>
              <a:rPr lang="en-GB" dirty="0" smtClean="0"/>
              <a:t>The </a:t>
            </a:r>
            <a:r>
              <a:rPr lang="en-GB" dirty="0"/>
              <a:t>value thus indicates the circularity of the object and can be used to obtain the count of normal and abnormal cells. </a:t>
            </a:r>
          </a:p>
          <a:p>
            <a:pPr marL="560070" indent="-514350">
              <a:buFont typeface="+mj-lt"/>
              <a:buAutoNum type="arabicPeriod" startAt="8"/>
            </a:pPr>
            <a:r>
              <a:rPr lang="en-GB" dirty="0" smtClean="0"/>
              <a:t>Decision Making</a:t>
            </a:r>
          </a:p>
          <a:p>
            <a:pPr lvl="2"/>
            <a:r>
              <a:rPr lang="en-US" dirty="0"/>
              <a:t>Based on the metric above, a decision is made on whether the particular cell is normal or not. </a:t>
            </a:r>
            <a:endParaRPr lang="en-US" dirty="0" smtClean="0"/>
          </a:p>
          <a:p>
            <a:pPr lvl="2"/>
            <a:r>
              <a:rPr lang="en-US" dirty="0" smtClean="0"/>
              <a:t>A </a:t>
            </a:r>
            <a:r>
              <a:rPr lang="en-US" dirty="0"/>
              <a:t>metric of 0.75 is used as the threshold lower-bound for classifying a cell as normal. </a:t>
            </a:r>
            <a:endParaRPr lang="en-US" dirty="0" smtClean="0"/>
          </a:p>
          <a:p>
            <a:pPr lvl="2"/>
            <a:r>
              <a:rPr lang="en-US" dirty="0" smtClean="0"/>
              <a:t>After </a:t>
            </a:r>
            <a:r>
              <a:rPr lang="en-US" dirty="0"/>
              <a:t>obtaining the count of all the normal and abnormal cells, if the ratio of abnormal to normal is higher than 1:10, we arrive at the conclusion that the given sample is </a:t>
            </a:r>
            <a:r>
              <a:rPr lang="en-US" dirty="0" err="1"/>
              <a:t>anaemic</a:t>
            </a:r>
            <a:r>
              <a:rPr lang="en-US" dirty="0"/>
              <a:t>. </a:t>
            </a:r>
            <a:endParaRPr lang="en-GB" dirty="0"/>
          </a:p>
          <a:p>
            <a:pPr lvl="2"/>
            <a:endParaRPr lang="en-GB" dirty="0" smtClean="0"/>
          </a:p>
        </p:txBody>
      </p:sp>
    </p:spTree>
    <p:extLst>
      <p:ext uri="{BB962C8B-B14F-4D97-AF65-F5344CB8AC3E}">
        <p14:creationId xmlns:p14="http://schemas.microsoft.com/office/powerpoint/2010/main" val="116671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R</a:t>
            </a:r>
            <a:r>
              <a:rPr lang="en-US" dirty="0" smtClean="0"/>
              <a:t>equirements</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15</a:t>
            </a:fld>
            <a:endParaRPr lang="en-US"/>
          </a:p>
        </p:txBody>
      </p:sp>
      <p:sp>
        <p:nvSpPr>
          <p:cNvPr id="3" name="Content Placeholder 2"/>
          <p:cNvSpPr>
            <a:spLocks noGrp="1"/>
          </p:cNvSpPr>
          <p:nvPr>
            <p:ph sz="quarter" idx="1"/>
          </p:nvPr>
        </p:nvSpPr>
        <p:spPr/>
        <p:txBody>
          <a:bodyPr>
            <a:normAutofit/>
          </a:bodyPr>
          <a:lstStyle/>
          <a:p>
            <a:endParaRPr lang="en-US" dirty="0" smtClean="0"/>
          </a:p>
          <a:p>
            <a:r>
              <a:rPr lang="en-US" dirty="0" smtClean="0"/>
              <a:t>A </a:t>
            </a:r>
            <a:r>
              <a:rPr lang="en-US" dirty="0"/>
              <a:t>typical desktop PC would optimally run the program with the following specifications</a:t>
            </a:r>
            <a:r>
              <a:rPr lang="en-US" dirty="0" smtClean="0"/>
              <a:t>.</a:t>
            </a:r>
          </a:p>
          <a:p>
            <a:pPr lvl="2"/>
            <a:r>
              <a:rPr lang="en-US" dirty="0" smtClean="0"/>
              <a:t>~</a:t>
            </a:r>
            <a:r>
              <a:rPr lang="en-US" dirty="0"/>
              <a:t>2.0 </a:t>
            </a:r>
            <a:r>
              <a:rPr lang="en-US" dirty="0" err="1"/>
              <a:t>Ghz</a:t>
            </a:r>
            <a:r>
              <a:rPr lang="en-US" dirty="0"/>
              <a:t> Multi-core Processor or 2.6 </a:t>
            </a:r>
            <a:r>
              <a:rPr lang="en-US" dirty="0" err="1"/>
              <a:t>Ghz</a:t>
            </a:r>
            <a:r>
              <a:rPr lang="en-US" dirty="0"/>
              <a:t> Single </a:t>
            </a:r>
            <a:r>
              <a:rPr lang="en-US" dirty="0" smtClean="0"/>
              <a:t>core</a:t>
            </a:r>
          </a:p>
          <a:p>
            <a:pPr lvl="2"/>
            <a:r>
              <a:rPr lang="en-US" dirty="0" smtClean="0"/>
              <a:t>1.5 </a:t>
            </a:r>
            <a:r>
              <a:rPr lang="en-US" dirty="0"/>
              <a:t>GB or more RAM </a:t>
            </a:r>
            <a:endParaRPr lang="en-US" dirty="0" smtClean="0"/>
          </a:p>
          <a:p>
            <a:pPr lvl="2"/>
            <a:r>
              <a:rPr lang="en-US" dirty="0" smtClean="0"/>
              <a:t>2-3 </a:t>
            </a:r>
            <a:r>
              <a:rPr lang="en-US" dirty="0"/>
              <a:t>GB of free </a:t>
            </a:r>
            <a:r>
              <a:rPr lang="en-US" dirty="0" smtClean="0"/>
              <a:t>space</a:t>
            </a:r>
          </a:p>
          <a:p>
            <a:pPr lvl="2"/>
            <a:r>
              <a:rPr lang="en-US" dirty="0" smtClean="0"/>
              <a:t>128 </a:t>
            </a:r>
            <a:r>
              <a:rPr lang="en-US" dirty="0"/>
              <a:t>MB of graphics memory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txBox="1">
            <a:spLocks/>
          </p:cNvSpPr>
          <p:nvPr/>
        </p:nvSpPr>
        <p:spPr>
          <a:xfrm>
            <a:off x="2643174" y="6143644"/>
            <a:ext cx="3962400" cy="457200"/>
          </a:xfrm>
          <a:prstGeom prst="rect">
            <a:avLst/>
          </a:prstGeom>
        </p:spPr>
        <p:txBody>
          <a:bodyPr anchor="ctr" anchorCtr="0"/>
          <a:lstStyle/>
          <a:p>
            <a:pPr lvl="0" algn="ctr"/>
            <a:r>
              <a:rPr lang="en-US" sz="1400" dirty="0">
                <a:solidFill>
                  <a:srgbClr val="1F497D"/>
                </a:solidFill>
              </a:rPr>
              <a:t>Automated Sickle Cell </a:t>
            </a:r>
            <a:r>
              <a:rPr lang="en-US" sz="1400" dirty="0" err="1">
                <a:solidFill>
                  <a:srgbClr val="1F497D"/>
                </a:solidFill>
              </a:rPr>
              <a:t>Anaemia</a:t>
            </a:r>
            <a:r>
              <a:rPr lang="en-US" sz="1400" dirty="0">
                <a:solidFill>
                  <a:srgbClr val="1F497D"/>
                </a:solidFill>
              </a:rPr>
              <a:t> Detector</a:t>
            </a:r>
          </a:p>
        </p:txBody>
      </p:sp>
    </p:spTree>
    <p:extLst>
      <p:ext uri="{BB962C8B-B14F-4D97-AF65-F5344CB8AC3E}">
        <p14:creationId xmlns:p14="http://schemas.microsoft.com/office/powerpoint/2010/main" val="786607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Footer Placeholder 2"/>
          <p:cNvSpPr>
            <a:spLocks noGrp="1"/>
          </p:cNvSpPr>
          <p:nvPr>
            <p:ph type="ftr" sz="quarter" idx="11"/>
          </p:nvPr>
        </p:nvSpPr>
        <p:spPr>
          <a:xfrm>
            <a:off x="2771800" y="6165304"/>
            <a:ext cx="396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16</a:t>
            </a:fld>
            <a:endParaRPr lang="en-US"/>
          </a:p>
        </p:txBody>
      </p:sp>
      <p:sp>
        <p:nvSpPr>
          <p:cNvPr id="5" name="Content Placeholder 4"/>
          <p:cNvSpPr>
            <a:spLocks noGrp="1"/>
          </p:cNvSpPr>
          <p:nvPr>
            <p:ph sz="quarter" idx="1"/>
          </p:nvPr>
        </p:nvSpPr>
        <p:spPr/>
        <p:txBody>
          <a:bodyPr/>
          <a:lstStyle/>
          <a:p>
            <a:r>
              <a:rPr lang="en-US" dirty="0"/>
              <a:t>The following versions of operating systems are supported:</a:t>
            </a:r>
          </a:p>
          <a:p>
            <a:pPr lvl="2"/>
            <a:r>
              <a:rPr lang="en-US" dirty="0"/>
              <a:t>Windows XP, Vista, 7, 8</a:t>
            </a:r>
          </a:p>
          <a:p>
            <a:pPr lvl="2"/>
            <a:r>
              <a:rPr lang="en-US" dirty="0"/>
              <a:t>Mac OSX v10.7 or more</a:t>
            </a:r>
          </a:p>
          <a:p>
            <a:pPr lvl="2"/>
            <a:r>
              <a:rPr lang="en-US" dirty="0"/>
              <a:t>Linux Ubuntu 13+, </a:t>
            </a:r>
            <a:r>
              <a:rPr lang="en-US" dirty="0" err="1"/>
              <a:t>RedHat</a:t>
            </a:r>
            <a:r>
              <a:rPr lang="en-US" dirty="0"/>
              <a:t> 6+, </a:t>
            </a:r>
            <a:r>
              <a:rPr lang="en-US" dirty="0" err="1"/>
              <a:t>Debian</a:t>
            </a:r>
            <a:r>
              <a:rPr lang="en-US" dirty="0"/>
              <a:t> </a:t>
            </a:r>
            <a:r>
              <a:rPr lang="en-US" dirty="0" smtClean="0"/>
              <a:t>7.x</a:t>
            </a:r>
          </a:p>
          <a:p>
            <a:pPr lvl="2"/>
            <a:endParaRPr lang="en-US" dirty="0"/>
          </a:p>
          <a:p>
            <a:pPr algn="just"/>
            <a:r>
              <a:rPr lang="en-US" dirty="0"/>
              <a:t>In case of embedded systems, this algorithm can be automatically translated to C using </a:t>
            </a:r>
            <a:r>
              <a:rPr lang="en-US" dirty="0" err="1" smtClean="0"/>
              <a:t>emlc</a:t>
            </a:r>
            <a:r>
              <a:rPr lang="en-US" dirty="0" smtClean="0"/>
              <a:t>/</a:t>
            </a:r>
            <a:r>
              <a:rPr lang="en-US" dirty="0" err="1" smtClean="0"/>
              <a:t>codegen</a:t>
            </a:r>
            <a:r>
              <a:rPr lang="en-US" dirty="0" smtClean="0"/>
              <a:t>, </a:t>
            </a:r>
            <a:r>
              <a:rPr lang="en-US" dirty="0"/>
              <a:t>a command-line tool in Real-Time Workshop that generates C code from Embedded MATLAB code. A microcontroller with an appropriate compiler for embedded C could be used to run this. </a:t>
            </a:r>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093296"/>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593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 Snapshots </a:t>
            </a:r>
            <a:endParaRPr lang="en-GB" dirty="0"/>
          </a:p>
        </p:txBody>
      </p:sp>
      <p:sp>
        <p:nvSpPr>
          <p:cNvPr id="3" name="Footer Placeholder 2"/>
          <p:cNvSpPr>
            <a:spLocks noGrp="1"/>
          </p:cNvSpPr>
          <p:nvPr>
            <p:ph type="ftr" sz="quarter" idx="11"/>
          </p:nvPr>
        </p:nvSpPr>
        <p:spPr>
          <a:xfrm>
            <a:off x="914400" y="6172200"/>
            <a:ext cx="761804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17</a:t>
            </a:fld>
            <a:endParaRPr lang="en-US"/>
          </a:p>
        </p:txBody>
      </p:sp>
      <p:pic>
        <p:nvPicPr>
          <p:cNvPr id="6" name="Content Placeholder 5"/>
          <p:cNvPicPr>
            <a:picLocks noGrp="1"/>
          </p:cNvPicPr>
          <p:nvPr>
            <p:ph sz="quarter" idx="1"/>
          </p:nvPr>
        </p:nvPicPr>
        <p:blipFill>
          <a:blip r:embed="rId2"/>
          <a:stretch>
            <a:fillRect/>
          </a:stretch>
        </p:blipFill>
        <p:spPr>
          <a:xfrm>
            <a:off x="2063775" y="1447800"/>
            <a:ext cx="5473649" cy="4572000"/>
          </a:xfrm>
          <a:prstGeom prst="rect">
            <a:avLst/>
          </a:prstGeom>
        </p:spPr>
      </p:pic>
    </p:spTree>
    <p:extLst>
      <p:ext uri="{BB962C8B-B14F-4D97-AF65-F5344CB8AC3E}">
        <p14:creationId xmlns:p14="http://schemas.microsoft.com/office/powerpoint/2010/main" val="336180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 Snapshot</a:t>
            </a:r>
            <a:endParaRPr lang="en-GB"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18</a:t>
            </a:fld>
            <a:endParaRPr lang="en-US"/>
          </a:p>
        </p:txBody>
      </p:sp>
      <p:pic>
        <p:nvPicPr>
          <p:cNvPr id="6" name="Content Placeholder 5"/>
          <p:cNvPicPr>
            <a:picLocks noGrp="1"/>
          </p:cNvPicPr>
          <p:nvPr>
            <p:ph sz="quarter" idx="1"/>
          </p:nvPr>
        </p:nvPicPr>
        <p:blipFill>
          <a:blip r:embed="rId2"/>
          <a:stretch>
            <a:fillRect/>
          </a:stretch>
        </p:blipFill>
        <p:spPr>
          <a:xfrm>
            <a:off x="914400" y="1491663"/>
            <a:ext cx="5473649" cy="4572000"/>
          </a:xfrm>
          <a:prstGeom prst="rect">
            <a:avLst/>
          </a:prstGeom>
        </p:spPr>
      </p:pic>
      <p:pic>
        <p:nvPicPr>
          <p:cNvPr id="7" name="Picture 6"/>
          <p:cNvPicPr/>
          <p:nvPr/>
        </p:nvPicPr>
        <p:blipFill>
          <a:blip r:embed="rId3"/>
          <a:stretch>
            <a:fillRect/>
          </a:stretch>
        </p:blipFill>
        <p:spPr>
          <a:xfrm>
            <a:off x="5867400" y="2003132"/>
            <a:ext cx="2819400" cy="2743200"/>
          </a:xfrm>
          <a:prstGeom prst="rect">
            <a:avLst/>
          </a:prstGeom>
        </p:spPr>
      </p:pic>
    </p:spTree>
    <p:extLst>
      <p:ext uri="{BB962C8B-B14F-4D97-AF65-F5344CB8AC3E}">
        <p14:creationId xmlns:p14="http://schemas.microsoft.com/office/powerpoint/2010/main" val="3419264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and Discussion</a:t>
            </a:r>
            <a:endParaRPr lang="en-GB" dirty="0"/>
          </a:p>
        </p:txBody>
      </p:sp>
      <p:sp>
        <p:nvSpPr>
          <p:cNvPr id="3" name="Footer Placeholder 2"/>
          <p:cNvSpPr>
            <a:spLocks noGrp="1"/>
          </p:cNvSpPr>
          <p:nvPr>
            <p:ph type="ftr" sz="quarter" idx="11"/>
          </p:nvPr>
        </p:nvSpPr>
        <p:spPr>
          <a:xfrm>
            <a:off x="914400" y="6172200"/>
            <a:ext cx="7474024"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19</a:t>
            </a:fld>
            <a:endParaRPr lang="en-US"/>
          </a:p>
        </p:txBody>
      </p:sp>
      <p:sp>
        <p:nvSpPr>
          <p:cNvPr id="5" name="Content Placeholder 4"/>
          <p:cNvSpPr>
            <a:spLocks noGrp="1"/>
          </p:cNvSpPr>
          <p:nvPr>
            <p:ph sz="quarter" idx="1"/>
          </p:nvPr>
        </p:nvSpPr>
        <p:spPr/>
        <p:txBody>
          <a:bodyPr/>
          <a:lstStyle/>
          <a:p>
            <a:r>
              <a:rPr lang="en-US" sz="1800" dirty="0"/>
              <a:t>The final result obtained was recorded for a dataset of 10 randomized images. </a:t>
            </a:r>
            <a:endParaRPr lang="en-US" sz="1800" dirty="0" smtClean="0"/>
          </a:p>
          <a:p>
            <a:r>
              <a:rPr lang="en-US" sz="1800" dirty="0" smtClean="0"/>
              <a:t>The </a:t>
            </a:r>
            <a:r>
              <a:rPr lang="en-US" sz="1800" dirty="0"/>
              <a:t>findings were analyzed and the accuracy was calculated from it. </a:t>
            </a:r>
            <a:endParaRPr lang="en-US" sz="1800" dirty="0" smtClean="0"/>
          </a:p>
          <a:p>
            <a:endParaRPr lang="en-GB" dirty="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4282008600"/>
              </p:ext>
            </p:extLst>
          </p:nvPr>
        </p:nvGraphicFramePr>
        <p:xfrm>
          <a:off x="914400" y="2348880"/>
          <a:ext cx="7772400" cy="3670920"/>
        </p:xfrm>
        <a:graphic>
          <a:graphicData uri="http://schemas.openxmlformats.org/drawingml/2006/table">
            <a:tbl>
              <a:tblPr firstRow="1" firstCol="1" bandRow="1">
                <a:tableStyleId>{5C22544A-7EE6-4342-B048-85BDC9FD1C3A}</a:tableStyleId>
              </a:tblPr>
              <a:tblGrid>
                <a:gridCol w="1242239"/>
                <a:gridCol w="1427584"/>
                <a:gridCol w="1359480"/>
                <a:gridCol w="1359480"/>
                <a:gridCol w="1330170"/>
                <a:gridCol w="1053447"/>
              </a:tblGrid>
              <a:tr h="620390">
                <a:tc>
                  <a:txBody>
                    <a:bodyPr/>
                    <a:lstStyle/>
                    <a:p>
                      <a:pPr>
                        <a:lnSpc>
                          <a:spcPct val="115000"/>
                        </a:lnSpc>
                        <a:spcAft>
                          <a:spcPts val="1000"/>
                        </a:spcAft>
                      </a:pPr>
                      <a:r>
                        <a:rPr lang="en-US" sz="1200" dirty="0">
                          <a:effectLst/>
                        </a:rPr>
                        <a:t>Image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Valid Cells Found/Total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Abnormal cells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Threshold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Observed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Actual Status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267/341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26.7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256/333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25.6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188/210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164/188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16.4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244/295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24.4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189/216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65/73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6.5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46/53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186/209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25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18.6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Anaemic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5053">
                <a:tc>
                  <a:txBody>
                    <a:bodyPr/>
                    <a:lstStyle/>
                    <a:p>
                      <a:pPr>
                        <a:lnSpc>
                          <a:spcPct val="115000"/>
                        </a:lnSpc>
                        <a:spcAft>
                          <a:spcPts val="1000"/>
                        </a:spcAft>
                      </a:pPr>
                      <a:r>
                        <a:rPr lang="en-US" sz="1200">
                          <a:effectLst/>
                        </a:rPr>
                        <a:t>Exhibit 10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46/63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Healthy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Healthy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26498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5" name="Footer Placeholder 4"/>
          <p:cNvSpPr>
            <a:spLocks noGrp="1"/>
          </p:cNvSpPr>
          <p:nvPr>
            <p:ph type="ftr" sz="quarter" idx="11"/>
          </p:nvPr>
        </p:nvSpPr>
        <p:spPr>
          <a:xfrm>
            <a:off x="2643174" y="6143644"/>
            <a:ext cx="3962400" cy="457200"/>
          </a:xfrm>
        </p:spPr>
        <p:txBody>
          <a:bodyPr/>
          <a:lstStyle/>
          <a:p>
            <a:pPr algn="ctr"/>
            <a:r>
              <a:rPr lang="en-US" dirty="0"/>
              <a:t>Automated Sickle Cell </a:t>
            </a:r>
            <a:r>
              <a:rPr lang="en-US" dirty="0" err="1"/>
              <a:t>Anaemia</a:t>
            </a:r>
            <a:r>
              <a:rPr lang="en-US" dirty="0"/>
              <a:t> Detector</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3" name="Content Placeholder 2"/>
          <p:cNvSpPr>
            <a:spLocks noGrp="1"/>
          </p:cNvSpPr>
          <p:nvPr>
            <p:ph sz="quarter" idx="1"/>
          </p:nvPr>
        </p:nvSpPr>
        <p:spPr/>
        <p:txBody>
          <a:bodyPr>
            <a:normAutofit/>
          </a:bodyPr>
          <a:lstStyle/>
          <a:p>
            <a:pPr algn="just"/>
            <a:r>
              <a:rPr lang="en-US" sz="3200" dirty="0"/>
              <a:t>Automated Sickle Cell </a:t>
            </a:r>
            <a:r>
              <a:rPr lang="en-US" sz="3200" dirty="0" err="1"/>
              <a:t>Anaemia</a:t>
            </a:r>
            <a:r>
              <a:rPr lang="en-US" sz="3200" dirty="0"/>
              <a:t> Detector (A.S.C.A.D.) is a software </a:t>
            </a:r>
            <a:r>
              <a:rPr lang="en-US" sz="3200" dirty="0" smtClean="0"/>
              <a:t>application that </a:t>
            </a:r>
            <a:r>
              <a:rPr lang="en-US" sz="3200" dirty="0"/>
              <a:t>diagnoses ‘Sickle Cell </a:t>
            </a:r>
            <a:r>
              <a:rPr lang="en-US" sz="3200" dirty="0" err="1"/>
              <a:t>Anaemia</a:t>
            </a:r>
            <a:r>
              <a:rPr lang="en-US" sz="3200" dirty="0"/>
              <a:t>’ (</a:t>
            </a:r>
            <a:r>
              <a:rPr lang="en-US" sz="3200" dirty="0" err="1"/>
              <a:t>drepanocytosis</a:t>
            </a:r>
            <a:r>
              <a:rPr lang="en-US" sz="3200" dirty="0"/>
              <a:t>) from microscopic images of the patient’s blood smear. </a:t>
            </a:r>
            <a:endParaRPr lang="en-US" sz="3200" dirty="0" smtClean="0"/>
          </a:p>
          <a:p>
            <a:pPr algn="just"/>
            <a:r>
              <a:rPr lang="en-US" sz="3200" dirty="0"/>
              <a:t>It uses advanced image processing techniques to analyze the shape of ‘Red Blood Cells’ which are primary indicators of the disease. </a:t>
            </a:r>
            <a:endParaRPr lang="en-US" sz="32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3848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and Discussion</a:t>
            </a:r>
            <a:endParaRPr lang="en-GB"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20</a:t>
            </a:fld>
            <a:endParaRPr lang="en-US"/>
          </a:p>
        </p:txBody>
      </p:sp>
      <p:sp>
        <p:nvSpPr>
          <p:cNvPr id="5" name="Content Placeholder 4"/>
          <p:cNvSpPr>
            <a:spLocks noGrp="1"/>
          </p:cNvSpPr>
          <p:nvPr>
            <p:ph sz="quarter" idx="1"/>
          </p:nvPr>
        </p:nvSpPr>
        <p:spPr/>
        <p:txBody>
          <a:bodyPr/>
          <a:lstStyle/>
          <a:p>
            <a:r>
              <a:rPr lang="en-US" dirty="0"/>
              <a:t>From the above analysis, it is seen that ASCAD provided the expected results in 9 out of the 10 samples used. </a:t>
            </a:r>
            <a:endParaRPr lang="en-US" dirty="0" smtClean="0"/>
          </a:p>
          <a:p>
            <a:r>
              <a:rPr lang="en-US" dirty="0" smtClean="0"/>
              <a:t>We </a:t>
            </a:r>
            <a:r>
              <a:rPr lang="en-US" dirty="0"/>
              <a:t>can therefore conclude that the software has an accuracy of about 90%. </a:t>
            </a:r>
            <a:endParaRPr lang="en-US" dirty="0" smtClean="0"/>
          </a:p>
          <a:p>
            <a:r>
              <a:rPr lang="en-US" dirty="0" smtClean="0"/>
              <a:t>However</a:t>
            </a:r>
            <a:r>
              <a:rPr lang="en-US" dirty="0"/>
              <a:t>, a thorough analysis with a much larger dataset would be required before we can determine its real accuracy. </a:t>
            </a:r>
            <a:endParaRPr lang="en-US" dirty="0" smtClean="0"/>
          </a:p>
          <a:p>
            <a:r>
              <a:rPr lang="en-US" dirty="0" smtClean="0"/>
              <a:t>This </a:t>
            </a:r>
            <a:r>
              <a:rPr lang="en-US" dirty="0"/>
              <a:t>was unfortunately not possible in our project owing to insufficient data available to us.  </a:t>
            </a:r>
            <a:endParaRPr lang="en-GB" dirty="0"/>
          </a:p>
          <a:p>
            <a:endParaRPr lang="en-GB" dirty="0"/>
          </a:p>
        </p:txBody>
      </p:sp>
    </p:spTree>
    <p:extLst>
      <p:ext uri="{BB962C8B-B14F-4D97-AF65-F5344CB8AC3E}">
        <p14:creationId xmlns:p14="http://schemas.microsoft.com/office/powerpoint/2010/main" val="4007430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21</a:t>
            </a:fld>
            <a:endParaRPr lang="en-US"/>
          </a:p>
        </p:txBody>
      </p:sp>
      <p:sp>
        <p:nvSpPr>
          <p:cNvPr id="3" name="Content Placeholder 2"/>
          <p:cNvSpPr>
            <a:spLocks noGrp="1"/>
          </p:cNvSpPr>
          <p:nvPr>
            <p:ph sz="quarter" idx="1"/>
          </p:nvPr>
        </p:nvSpPr>
        <p:spPr/>
        <p:txBody>
          <a:bodyPr>
            <a:normAutofit/>
          </a:bodyPr>
          <a:lstStyle/>
          <a:p>
            <a:pPr algn="just"/>
            <a:r>
              <a:rPr lang="en-US" dirty="0"/>
              <a:t>It is estimated that out of </a:t>
            </a:r>
            <a:r>
              <a:rPr lang="en-US" dirty="0" smtClean="0"/>
              <a:t>1.27 billion people, </a:t>
            </a:r>
            <a:r>
              <a:rPr lang="en-US" dirty="0"/>
              <a:t>200 million suffer from </a:t>
            </a:r>
            <a:r>
              <a:rPr lang="en-US" dirty="0" smtClean="0"/>
              <a:t>some </a:t>
            </a:r>
            <a:r>
              <a:rPr lang="en-US" dirty="0"/>
              <a:t>kind of disease at any given point of </a:t>
            </a:r>
            <a:r>
              <a:rPr lang="en-US" dirty="0" smtClean="0"/>
              <a:t>time.</a:t>
            </a:r>
          </a:p>
          <a:p>
            <a:pPr algn="just"/>
            <a:r>
              <a:rPr lang="en-US" dirty="0"/>
              <a:t>In such a scenario, our solution to sickle-celled </a:t>
            </a:r>
            <a:r>
              <a:rPr lang="en-US" dirty="0" smtClean="0"/>
              <a:t>disease expedites the diagnostic processes.</a:t>
            </a:r>
          </a:p>
          <a:p>
            <a:pPr algn="just"/>
            <a:r>
              <a:rPr lang="en-US" dirty="0"/>
              <a:t>Furthermore, A.S.C.A.D, if successful as a consumer </a:t>
            </a:r>
            <a:r>
              <a:rPr lang="en-US" dirty="0" smtClean="0"/>
              <a:t>product </a:t>
            </a:r>
            <a:r>
              <a:rPr lang="en-US" dirty="0" smtClean="0"/>
              <a:t>has </a:t>
            </a:r>
            <a:r>
              <a:rPr lang="en-US" dirty="0"/>
              <a:t>the potential to open up a gateway to private R&amp;D investment into automation in health-care sector. </a:t>
            </a:r>
            <a:endParaRPr lang="en-US" dirty="0" smtClean="0"/>
          </a:p>
          <a:p>
            <a:pPr algn="just"/>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txBox="1">
            <a:spLocks/>
          </p:cNvSpPr>
          <p:nvPr/>
        </p:nvSpPr>
        <p:spPr>
          <a:xfrm>
            <a:off x="2643174" y="6143644"/>
            <a:ext cx="3962400" cy="457200"/>
          </a:xfrm>
          <a:prstGeom prst="rect">
            <a:avLst/>
          </a:prstGeom>
        </p:spPr>
        <p:txBody>
          <a:bodyPr anchor="ctr" anchorCtr="0"/>
          <a:lstStyle/>
          <a:p>
            <a:pPr lvl="0" algn="ctr"/>
            <a:r>
              <a:rPr lang="en-US" sz="1400" dirty="0">
                <a:solidFill>
                  <a:srgbClr val="1F497D"/>
                </a:solidFill>
              </a:rPr>
              <a:t>Automated Sickle Cell </a:t>
            </a:r>
            <a:r>
              <a:rPr lang="en-US" sz="1400" dirty="0" err="1">
                <a:solidFill>
                  <a:srgbClr val="1F497D"/>
                </a:solidFill>
              </a:rPr>
              <a:t>Anaemia</a:t>
            </a:r>
            <a:r>
              <a:rPr lang="en-US" sz="1400" dirty="0">
                <a:solidFill>
                  <a:srgbClr val="1F497D"/>
                </a:solidFill>
              </a:rPr>
              <a:t> Detector</a:t>
            </a:r>
          </a:p>
        </p:txBody>
      </p:sp>
    </p:spTree>
    <p:extLst>
      <p:ext uri="{BB962C8B-B14F-4D97-AF65-F5344CB8AC3E}">
        <p14:creationId xmlns:p14="http://schemas.microsoft.com/office/powerpoint/2010/main" val="16228104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GB" dirty="0"/>
          </a:p>
        </p:txBody>
      </p:sp>
      <p:sp>
        <p:nvSpPr>
          <p:cNvPr id="3" name="Footer Placeholder 2"/>
          <p:cNvSpPr>
            <a:spLocks noGrp="1"/>
          </p:cNvSpPr>
          <p:nvPr>
            <p:ph type="ftr" sz="quarter" idx="11"/>
          </p:nvPr>
        </p:nvSpPr>
        <p:spPr>
          <a:xfrm>
            <a:off x="914400" y="6172200"/>
            <a:ext cx="7772400" cy="457200"/>
          </a:xfrm>
        </p:spPr>
        <p:txBody>
          <a:bodyPr/>
          <a:lstStyle/>
          <a:p>
            <a:pPr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22</a:t>
            </a:fld>
            <a:endParaRPr lang="en-US"/>
          </a:p>
        </p:txBody>
      </p:sp>
      <p:sp>
        <p:nvSpPr>
          <p:cNvPr id="5" name="Content Placeholder 4"/>
          <p:cNvSpPr>
            <a:spLocks noGrp="1"/>
          </p:cNvSpPr>
          <p:nvPr>
            <p:ph sz="quarter" idx="1"/>
          </p:nvPr>
        </p:nvSpPr>
        <p:spPr/>
        <p:txBody>
          <a:bodyPr>
            <a:normAutofit/>
          </a:bodyPr>
          <a:lstStyle/>
          <a:p>
            <a:r>
              <a:rPr lang="en-US" dirty="0"/>
              <a:t>Looking beyond, this software has greater prospects when it can be optimized based on a larger sickle cell </a:t>
            </a:r>
            <a:r>
              <a:rPr lang="en-US" dirty="0" smtClean="0"/>
              <a:t>database.</a:t>
            </a:r>
          </a:p>
          <a:p>
            <a:r>
              <a:rPr lang="en-US" dirty="0" smtClean="0"/>
              <a:t>Optimization </a:t>
            </a:r>
            <a:r>
              <a:rPr lang="en-US" dirty="0"/>
              <a:t>can also be done </a:t>
            </a:r>
            <a:r>
              <a:rPr lang="en-US" dirty="0" smtClean="0"/>
              <a:t>by adjusting certain </a:t>
            </a:r>
            <a:r>
              <a:rPr lang="en-US" dirty="0"/>
              <a:t>pre-defined values in A.S.C.A.D </a:t>
            </a:r>
            <a:r>
              <a:rPr lang="en-US" dirty="0" smtClean="0"/>
              <a:t>that can </a:t>
            </a:r>
            <a:r>
              <a:rPr lang="en-US" dirty="0"/>
              <a:t>be generalized to work for a much wider range of input possibilities. </a:t>
            </a:r>
            <a:endParaRPr lang="en-US" dirty="0" smtClean="0"/>
          </a:p>
          <a:p>
            <a:r>
              <a:rPr lang="en-US" dirty="0" smtClean="0"/>
              <a:t>However</a:t>
            </a:r>
            <a:r>
              <a:rPr lang="en-US" dirty="0"/>
              <a:t>, such modifications would need </a:t>
            </a:r>
            <a:r>
              <a:rPr lang="en-US" dirty="0" smtClean="0"/>
              <a:t>a much </a:t>
            </a:r>
            <a:r>
              <a:rPr lang="en-US" dirty="0"/>
              <a:t>wider medical database, </a:t>
            </a:r>
            <a:r>
              <a:rPr lang="en-US" dirty="0" smtClean="0"/>
              <a:t>in contrast to what is available.</a:t>
            </a:r>
          </a:p>
          <a:p>
            <a:r>
              <a:rPr lang="en-US" dirty="0" smtClean="0"/>
              <a:t>But </a:t>
            </a:r>
            <a:r>
              <a:rPr lang="en-US" dirty="0"/>
              <a:t>on the whole, with a greater </a:t>
            </a:r>
            <a:r>
              <a:rPr lang="en-US" dirty="0" smtClean="0"/>
              <a:t>influence </a:t>
            </a:r>
            <a:r>
              <a:rPr lang="en-US" dirty="0"/>
              <a:t>of digital technologies, </a:t>
            </a:r>
            <a:r>
              <a:rPr lang="en-US" dirty="0" smtClean="0"/>
              <a:t>A.S.C.A.D </a:t>
            </a:r>
            <a:r>
              <a:rPr lang="en-US" dirty="0"/>
              <a:t>and similar </a:t>
            </a:r>
            <a:r>
              <a:rPr lang="en-US" dirty="0" smtClean="0"/>
              <a:t>software </a:t>
            </a:r>
            <a:r>
              <a:rPr lang="en-US" dirty="0"/>
              <a:t>can only envision an upward trend of its utility and use. </a:t>
            </a:r>
            <a:endParaRPr lang="en-GB" dirty="0"/>
          </a:p>
          <a:p>
            <a:endParaRPr lang="en-GB" dirty="0"/>
          </a:p>
        </p:txBody>
      </p:sp>
    </p:spTree>
    <p:extLst>
      <p:ext uri="{BB962C8B-B14F-4D97-AF65-F5344CB8AC3E}">
        <p14:creationId xmlns:p14="http://schemas.microsoft.com/office/powerpoint/2010/main" val="2235993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Cited</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23</a:t>
            </a:fld>
            <a:endParaRPr lang="en-US"/>
          </a:p>
        </p:txBody>
      </p:sp>
      <p:sp>
        <p:nvSpPr>
          <p:cNvPr id="3" name="Content Placeholder 2"/>
          <p:cNvSpPr>
            <a:spLocks noGrp="1"/>
          </p:cNvSpPr>
          <p:nvPr>
            <p:ph sz="quarter" idx="1"/>
          </p:nvPr>
        </p:nvSpPr>
        <p:spPr/>
        <p:txBody>
          <a:bodyPr>
            <a:normAutofit fontScale="70000" lnSpcReduction="20000"/>
          </a:bodyPr>
          <a:lstStyle/>
          <a:p>
            <a:pPr algn="just"/>
            <a:r>
              <a:rPr lang="en-US" dirty="0" smtClean="0"/>
              <a:t>P</a:t>
            </a:r>
            <a:r>
              <a:rPr lang="en-US" dirty="0"/>
              <a:t>. </a:t>
            </a:r>
            <a:r>
              <a:rPr lang="en-US" dirty="0" err="1"/>
              <a:t>Rakshita</a:t>
            </a:r>
            <a:r>
              <a:rPr lang="en-US" dirty="0"/>
              <a:t>, K. </a:t>
            </a:r>
            <a:r>
              <a:rPr lang="en-US" dirty="0" err="1"/>
              <a:t>Bhowmikb</a:t>
            </a:r>
            <a:r>
              <a:rPr lang="en-US" dirty="0"/>
              <a:t>, “Detection of Abnormal Findings in Human RBC in Diagnosing Sickle Cell </a:t>
            </a:r>
            <a:r>
              <a:rPr lang="en-US" dirty="0" err="1"/>
              <a:t>Anaemia</a:t>
            </a:r>
            <a:r>
              <a:rPr lang="en-US" dirty="0"/>
              <a:t> Using Image Processing”, International Conference on Computational Intelligence: Modeling, Techniques and Applications, Elsevier, </a:t>
            </a:r>
            <a:r>
              <a:rPr lang="en-US" dirty="0" smtClean="0"/>
              <a:t>2013.</a:t>
            </a:r>
            <a:endParaRPr lang="en-US" dirty="0"/>
          </a:p>
          <a:p>
            <a:pPr algn="just"/>
            <a:r>
              <a:rPr lang="en-US" dirty="0" smtClean="0"/>
              <a:t>N</a:t>
            </a:r>
            <a:r>
              <a:rPr lang="en-US" dirty="0"/>
              <a:t>. S. </a:t>
            </a:r>
            <a:r>
              <a:rPr lang="en-US" dirty="0" err="1"/>
              <a:t>Aruna</a:t>
            </a:r>
            <a:r>
              <a:rPr lang="en-US" dirty="0"/>
              <a:t>, S. </a:t>
            </a:r>
            <a:r>
              <a:rPr lang="en-US" dirty="0" err="1"/>
              <a:t>Hariharan</a:t>
            </a:r>
            <a:r>
              <a:rPr lang="en-US" dirty="0"/>
              <a:t>, “Edge Detection of Sickle Cells in Red Blood Cells”, International Journal of Computer Science and Information Technologies, Vol. 5 (3) 4140-4144, 2014</a:t>
            </a:r>
            <a:r>
              <a:rPr lang="en-US" dirty="0" smtClean="0"/>
              <a:t>.</a:t>
            </a:r>
            <a:endParaRPr lang="en-US" dirty="0"/>
          </a:p>
          <a:p>
            <a:pPr algn="just"/>
            <a:r>
              <a:rPr lang="en-US" dirty="0" smtClean="0"/>
              <a:t>S</a:t>
            </a:r>
            <a:r>
              <a:rPr lang="en-US" dirty="0"/>
              <a:t>. S. </a:t>
            </a:r>
            <a:r>
              <a:rPr lang="en-US" dirty="0" err="1"/>
              <a:t>Barpanda</a:t>
            </a:r>
            <a:r>
              <a:rPr lang="en-US" dirty="0"/>
              <a:t>, “Use of Image Processing Techniques to Automatically Diagnose Sickle-Cell Anemia Present in Red Blood Cells Smear”, NIIT Rourkela, 2013</a:t>
            </a:r>
            <a:r>
              <a:rPr lang="en-US" dirty="0" smtClean="0"/>
              <a:t>.</a:t>
            </a:r>
            <a:endParaRPr lang="en-US" dirty="0"/>
          </a:p>
          <a:p>
            <a:pPr algn="just"/>
            <a:r>
              <a:rPr lang="en-US" dirty="0" smtClean="0"/>
              <a:t>D.J </a:t>
            </a:r>
            <a:r>
              <a:rPr lang="en-US" dirty="0" err="1"/>
              <a:t>Weatherall</a:t>
            </a:r>
            <a:r>
              <a:rPr lang="en-US" dirty="0"/>
              <a:t>, J.B Clegg</a:t>
            </a:r>
            <a:r>
              <a:rPr lang="en-US" dirty="0" smtClean="0"/>
              <a:t>, “Inherited </a:t>
            </a:r>
            <a:r>
              <a:rPr lang="en-US" dirty="0" err="1" smtClean="0"/>
              <a:t>haemoglobin</a:t>
            </a:r>
            <a:r>
              <a:rPr lang="en-US" dirty="0" smtClean="0"/>
              <a:t> disorders : an increasing global health problem”</a:t>
            </a:r>
            <a:r>
              <a:rPr lang="en-US" dirty="0"/>
              <a:t> </a:t>
            </a:r>
            <a:r>
              <a:rPr lang="en-US" dirty="0" smtClean="0"/>
              <a:t>Bull</a:t>
            </a:r>
            <a:r>
              <a:rPr lang="en-US" dirty="0"/>
              <a:t>. World Health Organ. </a:t>
            </a:r>
            <a:r>
              <a:rPr lang="en-US" b="1" dirty="0"/>
              <a:t>79</a:t>
            </a:r>
            <a:r>
              <a:rPr lang="en-US" dirty="0"/>
              <a:t>: 704–12, </a:t>
            </a:r>
            <a:r>
              <a:rPr lang="en-US" dirty="0" smtClean="0"/>
              <a:t>2001.</a:t>
            </a:r>
            <a:endParaRPr lang="en-US" dirty="0"/>
          </a:p>
          <a:p>
            <a:pPr algn="just"/>
            <a:r>
              <a:rPr lang="en-US" dirty="0" smtClean="0"/>
              <a:t>N</a:t>
            </a:r>
            <a:r>
              <a:rPr lang="en-US" dirty="0"/>
              <a:t> </a:t>
            </a:r>
            <a:r>
              <a:rPr lang="en-US" dirty="0" err="1"/>
              <a:t>Awasthy</a:t>
            </a:r>
            <a:r>
              <a:rPr lang="en-US" dirty="0"/>
              <a:t>, K. C. Aggarwal, P. C.  </a:t>
            </a:r>
            <a:r>
              <a:rPr lang="en-US" dirty="0" err="1"/>
              <a:t>Goyal,M.S</a:t>
            </a:r>
            <a:r>
              <a:rPr lang="en-US" dirty="0"/>
              <a:t>  Prasad, M. Sharma, “Sickle cell disease: Experience of a tertiary care center in a </a:t>
            </a:r>
            <a:r>
              <a:rPr lang="en-US" dirty="0" err="1"/>
              <a:t>nonendemic</a:t>
            </a:r>
            <a:r>
              <a:rPr lang="en-US" dirty="0"/>
              <a:t> area” Ann Trop Med Public Health, 2008</a:t>
            </a:r>
            <a:r>
              <a:rPr lang="en-US" dirty="0" smtClean="0"/>
              <a:t>.</a:t>
            </a:r>
            <a:endParaRPr lang="en-US" dirty="0"/>
          </a:p>
          <a:p>
            <a:pPr algn="just"/>
            <a:r>
              <a:rPr lang="en-US" dirty="0" smtClean="0"/>
              <a:t>NCMH </a:t>
            </a:r>
            <a:r>
              <a:rPr lang="en-US" dirty="0"/>
              <a:t>Background Papers—Burden of Disease in India (New Delhi, India), September 2005, Ministry of Health &amp; Family Welfare, </a:t>
            </a:r>
            <a:r>
              <a:rPr lang="en-US" dirty="0" err="1"/>
              <a:t>Nirman</a:t>
            </a:r>
            <a:r>
              <a:rPr lang="en-US" dirty="0"/>
              <a:t> </a:t>
            </a:r>
            <a:r>
              <a:rPr lang="en-US" dirty="0" err="1"/>
              <a:t>Bhawan</a:t>
            </a:r>
            <a:r>
              <a:rPr lang="en-US" dirty="0"/>
              <a:t>, </a:t>
            </a:r>
            <a:r>
              <a:rPr lang="en-US" dirty="0" err="1"/>
              <a:t>Maulana</a:t>
            </a:r>
            <a:r>
              <a:rPr lang="en-US" dirty="0"/>
              <a:t> Azad Road, New Delhi 110011, India.</a:t>
            </a: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2643174" y="6143644"/>
            <a:ext cx="396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Tree>
    <p:extLst>
      <p:ext uri="{BB962C8B-B14F-4D97-AF65-F5344CB8AC3E}">
        <p14:creationId xmlns:p14="http://schemas.microsoft.com/office/powerpoint/2010/main" val="239444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Acknowledgements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24</a:t>
            </a:fld>
            <a:endParaRPr lang="en-US"/>
          </a:p>
        </p:txBody>
      </p:sp>
      <p:sp>
        <p:nvSpPr>
          <p:cNvPr id="3" name="Content Placeholder 2"/>
          <p:cNvSpPr>
            <a:spLocks noGrp="1"/>
          </p:cNvSpPr>
          <p:nvPr>
            <p:ph sz="quarter" idx="1"/>
          </p:nvPr>
        </p:nvSpPr>
        <p:spPr/>
        <p:txBody>
          <a:bodyPr>
            <a:normAutofit/>
          </a:bodyPr>
          <a:lstStyle/>
          <a:p>
            <a:r>
              <a:rPr lang="en-US" dirty="0" smtClean="0"/>
              <a:t>We </a:t>
            </a:r>
            <a:r>
              <a:rPr lang="en-US" dirty="0"/>
              <a:t>thank </a:t>
            </a:r>
            <a:r>
              <a:rPr lang="en-US" b="1" dirty="0"/>
              <a:t>Mrs. </a:t>
            </a:r>
            <a:r>
              <a:rPr lang="en-US" b="1" dirty="0" err="1"/>
              <a:t>Dakshata</a:t>
            </a:r>
            <a:r>
              <a:rPr lang="en-US" b="1" dirty="0"/>
              <a:t> Panchal</a:t>
            </a:r>
            <a:r>
              <a:rPr lang="en-US" dirty="0"/>
              <a:t>, our internal guide, for her continuous support and guidance, for sharing her experience and knowledge, to ensure timely completion of all our project work. </a:t>
            </a:r>
            <a:endParaRPr lang="en-US" dirty="0" smtClean="0"/>
          </a:p>
          <a:p>
            <a:r>
              <a:rPr lang="en-US" dirty="0" smtClean="0"/>
              <a:t>We </a:t>
            </a:r>
            <a:r>
              <a:rPr lang="en-US" dirty="0"/>
              <a:t>would also thank </a:t>
            </a:r>
            <a:r>
              <a:rPr lang="en-US" b="1" dirty="0"/>
              <a:t>Mrs. </a:t>
            </a:r>
            <a:r>
              <a:rPr lang="en-US" b="1" dirty="0" err="1"/>
              <a:t>Vincy</a:t>
            </a:r>
            <a:r>
              <a:rPr lang="en-US" b="1" dirty="0"/>
              <a:t> Joseph </a:t>
            </a:r>
            <a:r>
              <a:rPr lang="en-US" dirty="0"/>
              <a:t>and</a:t>
            </a:r>
            <a:r>
              <a:rPr lang="en-US" b="1" dirty="0"/>
              <a:t> Mrs. </a:t>
            </a:r>
            <a:r>
              <a:rPr lang="en-US" b="1" dirty="0" err="1"/>
              <a:t>Pradnya</a:t>
            </a:r>
            <a:r>
              <a:rPr lang="en-US" b="1" dirty="0"/>
              <a:t> </a:t>
            </a:r>
            <a:r>
              <a:rPr lang="en-US" b="1" dirty="0" err="1"/>
              <a:t>Rane</a:t>
            </a:r>
            <a:r>
              <a:rPr lang="en-US" dirty="0"/>
              <a:t> for guiding us throughout the course of the project work</a:t>
            </a:r>
            <a:r>
              <a:rPr lang="en-US" dirty="0" smtClean="0"/>
              <a:t>.</a:t>
            </a:r>
          </a:p>
          <a:p>
            <a:pPr marL="0"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2643174" y="6143644"/>
            <a:ext cx="396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Tree>
    <p:extLst>
      <p:ext uri="{BB962C8B-B14F-4D97-AF65-F5344CB8AC3E}">
        <p14:creationId xmlns:p14="http://schemas.microsoft.com/office/powerpoint/2010/main" val="1221087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32" y="4500570"/>
            <a:ext cx="3357554" cy="1362075"/>
          </a:xfrm>
        </p:spPr>
        <p:txBody>
          <a:bodyPr>
            <a:normAutofit/>
          </a:bodyPr>
          <a:lstStyle/>
          <a:p>
            <a:r>
              <a:rPr lang="en-US" dirty="0" smtClean="0"/>
              <a:t>Questions??</a:t>
            </a:r>
            <a:endParaRPr lang="en-US" dirty="0"/>
          </a:p>
        </p:txBody>
      </p:sp>
      <p:sp>
        <p:nvSpPr>
          <p:cNvPr id="5" name="Text Placeholder 4"/>
          <p:cNvSpPr>
            <a:spLocks noGrp="1"/>
          </p:cNvSpPr>
          <p:nvPr>
            <p:ph type="body" idx="1"/>
          </p:nvPr>
        </p:nvSpPr>
        <p:spPr/>
        <p:txBody>
          <a:bodyPr>
            <a:normAutofit/>
          </a:bodyPr>
          <a:lstStyle/>
          <a:p>
            <a:r>
              <a:rPr lang="en-US" sz="5400" b="1" dirty="0" smtClean="0">
                <a:latin typeface="+mj-lt"/>
              </a:rPr>
              <a:t>Thank You!</a:t>
            </a:r>
            <a:endParaRPr lang="en-US" sz="5400" b="1" dirty="0">
              <a:latin typeface="+mj-lt"/>
            </a:endParaRPr>
          </a:p>
        </p:txBody>
      </p:sp>
      <p:sp>
        <p:nvSpPr>
          <p:cNvPr id="4" name="Slide Number Placeholder 3"/>
          <p:cNvSpPr>
            <a:spLocks noGrp="1"/>
          </p:cNvSpPr>
          <p:nvPr>
            <p:ph type="sldNum" sz="quarter" idx="12"/>
          </p:nvPr>
        </p:nvSpPr>
        <p:spPr/>
        <p:txBody>
          <a:bodyPr/>
          <a:lstStyle/>
          <a:p>
            <a:fld id="{CBBC6685-0B53-4B4E-AE18-5FC646DDFD4A}" type="slidenum">
              <a:rPr lang="en-US" smtClean="0"/>
              <a:pPr/>
              <a:t>25</a:t>
            </a:fld>
            <a:endParaRPr lang="en-US"/>
          </a:p>
        </p:txBody>
      </p:sp>
    </p:spTree>
    <p:extLst>
      <p:ext uri="{BB962C8B-B14F-4D97-AF65-F5344CB8AC3E}">
        <p14:creationId xmlns:p14="http://schemas.microsoft.com/office/powerpoint/2010/main" val="4212687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a:t>
            </a:r>
            <a:r>
              <a:rPr lang="en-US" dirty="0" smtClean="0"/>
              <a:t>definition</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3" name="Content Placeholder 2"/>
          <p:cNvSpPr>
            <a:spLocks noGrp="1"/>
          </p:cNvSpPr>
          <p:nvPr>
            <p:ph sz="quarter" idx="1"/>
          </p:nvPr>
        </p:nvSpPr>
        <p:spPr/>
        <p:txBody>
          <a:bodyPr>
            <a:normAutofit/>
          </a:bodyPr>
          <a:lstStyle/>
          <a:p>
            <a:pPr algn="just"/>
            <a:r>
              <a:rPr lang="en-US" dirty="0"/>
              <a:t>In sickle celled disease, the abnormally shaped RBCs have a lower </a:t>
            </a:r>
            <a:r>
              <a:rPr lang="en-US" dirty="0" err="1"/>
              <a:t>haemoglobin</a:t>
            </a:r>
            <a:r>
              <a:rPr lang="en-US" dirty="0"/>
              <a:t> function. </a:t>
            </a:r>
            <a:endParaRPr lang="en-US" dirty="0" smtClean="0"/>
          </a:p>
          <a:p>
            <a:pPr algn="just"/>
            <a:r>
              <a:rPr lang="en-US" dirty="0"/>
              <a:t>This results in </a:t>
            </a:r>
            <a:r>
              <a:rPr lang="en-US" dirty="0" err="1"/>
              <a:t>anaemia</a:t>
            </a:r>
            <a:r>
              <a:rPr lang="en-US" dirty="0"/>
              <a:t> and other complications such as sickle cell crisis, </a:t>
            </a:r>
            <a:r>
              <a:rPr lang="en-US" dirty="0" err="1"/>
              <a:t>haemolytic</a:t>
            </a:r>
            <a:r>
              <a:rPr lang="en-US" dirty="0"/>
              <a:t> crisis, </a:t>
            </a:r>
            <a:r>
              <a:rPr lang="en-US" dirty="0" err="1"/>
              <a:t>cholelithiasis</a:t>
            </a:r>
            <a:r>
              <a:rPr lang="en-US" dirty="0"/>
              <a:t>, increased risk of infection, pulmonary hypertension, </a:t>
            </a:r>
            <a:r>
              <a:rPr lang="en-US" dirty="0" err="1"/>
              <a:t>hypospleenism</a:t>
            </a:r>
            <a:r>
              <a:rPr lang="en-US" dirty="0"/>
              <a:t>, renal failure, stroke and </a:t>
            </a:r>
            <a:r>
              <a:rPr lang="en-US" dirty="0" smtClean="0"/>
              <a:t>consequentially </a:t>
            </a:r>
            <a:r>
              <a:rPr lang="en-US" dirty="0"/>
              <a:t>an increased risk of death</a:t>
            </a:r>
            <a:r>
              <a:rPr lang="en-US" dirty="0" smtClean="0"/>
              <a:t>.</a:t>
            </a:r>
          </a:p>
          <a:p>
            <a:pPr algn="just"/>
            <a:r>
              <a:rPr lang="en-US" dirty="0"/>
              <a:t>Early detection of the disease thus becomes the pivotal antecedent </a:t>
            </a:r>
            <a:r>
              <a:rPr lang="en-US" dirty="0" smtClean="0"/>
              <a:t>for </a:t>
            </a:r>
            <a:r>
              <a:rPr lang="en-US" dirty="0"/>
              <a:t>improving the patient’s </a:t>
            </a:r>
            <a:r>
              <a:rPr lang="en-US" dirty="0" smtClean="0"/>
              <a:t>longevity.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txBox="1">
            <a:spLocks/>
          </p:cNvSpPr>
          <p:nvPr/>
        </p:nvSpPr>
        <p:spPr>
          <a:xfrm>
            <a:off x="2643174" y="6143644"/>
            <a:ext cx="3962400" cy="457200"/>
          </a:xfrm>
          <a:prstGeom prst="rect">
            <a:avLst/>
          </a:prstGeom>
        </p:spPr>
        <p:txBody>
          <a:bodyPr anchor="ctr" anchorCtr="0"/>
          <a:lstStyle/>
          <a:p>
            <a:pPr lvl="0" algn="ctr"/>
            <a:r>
              <a:rPr lang="en-US" sz="1400" dirty="0">
                <a:solidFill>
                  <a:srgbClr val="1F497D"/>
                </a:solidFill>
              </a:rPr>
              <a:t>Automated Sickle Cell </a:t>
            </a:r>
            <a:r>
              <a:rPr lang="en-US" sz="1400" dirty="0" err="1">
                <a:solidFill>
                  <a:srgbClr val="1F497D"/>
                </a:solidFill>
              </a:rPr>
              <a:t>Anaemia</a:t>
            </a:r>
            <a:r>
              <a:rPr lang="en-US" sz="1400" dirty="0">
                <a:solidFill>
                  <a:srgbClr val="1F497D"/>
                </a:solidFill>
              </a:rPr>
              <a:t> Detector</a:t>
            </a:r>
          </a:p>
        </p:txBody>
      </p:sp>
    </p:spTree>
    <p:extLst>
      <p:ext uri="{BB962C8B-B14F-4D97-AF65-F5344CB8AC3E}">
        <p14:creationId xmlns:p14="http://schemas.microsoft.com/office/powerpoint/2010/main" val="356330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Footer Placeholder 2"/>
          <p:cNvSpPr>
            <a:spLocks noGrp="1"/>
          </p:cNvSpPr>
          <p:nvPr>
            <p:ph type="ftr" sz="quarter" idx="11"/>
          </p:nvPr>
        </p:nvSpPr>
        <p:spPr>
          <a:xfrm>
            <a:off x="3131840" y="6093296"/>
            <a:ext cx="2952328"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5" name="Content Placeholder 4"/>
          <p:cNvSpPr>
            <a:spLocks noGrp="1"/>
          </p:cNvSpPr>
          <p:nvPr>
            <p:ph sz="quarter" idx="1"/>
          </p:nvPr>
        </p:nvSpPr>
        <p:spPr/>
        <p:txBody>
          <a:bodyPr>
            <a:normAutofit/>
          </a:bodyPr>
          <a:lstStyle/>
          <a:p>
            <a:pPr algn="just"/>
            <a:r>
              <a:rPr lang="en-US" dirty="0"/>
              <a:t>A.S.C.A.D provides a solution that is not just fast and inexpensive but also can be easily incorporated into routine blood-work performed at </a:t>
            </a:r>
            <a:r>
              <a:rPr lang="en-US" dirty="0" smtClean="0"/>
              <a:t>birth.</a:t>
            </a:r>
          </a:p>
          <a:p>
            <a:pPr algn="just"/>
            <a:r>
              <a:rPr lang="en-US" dirty="0" smtClean="0"/>
              <a:t>The </a:t>
            </a:r>
            <a:r>
              <a:rPr lang="en-US" dirty="0"/>
              <a:t>solution to this lies in the use of image </a:t>
            </a:r>
            <a:r>
              <a:rPr lang="en-US" dirty="0" smtClean="0"/>
              <a:t>process</a:t>
            </a:r>
          </a:p>
          <a:p>
            <a:pPr algn="just"/>
            <a:r>
              <a:rPr lang="en-US" dirty="0"/>
              <a:t>From a microscopic blood smear image, </a:t>
            </a:r>
            <a:r>
              <a:rPr lang="en-US" dirty="0" smtClean="0"/>
              <a:t>we </a:t>
            </a:r>
            <a:r>
              <a:rPr lang="en-US" dirty="0"/>
              <a:t>filter out all the components in the human blood other than the RBCs and apply </a:t>
            </a:r>
            <a:r>
              <a:rPr lang="en-US" dirty="0" smtClean="0"/>
              <a:t>a metric calculation.</a:t>
            </a:r>
            <a:endParaRPr lang="en-US" dirty="0" smtClean="0"/>
          </a:p>
          <a:p>
            <a:pPr algn="just"/>
            <a:r>
              <a:rPr lang="en-US" dirty="0" smtClean="0"/>
              <a:t>This </a:t>
            </a:r>
            <a:r>
              <a:rPr lang="en-US" dirty="0"/>
              <a:t>gives us an estimate of the shape of RBCs in the blood</a:t>
            </a:r>
            <a:r>
              <a:rPr lang="en-US" dirty="0" smtClean="0"/>
              <a:t>.</a:t>
            </a:r>
          </a:p>
          <a:p>
            <a:pPr algn="just"/>
            <a:r>
              <a:rPr lang="en-US" dirty="0" smtClean="0"/>
              <a:t> </a:t>
            </a:r>
            <a:r>
              <a:rPr lang="en-US" dirty="0"/>
              <a:t>With proper filtering and </a:t>
            </a:r>
            <a:r>
              <a:rPr lang="en-US" dirty="0" smtClean="0"/>
              <a:t>decision making, </a:t>
            </a:r>
            <a:r>
              <a:rPr lang="en-US" dirty="0"/>
              <a:t>the software can be used to diagnose sickle cell </a:t>
            </a:r>
            <a:r>
              <a:rPr lang="en-US" dirty="0" err="1" smtClean="0"/>
              <a:t>anaemia</a:t>
            </a:r>
            <a:r>
              <a:rPr lang="en-US" dirty="0"/>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021288"/>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454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p:txBody>
          <a:bodyPr>
            <a:normAutofit/>
          </a:bodyPr>
          <a:lstStyle/>
          <a:p>
            <a:pPr algn="just"/>
            <a:r>
              <a:rPr lang="en-US" dirty="0"/>
              <a:t>A.S.C.A.D will directly accept microscopic image as a file input</a:t>
            </a:r>
            <a:r>
              <a:rPr lang="en-US" dirty="0" smtClean="0"/>
              <a:t>.</a:t>
            </a:r>
          </a:p>
          <a:p>
            <a:r>
              <a:rPr lang="en-US" dirty="0" smtClean="0"/>
              <a:t>The software shall then perform various computations on the input file and display the result.</a:t>
            </a:r>
          </a:p>
          <a:p>
            <a:pPr algn="just"/>
            <a:r>
              <a:rPr lang="en-US" dirty="0"/>
              <a:t>I</a:t>
            </a:r>
            <a:r>
              <a:rPr lang="en-US" dirty="0" smtClean="0"/>
              <a:t>mages </a:t>
            </a:r>
            <a:r>
              <a:rPr lang="en-US" dirty="0"/>
              <a:t>found on internet </a:t>
            </a:r>
            <a:r>
              <a:rPr lang="en-US" dirty="0" smtClean="0"/>
              <a:t>will </a:t>
            </a:r>
            <a:r>
              <a:rPr lang="en-US" dirty="0"/>
              <a:t>be used as data to test the software on. </a:t>
            </a:r>
            <a:endParaRPr lang="en-US" dirty="0" smtClean="0"/>
          </a:p>
          <a:p>
            <a:pPr algn="just"/>
            <a:r>
              <a:rPr lang="en-US" dirty="0" smtClean="0"/>
              <a:t>Accuracy </a:t>
            </a:r>
            <a:r>
              <a:rPr lang="en-US" dirty="0"/>
              <a:t>will </a:t>
            </a:r>
            <a:r>
              <a:rPr lang="en-US" dirty="0" smtClean="0"/>
              <a:t>depend on the comparison of the </a:t>
            </a:r>
            <a:r>
              <a:rPr lang="en-US" dirty="0"/>
              <a:t>output of the software </a:t>
            </a:r>
            <a:r>
              <a:rPr lang="en-US" dirty="0" smtClean="0"/>
              <a:t>with the </a:t>
            </a:r>
            <a:r>
              <a:rPr lang="en-US" dirty="0"/>
              <a:t>predetermined </a:t>
            </a:r>
            <a:r>
              <a:rPr lang="en-US" dirty="0" smtClean="0"/>
              <a:t>results </a:t>
            </a:r>
            <a:r>
              <a:rPr lang="en-US" dirty="0" smtClean="0"/>
              <a:t>presented with the </a:t>
            </a:r>
            <a:r>
              <a:rPr lang="en-US" dirty="0" smtClean="0"/>
              <a:t>dataset</a:t>
            </a:r>
            <a:r>
              <a:rPr lang="en-US" dirty="0" smtClean="0"/>
              <a:t>.</a:t>
            </a:r>
            <a:endParaRPr lang="en-US" dirty="0"/>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txBox="1">
            <a:spLocks/>
          </p:cNvSpPr>
          <p:nvPr/>
        </p:nvSpPr>
        <p:spPr>
          <a:xfrm>
            <a:off x="2643174" y="6143644"/>
            <a:ext cx="3962400" cy="457200"/>
          </a:xfrm>
          <a:prstGeom prst="rect">
            <a:avLst/>
          </a:prstGeom>
        </p:spPr>
        <p:txBody>
          <a:bodyPr anchor="ctr" anchorCtr="0"/>
          <a:lstStyle/>
          <a:p>
            <a:pPr lvl="0" algn="ctr"/>
            <a:r>
              <a:rPr lang="en-US" sz="1400" dirty="0">
                <a:solidFill>
                  <a:srgbClr val="1F497D"/>
                </a:solidFill>
              </a:rPr>
              <a:t>Automated Sickle Cell </a:t>
            </a:r>
            <a:r>
              <a:rPr lang="en-US" sz="1400" dirty="0" err="1">
                <a:solidFill>
                  <a:srgbClr val="1F497D"/>
                </a:solidFill>
              </a:rPr>
              <a:t>Anaemia</a:t>
            </a:r>
            <a:r>
              <a:rPr lang="en-US" sz="1400" dirty="0">
                <a:solidFill>
                  <a:srgbClr val="1F497D"/>
                </a:solidFill>
              </a:rPr>
              <a:t> Detector</a:t>
            </a:r>
          </a:p>
        </p:txBody>
      </p:sp>
    </p:spTree>
    <p:extLst>
      <p:ext uri="{BB962C8B-B14F-4D97-AF65-F5344CB8AC3E}">
        <p14:creationId xmlns:p14="http://schemas.microsoft.com/office/powerpoint/2010/main" val="121857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3" name="Content Placeholder 2"/>
          <p:cNvSpPr>
            <a:spLocks noGrp="1"/>
          </p:cNvSpPr>
          <p:nvPr>
            <p:ph sz="quarter" idx="1"/>
          </p:nvPr>
        </p:nvSpPr>
        <p:spPr/>
        <p:txBody>
          <a:bodyPr>
            <a:normAutofit/>
          </a:bodyPr>
          <a:lstStyle/>
          <a:p>
            <a:pPr algn="just"/>
            <a:r>
              <a:rPr lang="en-US" dirty="0"/>
              <a:t>Sickle cell </a:t>
            </a:r>
            <a:r>
              <a:rPr lang="en-US" dirty="0" err="1"/>
              <a:t>anaemia</a:t>
            </a:r>
            <a:r>
              <a:rPr lang="en-US" dirty="0"/>
              <a:t> is a well understood medical condition. There is no widely available standard cure. </a:t>
            </a:r>
            <a:endParaRPr lang="en-US" dirty="0" smtClean="0"/>
          </a:p>
          <a:p>
            <a:pPr algn="just"/>
            <a:r>
              <a:rPr lang="en-US" dirty="0" smtClean="0"/>
              <a:t>A study </a:t>
            </a:r>
            <a:r>
              <a:rPr lang="en-US" dirty="0"/>
              <a:t>published on Science </a:t>
            </a:r>
            <a:r>
              <a:rPr lang="en-US" dirty="0" smtClean="0"/>
              <a:t>Direct named </a:t>
            </a:r>
            <a:r>
              <a:rPr lang="en-US" dirty="0"/>
              <a:t>‘Detection of Abnormal Findings in Human RBC in Diagnosing Sickle Cell </a:t>
            </a:r>
            <a:r>
              <a:rPr lang="en-US" dirty="0" err="1"/>
              <a:t>Anaemia</a:t>
            </a:r>
            <a:r>
              <a:rPr lang="en-US" dirty="0"/>
              <a:t> Using Image Processing’ authored by </a:t>
            </a:r>
            <a:r>
              <a:rPr lang="en-US" dirty="0" err="1"/>
              <a:t>Pranati</a:t>
            </a:r>
            <a:r>
              <a:rPr lang="en-US" dirty="0"/>
              <a:t> </a:t>
            </a:r>
            <a:r>
              <a:rPr lang="en-US" dirty="0" err="1"/>
              <a:t>Rakshita</a:t>
            </a:r>
            <a:r>
              <a:rPr lang="en-US" dirty="0"/>
              <a:t> and </a:t>
            </a:r>
            <a:r>
              <a:rPr lang="en-US" dirty="0" err="1"/>
              <a:t>Kriti</a:t>
            </a:r>
            <a:r>
              <a:rPr lang="en-US" dirty="0"/>
              <a:t> </a:t>
            </a:r>
            <a:r>
              <a:rPr lang="en-US" dirty="0" err="1" smtClean="0"/>
              <a:t>Bhowmikb</a:t>
            </a:r>
            <a:r>
              <a:rPr lang="en-US" dirty="0" smtClean="0"/>
              <a:t> treads </a:t>
            </a:r>
            <a:r>
              <a:rPr lang="en-US" dirty="0"/>
              <a:t>along parallel ideologies as our project. </a:t>
            </a:r>
            <a:endParaRPr lang="en-US" dirty="0" smtClean="0"/>
          </a:p>
          <a:p>
            <a:pPr algn="just"/>
            <a:r>
              <a:rPr lang="en-US" dirty="0" smtClean="0"/>
              <a:t>The </a:t>
            </a:r>
            <a:r>
              <a:rPr lang="en-US" dirty="0"/>
              <a:t>proposed methodology in it involves preprocessing, edge detection and region selection. </a:t>
            </a:r>
          </a:p>
          <a:p>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2643174" y="6143644"/>
            <a:ext cx="396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Tree>
    <p:extLst>
      <p:ext uri="{BB962C8B-B14F-4D97-AF65-F5344CB8AC3E}">
        <p14:creationId xmlns:p14="http://schemas.microsoft.com/office/powerpoint/2010/main" val="3830807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(cont.)</a:t>
            </a:r>
            <a:endParaRPr lang="en-US" dirty="0"/>
          </a:p>
        </p:txBody>
      </p:sp>
      <p:sp>
        <p:nvSpPr>
          <p:cNvPr id="3" name="Footer Placeholder 2"/>
          <p:cNvSpPr>
            <a:spLocks noGrp="1"/>
          </p:cNvSpPr>
          <p:nvPr>
            <p:ph type="ftr" sz="quarter" idx="11"/>
          </p:nvPr>
        </p:nvSpPr>
        <p:spPr>
          <a:xfrm>
            <a:off x="2771800" y="6165304"/>
            <a:ext cx="3962400" cy="457200"/>
          </a:xfrm>
        </p:spPr>
        <p:txBody>
          <a:bodyPr/>
          <a:lstStyle/>
          <a:p>
            <a:pPr algn="ctr"/>
            <a:r>
              <a:rPr lang="en-US" dirty="0" smtClean="0"/>
              <a:t>Automated Sickle Cell </a:t>
            </a:r>
            <a:r>
              <a:rPr lang="en-US" dirty="0" err="1" smtClean="0"/>
              <a:t>Anaemia</a:t>
            </a:r>
            <a:r>
              <a:rPr lang="en-US" dirty="0" smtClean="0"/>
              <a:t> Detector</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a:t>In a study by NIIT Rourkela, they use clustering algorithms for segmentation of </a:t>
            </a:r>
            <a:r>
              <a:rPr lang="en-US" dirty="0" smtClean="0"/>
              <a:t>images. </a:t>
            </a:r>
            <a:r>
              <a:rPr lang="en-US" dirty="0"/>
              <a:t>One such algorithm is K-means clustering</a:t>
            </a:r>
            <a:r>
              <a:rPr lang="en-US" dirty="0" smtClean="0"/>
              <a:t>.</a:t>
            </a:r>
          </a:p>
          <a:p>
            <a:pPr algn="just"/>
            <a:r>
              <a:rPr lang="en-US" dirty="0"/>
              <a:t>This algorithm moves objects between clusters until the sum cannot be decreased further. The result is a set of clusters that are as compact and well-separated as possible.</a:t>
            </a:r>
          </a:p>
          <a:p>
            <a:pPr algn="just"/>
            <a:r>
              <a:rPr lang="en-US" dirty="0"/>
              <a:t>Another approach suggested here is the use of Fuzzy C-means clustering. It is one of the commonly used methods for image segmentation and its success is mainly due to the introduction of fuzziness for the belongingness of each image pixels. </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093296"/>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079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Conventional Method</a:t>
            </a:r>
            <a:endParaRPr lang="en-GB" dirty="0"/>
          </a:p>
        </p:txBody>
      </p:sp>
      <p:sp>
        <p:nvSpPr>
          <p:cNvPr id="3" name="Footer Placeholder 2"/>
          <p:cNvSpPr>
            <a:spLocks noGrp="1"/>
          </p:cNvSpPr>
          <p:nvPr>
            <p:ph type="ftr" sz="quarter" idx="11"/>
          </p:nvPr>
        </p:nvSpPr>
        <p:spPr>
          <a:xfrm>
            <a:off x="924547" y="6268303"/>
            <a:ext cx="7258000" cy="457200"/>
          </a:xfrm>
        </p:spPr>
        <p:txBody>
          <a:bodyPr/>
          <a:lstStyle/>
          <a:p>
            <a:pPr lvl="0" algn="ctr"/>
            <a:r>
              <a:rPr lang="en-US" dirty="0" smtClean="0">
                <a:solidFill>
                  <a:srgbClr val="1F497D"/>
                </a:solidFill>
              </a:rPr>
              <a:t>Automated </a:t>
            </a:r>
            <a:r>
              <a:rPr lang="en-US" dirty="0">
                <a:solidFill>
                  <a:srgbClr val="1F497D"/>
                </a:solidFill>
              </a:rPr>
              <a:t>Sickle Cell </a:t>
            </a:r>
            <a:r>
              <a:rPr lang="en-US" dirty="0" err="1">
                <a:solidFill>
                  <a:srgbClr val="1F497D"/>
                </a:solidFill>
              </a:rPr>
              <a:t>Anaemia</a:t>
            </a:r>
            <a:r>
              <a:rPr lang="en-US" dirty="0">
                <a:solidFill>
                  <a:srgbClr val="1F497D"/>
                </a:solidFill>
              </a:rPr>
              <a:t> Detector</a:t>
            </a:r>
          </a:p>
        </p:txBody>
      </p:sp>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5" name="Content Placeholder 4"/>
          <p:cNvSpPr>
            <a:spLocks noGrp="1"/>
          </p:cNvSpPr>
          <p:nvPr>
            <p:ph sz="quarter" idx="1"/>
          </p:nvPr>
        </p:nvSpPr>
        <p:spPr/>
        <p:txBody>
          <a:bodyPr/>
          <a:lstStyle/>
          <a:p>
            <a:r>
              <a:rPr lang="en-GB" dirty="0" smtClean="0"/>
              <a:t>In a sick patient, consideration of anaemia as the likely diagnosis is based on symptoms </a:t>
            </a:r>
            <a:r>
              <a:rPr lang="en-GB" dirty="0" smtClean="0"/>
              <a:t>exhibited.</a:t>
            </a:r>
            <a:endParaRPr lang="en-GB" dirty="0" smtClean="0"/>
          </a:p>
          <a:p>
            <a:r>
              <a:rPr lang="en-GB" dirty="0" smtClean="0"/>
              <a:t>Testing for sickle celled anaemia is done manually by pathological blood examinations, which have 2 intrinsic disadvantages.</a:t>
            </a:r>
          </a:p>
          <a:p>
            <a:pPr lvl="1"/>
            <a:r>
              <a:rPr lang="en-GB" dirty="0" smtClean="0"/>
              <a:t>It raises the possibility of human induced errors.</a:t>
            </a:r>
          </a:p>
          <a:p>
            <a:pPr lvl="1"/>
            <a:r>
              <a:rPr lang="en-GB" dirty="0" smtClean="0"/>
              <a:t>The whole process takes about 24-48 hours.</a:t>
            </a:r>
          </a:p>
          <a:p>
            <a:r>
              <a:rPr lang="en-GB" dirty="0" smtClean="0"/>
              <a:t>Moreover, such a lengthy process is not suitable when the patient has already begun manifestation of advanced symptoms.</a:t>
            </a:r>
            <a:endParaRPr lang="en-GB" dirty="0"/>
          </a:p>
        </p:txBody>
      </p:sp>
    </p:spTree>
    <p:extLst>
      <p:ext uri="{BB962C8B-B14F-4D97-AF65-F5344CB8AC3E}">
        <p14:creationId xmlns:p14="http://schemas.microsoft.com/office/powerpoint/2010/main" val="1727090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 </a:t>
            </a:r>
            <a:r>
              <a:rPr lang="en-US" dirty="0"/>
              <a:t>description</a:t>
            </a:r>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dirty="0"/>
              <a:t>The software on being executed would go through the following phases:</a:t>
            </a:r>
          </a:p>
          <a:p>
            <a:pPr lvl="2"/>
            <a:r>
              <a:rPr lang="en-US" dirty="0"/>
              <a:t>Accepting details of the patient </a:t>
            </a:r>
          </a:p>
          <a:p>
            <a:pPr lvl="2"/>
            <a:r>
              <a:rPr lang="en-US" dirty="0"/>
              <a:t>Loading the microscopic image of the patient’s blood smear</a:t>
            </a:r>
          </a:p>
          <a:p>
            <a:pPr lvl="2"/>
            <a:r>
              <a:rPr lang="en-US" dirty="0"/>
              <a:t>Displaying results.</a:t>
            </a:r>
          </a:p>
          <a:p>
            <a:pPr marL="594360" lvl="2" indent="0">
              <a:buNone/>
            </a:pPr>
            <a:r>
              <a:rPr lang="en-US" dirty="0"/>
              <a:t> </a:t>
            </a:r>
            <a:endParaRPr lang="en-US" sz="2600" dirty="0" smtClean="0"/>
          </a:p>
          <a:p>
            <a:pPr marL="274320" lvl="2" indent="-274320">
              <a:spcBef>
                <a:spcPts val="580"/>
              </a:spcBef>
              <a:buClr>
                <a:schemeClr val="accent1"/>
              </a:buClr>
            </a:pPr>
            <a:r>
              <a:rPr lang="en-US" sz="2600" dirty="0" smtClean="0"/>
              <a:t>A </a:t>
            </a:r>
            <a:r>
              <a:rPr lang="en-US" sz="2600" dirty="0"/>
              <a:t>detailed view of these phases can be explained as follows</a:t>
            </a:r>
            <a:r>
              <a:rPr lang="en-US" sz="2600" dirty="0" smtClean="0"/>
              <a:t>:</a:t>
            </a:r>
            <a:endParaRPr lang="en-US" dirty="0" smtClean="0"/>
          </a:p>
          <a:p>
            <a:pPr marL="594360" lvl="2" indent="0">
              <a:buNone/>
            </a:pP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800" y="6172200"/>
            <a:ext cx="533400" cy="52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4"/>
          <p:cNvSpPr>
            <a:spLocks noGrp="1"/>
          </p:cNvSpPr>
          <p:nvPr>
            <p:ph type="ftr" sz="quarter" idx="11"/>
          </p:nvPr>
        </p:nvSpPr>
        <p:spPr>
          <a:xfrm>
            <a:off x="2643174" y="6143644"/>
            <a:ext cx="3962400" cy="457200"/>
          </a:xfrm>
        </p:spPr>
        <p:txBody>
          <a:bodyPr/>
          <a:lstStyle/>
          <a:p>
            <a:pPr lvl="0" algn="ctr"/>
            <a:r>
              <a:rPr lang="en-US" dirty="0">
                <a:solidFill>
                  <a:srgbClr val="1F497D"/>
                </a:solidFill>
              </a:rPr>
              <a:t>Automated Sickle Cell </a:t>
            </a:r>
            <a:r>
              <a:rPr lang="en-US" dirty="0" err="1">
                <a:solidFill>
                  <a:srgbClr val="1F497D"/>
                </a:solidFill>
              </a:rPr>
              <a:t>Anaemia</a:t>
            </a:r>
            <a:r>
              <a:rPr lang="en-US" dirty="0">
                <a:solidFill>
                  <a:srgbClr val="1F497D"/>
                </a:solidFill>
              </a:rPr>
              <a:t> Detector</a:t>
            </a:r>
          </a:p>
        </p:txBody>
      </p:sp>
    </p:spTree>
    <p:extLst>
      <p:ext uri="{BB962C8B-B14F-4D97-AF65-F5344CB8AC3E}">
        <p14:creationId xmlns:p14="http://schemas.microsoft.com/office/powerpoint/2010/main" val="4024461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3681</TotalTime>
  <Words>1788</Words>
  <Application>Microsoft Office PowerPoint</Application>
  <PresentationFormat>On-screen Show (4:3)</PresentationFormat>
  <Paragraphs>266</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Franklin Gothic Book</vt:lpstr>
      <vt:lpstr>Perpetua</vt:lpstr>
      <vt:lpstr>Times New Roman</vt:lpstr>
      <vt:lpstr>Wingdings 2</vt:lpstr>
      <vt:lpstr>Equity</vt:lpstr>
      <vt:lpstr>Automated Sickle Cell Anaemia Detector </vt:lpstr>
      <vt:lpstr>Introduction </vt:lpstr>
      <vt:lpstr>Problem definition</vt:lpstr>
      <vt:lpstr>Proposed solution</vt:lpstr>
      <vt:lpstr>Scope of project</vt:lpstr>
      <vt:lpstr>Review of literature</vt:lpstr>
      <vt:lpstr>Literature Review (cont.)</vt:lpstr>
      <vt:lpstr>Conventional Method</vt:lpstr>
      <vt:lpstr>System description</vt:lpstr>
      <vt:lpstr>PowerPoint Presentation</vt:lpstr>
      <vt:lpstr>Explanation of Individual Blocks</vt:lpstr>
      <vt:lpstr>Explanation of Individual Blocks</vt:lpstr>
      <vt:lpstr>Explanation of Individual Blocks</vt:lpstr>
      <vt:lpstr>Explanation of Individual Blocks</vt:lpstr>
      <vt:lpstr>Hardware Requirements</vt:lpstr>
      <vt:lpstr>Software Requirements</vt:lpstr>
      <vt:lpstr>GUI Snapshots </vt:lpstr>
      <vt:lpstr>GUI Snapshot</vt:lpstr>
      <vt:lpstr>Results and Discussion</vt:lpstr>
      <vt:lpstr>Results and Discussion</vt:lpstr>
      <vt:lpstr>Conclusions</vt:lpstr>
      <vt:lpstr>Future Scope</vt:lpstr>
      <vt:lpstr>Literature Cited</vt:lpstr>
      <vt:lpstr>Acknowledgements</vt:lpstr>
      <vt:lpstr>Questions??</vt:lpstr>
    </vt:vector>
  </TitlesOfParts>
  <Company>SFIT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Gemmy George</cp:lastModifiedBy>
  <cp:revision>63</cp:revision>
  <dcterms:created xsi:type="dcterms:W3CDTF">2013-09-17T11:11:49Z</dcterms:created>
  <dcterms:modified xsi:type="dcterms:W3CDTF">2015-04-10T04:31:55Z</dcterms:modified>
</cp:coreProperties>
</file>