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Close-up of wild plants growing between rocks"/>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25" name="Large rock formation under dark clouds with a dirt road in the foreground"/>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26" name="Close-up of a wild plant growing between lava rocks"/>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waterfall surrounded by a green rocky landscap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Green, hilly landscap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Moss-covered rocks"/>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Large rock formation under dark clouds with a dirt road in the foreground"/>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3.jpeg"/></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 Id="rId3" Type="http://schemas.openxmlformats.org/officeDocument/2006/relationships/image" Target="../media/image2.tif"/><Relationship Id="rId4" Type="http://schemas.openxmlformats.org/officeDocument/2006/relationships/image" Target="../media/image3.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uthor and Date"/>
          <p:cNvSpPr txBox="1"/>
          <p:nvPr>
            <p:ph type="body" idx="21"/>
          </p:nvPr>
        </p:nvSpPr>
        <p:spPr>
          <a:prstGeom prst="rect">
            <a:avLst/>
          </a:prstGeom>
        </p:spPr>
        <p:txBody>
          <a:bodyPr/>
          <a:lstStyle/>
          <a:p>
            <a:pPr/>
          </a:p>
        </p:txBody>
      </p:sp>
      <p:sp>
        <p:nvSpPr>
          <p:cNvPr id="152" name="大数据组件调研"/>
          <p:cNvSpPr txBox="1"/>
          <p:nvPr>
            <p:ph type="ctrTitle"/>
          </p:nvPr>
        </p:nvSpPr>
        <p:spPr>
          <a:prstGeom prst="rect">
            <a:avLst/>
          </a:prstGeom>
        </p:spPr>
        <p:txBody>
          <a:bodyPr/>
          <a:lstStyle/>
          <a:p>
            <a:pPr/>
            <a:r>
              <a:t>大数据组件调研</a:t>
            </a:r>
          </a:p>
        </p:txBody>
      </p:sp>
      <p:sp>
        <p:nvSpPr>
          <p:cNvPr id="153" name="Presentation Subtitle"/>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lide Title"/>
          <p:cNvSpPr txBox="1"/>
          <p:nvPr>
            <p:ph type="title"/>
          </p:nvPr>
        </p:nvSpPr>
        <p:spPr>
          <a:prstGeom prst="rect">
            <a:avLst/>
          </a:prstGeom>
        </p:spPr>
        <p:txBody>
          <a:bodyPr/>
          <a:lstStyle/>
          <a:p>
            <a:pPr/>
          </a:p>
        </p:txBody>
      </p:sp>
      <p:sp>
        <p:nvSpPr>
          <p:cNvPr id="200" name="Hadoop 计算"/>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Hadoop 计算</a:t>
            </a:r>
          </a:p>
        </p:txBody>
      </p:sp>
      <p:sp>
        <p:nvSpPr>
          <p:cNvPr id="201" name="3. 任务提交：将mapreduce代码打jar包提交到系统，mapreduce为hadoop原生计算框架。…"/>
          <p:cNvSpPr txBox="1"/>
          <p:nvPr>
            <p:ph type="body" idx="1"/>
          </p:nvPr>
        </p:nvSpPr>
        <p:spPr>
          <a:prstGeom prst="rect">
            <a:avLst/>
          </a:prstGeom>
        </p:spPr>
        <p:txBody>
          <a:bodyPr/>
          <a:lstStyle/>
          <a:p>
            <a:pPr marL="0" indent="0">
              <a:buSzTx/>
              <a:buNone/>
            </a:pPr>
            <a:r>
              <a:t>3. 任务提交：将mapreduce代码打jar包提交到系统，mapreduce为hadoop原生计算框架。</a:t>
            </a:r>
          </a:p>
          <a:p>
            <a:pPr marL="0" indent="0">
              <a:buSzTx/>
              <a:buNone/>
            </a:pPr>
            <a:r>
              <a:t>hadoop jar /Users/sunhao/IdeaProjects/crudapp/target/crudapp-0.0.1-SNAPSHOT.jar /md/input/input.txt /md/output1</a:t>
            </a:r>
          </a:p>
          <a:p>
            <a:pPr marL="0" indent="0">
              <a:buSzTx/>
              <a:buNone/>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park"/>
          <p:cNvSpPr txBox="1"/>
          <p:nvPr>
            <p:ph type="title"/>
          </p:nvPr>
        </p:nvSpPr>
        <p:spPr>
          <a:prstGeom prst="rect">
            <a:avLst/>
          </a:prstGeom>
        </p:spPr>
        <p:txBody>
          <a:bodyPr/>
          <a:lstStyle/>
          <a:p>
            <a:pPr/>
            <a:r>
              <a:t>Spark</a:t>
            </a:r>
          </a:p>
        </p:txBody>
      </p:sp>
      <p:sp>
        <p:nvSpPr>
          <p:cNvPr id="204" name="Slide Subtitle"/>
          <p:cNvSpPr txBox="1"/>
          <p:nvPr>
            <p:ph type="body" idx="21"/>
          </p:nvPr>
        </p:nvSpPr>
        <p:spPr>
          <a:prstGeom prst="rect">
            <a:avLst/>
          </a:prstGeom>
        </p:spPr>
        <p:txBody>
          <a:bodyPr/>
          <a:lstStyle/>
          <a:p>
            <a:pPr/>
          </a:p>
        </p:txBody>
      </p:sp>
      <p:sp>
        <p:nvSpPr>
          <p:cNvPr id="205" name="// 读取 HDFS 上的文件…"/>
          <p:cNvSpPr txBox="1"/>
          <p:nvPr>
            <p:ph type="body" sz="half" idx="1"/>
          </p:nvPr>
        </p:nvSpPr>
        <p:spPr>
          <a:xfrm>
            <a:off x="1206500" y="4248504"/>
            <a:ext cx="11602733" cy="8256012"/>
          </a:xfrm>
          <a:prstGeom prst="rect">
            <a:avLst/>
          </a:prstGeom>
        </p:spPr>
        <p:txBody>
          <a:bodyPr/>
          <a:lstStyle/>
          <a:p>
            <a:pPr marL="536447" indent="-536447" defTabSz="2145738">
              <a:spcBef>
                <a:spcPts val="3900"/>
              </a:spcBef>
              <a:defRPr sz="4224"/>
            </a:pPr>
            <a:r>
              <a:t>// 读取 HDFS 上的文件</a:t>
            </a:r>
          </a:p>
          <a:p>
            <a:pPr marL="536447" indent="-536447" defTabSz="2145738">
              <a:spcBef>
                <a:spcPts val="3900"/>
              </a:spcBef>
              <a:defRPr sz="4224"/>
            </a:pPr>
            <a:r>
              <a:t>val textFile = sc.textFile("hdfs://hadoop:9000/md/input/input.txt")</a:t>
            </a:r>
          </a:p>
          <a:p>
            <a:pPr marL="536447" indent="-536447" defTabSz="2145738">
              <a:spcBef>
                <a:spcPts val="3900"/>
              </a:spcBef>
              <a:defRPr sz="4224"/>
            </a:pPr>
            <a:r>
              <a:t>// 使用正则表达式拆分每一行</a:t>
            </a:r>
          </a:p>
          <a:p>
            <a:pPr marL="536447" indent="-536447" defTabSz="2145738">
              <a:spcBef>
                <a:spcPts val="3900"/>
              </a:spcBef>
              <a:defRPr sz="4224"/>
            </a:pPr>
            <a:r>
              <a:t>val counts = textFile.flatMap(line =&gt; line.split("\\s+")).map(word =&gt; (word, 1)).reduceByKey(_ + _)</a:t>
            </a:r>
          </a:p>
          <a:p>
            <a:pPr marL="536447" indent="-536447" defTabSz="2145738">
              <a:spcBef>
                <a:spcPts val="3900"/>
              </a:spcBef>
              <a:defRPr sz="4224"/>
            </a:pPr>
            <a:r>
              <a:t>// 收集结果并打印</a:t>
            </a:r>
          </a:p>
          <a:p>
            <a:pPr marL="536447" indent="-536447" defTabSz="2145738">
              <a:spcBef>
                <a:spcPts val="3900"/>
              </a:spcBef>
              <a:defRPr sz="4224"/>
            </a:pPr>
            <a:r>
              <a:t>counts.collect().foreach(println)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Flink的使用与部署"/>
          <p:cNvSpPr txBox="1"/>
          <p:nvPr>
            <p:ph type="title"/>
          </p:nvPr>
        </p:nvSpPr>
        <p:spPr>
          <a:prstGeom prst="rect">
            <a:avLst/>
          </a:prstGeom>
        </p:spPr>
        <p:txBody>
          <a:bodyPr/>
          <a:lstStyle>
            <a:lvl1pPr defTabSz="2145738">
              <a:defRPr spc="-149" sz="7480"/>
            </a:lvl1pPr>
          </a:lstStyle>
          <a:p>
            <a:pPr/>
            <a:r>
              <a:t>Flink的使用与部署</a:t>
            </a:r>
          </a:p>
        </p:txBody>
      </p:sp>
      <p:sp>
        <p:nvSpPr>
          <p:cNvPr id="208" name="Slide Subtitle"/>
          <p:cNvSpPr txBox="1"/>
          <p:nvPr>
            <p:ph type="body" idx="21"/>
          </p:nvPr>
        </p:nvSpPr>
        <p:spPr>
          <a:prstGeom prst="rect">
            <a:avLst/>
          </a:prstGeom>
        </p:spPr>
        <p:txBody>
          <a:bodyPr/>
          <a:lstStyle/>
          <a:p>
            <a:pPr/>
          </a:p>
        </p:txBody>
      </p:sp>
      <p:sp>
        <p:nvSpPr>
          <p:cNvPr id="209" name="Slide bullet text"/>
          <p:cNvSpPr txBox="1"/>
          <p:nvPr>
            <p:ph type="body" idx="1"/>
          </p:nvPr>
        </p:nvSpPr>
        <p:spPr>
          <a:prstGeom prst="rect">
            <a:avLst/>
          </a:prstGeom>
        </p:spPr>
        <p:txBody>
          <a:bodyPr/>
          <a:lstStyle/>
          <a:p>
            <a:pPr/>
          </a:p>
        </p:txBody>
      </p:sp>
      <p:pic>
        <p:nvPicPr>
          <p:cNvPr id="210" name="Image" descr="Image"/>
          <p:cNvPicPr>
            <a:picLocks noChangeAspect="1"/>
          </p:cNvPicPr>
          <p:nvPr/>
        </p:nvPicPr>
        <p:blipFill>
          <a:blip r:embed="rId2">
            <a:extLst/>
          </a:blip>
          <a:stretch>
            <a:fillRect/>
          </a:stretch>
        </p:blipFill>
        <p:spPr>
          <a:xfrm>
            <a:off x="10048069" y="2389877"/>
            <a:ext cx="11078681" cy="495625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三、SQL"/>
          <p:cNvSpPr txBox="1"/>
          <p:nvPr>
            <p:ph type="title"/>
          </p:nvPr>
        </p:nvSpPr>
        <p:spPr>
          <a:prstGeom prst="rect">
            <a:avLst/>
          </a:prstGeom>
        </p:spPr>
        <p:txBody>
          <a:bodyPr/>
          <a:lstStyle>
            <a:lvl1pPr defTabSz="2145738">
              <a:defRPr spc="-149" sz="7480"/>
            </a:lvl1pPr>
          </a:lstStyle>
          <a:p>
            <a:pPr/>
            <a:r>
              <a:t>三、SQL</a:t>
            </a:r>
          </a:p>
        </p:txBody>
      </p:sp>
      <p:sp>
        <p:nvSpPr>
          <p:cNvPr id="213" name="Slide Subtitle"/>
          <p:cNvSpPr txBox="1"/>
          <p:nvPr>
            <p:ph type="body" idx="21"/>
          </p:nvPr>
        </p:nvSpPr>
        <p:spPr>
          <a:prstGeom prst="rect">
            <a:avLst/>
          </a:prstGeom>
        </p:spPr>
        <p:txBody>
          <a:bodyPr/>
          <a:lstStyle/>
          <a:p>
            <a:pPr/>
          </a:p>
        </p:txBody>
      </p:sp>
      <p:sp>
        <p:nvSpPr>
          <p:cNvPr id="214" name="Hive SQL-&gt;MapReduce Job…"/>
          <p:cNvSpPr txBox="1"/>
          <p:nvPr>
            <p:ph type="body" idx="1"/>
          </p:nvPr>
        </p:nvSpPr>
        <p:spPr>
          <a:prstGeom prst="rect">
            <a:avLst/>
          </a:prstGeom>
        </p:spPr>
        <p:txBody>
          <a:bodyPr/>
          <a:lstStyle/>
          <a:p>
            <a:pPr/>
            <a:r>
              <a:t>Hive SQL-&gt;MapReduce Job</a:t>
            </a:r>
          </a:p>
          <a:p>
            <a:pPr/>
            <a:r>
              <a:t>Spark SQL-&gt;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流计算"/>
          <p:cNvSpPr txBox="1"/>
          <p:nvPr>
            <p:ph type="title"/>
          </p:nvPr>
        </p:nvSpPr>
        <p:spPr>
          <a:prstGeom prst="rect">
            <a:avLst/>
          </a:prstGeom>
        </p:spPr>
        <p:txBody>
          <a:bodyPr/>
          <a:lstStyle>
            <a:lvl1pPr defTabSz="2145738">
              <a:defRPr spc="-149" sz="7480"/>
            </a:lvl1pPr>
          </a:lstStyle>
          <a:p>
            <a:pPr/>
            <a:r>
              <a:t>流计算</a:t>
            </a:r>
          </a:p>
        </p:txBody>
      </p:sp>
      <p:sp>
        <p:nvSpPr>
          <p:cNvPr id="217" name="Slide Subtitle"/>
          <p:cNvSpPr txBox="1"/>
          <p:nvPr>
            <p:ph type="body" idx="21"/>
          </p:nvPr>
        </p:nvSpPr>
        <p:spPr>
          <a:prstGeom prst="rect">
            <a:avLst/>
          </a:prstGeom>
        </p:spPr>
        <p:txBody>
          <a:bodyPr/>
          <a:lstStyle/>
          <a:p>
            <a:pPr/>
          </a:p>
        </p:txBody>
      </p:sp>
      <p:sp>
        <p:nvSpPr>
          <p:cNvPr id="218"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内存计算"/>
          <p:cNvSpPr txBox="1"/>
          <p:nvPr>
            <p:ph type="title"/>
          </p:nvPr>
        </p:nvSpPr>
        <p:spPr>
          <a:prstGeom prst="rect">
            <a:avLst/>
          </a:prstGeom>
        </p:spPr>
        <p:txBody>
          <a:bodyPr/>
          <a:lstStyle>
            <a:lvl1pPr defTabSz="2145738">
              <a:defRPr spc="-149" sz="7480"/>
            </a:lvl1pPr>
          </a:lstStyle>
          <a:p>
            <a:pPr/>
            <a:r>
              <a:t>内存计算</a:t>
            </a:r>
          </a:p>
        </p:txBody>
      </p:sp>
      <p:sp>
        <p:nvSpPr>
          <p:cNvPr id="221" name="PageRank"/>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PageRank</a:t>
            </a:r>
          </a:p>
        </p:txBody>
      </p:sp>
      <p:sp>
        <p:nvSpPr>
          <p:cNvPr id="222"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其他应用"/>
          <p:cNvSpPr txBox="1"/>
          <p:nvPr>
            <p:ph type="title"/>
          </p:nvPr>
        </p:nvSpPr>
        <p:spPr>
          <a:prstGeom prst="rect">
            <a:avLst/>
          </a:prstGeom>
        </p:spPr>
        <p:txBody>
          <a:bodyPr/>
          <a:lstStyle>
            <a:lvl1pPr defTabSz="2145738">
              <a:defRPr spc="-149" sz="7480"/>
            </a:lvl1pPr>
          </a:lstStyle>
          <a:p>
            <a:pPr/>
            <a:r>
              <a:t>其他应用</a:t>
            </a:r>
          </a:p>
        </p:txBody>
      </p:sp>
      <p:sp>
        <p:nvSpPr>
          <p:cNvPr id="225" name="日志分析"/>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日志分析</a:t>
            </a:r>
          </a:p>
        </p:txBody>
      </p:sp>
      <p:sp>
        <p:nvSpPr>
          <p:cNvPr id="226" name="192.168.1.1 - - [10/Oct/2023:13:55:36 +0200] &quot;GET /index.html HTTP/1.1&quot; 200 1024…"/>
          <p:cNvSpPr txBox="1"/>
          <p:nvPr>
            <p:ph type="body" idx="1"/>
          </p:nvPr>
        </p:nvSpPr>
        <p:spPr>
          <a:prstGeom prst="rect">
            <a:avLst/>
          </a:prstGeom>
        </p:spPr>
        <p:txBody>
          <a:bodyPr/>
          <a:lstStyle/>
          <a:p>
            <a:pPr/>
            <a:r>
              <a:t>192.168.1.1 - - [10/Oct/2023:13:55:36 +0200] "GET /index.html HTTP/1.1" 200 1024</a:t>
            </a:r>
          </a:p>
          <a:p>
            <a:pPr/>
            <a:r>
              <a:t>192.168.1.2 - - [10/Oct/2023:13:56:10 +0200] "GET /about.html HTTP/1.1" 200 2048</a:t>
            </a:r>
          </a:p>
          <a:p>
            <a:pPr/>
            <a:r>
              <a:t>192.168.1.1 - - [10/Oct/2023:13:56:36 +0200] "GET /index.html HTTP/1.1" 200 1024</a:t>
            </a:r>
          </a:p>
          <a:p>
            <a:pPr/>
            <a:r>
              <a:t>类似应用：对于上述日志每一行挑选出网页链接进行统计</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Page-Rank"/>
          <p:cNvSpPr txBox="1"/>
          <p:nvPr>
            <p:ph type="title"/>
          </p:nvPr>
        </p:nvSpPr>
        <p:spPr>
          <a:prstGeom prst="rect">
            <a:avLst/>
          </a:prstGeom>
        </p:spPr>
        <p:txBody>
          <a:bodyPr/>
          <a:lstStyle/>
          <a:p>
            <a:pPr/>
            <a:r>
              <a:t>Page-Rank</a:t>
            </a:r>
          </a:p>
        </p:txBody>
      </p:sp>
      <p:sp>
        <p:nvSpPr>
          <p:cNvPr id="229" name="Slide Subtitle"/>
          <p:cNvSpPr txBox="1"/>
          <p:nvPr>
            <p:ph type="body" idx="21"/>
          </p:nvPr>
        </p:nvSpPr>
        <p:spPr>
          <a:prstGeom prst="rect">
            <a:avLst/>
          </a:prstGeom>
        </p:spPr>
        <p:txBody>
          <a:bodyPr/>
          <a:lstStyle/>
          <a:p>
            <a:pPr/>
          </a:p>
        </p:txBody>
      </p:sp>
      <p:sp>
        <p:nvSpPr>
          <p:cNvPr id="230"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BI+AI"/>
          <p:cNvSpPr txBox="1"/>
          <p:nvPr>
            <p:ph type="title"/>
          </p:nvPr>
        </p:nvSpPr>
        <p:spPr>
          <a:prstGeom prst="rect">
            <a:avLst/>
          </a:prstGeom>
        </p:spPr>
        <p:txBody>
          <a:bodyPr/>
          <a:lstStyle/>
          <a:p>
            <a:pPr/>
            <a:r>
              <a:t>BI+AI</a:t>
            </a:r>
          </a:p>
        </p:txBody>
      </p:sp>
      <p:sp>
        <p:nvSpPr>
          <p:cNvPr id="233" name="Slide Subtitle"/>
          <p:cNvSpPr txBox="1"/>
          <p:nvPr>
            <p:ph type="body" idx="21"/>
          </p:nvPr>
        </p:nvSpPr>
        <p:spPr>
          <a:prstGeom prst="rect">
            <a:avLst/>
          </a:prstGeom>
        </p:spPr>
        <p:txBody>
          <a:bodyPr/>
          <a:lstStyle/>
          <a:p>
            <a:pPr/>
          </a:p>
        </p:txBody>
      </p:sp>
      <p:sp>
        <p:nvSpPr>
          <p:cNvPr id="234" name="寄存器—&gt;存储器…"/>
          <p:cNvSpPr txBox="1"/>
          <p:nvPr>
            <p:ph type="body" idx="1"/>
          </p:nvPr>
        </p:nvSpPr>
        <p:spPr>
          <a:prstGeom prst="rect">
            <a:avLst/>
          </a:prstGeom>
        </p:spPr>
        <p:txBody>
          <a:bodyPr/>
          <a:lstStyle/>
          <a:p>
            <a:pPr marL="414527" indent="-414527" defTabSz="1658070">
              <a:spcBef>
                <a:spcPts val="3000"/>
              </a:spcBef>
              <a:defRPr sz="3264"/>
            </a:pPr>
            <a:r>
              <a:t>寄存器—&gt;存储器</a:t>
            </a:r>
          </a:p>
          <a:p>
            <a:pPr marL="414527" indent="-414527" defTabSz="1658070">
              <a:spcBef>
                <a:spcPts val="3000"/>
              </a:spcBef>
              <a:defRPr sz="3264"/>
            </a:pPr>
            <a:r>
              <a:t>报表计算/流式</a:t>
            </a:r>
          </a:p>
          <a:p>
            <a:pPr marL="414527" indent="-414527" defTabSz="1658070">
              <a:spcBef>
                <a:spcPts val="3000"/>
              </a:spcBef>
              <a:defRPr sz="3264"/>
            </a:pPr>
            <a:r>
              <a:t>数据挖掘/迭代</a:t>
            </a:r>
          </a:p>
          <a:p>
            <a:pPr marL="414527" indent="-414527" defTabSz="1658070">
              <a:spcBef>
                <a:spcPts val="3000"/>
              </a:spcBef>
              <a:defRPr sz="3264"/>
            </a:pPr>
            <a:r>
              <a:t>MapReduce 的限制</a:t>
            </a:r>
          </a:p>
          <a:p>
            <a:pPr marL="414527" indent="-414527" defTabSz="1658070">
              <a:spcBef>
                <a:spcPts val="3000"/>
              </a:spcBef>
              <a:defRPr sz="3264"/>
            </a:pPr>
            <a:r>
              <a:t>迭代性能：</a:t>
            </a:r>
          </a:p>
          <a:p>
            <a:pPr marL="414527" indent="-414527" defTabSz="1658070">
              <a:spcBef>
                <a:spcPts val="3000"/>
              </a:spcBef>
              <a:defRPr sz="3264"/>
            </a:pPr>
            <a:r>
              <a:t>MapReduce 框架不是为迭代计算设计的。每次迭代都需要从头开始读取数据，处理完毕后再将结果写入磁盘，这导致了大量的磁盘 I/O 操作，使得迭代计算非常低效。</a:t>
            </a:r>
          </a:p>
          <a:p>
            <a:pPr marL="414527" indent="-414527" defTabSz="1658070">
              <a:spcBef>
                <a:spcPts val="3000"/>
              </a:spcBef>
              <a:defRPr sz="3264"/>
            </a:pPr>
            <a:r>
              <a:t>状态管理：</a:t>
            </a:r>
          </a:p>
          <a:p>
            <a:pPr marL="414527" indent="-414527" defTabSz="1658070">
              <a:spcBef>
                <a:spcPts val="3000"/>
              </a:spcBef>
              <a:defRPr sz="3264"/>
            </a:pPr>
            <a:r>
              <a:t>在 MapReduce 中，维护算法状态（如每个页面的 PageRank）需要手动实现，通常通过多次读写磁盘来保持迭代间的状态。这增加了复杂性并降低了性能。</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Hadoop"/>
          <p:cNvSpPr txBox="1"/>
          <p:nvPr>
            <p:ph type="title"/>
          </p:nvPr>
        </p:nvSpPr>
        <p:spPr>
          <a:prstGeom prst="rect">
            <a:avLst/>
          </a:prstGeom>
        </p:spPr>
        <p:txBody>
          <a:bodyPr/>
          <a:lstStyle/>
          <a:p>
            <a:pPr/>
            <a:r>
              <a:t>Hadoop</a:t>
            </a:r>
          </a:p>
        </p:txBody>
      </p:sp>
      <p:sp>
        <p:nvSpPr>
          <p:cNvPr id="237" name="Slide Subtitle"/>
          <p:cNvSpPr txBox="1"/>
          <p:nvPr>
            <p:ph type="body" idx="21"/>
          </p:nvPr>
        </p:nvSpPr>
        <p:spPr>
          <a:prstGeom prst="rect">
            <a:avLst/>
          </a:prstGeom>
        </p:spPr>
        <p:txBody>
          <a:bodyPr/>
          <a:lstStyle/>
          <a:p>
            <a:pPr/>
          </a:p>
        </p:txBody>
      </p:sp>
      <p:sp>
        <p:nvSpPr>
          <p:cNvPr id="238"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目录"/>
          <p:cNvSpPr txBox="1"/>
          <p:nvPr>
            <p:ph type="title"/>
          </p:nvPr>
        </p:nvSpPr>
        <p:spPr>
          <a:prstGeom prst="rect">
            <a:avLst/>
          </a:prstGeom>
        </p:spPr>
        <p:txBody>
          <a:bodyPr/>
          <a:lstStyle>
            <a:lvl1pPr defTabSz="2145738">
              <a:defRPr spc="-149" sz="7480"/>
            </a:lvl1pPr>
          </a:lstStyle>
          <a:p>
            <a:pPr/>
            <a:r>
              <a:t>目录</a:t>
            </a:r>
          </a:p>
        </p:txBody>
      </p:sp>
      <p:sp>
        <p:nvSpPr>
          <p:cNvPr id="156" name="Slide Subtitle"/>
          <p:cNvSpPr txBox="1"/>
          <p:nvPr>
            <p:ph type="body" idx="21"/>
          </p:nvPr>
        </p:nvSpPr>
        <p:spPr>
          <a:prstGeom prst="rect">
            <a:avLst/>
          </a:prstGeom>
        </p:spPr>
        <p:txBody>
          <a:bodyPr/>
          <a:lstStyle/>
          <a:p>
            <a:pPr/>
          </a:p>
        </p:txBody>
      </p:sp>
      <p:sp>
        <p:nvSpPr>
          <p:cNvPr id="157" name="1. 用例：分布式系统计算WordCount…"/>
          <p:cNvSpPr txBox="1"/>
          <p:nvPr>
            <p:ph type="body" idx="1"/>
          </p:nvPr>
        </p:nvSpPr>
        <p:spPr>
          <a:prstGeom prst="rect">
            <a:avLst/>
          </a:prstGeom>
        </p:spPr>
        <p:txBody>
          <a:bodyPr/>
          <a:lstStyle/>
          <a:p>
            <a:pPr/>
            <a:r>
              <a:t>1. 用例：分布式系统计算WordCount</a:t>
            </a:r>
          </a:p>
          <a:p>
            <a:pPr/>
            <a:r>
              <a:t>2. 不同大数据组件使用WordCount-逻辑计算</a:t>
            </a:r>
          </a:p>
          <a:p>
            <a:pPr/>
            <a:r>
              <a:t>3. 处理能力扩展-SQL</a:t>
            </a:r>
          </a:p>
          <a:p>
            <a:pPr/>
            <a:r>
              <a:t>4. 处理能力扩展-流计算</a:t>
            </a:r>
          </a:p>
          <a:p>
            <a:pPr/>
            <a:r>
              <a:t>5. 处理能力扩展-内存计算</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park实现"/>
          <p:cNvSpPr txBox="1"/>
          <p:nvPr>
            <p:ph type="title"/>
          </p:nvPr>
        </p:nvSpPr>
        <p:spPr>
          <a:prstGeom prst="rect">
            <a:avLst/>
          </a:prstGeom>
        </p:spPr>
        <p:txBody>
          <a:bodyPr/>
          <a:lstStyle>
            <a:lvl1pPr defTabSz="2145738">
              <a:defRPr spc="-149" sz="7480"/>
            </a:lvl1pPr>
          </a:lstStyle>
          <a:p>
            <a:pPr/>
            <a:r>
              <a:t>spark实现</a:t>
            </a:r>
          </a:p>
        </p:txBody>
      </p:sp>
      <p:sp>
        <p:nvSpPr>
          <p:cNvPr id="241" name="Slide Subtitle"/>
          <p:cNvSpPr txBox="1"/>
          <p:nvPr>
            <p:ph type="body" idx="21"/>
          </p:nvPr>
        </p:nvSpPr>
        <p:spPr>
          <a:prstGeom prst="rect">
            <a:avLst/>
          </a:prstGeom>
        </p:spPr>
        <p:txBody>
          <a:bodyPr/>
          <a:lstStyle/>
          <a:p>
            <a:pPr/>
          </a:p>
        </p:txBody>
      </p:sp>
      <p:sp>
        <p:nvSpPr>
          <p:cNvPr id="242"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flink实现"/>
          <p:cNvSpPr txBox="1"/>
          <p:nvPr>
            <p:ph type="title"/>
          </p:nvPr>
        </p:nvSpPr>
        <p:spPr>
          <a:prstGeom prst="rect">
            <a:avLst/>
          </a:prstGeom>
        </p:spPr>
        <p:txBody>
          <a:bodyPr/>
          <a:lstStyle>
            <a:lvl1pPr defTabSz="2145738">
              <a:defRPr spc="-149" sz="7480"/>
            </a:lvl1pPr>
          </a:lstStyle>
          <a:p>
            <a:pPr/>
            <a:r>
              <a:t>flink实现</a:t>
            </a:r>
          </a:p>
        </p:txBody>
      </p:sp>
      <p:sp>
        <p:nvSpPr>
          <p:cNvPr id="245" name="Slide Subtitle"/>
          <p:cNvSpPr txBox="1"/>
          <p:nvPr>
            <p:ph type="body" idx="21"/>
          </p:nvPr>
        </p:nvSpPr>
        <p:spPr>
          <a:prstGeom prst="rect">
            <a:avLst/>
          </a:prstGeom>
        </p:spPr>
        <p:txBody>
          <a:bodyPr/>
          <a:lstStyle/>
          <a:p>
            <a:pPr/>
          </a:p>
        </p:txBody>
      </p:sp>
      <p:sp>
        <p:nvSpPr>
          <p:cNvPr id="246"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lide Title"/>
          <p:cNvSpPr txBox="1"/>
          <p:nvPr>
            <p:ph type="title"/>
          </p:nvPr>
        </p:nvSpPr>
        <p:spPr>
          <a:prstGeom prst="rect">
            <a:avLst/>
          </a:prstGeom>
        </p:spPr>
        <p:txBody>
          <a:bodyPr/>
          <a:lstStyle/>
          <a:p>
            <a:pPr/>
          </a:p>
        </p:txBody>
      </p:sp>
      <p:sp>
        <p:nvSpPr>
          <p:cNvPr id="249" name="Slide Subtitle"/>
          <p:cNvSpPr txBox="1"/>
          <p:nvPr>
            <p:ph type="body" idx="21"/>
          </p:nvPr>
        </p:nvSpPr>
        <p:spPr>
          <a:prstGeom prst="rect">
            <a:avLst/>
          </a:prstGeom>
        </p:spPr>
        <p:txBody>
          <a:bodyPr/>
          <a:lstStyle/>
          <a:p>
            <a:pPr/>
          </a:p>
        </p:txBody>
      </p:sp>
      <p:sp>
        <p:nvSpPr>
          <p:cNvPr id="250" name="简单易懂：WordCount 是一个非常基础的示例，它的逻辑简单直接：计算给定文本中每个单词出现的次数。这使得新用户能够很容易地理解和跟踪程序的运行流程，无需深入了解复杂的业务逻辑或数据结构。…"/>
          <p:cNvSpPr txBox="1"/>
          <p:nvPr>
            <p:ph type="body" idx="1"/>
          </p:nvPr>
        </p:nvSpPr>
        <p:spPr>
          <a:prstGeom prst="rect">
            <a:avLst/>
          </a:prstGeom>
        </p:spPr>
        <p:txBody>
          <a:bodyPr/>
          <a:lstStyle/>
          <a:p>
            <a:pPr marL="371856" indent="-371856" defTabSz="1487386">
              <a:spcBef>
                <a:spcPts val="2700"/>
              </a:spcBef>
              <a:defRPr sz="2928"/>
            </a:pPr>
            <a:r>
              <a:t>简单易懂：WordCount 是一个非常基础的示例，它的逻辑简单直接：计算给定文本中每个单词出现的次数。这使得新用户能够很容易地理解和跟踪程序的运行流程，无需深入了解复杂的业务逻辑或数据结构。</a:t>
            </a:r>
          </a:p>
          <a:p>
            <a:pPr marL="371856" indent="-371856" defTabSz="1487386">
              <a:spcBef>
                <a:spcPts val="2700"/>
              </a:spcBef>
              <a:defRPr sz="2928"/>
            </a:pPr>
            <a:r>
              <a:t>教育性：WordCount 示例涵盖了大数据处理的基本概念，如分布式读取和处理数据、映射和归约操作等。这些都是大数据技术的核心概念。通过 WordCount，新用户可以快速学习如何在一个实际应用中实现和使用这些概念。</a:t>
            </a:r>
          </a:p>
          <a:p>
            <a:pPr marL="371856" indent="-371856" defTabSz="1487386">
              <a:spcBef>
                <a:spcPts val="2700"/>
              </a:spcBef>
              <a:defRPr sz="2928"/>
            </a:pPr>
            <a:r>
              <a:t>编程模型展示：WordCount 通过实现映射（Map）和归约（Reduce）或类似的操作，能够很好地展示大数据框架的编程模型。例如，在 Hadoop 中使用 MapReduce，或在 Spark 中使用 RDD transformations。这帮助用户理解如何在这些框架中构建和优化数据处理任务。</a:t>
            </a:r>
          </a:p>
          <a:p>
            <a:pPr marL="371856" indent="-371856" defTabSz="1487386">
              <a:spcBef>
                <a:spcPts val="2700"/>
              </a:spcBef>
              <a:defRPr sz="2928"/>
            </a:pPr>
            <a:r>
              <a:t>性能基准：虽然 WordCount 是一个简单的示例，但它可以用来作为性能基准测试的一个起点。开发者可以通过这个示例来观察和比较不同大数据处理技术在处理相同任务时的性能表现。</a:t>
            </a:r>
          </a:p>
          <a:p>
            <a:pPr marL="371856" indent="-371856" defTabSz="1487386">
              <a:spcBef>
                <a:spcPts val="2700"/>
              </a:spcBef>
              <a:defRPr sz="2928"/>
            </a:pPr>
            <a:r>
              <a:t>通用性：几乎所有的编程语言和框架都能实现 WordCount，这使得它成为比较不同技术的一个通用基准。不管是在并行计算、流处理还是批处理领域，WordCount 都提供了一个基本的、可跨平台实现的任务。</a:t>
            </a:r>
          </a:p>
          <a:p>
            <a:pPr marL="371856" indent="-371856" defTabSz="1487386">
              <a:spcBef>
                <a:spcPts val="2700"/>
              </a:spcBef>
              <a:defRPr sz="2928"/>
            </a:pPr>
            <a:r>
              <a:t>可扩展性测试：WordCount 允许开发者测试一个系统处理大规模数据集时的可扩展性和效率。这种测试对于评估和选择合适的大数据解决方案非常重要。</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wordcount抽象"/>
          <p:cNvSpPr txBox="1"/>
          <p:nvPr>
            <p:ph type="title"/>
          </p:nvPr>
        </p:nvSpPr>
        <p:spPr>
          <a:prstGeom prst="rect">
            <a:avLst/>
          </a:prstGeom>
        </p:spPr>
        <p:txBody>
          <a:bodyPr/>
          <a:lstStyle>
            <a:lvl1pPr defTabSz="2145738">
              <a:defRPr spc="-149" sz="7480"/>
            </a:lvl1pPr>
          </a:lstStyle>
          <a:p>
            <a:pPr/>
            <a:r>
              <a:t>wordcount抽象</a:t>
            </a:r>
          </a:p>
        </p:txBody>
      </p:sp>
      <p:sp>
        <p:nvSpPr>
          <p:cNvPr id="253" name="Slide Subtitle"/>
          <p:cNvSpPr txBox="1"/>
          <p:nvPr>
            <p:ph type="body" idx="21"/>
          </p:nvPr>
        </p:nvSpPr>
        <p:spPr>
          <a:prstGeom prst="rect">
            <a:avLst/>
          </a:prstGeom>
        </p:spPr>
        <p:txBody>
          <a:bodyPr/>
          <a:lstStyle/>
          <a:p>
            <a:pPr/>
          </a:p>
        </p:txBody>
      </p:sp>
      <p:sp>
        <p:nvSpPr>
          <p:cNvPr id="254"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二、分布式架构"/>
          <p:cNvSpPr txBox="1"/>
          <p:nvPr>
            <p:ph type="title"/>
          </p:nvPr>
        </p:nvSpPr>
        <p:spPr>
          <a:prstGeom prst="rect">
            <a:avLst/>
          </a:prstGeom>
        </p:spPr>
        <p:txBody>
          <a:bodyPr/>
          <a:lstStyle>
            <a:lvl1pPr defTabSz="2145738">
              <a:defRPr spc="-149" sz="7480"/>
            </a:lvl1pPr>
          </a:lstStyle>
          <a:p>
            <a:pPr/>
            <a:r>
              <a:t>二、分布式架构</a:t>
            </a:r>
          </a:p>
        </p:txBody>
      </p:sp>
      <p:sp>
        <p:nvSpPr>
          <p:cNvPr id="257" name="Slide Subtitle"/>
          <p:cNvSpPr txBox="1"/>
          <p:nvPr>
            <p:ph type="body" idx="21"/>
          </p:nvPr>
        </p:nvSpPr>
        <p:spPr>
          <a:prstGeom prst="rect">
            <a:avLst/>
          </a:prstGeom>
        </p:spPr>
        <p:txBody>
          <a:bodyPr/>
          <a:lstStyle/>
          <a:p>
            <a:pPr/>
          </a:p>
        </p:txBody>
      </p:sp>
      <p:sp>
        <p:nvSpPr>
          <p:cNvPr id="258" name="Slide bullet text"/>
          <p:cNvSpPr txBox="1"/>
          <p:nvPr>
            <p:ph type="body" idx="1"/>
          </p:nvPr>
        </p:nvSpPr>
        <p:spPr>
          <a:prstGeom prst="rect">
            <a:avLst/>
          </a:prstGeom>
        </p:spPr>
        <p:txBody>
          <a:bodyPr/>
          <a:lstStyle/>
          <a:p>
            <a:pPr/>
          </a:p>
        </p:txBody>
      </p:sp>
      <p:pic>
        <p:nvPicPr>
          <p:cNvPr id="259" name="Image" descr="Image"/>
          <p:cNvPicPr>
            <a:picLocks noChangeAspect="1"/>
          </p:cNvPicPr>
          <p:nvPr/>
        </p:nvPicPr>
        <p:blipFill>
          <a:blip r:embed="rId2">
            <a:extLst/>
          </a:blip>
          <a:stretch>
            <a:fillRect/>
          </a:stretch>
        </p:blipFill>
        <p:spPr>
          <a:xfrm>
            <a:off x="13453743" y="4501853"/>
            <a:ext cx="8661401" cy="6134101"/>
          </a:xfrm>
          <a:prstGeom prst="rect">
            <a:avLst/>
          </a:prstGeom>
          <a:ln w="12700">
            <a:miter lim="400000"/>
          </a:ln>
        </p:spPr>
      </p:pic>
      <p:grpSp>
        <p:nvGrpSpPr>
          <p:cNvPr id="262" name="Group"/>
          <p:cNvGrpSpPr/>
          <p:nvPr/>
        </p:nvGrpSpPr>
        <p:grpSpPr>
          <a:xfrm>
            <a:off x="1192430" y="4519959"/>
            <a:ext cx="11804320" cy="6483296"/>
            <a:chOff x="0" y="0"/>
            <a:chExt cx="11804319" cy="6483294"/>
          </a:xfrm>
        </p:grpSpPr>
        <p:pic>
          <p:nvPicPr>
            <p:cNvPr id="260" name="Image" descr="Image"/>
            <p:cNvPicPr>
              <a:picLocks noChangeAspect="1"/>
            </p:cNvPicPr>
            <p:nvPr/>
          </p:nvPicPr>
          <p:blipFill>
            <a:blip r:embed="rId3">
              <a:extLst/>
            </a:blip>
            <a:stretch>
              <a:fillRect/>
            </a:stretch>
          </p:blipFill>
          <p:spPr>
            <a:xfrm>
              <a:off x="0" y="0"/>
              <a:ext cx="11804320" cy="6483295"/>
            </a:xfrm>
            <a:prstGeom prst="rect">
              <a:avLst/>
            </a:prstGeom>
            <a:ln w="12700" cap="flat">
              <a:noFill/>
              <a:miter lim="400000"/>
            </a:ln>
            <a:effectLst/>
          </p:spPr>
        </p:pic>
        <p:sp>
          <p:nvSpPr>
            <p:cNvPr id="261" name="Rectangle"/>
            <p:cNvSpPr/>
            <p:nvPr/>
          </p:nvSpPr>
          <p:spPr>
            <a:xfrm>
              <a:off x="4878860" y="138635"/>
              <a:ext cx="2580975" cy="4992353"/>
            </a:xfrm>
            <a:prstGeom prst="rect">
              <a:avLst/>
            </a:prstGeom>
            <a:noFill/>
            <a:ln w="127000" cap="flat">
              <a:solidFill>
                <a:schemeClr val="accent5">
                  <a:hueOff val="106044"/>
                  <a:satOff val="10158"/>
                  <a:lumOff val="16042"/>
                  <a:alpha val="51802"/>
                </a:schemeClr>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
        <p:nvSpPr>
          <p:cNvPr id="263" name="Rectangle"/>
          <p:cNvSpPr/>
          <p:nvPr/>
        </p:nvSpPr>
        <p:spPr>
          <a:xfrm>
            <a:off x="12027701" y="-827095"/>
            <a:ext cx="2580975" cy="4992353"/>
          </a:xfrm>
          <a:prstGeom prst="rect">
            <a:avLst/>
          </a:prstGeom>
          <a:ln w="127000">
            <a:solidFill>
              <a:schemeClr val="accent5">
                <a:hueOff val="106044"/>
                <a:satOff val="10158"/>
                <a:lumOff val="16042"/>
                <a:alpha val="51802"/>
              </a:schemeClr>
            </a:solidFill>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二、BI"/>
          <p:cNvSpPr txBox="1"/>
          <p:nvPr>
            <p:ph type="title"/>
          </p:nvPr>
        </p:nvSpPr>
        <p:spPr>
          <a:prstGeom prst="rect">
            <a:avLst/>
          </a:prstGeom>
        </p:spPr>
        <p:txBody>
          <a:bodyPr/>
          <a:lstStyle>
            <a:lvl1pPr defTabSz="2145738">
              <a:defRPr spc="-149" sz="7480"/>
            </a:lvl1pPr>
          </a:lstStyle>
          <a:p>
            <a:pPr/>
            <a:r>
              <a:t>二、BI</a:t>
            </a:r>
          </a:p>
        </p:txBody>
      </p:sp>
      <p:sp>
        <p:nvSpPr>
          <p:cNvPr id="266" name="Slide Subtitle"/>
          <p:cNvSpPr txBox="1"/>
          <p:nvPr>
            <p:ph type="body" idx="21"/>
          </p:nvPr>
        </p:nvSpPr>
        <p:spPr>
          <a:prstGeom prst="rect">
            <a:avLst/>
          </a:prstGeom>
        </p:spPr>
        <p:txBody>
          <a:bodyPr/>
          <a:lstStyle/>
          <a:p>
            <a:pPr/>
          </a:p>
        </p:txBody>
      </p:sp>
      <p:sp>
        <p:nvSpPr>
          <p:cNvPr id="267"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落地点"/>
          <p:cNvSpPr txBox="1"/>
          <p:nvPr>
            <p:ph type="title"/>
          </p:nvPr>
        </p:nvSpPr>
        <p:spPr>
          <a:prstGeom prst="rect">
            <a:avLst/>
          </a:prstGeom>
        </p:spPr>
        <p:txBody>
          <a:bodyPr/>
          <a:lstStyle>
            <a:lvl1pPr defTabSz="2145738">
              <a:defRPr spc="-149" sz="7480"/>
            </a:lvl1pPr>
          </a:lstStyle>
          <a:p>
            <a:pPr/>
            <a:r>
              <a:t>落地点</a:t>
            </a:r>
          </a:p>
        </p:txBody>
      </p:sp>
      <p:sp>
        <p:nvSpPr>
          <p:cNvPr id="270" name="Slide Subtitle"/>
          <p:cNvSpPr txBox="1"/>
          <p:nvPr>
            <p:ph type="body" idx="21"/>
          </p:nvPr>
        </p:nvSpPr>
        <p:spPr>
          <a:prstGeom prst="rect">
            <a:avLst/>
          </a:prstGeom>
        </p:spPr>
        <p:txBody>
          <a:bodyPr/>
          <a:lstStyle/>
          <a:p>
            <a:pPr/>
          </a:p>
        </p:txBody>
      </p:sp>
      <p:sp>
        <p:nvSpPr>
          <p:cNvPr id="271" name="ECO Mode…"/>
          <p:cNvSpPr txBox="1"/>
          <p:nvPr>
            <p:ph type="body" idx="1"/>
          </p:nvPr>
        </p:nvSpPr>
        <p:spPr>
          <a:prstGeom prst="rect">
            <a:avLst/>
          </a:prstGeom>
        </p:spPr>
        <p:txBody>
          <a:bodyPr/>
          <a:lstStyle/>
          <a:p>
            <a:pPr/>
            <a:r>
              <a:t>ECO Mode</a:t>
            </a:r>
          </a:p>
          <a:p>
            <a:pPr/>
            <a:r>
              <a:t>QoE数据分析</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一、wordcount"/>
          <p:cNvSpPr txBox="1"/>
          <p:nvPr>
            <p:ph type="title"/>
          </p:nvPr>
        </p:nvSpPr>
        <p:spPr>
          <a:prstGeom prst="rect">
            <a:avLst/>
          </a:prstGeom>
        </p:spPr>
        <p:txBody>
          <a:bodyPr/>
          <a:lstStyle>
            <a:lvl1pPr defTabSz="2145738">
              <a:defRPr spc="-149" sz="7480"/>
            </a:lvl1pPr>
          </a:lstStyle>
          <a:p>
            <a:pPr/>
            <a:r>
              <a:t>一、wordcount</a:t>
            </a:r>
          </a:p>
        </p:txBody>
      </p:sp>
      <p:sp>
        <p:nvSpPr>
          <p:cNvPr id="160" name="传统算法：单机性能限制"/>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传统算法：单机性能限制</a:t>
            </a:r>
          </a:p>
        </p:txBody>
      </p:sp>
      <p:sp>
        <p:nvSpPr>
          <p:cNvPr id="161" name="for line in document:…"/>
          <p:cNvSpPr txBox="1"/>
          <p:nvPr>
            <p:ph type="body" idx="1"/>
          </p:nvPr>
        </p:nvSpPr>
        <p:spPr>
          <a:prstGeom prst="rect">
            <a:avLst/>
          </a:prstGeom>
        </p:spPr>
        <p:txBody>
          <a:bodyPr/>
          <a:lstStyle/>
          <a:p>
            <a:pPr marL="0" indent="0" defTabSz="1853137">
              <a:spcBef>
                <a:spcPts val="3400"/>
              </a:spcBef>
              <a:buSzTx/>
              <a:buNone/>
              <a:defRPr sz="3648"/>
            </a:pPr>
            <a:r>
              <a:t>for line in document:</a:t>
            </a:r>
          </a:p>
          <a:p>
            <a:pPr marL="0" indent="0" defTabSz="1853137">
              <a:spcBef>
                <a:spcPts val="3400"/>
              </a:spcBef>
              <a:buSzTx/>
              <a:buNone/>
              <a:defRPr sz="3648"/>
            </a:pPr>
            <a:r>
              <a:t>    words = line.split()</a:t>
            </a:r>
          </a:p>
          <a:p>
            <a:pPr marL="0" indent="0" defTabSz="1853137">
              <a:spcBef>
                <a:spcPts val="3400"/>
              </a:spcBef>
              <a:buSzTx/>
              <a:buNone/>
              <a:defRPr sz="3648"/>
            </a:pPr>
            <a:r>
              <a:t>    for word in words:</a:t>
            </a:r>
          </a:p>
          <a:p>
            <a:pPr marL="0" indent="0" defTabSz="1853137">
              <a:spcBef>
                <a:spcPts val="3400"/>
              </a:spcBef>
              <a:buSzTx/>
              <a:buNone/>
              <a:defRPr sz="3648"/>
            </a:pPr>
            <a:r>
              <a:t>        normalized_word = normalize(word)  # 可选的：标准化单词，如转小写、去标点等</a:t>
            </a:r>
          </a:p>
          <a:p>
            <a:pPr marL="0" indent="0" defTabSz="1853137">
              <a:spcBef>
                <a:spcPts val="3400"/>
              </a:spcBef>
              <a:buSzTx/>
              <a:buNone/>
              <a:defRPr sz="3648"/>
            </a:pPr>
            <a:r>
              <a:t>        if normalized_word in word_count:</a:t>
            </a:r>
          </a:p>
          <a:p>
            <a:pPr marL="0" indent="0" defTabSz="1853137">
              <a:spcBef>
                <a:spcPts val="3400"/>
              </a:spcBef>
              <a:buSzTx/>
              <a:buNone/>
              <a:defRPr sz="3648"/>
            </a:pPr>
            <a:r>
              <a:t>            word_count[normalized_word] += 1</a:t>
            </a:r>
          </a:p>
          <a:p>
            <a:pPr marL="0" indent="0" defTabSz="1853137">
              <a:spcBef>
                <a:spcPts val="3400"/>
              </a:spcBef>
              <a:buSzTx/>
              <a:buNone/>
              <a:defRPr sz="3648"/>
            </a:pPr>
            <a:r>
              <a:t>        else:</a:t>
            </a:r>
          </a:p>
          <a:p>
            <a:pPr marL="0" indent="0" defTabSz="1853137">
              <a:spcBef>
                <a:spcPts val="3400"/>
              </a:spcBef>
              <a:buSzTx/>
              <a:buNone/>
              <a:defRPr sz="3648"/>
            </a:pPr>
            <a:r>
              <a:t>            word_count[normalized_word] = 1</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MapReduce"/>
          <p:cNvSpPr txBox="1"/>
          <p:nvPr>
            <p:ph type="title"/>
          </p:nvPr>
        </p:nvSpPr>
        <p:spPr>
          <a:prstGeom prst="rect">
            <a:avLst/>
          </a:prstGeom>
        </p:spPr>
        <p:txBody>
          <a:bodyPr/>
          <a:lstStyle>
            <a:lvl1pPr marL="609600" indent="-609600">
              <a:lnSpc>
                <a:spcPct val="90000"/>
              </a:lnSpc>
              <a:spcBef>
                <a:spcPts val="4500"/>
              </a:spcBef>
              <a:buSzPct val="123000"/>
              <a:buChar char="•"/>
              <a:defRPr b="0" spc="0" sz="4800"/>
            </a:lvl1pPr>
          </a:lstStyle>
          <a:p>
            <a:pPr/>
            <a:r>
              <a:t>MapReduce</a:t>
            </a:r>
          </a:p>
        </p:txBody>
      </p:sp>
      <p:sp>
        <p:nvSpPr>
          <p:cNvPr id="164" name="分布式算法概述：多机性能扩展。"/>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分布式算法概述：多机性能扩展。</a:t>
            </a:r>
          </a:p>
        </p:txBody>
      </p:sp>
      <p:sp>
        <p:nvSpPr>
          <p:cNvPr id="165" name="1. input : 读取文本文件；…"/>
          <p:cNvSpPr txBox="1"/>
          <p:nvPr>
            <p:ph type="body" sz="half" idx="1"/>
          </p:nvPr>
        </p:nvSpPr>
        <p:spPr>
          <a:xfrm>
            <a:off x="1206500" y="8552052"/>
            <a:ext cx="21971000" cy="3952464"/>
          </a:xfrm>
          <a:prstGeom prst="rect">
            <a:avLst/>
          </a:prstGeom>
        </p:spPr>
        <p:txBody>
          <a:bodyPr/>
          <a:lstStyle/>
          <a:p>
            <a:pPr marL="310895" indent="-310895" defTabSz="1243552">
              <a:spcBef>
                <a:spcPts val="2200"/>
              </a:spcBef>
              <a:defRPr sz="2448"/>
            </a:pPr>
            <a:r>
              <a:t>1. input : 读取文本文件；</a:t>
            </a:r>
          </a:p>
          <a:p>
            <a:pPr marL="310895" indent="-310895" defTabSz="1243552">
              <a:spcBef>
                <a:spcPts val="2200"/>
              </a:spcBef>
              <a:defRPr sz="2448"/>
            </a:pPr>
            <a:r>
              <a:t>2. splitting : 将文件按照行进行拆分，此时得到的 K1 行数， V1 表示对应行的文本内容；</a:t>
            </a:r>
          </a:p>
          <a:p>
            <a:pPr marL="310895" indent="-310895" defTabSz="1243552">
              <a:spcBef>
                <a:spcPts val="2200"/>
              </a:spcBef>
              <a:defRPr sz="2448"/>
            </a:pPr>
            <a:r>
              <a:t>3. mapping : 并行将每一行按照空格进行拆分，拆分得到的 List(K2,V2) ，其中 K2 代表每一个单词，由于是做词频统计，所以 V2 的值为 1，代表出现 1 次；</a:t>
            </a:r>
          </a:p>
          <a:p>
            <a:pPr marL="310895" indent="-310895" defTabSz="1243552">
              <a:spcBef>
                <a:spcPts val="2200"/>
              </a:spcBef>
              <a:defRPr sz="2448"/>
            </a:pPr>
            <a:r>
              <a:t>4. shuffling：由于 Mapping 操作可能是在不同的机器上并行处理的，所以需要通过 shuffling 将相同 key 值的数据分发到同一个节点上去合并，这样才能统计出最终的结果，此时得到 K2 为 每一个单词， List(V2) 为可迭代集合， V2 就是 Mapping 中的 V2；</a:t>
            </a:r>
          </a:p>
          <a:p>
            <a:pPr marL="310895" indent="-310895" defTabSz="1243552">
              <a:spcBef>
                <a:spcPts val="2200"/>
              </a:spcBef>
              <a:defRPr sz="2448"/>
            </a:pPr>
            <a:r>
              <a:t>5. Reducing : 这里的案例是统计单词出现的总次数，所以 Reducing 对 List(V2) 进行归约求和 操作，最终输出。</a:t>
            </a:r>
          </a:p>
        </p:txBody>
      </p:sp>
      <p:pic>
        <p:nvPicPr>
          <p:cNvPr id="166" name="Image" descr="Image"/>
          <p:cNvPicPr>
            <a:picLocks noChangeAspect="1"/>
          </p:cNvPicPr>
          <p:nvPr/>
        </p:nvPicPr>
        <p:blipFill>
          <a:blip r:embed="rId2">
            <a:extLst/>
          </a:blip>
          <a:stretch>
            <a:fillRect/>
          </a:stretch>
        </p:blipFill>
        <p:spPr>
          <a:xfrm>
            <a:off x="5995320" y="222109"/>
            <a:ext cx="17180112" cy="815327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底层实现：分布式物理机架构"/>
          <p:cNvSpPr txBox="1"/>
          <p:nvPr>
            <p:ph type="title"/>
          </p:nvPr>
        </p:nvSpPr>
        <p:spPr>
          <a:prstGeom prst="rect">
            <a:avLst/>
          </a:prstGeom>
        </p:spPr>
        <p:txBody>
          <a:bodyPr/>
          <a:lstStyle>
            <a:lvl1pPr defTabSz="2145738">
              <a:defRPr spc="-149" sz="7480"/>
            </a:lvl1pPr>
          </a:lstStyle>
          <a:p>
            <a:pPr/>
            <a:r>
              <a:t>底层实现：分布式物理机架构</a:t>
            </a:r>
          </a:p>
        </p:txBody>
      </p:sp>
      <p:sp>
        <p:nvSpPr>
          <p:cNvPr id="169" name="Slide Subtitle"/>
          <p:cNvSpPr txBox="1"/>
          <p:nvPr>
            <p:ph type="body" idx="21"/>
          </p:nvPr>
        </p:nvSpPr>
        <p:spPr>
          <a:prstGeom prst="rect">
            <a:avLst/>
          </a:prstGeom>
        </p:spPr>
        <p:txBody>
          <a:bodyPr/>
          <a:lstStyle/>
          <a:p>
            <a:pPr/>
          </a:p>
        </p:txBody>
      </p:sp>
      <p:sp>
        <p:nvSpPr>
          <p:cNvPr id="170" name="在分布式系统下：…"/>
          <p:cNvSpPr txBox="1"/>
          <p:nvPr>
            <p:ph type="body" sz="half" idx="1"/>
          </p:nvPr>
        </p:nvSpPr>
        <p:spPr>
          <a:xfrm>
            <a:off x="1206500" y="7149689"/>
            <a:ext cx="21971000" cy="5354827"/>
          </a:xfrm>
          <a:prstGeom prst="rect">
            <a:avLst/>
          </a:prstGeom>
        </p:spPr>
        <p:txBody>
          <a:bodyPr/>
          <a:lstStyle/>
          <a:p>
            <a:pPr/>
            <a:r>
              <a:t>在分布式系统下：</a:t>
            </a:r>
          </a:p>
          <a:p>
            <a:pPr/>
            <a:r>
              <a:t>splitting将input拆解的多行分配给多个物理机做后续的Mapping操作</a:t>
            </a:r>
          </a:p>
          <a:p>
            <a:pPr/>
            <a:r>
              <a:t>Shuffling将Mapping的结果重新组合交给多个物理机做Reducing</a:t>
            </a:r>
          </a:p>
          <a:p>
            <a:pPr/>
            <a:r>
              <a:t>Result会将Reducing的多个结果进行展示</a:t>
            </a:r>
          </a:p>
        </p:txBody>
      </p:sp>
      <p:grpSp>
        <p:nvGrpSpPr>
          <p:cNvPr id="174" name="Group"/>
          <p:cNvGrpSpPr/>
          <p:nvPr/>
        </p:nvGrpSpPr>
        <p:grpSpPr>
          <a:xfrm>
            <a:off x="9637538" y="103625"/>
            <a:ext cx="14059224" cy="6672175"/>
            <a:chOff x="0" y="0"/>
            <a:chExt cx="14059222" cy="6672173"/>
          </a:xfrm>
        </p:grpSpPr>
        <p:pic>
          <p:nvPicPr>
            <p:cNvPr id="171" name="Image" descr="Image"/>
            <p:cNvPicPr>
              <a:picLocks noChangeAspect="1"/>
            </p:cNvPicPr>
            <p:nvPr/>
          </p:nvPicPr>
          <p:blipFill>
            <a:blip r:embed="rId2">
              <a:extLst/>
            </a:blip>
            <a:srcRect l="0" t="0" r="0" b="0"/>
            <a:stretch>
              <a:fillRect/>
            </a:stretch>
          </p:blipFill>
          <p:spPr>
            <a:xfrm>
              <a:off x="0" y="0"/>
              <a:ext cx="14059223" cy="6672174"/>
            </a:xfrm>
            <a:prstGeom prst="rect">
              <a:avLst/>
            </a:prstGeom>
            <a:ln w="12700" cap="flat">
              <a:noFill/>
              <a:miter lim="400000"/>
            </a:ln>
            <a:effectLst/>
          </p:spPr>
        </p:pic>
        <p:sp>
          <p:nvSpPr>
            <p:cNvPr id="172" name="Rectangle"/>
            <p:cNvSpPr/>
            <p:nvPr/>
          </p:nvSpPr>
          <p:spPr>
            <a:xfrm>
              <a:off x="2747895" y="1237417"/>
              <a:ext cx="4673421" cy="1979477"/>
            </a:xfrm>
            <a:prstGeom prst="rect">
              <a:avLst/>
            </a:prstGeom>
            <a:noFill/>
            <a:ln w="127000" cap="flat">
              <a:solidFill>
                <a:schemeClr val="accent5">
                  <a:hueOff val="106044"/>
                  <a:satOff val="10158"/>
                  <a:lumOff val="16042"/>
                  <a:alpha val="51802"/>
                </a:schemeClr>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73" name="Rectangle"/>
            <p:cNvSpPr/>
            <p:nvPr/>
          </p:nvSpPr>
          <p:spPr>
            <a:xfrm>
              <a:off x="7737168" y="5256731"/>
              <a:ext cx="4230925" cy="1068890"/>
            </a:xfrm>
            <a:prstGeom prst="rect">
              <a:avLst/>
            </a:prstGeom>
            <a:noFill/>
            <a:ln w="127000" cap="flat">
              <a:solidFill>
                <a:schemeClr val="accent5">
                  <a:hueOff val="106044"/>
                  <a:satOff val="10158"/>
                  <a:lumOff val="16042"/>
                  <a:alpha val="51802"/>
                </a:schemeClr>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lide Title"/>
          <p:cNvSpPr txBox="1"/>
          <p:nvPr>
            <p:ph type="title"/>
          </p:nvPr>
        </p:nvSpPr>
        <p:spPr>
          <a:prstGeom prst="rect">
            <a:avLst/>
          </a:prstGeom>
        </p:spPr>
        <p:txBody>
          <a:bodyPr/>
          <a:lstStyle/>
          <a:p>
            <a:pPr/>
          </a:p>
        </p:txBody>
      </p:sp>
      <p:sp>
        <p:nvSpPr>
          <p:cNvPr id="177" name="Slide Subtitle"/>
          <p:cNvSpPr txBox="1"/>
          <p:nvPr>
            <p:ph type="body" idx="21"/>
          </p:nvPr>
        </p:nvSpPr>
        <p:spPr>
          <a:prstGeom prst="rect">
            <a:avLst/>
          </a:prstGeom>
        </p:spPr>
        <p:txBody>
          <a:bodyPr/>
          <a:lstStyle/>
          <a:p>
            <a:pPr/>
          </a:p>
        </p:txBody>
      </p:sp>
      <p:sp>
        <p:nvSpPr>
          <p:cNvPr id="178" name="Map：在单个节点上，可以对输入数据进行分割并执行映射操作，生成中间键值对。…"/>
          <p:cNvSpPr txBox="1"/>
          <p:nvPr>
            <p:ph type="body" sz="half" idx="1"/>
          </p:nvPr>
        </p:nvSpPr>
        <p:spPr>
          <a:xfrm>
            <a:off x="1206500" y="6860111"/>
            <a:ext cx="21971000" cy="5644405"/>
          </a:xfrm>
          <a:prstGeom prst="rect">
            <a:avLst/>
          </a:prstGeom>
        </p:spPr>
        <p:txBody>
          <a:bodyPr/>
          <a:lstStyle/>
          <a:p>
            <a:pPr/>
            <a:r>
              <a:t>Map：在单个节点上，可以对输入数据进行分割并执行映射操作，生成中间键值对。</a:t>
            </a:r>
          </a:p>
          <a:p>
            <a:pPr/>
            <a:r>
              <a:t>Reducce：单个节点上的Reducer处理分组后的数据，合并相同键的所有值。</a:t>
            </a:r>
          </a:p>
          <a:p>
            <a:pPr/>
            <a:r>
              <a:t>增加split，shuffle和final result的成本，但是提高map和Reduce环节的效率。</a:t>
            </a:r>
          </a:p>
        </p:txBody>
      </p:sp>
      <p:grpSp>
        <p:nvGrpSpPr>
          <p:cNvPr id="182" name="Group"/>
          <p:cNvGrpSpPr/>
          <p:nvPr/>
        </p:nvGrpSpPr>
        <p:grpSpPr>
          <a:xfrm>
            <a:off x="8997725" y="56232"/>
            <a:ext cx="14059223" cy="6672174"/>
            <a:chOff x="0" y="0"/>
            <a:chExt cx="14059222" cy="6672173"/>
          </a:xfrm>
        </p:grpSpPr>
        <p:pic>
          <p:nvPicPr>
            <p:cNvPr id="179" name="Image" descr="Image"/>
            <p:cNvPicPr>
              <a:picLocks noChangeAspect="1"/>
            </p:cNvPicPr>
            <p:nvPr/>
          </p:nvPicPr>
          <p:blipFill>
            <a:blip r:embed="rId2">
              <a:extLst/>
            </a:blip>
            <a:srcRect l="0" t="0" r="0" b="0"/>
            <a:stretch>
              <a:fillRect/>
            </a:stretch>
          </p:blipFill>
          <p:spPr>
            <a:xfrm>
              <a:off x="0" y="0"/>
              <a:ext cx="14059223" cy="6672174"/>
            </a:xfrm>
            <a:prstGeom prst="rect">
              <a:avLst/>
            </a:prstGeom>
            <a:ln w="12700" cap="flat">
              <a:noFill/>
              <a:miter lim="400000"/>
            </a:ln>
            <a:effectLst/>
          </p:spPr>
        </p:pic>
        <p:sp>
          <p:nvSpPr>
            <p:cNvPr id="180" name="Rectangle"/>
            <p:cNvSpPr/>
            <p:nvPr/>
          </p:nvSpPr>
          <p:spPr>
            <a:xfrm>
              <a:off x="2747895" y="1237417"/>
              <a:ext cx="4673421" cy="1979477"/>
            </a:xfrm>
            <a:prstGeom prst="rect">
              <a:avLst/>
            </a:prstGeom>
            <a:noFill/>
            <a:ln w="127000" cap="flat">
              <a:solidFill>
                <a:schemeClr val="accent5">
                  <a:hueOff val="106044"/>
                  <a:satOff val="10158"/>
                  <a:lumOff val="16042"/>
                  <a:alpha val="51802"/>
                </a:schemeClr>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181" name="Rectangle"/>
            <p:cNvSpPr/>
            <p:nvPr/>
          </p:nvSpPr>
          <p:spPr>
            <a:xfrm>
              <a:off x="7737168" y="5256731"/>
              <a:ext cx="4230925" cy="1068890"/>
            </a:xfrm>
            <a:prstGeom prst="rect">
              <a:avLst/>
            </a:prstGeom>
            <a:noFill/>
            <a:ln w="127000" cap="flat">
              <a:solidFill>
                <a:schemeClr val="accent5">
                  <a:hueOff val="106044"/>
                  <a:satOff val="10158"/>
                  <a:lumOff val="16042"/>
                  <a:alpha val="51802"/>
                </a:schemeClr>
              </a:solidFill>
              <a:prstDash val="solid"/>
              <a:miter lim="400000"/>
            </a:ln>
            <a:effectLst/>
          </p:spPr>
          <p:txBody>
            <a:bodyPr wrap="square" lIns="50800" tIns="50800" rIns="50800" bIns="50800" numCol="1" anchor="ctr">
              <a:noAutofit/>
            </a:bodyPr>
            <a:lstStyle/>
            <a:p>
              <a:pPr defTabSz="825500">
                <a:defRPr sz="3200">
                  <a:solidFill>
                    <a:srgbClr val="000000"/>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二、不同大数据组件使用WordCount"/>
          <p:cNvSpPr txBox="1"/>
          <p:nvPr>
            <p:ph type="title"/>
          </p:nvPr>
        </p:nvSpPr>
        <p:spPr>
          <a:prstGeom prst="rect">
            <a:avLst/>
          </a:prstGeom>
        </p:spPr>
        <p:txBody>
          <a:bodyPr/>
          <a:lstStyle>
            <a:lvl1pPr defTabSz="1267936">
              <a:defRPr spc="-88" sz="4419"/>
            </a:lvl1pPr>
          </a:lstStyle>
          <a:p>
            <a:pPr/>
            <a:r>
              <a:t>二、不同大数据组件使用WordCount</a:t>
            </a:r>
          </a:p>
        </p:txBody>
      </p:sp>
      <p:sp>
        <p:nvSpPr>
          <p:cNvPr id="185" name="Slide Subtitle"/>
          <p:cNvSpPr txBox="1"/>
          <p:nvPr>
            <p:ph type="body" idx="21"/>
          </p:nvPr>
        </p:nvSpPr>
        <p:spPr>
          <a:prstGeom prst="rect">
            <a:avLst/>
          </a:prstGeom>
        </p:spPr>
        <p:txBody>
          <a:bodyPr/>
          <a:lstStyle/>
          <a:p>
            <a:pPr/>
          </a:p>
        </p:txBody>
      </p:sp>
      <p:sp>
        <p:nvSpPr>
          <p:cNvPr id="186" name="1. Hadoop/HDFS部署与使用…"/>
          <p:cNvSpPr txBox="1"/>
          <p:nvPr>
            <p:ph type="body" idx="1"/>
          </p:nvPr>
        </p:nvSpPr>
        <p:spPr>
          <a:prstGeom prst="rect">
            <a:avLst/>
          </a:prstGeom>
        </p:spPr>
        <p:txBody>
          <a:bodyPr/>
          <a:lstStyle/>
          <a:p>
            <a:pPr lvl="1"/>
            <a:r>
              <a:t>1. Hadoop/HDFS部署与使用</a:t>
            </a:r>
          </a:p>
          <a:p>
            <a:pPr lvl="1"/>
            <a:r>
              <a:t>2. Spark的部署与使用</a:t>
            </a:r>
          </a:p>
          <a:p>
            <a:pPr lvl="1"/>
            <a:r>
              <a:t>3. Flink的部署与使用</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Hadoop单机部署"/>
          <p:cNvSpPr txBox="1"/>
          <p:nvPr>
            <p:ph type="title"/>
          </p:nvPr>
        </p:nvSpPr>
        <p:spPr>
          <a:prstGeom prst="rect">
            <a:avLst/>
          </a:prstGeom>
        </p:spPr>
        <p:txBody>
          <a:bodyPr/>
          <a:lstStyle>
            <a:lvl1pPr defTabSz="2145738">
              <a:defRPr spc="-149" sz="7480"/>
            </a:lvl1pPr>
          </a:lstStyle>
          <a:p>
            <a:pPr/>
            <a:r>
              <a:t>Hadoop单机部署</a:t>
            </a:r>
          </a:p>
        </p:txBody>
      </p:sp>
      <p:sp>
        <p:nvSpPr>
          <p:cNvPr id="189" name="Slide Subtitle"/>
          <p:cNvSpPr txBox="1"/>
          <p:nvPr>
            <p:ph type="body" idx="21"/>
          </p:nvPr>
        </p:nvSpPr>
        <p:spPr>
          <a:prstGeom prst="rect">
            <a:avLst/>
          </a:prstGeom>
        </p:spPr>
        <p:txBody>
          <a:bodyPr/>
          <a:lstStyle/>
          <a:p>
            <a:pPr/>
          </a:p>
        </p:txBody>
      </p:sp>
      <p:sp>
        <p:nvSpPr>
          <p:cNvPr id="190" name="本地配置hadoop可参考下述链接：…"/>
          <p:cNvSpPr txBox="1"/>
          <p:nvPr>
            <p:ph type="body" idx="1"/>
          </p:nvPr>
        </p:nvSpPr>
        <p:spPr>
          <a:prstGeom prst="rect">
            <a:avLst/>
          </a:prstGeom>
        </p:spPr>
        <p:txBody>
          <a:bodyPr/>
          <a:lstStyle/>
          <a:p>
            <a:pPr marL="499872" indent="-499872" defTabSz="1999437">
              <a:spcBef>
                <a:spcPts val="3600"/>
              </a:spcBef>
              <a:defRPr sz="3936"/>
            </a:pPr>
            <a:r>
              <a:t>本地配置hadoop可参考下述链接：</a:t>
            </a:r>
          </a:p>
          <a:p>
            <a:pPr marL="499872" indent="-499872" defTabSz="1999437">
              <a:spcBef>
                <a:spcPts val="3600"/>
              </a:spcBef>
              <a:defRPr sz="3936"/>
            </a:pPr>
            <a:r>
              <a:t>https://www.cnblogs.com/shoufeng/p/14411399.html</a:t>
            </a:r>
          </a:p>
          <a:p>
            <a:pPr marL="499872" indent="-499872" defTabSz="1999437">
              <a:spcBef>
                <a:spcPts val="3600"/>
              </a:spcBef>
              <a:defRPr sz="3936"/>
            </a:pPr>
            <a:r>
              <a:t>查看启动是否成功</a:t>
            </a:r>
          </a:p>
          <a:p>
            <a:pPr marL="499872" indent="-499872" defTabSz="1999437">
              <a:spcBef>
                <a:spcPts val="3600"/>
              </a:spcBef>
              <a:defRPr sz="3936"/>
            </a:pPr>
            <a:r>
              <a:t>1. 关注jps结果</a:t>
            </a:r>
          </a:p>
          <a:p>
            <a:pPr marL="499872" indent="-499872" defTabSz="1999437">
              <a:spcBef>
                <a:spcPts val="3600"/>
              </a:spcBef>
              <a:defRPr sz="3936"/>
            </a:pPr>
            <a:r>
              <a:t>2. 查看集群监控页面</a:t>
            </a:r>
          </a:p>
          <a:p>
            <a:pPr marL="499872" indent="-499872" defTabSz="1999437">
              <a:spcBef>
                <a:spcPts val="3600"/>
              </a:spcBef>
              <a:defRPr sz="3936"/>
            </a:pPr>
          </a:p>
          <a:p>
            <a:pPr marL="499872" indent="-499872" defTabSz="1999437">
              <a:spcBef>
                <a:spcPts val="3600"/>
              </a:spcBef>
              <a:defRPr sz="3936"/>
            </a:pPr>
            <a:r>
              <a:t>配置，用例以及bug处理：</a:t>
            </a:r>
          </a:p>
        </p:txBody>
      </p:sp>
      <p:pic>
        <p:nvPicPr>
          <p:cNvPr id="191" name="Image" descr="Image"/>
          <p:cNvPicPr>
            <a:picLocks noChangeAspect="1"/>
          </p:cNvPicPr>
          <p:nvPr/>
        </p:nvPicPr>
        <p:blipFill>
          <a:blip r:embed="rId2">
            <a:extLst/>
          </a:blip>
          <a:stretch>
            <a:fillRect/>
          </a:stretch>
        </p:blipFill>
        <p:spPr>
          <a:xfrm>
            <a:off x="13691860" y="3491751"/>
            <a:ext cx="10016710" cy="4077096"/>
          </a:xfrm>
          <a:prstGeom prst="rect">
            <a:avLst/>
          </a:prstGeom>
          <a:ln w="12700">
            <a:miter lim="400000"/>
          </a:ln>
        </p:spPr>
      </p:pic>
      <p:pic>
        <p:nvPicPr>
          <p:cNvPr id="192" name="Image" descr="Image"/>
          <p:cNvPicPr>
            <a:picLocks noChangeAspect="1"/>
          </p:cNvPicPr>
          <p:nvPr/>
        </p:nvPicPr>
        <p:blipFill>
          <a:blip r:embed="rId3">
            <a:extLst/>
          </a:blip>
          <a:stretch>
            <a:fillRect/>
          </a:stretch>
        </p:blipFill>
        <p:spPr>
          <a:xfrm>
            <a:off x="15725216" y="-360989"/>
            <a:ext cx="8060573" cy="3449069"/>
          </a:xfrm>
          <a:prstGeom prst="rect">
            <a:avLst/>
          </a:prstGeom>
          <a:ln w="12700">
            <a:miter lim="400000"/>
          </a:ln>
        </p:spPr>
      </p:pic>
      <p:pic>
        <p:nvPicPr>
          <p:cNvPr id="193" name="Image" descr="Image"/>
          <p:cNvPicPr>
            <a:picLocks noChangeAspect="1"/>
          </p:cNvPicPr>
          <p:nvPr/>
        </p:nvPicPr>
        <p:blipFill>
          <a:blip r:embed="rId4">
            <a:extLst/>
          </a:blip>
          <a:stretch>
            <a:fillRect/>
          </a:stretch>
        </p:blipFill>
        <p:spPr>
          <a:xfrm>
            <a:off x="14338234" y="8674935"/>
            <a:ext cx="9447555" cy="590472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HDFS使用"/>
          <p:cNvSpPr txBox="1"/>
          <p:nvPr>
            <p:ph type="title"/>
          </p:nvPr>
        </p:nvSpPr>
        <p:spPr>
          <a:prstGeom prst="rect">
            <a:avLst/>
          </a:prstGeom>
        </p:spPr>
        <p:txBody>
          <a:bodyPr/>
          <a:lstStyle>
            <a:lvl1pPr defTabSz="2145738">
              <a:defRPr spc="-149" sz="7480"/>
            </a:lvl1pPr>
          </a:lstStyle>
          <a:p>
            <a:pPr/>
            <a:r>
              <a:t>HDFS使用</a:t>
            </a:r>
          </a:p>
        </p:txBody>
      </p:sp>
      <p:sp>
        <p:nvSpPr>
          <p:cNvPr id="196" name="1. Java API使用…"/>
          <p:cNvSpPr txBox="1"/>
          <p:nvPr>
            <p:ph type="body" sz="half" idx="1"/>
          </p:nvPr>
        </p:nvSpPr>
        <p:spPr>
          <a:xfrm>
            <a:off x="1206500" y="2567952"/>
            <a:ext cx="9088319" cy="10983617"/>
          </a:xfrm>
          <a:prstGeom prst="rect">
            <a:avLst/>
          </a:prstGeom>
        </p:spPr>
        <p:txBody>
          <a:bodyPr/>
          <a:lstStyle/>
          <a:p>
            <a:pPr marL="0" indent="0" defTabSz="1194786">
              <a:spcBef>
                <a:spcPts val="2200"/>
              </a:spcBef>
              <a:buSzTx/>
              <a:buNone/>
              <a:defRPr sz="2352"/>
            </a:pPr>
            <a:r>
              <a:t>1. Java API使用</a:t>
            </a:r>
          </a:p>
          <a:p>
            <a:pPr marL="0" indent="0" defTabSz="1194786">
              <a:spcBef>
                <a:spcPts val="2200"/>
              </a:spcBef>
              <a:buSzTx/>
              <a:buNone/>
              <a:defRPr sz="2352"/>
            </a:pPr>
            <a:r>
              <a:t>    /**</a:t>
            </a:r>
          </a:p>
          <a:p>
            <a:pPr marL="0" indent="0" defTabSz="1194786">
              <a:spcBef>
                <a:spcPts val="2200"/>
              </a:spcBef>
              <a:buSzTx/>
              <a:buNone/>
              <a:defRPr sz="2352"/>
            </a:pPr>
            <a:r>
              <a:t>     * 创建一个新文件在HDFS上。</a:t>
            </a:r>
          </a:p>
          <a:p>
            <a:pPr marL="0" indent="0" defTabSz="1194786">
              <a:spcBef>
                <a:spcPts val="2200"/>
              </a:spcBef>
              <a:buSzTx/>
              <a:buNone/>
              <a:defRPr sz="2352"/>
            </a:pPr>
            <a:r>
              <a:t>     * @param path 文件的HDFS路径</a:t>
            </a:r>
          </a:p>
          <a:p>
            <a:pPr marL="0" indent="0" defTabSz="1194786">
              <a:spcBef>
                <a:spcPts val="2200"/>
              </a:spcBef>
              <a:buSzTx/>
              <a:buNone/>
              <a:defRPr sz="2352"/>
            </a:pPr>
            <a:r>
              <a:t>     */</a:t>
            </a:r>
          </a:p>
          <a:p>
            <a:pPr marL="0" indent="0" defTabSz="1194786">
              <a:spcBef>
                <a:spcPts val="2200"/>
              </a:spcBef>
              <a:buSzTx/>
              <a:buNone/>
              <a:defRPr sz="2352"/>
            </a:pPr>
            <a:r>
              <a:t>    public void createFile(String path) {</a:t>
            </a:r>
          </a:p>
          <a:p>
            <a:pPr marL="0" indent="0" defTabSz="1194786">
              <a:spcBef>
                <a:spcPts val="2200"/>
              </a:spcBef>
              <a:buSzTx/>
              <a:buNone/>
              <a:defRPr sz="2352"/>
            </a:pPr>
            <a:r>
              <a:t>        Path filePath = new Path(path);</a:t>
            </a:r>
          </a:p>
          <a:p>
            <a:pPr marL="0" indent="0" defTabSz="1194786">
              <a:spcBef>
                <a:spcPts val="2200"/>
              </a:spcBef>
              <a:buSzTx/>
              <a:buNone/>
              <a:defRPr sz="2352"/>
            </a:pPr>
            <a:r>
              <a:t>        try (FileSystem fs = FileSystem.get(hadoopConfig)) {</a:t>
            </a:r>
          </a:p>
          <a:p>
            <a:pPr marL="0" indent="0" defTabSz="1194786">
              <a:spcBef>
                <a:spcPts val="2200"/>
              </a:spcBef>
              <a:buSzTx/>
              <a:buNone/>
              <a:defRPr sz="2352"/>
            </a:pPr>
            <a:r>
              <a:t>            if (!fs.exists(filePath)) {</a:t>
            </a:r>
          </a:p>
          <a:p>
            <a:pPr marL="0" indent="0" defTabSz="1194786">
              <a:spcBef>
                <a:spcPts val="2200"/>
              </a:spcBef>
              <a:buSzTx/>
              <a:buNone/>
              <a:defRPr sz="2352"/>
            </a:pPr>
            <a:r>
              <a:t>                fs.create(filePath).close(); // 创建文件并立即关闭</a:t>
            </a:r>
          </a:p>
          <a:p>
            <a:pPr marL="0" indent="0" defTabSz="1194786">
              <a:spcBef>
                <a:spcPts val="2200"/>
              </a:spcBef>
              <a:buSzTx/>
              <a:buNone/>
              <a:defRPr sz="2352"/>
            </a:pPr>
            <a:r>
              <a:t>                log.info("File created successfully");</a:t>
            </a:r>
          </a:p>
          <a:p>
            <a:pPr marL="0" indent="0" defTabSz="1194786">
              <a:spcBef>
                <a:spcPts val="2200"/>
              </a:spcBef>
              <a:buSzTx/>
              <a:buNone/>
              <a:defRPr sz="2352"/>
            </a:pPr>
            <a:r>
              <a:t>            } else {</a:t>
            </a:r>
          </a:p>
          <a:p>
            <a:pPr marL="0" indent="0" defTabSz="1194786">
              <a:spcBef>
                <a:spcPts val="2200"/>
              </a:spcBef>
              <a:buSzTx/>
              <a:buNone/>
              <a:defRPr sz="2352"/>
            </a:pPr>
            <a:r>
              <a:t>                log.info("File already exists");</a:t>
            </a:r>
          </a:p>
          <a:p>
            <a:pPr marL="0" indent="0" defTabSz="1194786">
              <a:spcBef>
                <a:spcPts val="2200"/>
              </a:spcBef>
              <a:buSzTx/>
              <a:buNone/>
              <a:defRPr sz="2352"/>
            </a:pPr>
            <a:r>
              <a:t>            }</a:t>
            </a:r>
          </a:p>
          <a:p>
            <a:pPr marL="0" indent="0" defTabSz="1194786">
              <a:spcBef>
                <a:spcPts val="2200"/>
              </a:spcBef>
              <a:buSzTx/>
              <a:buNone/>
              <a:defRPr sz="2352"/>
            </a:pPr>
            <a:r>
              <a:t>        } catch (IOException e) {</a:t>
            </a:r>
          </a:p>
          <a:p>
            <a:pPr marL="0" indent="0" defTabSz="1194786">
              <a:spcBef>
                <a:spcPts val="2200"/>
              </a:spcBef>
              <a:buSzTx/>
              <a:buNone/>
              <a:defRPr sz="2352"/>
            </a:pPr>
            <a:r>
              <a:t>            e.printStackTrace();</a:t>
            </a:r>
          </a:p>
          <a:p>
            <a:pPr marL="0" indent="0" defTabSz="1194786">
              <a:spcBef>
                <a:spcPts val="2200"/>
              </a:spcBef>
              <a:buSzTx/>
              <a:buNone/>
              <a:defRPr sz="2352"/>
            </a:pPr>
            <a:r>
              <a:t>        }</a:t>
            </a:r>
          </a:p>
          <a:p>
            <a:pPr marL="0" indent="0" defTabSz="1194786">
              <a:spcBef>
                <a:spcPts val="2200"/>
              </a:spcBef>
              <a:buSzTx/>
              <a:buNone/>
              <a:defRPr sz="2352"/>
            </a:pPr>
            <a:r>
              <a:t>    }</a:t>
            </a:r>
          </a:p>
        </p:txBody>
      </p:sp>
      <p:sp>
        <p:nvSpPr>
          <p:cNvPr id="197" name="2. shell使用…"/>
          <p:cNvSpPr txBox="1"/>
          <p:nvPr/>
        </p:nvSpPr>
        <p:spPr>
          <a:xfrm>
            <a:off x="12210328" y="1366191"/>
            <a:ext cx="9088320" cy="109836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lnSpc>
                <a:spcPct val="90000"/>
              </a:lnSpc>
              <a:spcBef>
                <a:spcPts val="4500"/>
              </a:spcBef>
              <a:defRPr sz="4800"/>
            </a:pPr>
            <a:r>
              <a:t>2. shell使用</a:t>
            </a:r>
          </a:p>
          <a:p>
            <a:pPr algn="l">
              <a:lnSpc>
                <a:spcPct val="90000"/>
              </a:lnSpc>
              <a:spcBef>
                <a:spcPts val="4500"/>
              </a:spcBef>
              <a:defRPr sz="4800"/>
            </a:pPr>
            <a:r>
              <a:t>hdfs dfs -touchz /user/hadoop/util.txt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