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52" r:id="rId2"/>
    <p:sldId id="368" r:id="rId3"/>
    <p:sldId id="353" r:id="rId4"/>
    <p:sldId id="372" r:id="rId5"/>
    <p:sldId id="358" r:id="rId6"/>
    <p:sldId id="357" r:id="rId7"/>
    <p:sldId id="360" r:id="rId8"/>
    <p:sldId id="371" r:id="rId9"/>
    <p:sldId id="334" r:id="rId10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g-Kun Xie" initials="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18870"/>
    <a:srgbClr val="FFBA55"/>
    <a:srgbClr val="56CA95"/>
    <a:srgbClr val="EC5F74"/>
    <a:srgbClr val="6096E6"/>
    <a:srgbClr val="2B73B5"/>
    <a:srgbClr val="9DC3E6"/>
    <a:srgbClr val="C5590F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8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8B7D9B-2316-495D-ACD2-3F9596AE4CC1}" type="slidenum">
              <a:rPr lang="en-US" altLang="zh-CN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118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在多标记学习中，每一个示例同时与多个语义标记相关联，简单来说，</a:t>
            </a:r>
            <a:r>
              <a:rPr lang="zh-CN" altLang="en-US" dirty="0">
                <a:sym typeface="+mn-ea"/>
              </a:rPr>
              <a:t>区别于传统单标记学习的一对一，</a:t>
            </a:r>
            <a:r>
              <a:rPr lang="zh-CN" altLang="en-US" dirty="0"/>
              <a:t>多标记学习是一对多的问题。</a:t>
            </a:r>
          </a:p>
          <a:p>
            <a:endParaRPr lang="zh-CN" altLang="en-US" dirty="0"/>
          </a:p>
          <a:p>
            <a:r>
              <a:rPr lang="zh-CN" altLang="en-US" dirty="0"/>
              <a:t>半监督学习是机器学习的一个分支，主要研究如何使用已标注和未标注的数据来完成特定的学习任务。</a:t>
            </a:r>
          </a:p>
          <a:p>
            <a:endParaRPr lang="zh-CN" altLang="en-US" dirty="0"/>
          </a:p>
          <a:p>
            <a:r>
              <a:rPr lang="zh-CN" altLang="en-US" dirty="0"/>
              <a:t>对比学习是一种自监督学习方法，用于在没有标签的情况下，通过让模型学习哪些数据点相似或不同来学习数据集的一般特征。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A8C05-B0A6-435D-8E06-F36B7ED625C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741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在多标记学习中，每一个示例同时与多个语义标记相关联，简单来说，</a:t>
            </a:r>
            <a:r>
              <a:rPr lang="zh-CN" altLang="en-US" dirty="0">
                <a:sym typeface="+mn-ea"/>
              </a:rPr>
              <a:t>区别于传统单标记学习的一对一，</a:t>
            </a:r>
            <a:r>
              <a:rPr lang="zh-CN" altLang="en-US" dirty="0"/>
              <a:t>多标记学习是一对多的问题。</a:t>
            </a:r>
          </a:p>
          <a:p>
            <a:endParaRPr lang="zh-CN" altLang="en-US" dirty="0"/>
          </a:p>
          <a:p>
            <a:r>
              <a:rPr lang="zh-CN" altLang="en-US" dirty="0"/>
              <a:t>半监督学习是机器学习的一个分支，主要研究如何使用已标注和未标注的数据来完成特定的学习任务。</a:t>
            </a:r>
          </a:p>
          <a:p>
            <a:endParaRPr lang="zh-CN" altLang="en-US" dirty="0"/>
          </a:p>
          <a:p>
            <a:r>
              <a:rPr lang="zh-CN" altLang="en-US" dirty="0"/>
              <a:t>对比学习是一种自监督学习方法，用于在没有标签的情况下，通过让模型学习哪些数据点相似或不同来学习数据集的一般特征。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A8C05-B0A6-435D-8E06-F36B7ED625C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16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在多标记学习中，每一个示例同时与多个语义标记相关联，简单来说，</a:t>
            </a:r>
            <a:r>
              <a:rPr lang="zh-CN" altLang="en-US" dirty="0">
                <a:sym typeface="+mn-ea"/>
              </a:rPr>
              <a:t>区别于传统单标记学习的一对一，</a:t>
            </a:r>
            <a:r>
              <a:rPr lang="zh-CN" altLang="en-US" dirty="0"/>
              <a:t>多标记学习是一对多的问题。</a:t>
            </a:r>
          </a:p>
          <a:p>
            <a:endParaRPr lang="zh-CN" altLang="en-US" dirty="0"/>
          </a:p>
          <a:p>
            <a:r>
              <a:rPr lang="zh-CN" altLang="en-US" dirty="0"/>
              <a:t>半监督学习是机器学习的一个分支，主要研究如何使用已标注和未标注的数据来完成特定的学习任务。</a:t>
            </a:r>
          </a:p>
          <a:p>
            <a:endParaRPr lang="zh-CN" altLang="en-US" dirty="0"/>
          </a:p>
          <a:p>
            <a:r>
              <a:rPr lang="zh-CN" altLang="en-US" dirty="0"/>
              <a:t>对比学习是一种自监督学习方法，用于在没有标签的情况下，通过让模型学习哪些数据点相似或不同来学习数据集的一般特征。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A8C05-B0A6-435D-8E06-F36B7ED625C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380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在多标记学习中，每一个示例同时与多个语义标记相关联，简单来说，</a:t>
            </a:r>
            <a:r>
              <a:rPr lang="zh-CN" altLang="en-US" dirty="0">
                <a:sym typeface="+mn-ea"/>
              </a:rPr>
              <a:t>区别于传统单标记学习的一对一，</a:t>
            </a:r>
            <a:r>
              <a:rPr lang="zh-CN" altLang="en-US" dirty="0"/>
              <a:t>多标记学习是一对多的问题。</a:t>
            </a:r>
          </a:p>
          <a:p>
            <a:endParaRPr lang="zh-CN" altLang="en-US" dirty="0"/>
          </a:p>
          <a:p>
            <a:r>
              <a:rPr lang="zh-CN" altLang="en-US" dirty="0"/>
              <a:t>半监督学习是机器学习的一个分支，主要研究如何使用已标注和未标注的数据来完成特定的学习任务。</a:t>
            </a:r>
          </a:p>
          <a:p>
            <a:endParaRPr lang="zh-CN" altLang="en-US" dirty="0"/>
          </a:p>
          <a:p>
            <a:r>
              <a:rPr lang="zh-CN" altLang="en-US" dirty="0"/>
              <a:t>对比学习是一种自监督学习方法，用于在没有标签的情况下，通过让模型学习哪些数据点相似或不同来学习数据集的一般特征。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A8C05-B0A6-435D-8E06-F36B7ED625C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851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在多标记学习中，每一个示例同时与多个语义标记相关联，简单来说，</a:t>
            </a:r>
            <a:r>
              <a:rPr lang="zh-CN" altLang="en-US" dirty="0">
                <a:sym typeface="+mn-ea"/>
              </a:rPr>
              <a:t>区别于传统单标记学习的一对一，</a:t>
            </a:r>
            <a:r>
              <a:rPr lang="zh-CN" altLang="en-US" dirty="0"/>
              <a:t>多标记学习是一对多的问题。</a:t>
            </a:r>
          </a:p>
          <a:p>
            <a:endParaRPr lang="zh-CN" altLang="en-US" dirty="0"/>
          </a:p>
          <a:p>
            <a:r>
              <a:rPr lang="zh-CN" altLang="en-US" dirty="0"/>
              <a:t>半监督学习是机器学习的一个分支，主要研究如何使用已标注和未标注的数据来完成特定的学习任务。</a:t>
            </a:r>
          </a:p>
          <a:p>
            <a:endParaRPr lang="zh-CN" altLang="en-US" dirty="0"/>
          </a:p>
          <a:p>
            <a:r>
              <a:rPr lang="zh-CN" altLang="en-US" dirty="0"/>
              <a:t>对比学习是一种自监督学习方法，用于在没有标签的情况下，通过让模型学习哪些数据点相似或不同来学习数据集的一般特征。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A8C05-B0A6-435D-8E06-F36B7ED625C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972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在多标记学习中，每一个示例同时与多个语义标记相关联，简单来说，</a:t>
            </a:r>
            <a:r>
              <a:rPr lang="zh-CN" altLang="en-US" dirty="0">
                <a:sym typeface="+mn-ea"/>
              </a:rPr>
              <a:t>区别于传统单标记学习的一对一，</a:t>
            </a:r>
            <a:r>
              <a:rPr lang="zh-CN" altLang="en-US" dirty="0"/>
              <a:t>多标记学习是一对多的问题。</a:t>
            </a:r>
          </a:p>
          <a:p>
            <a:endParaRPr lang="zh-CN" altLang="en-US" dirty="0"/>
          </a:p>
          <a:p>
            <a:r>
              <a:rPr lang="zh-CN" altLang="en-US" dirty="0"/>
              <a:t>半监督学习是机器学习的一个分支，主要研究如何使用已标注和未标注的数据来完成特定的学习任务。</a:t>
            </a:r>
          </a:p>
          <a:p>
            <a:endParaRPr lang="zh-CN" altLang="en-US" dirty="0"/>
          </a:p>
          <a:p>
            <a:r>
              <a:rPr lang="zh-CN" altLang="en-US" dirty="0"/>
              <a:t>对比学习是一种自监督学习方法，用于在没有标签的情况下，通过让模型学习哪些数据点相似或不同来学习数据集的一般特征。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A8C05-B0A6-435D-8E06-F36B7ED625C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166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在多标记学习中，每一个示例同时与多个语义标记相关联，简单来说，</a:t>
            </a:r>
            <a:r>
              <a:rPr lang="zh-CN" altLang="en-US" dirty="0">
                <a:sym typeface="+mn-ea"/>
              </a:rPr>
              <a:t>区别于传统单标记学习的一对一，</a:t>
            </a:r>
            <a:r>
              <a:rPr lang="zh-CN" altLang="en-US" dirty="0"/>
              <a:t>多标记学习是一对多的问题。</a:t>
            </a:r>
          </a:p>
          <a:p>
            <a:endParaRPr lang="zh-CN" altLang="en-US" dirty="0"/>
          </a:p>
          <a:p>
            <a:r>
              <a:rPr lang="zh-CN" altLang="en-US" dirty="0"/>
              <a:t>半监督学习是机器学习的一个分支，主要研究如何使用已标注和未标注的数据来完成特定的学习任务。</a:t>
            </a:r>
          </a:p>
          <a:p>
            <a:endParaRPr lang="zh-CN" altLang="en-US" dirty="0"/>
          </a:p>
          <a:p>
            <a:r>
              <a:rPr lang="zh-CN" altLang="en-US" dirty="0"/>
              <a:t>对比学习是一种自监督学习方法，用于在没有标签的情况下，通过让模型学习哪些数据点相似或不同来学习数据集的一般特征。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A8C05-B0A6-435D-8E06-F36B7ED625C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775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A8C05-B0A6-435D-8E06-F36B7ED625C2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2022/11/19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49" y="39513"/>
            <a:ext cx="2380432" cy="7758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886" y="192448"/>
            <a:ext cx="3041951" cy="469946"/>
          </a:xfrm>
          <a:prstGeom prst="rect">
            <a:avLst/>
          </a:prstGeom>
        </p:spPr>
      </p:pic>
      <p:cxnSp>
        <p:nvCxnSpPr>
          <p:cNvPr id="10" name="直接连接符 9"/>
          <p:cNvCxnSpPr>
            <a:cxnSpLocks/>
          </p:cNvCxnSpPr>
          <p:nvPr/>
        </p:nvCxnSpPr>
        <p:spPr>
          <a:xfrm>
            <a:off x="761396" y="2930168"/>
            <a:ext cx="10669212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531854" y="5697137"/>
            <a:ext cx="312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Presenter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SX2216039-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王烨文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08B7F93-387B-25F2-4431-D2E1AA9EC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3143" y="2320952"/>
            <a:ext cx="7685714" cy="4380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C8179CA-092C-F3B5-4453-E47F020311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0286" y="3144297"/>
            <a:ext cx="6771428" cy="1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7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149087"/>
            <a:ext cx="89452" cy="5267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8590" y="182245"/>
            <a:ext cx="2925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400" b="1" dirty="0">
                <a:ea typeface="微软雅黑" panose="020B0503020204020204" charset="-122"/>
                <a:sym typeface="+mn-ea"/>
              </a:rPr>
              <a:t>Background</a:t>
            </a:r>
          </a:p>
        </p:txBody>
      </p:sp>
      <p:sp>
        <p:nvSpPr>
          <p:cNvPr id="14" name="矩形 13"/>
          <p:cNvSpPr/>
          <p:nvPr/>
        </p:nvSpPr>
        <p:spPr>
          <a:xfrm>
            <a:off x="1" y="158870"/>
            <a:ext cx="89452" cy="52677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886" y="192448"/>
            <a:ext cx="3041951" cy="46994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42090" y="6144273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Modern Financial Ecosystem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967638" y="614427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contracts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539323" y="1216712"/>
            <a:ext cx="884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the</a:t>
            </a:r>
            <a:r>
              <a:rPr lang="zh-CN" altLang="en-US" dirty="0"/>
              <a:t> </a:t>
            </a:r>
            <a:r>
              <a:rPr lang="en-US" altLang="zh-CN" dirty="0"/>
              <a:t>rise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smart</a:t>
            </a:r>
            <a:r>
              <a:rPr lang="zh-CN" altLang="en-US" dirty="0"/>
              <a:t> </a:t>
            </a:r>
            <a:r>
              <a:rPr lang="en-US" altLang="zh-CN" dirty="0"/>
              <a:t>contracts</a:t>
            </a:r>
            <a:r>
              <a:rPr lang="zh-CN" altLang="en-US" dirty="0"/>
              <a:t> </a:t>
            </a:r>
            <a:r>
              <a:rPr lang="en-US" altLang="zh-CN" dirty="0"/>
              <a:t>especially in the modern financial ecosystem</a:t>
            </a:r>
          </a:p>
        </p:txBody>
      </p:sp>
      <p:pic>
        <p:nvPicPr>
          <p:cNvPr id="1026" name="Picture 2" descr="Defining the Personal Finance Ecosystem | NEFE">
            <a:extLst>
              <a:ext uri="{FF2B5EF4-FFF2-40B4-BE49-F238E27FC236}">
                <a16:creationId xmlns:a16="http://schemas.microsoft.com/office/drawing/2014/main" id="{1C5827AE-C659-0131-440C-225FA7C38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61" y="3244095"/>
            <a:ext cx="4215675" cy="276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are Smart Contracts?. How they work , Why they are important? | by  Saiprasad Dharmendra | CryptoStars">
            <a:extLst>
              <a:ext uri="{FF2B5EF4-FFF2-40B4-BE49-F238E27FC236}">
                <a16:creationId xmlns:a16="http://schemas.microsoft.com/office/drawing/2014/main" id="{D9210F75-2659-2E7E-87A3-9634E0E57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952" y="3429000"/>
            <a:ext cx="4351867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A7796B6-5835-0ED8-2CAF-94DD24EF7458}"/>
              </a:ext>
            </a:extLst>
          </p:cNvPr>
          <p:cNvSpPr txBox="1"/>
          <p:nvPr/>
        </p:nvSpPr>
        <p:spPr>
          <a:xfrm>
            <a:off x="1539323" y="1861071"/>
            <a:ext cx="632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Some smart contract-specific language arises like Solidity.</a:t>
            </a:r>
          </a:p>
        </p:txBody>
      </p:sp>
    </p:spTree>
    <p:extLst>
      <p:ext uri="{BB962C8B-B14F-4D97-AF65-F5344CB8AC3E}">
        <p14:creationId xmlns:p14="http://schemas.microsoft.com/office/powerpoint/2010/main" val="38269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149087"/>
            <a:ext cx="89452" cy="5267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8590" y="182245"/>
            <a:ext cx="2925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400" b="1" dirty="0">
                <a:ea typeface="微软雅黑" panose="020B0503020204020204" charset="-122"/>
                <a:sym typeface="+mn-ea"/>
              </a:rPr>
              <a:t>Problems</a:t>
            </a:r>
          </a:p>
        </p:txBody>
      </p:sp>
      <p:sp>
        <p:nvSpPr>
          <p:cNvPr id="14" name="矩形 13"/>
          <p:cNvSpPr/>
          <p:nvPr/>
        </p:nvSpPr>
        <p:spPr>
          <a:xfrm>
            <a:off x="1" y="158870"/>
            <a:ext cx="89452" cy="52677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886" y="192448"/>
            <a:ext cx="3041951" cy="46994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F885703-48C6-EDD6-5BC5-6D0B052A4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205" y="939800"/>
            <a:ext cx="4953656" cy="212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35B048A-C212-ABC8-424A-07B39E8129A2}"/>
              </a:ext>
            </a:extLst>
          </p:cNvPr>
          <p:cNvSpPr txBox="1"/>
          <p:nvPr/>
        </p:nvSpPr>
        <p:spPr>
          <a:xfrm>
            <a:off x="7377782" y="3340201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Solidity Language</a:t>
            </a:r>
            <a:endParaRPr lang="zh-CN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0D69BEE-83CD-BAC5-82DD-83244D351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611" y="3986939"/>
            <a:ext cx="4532842" cy="171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FB83CD8-2B86-0CD6-3137-85BFC8451609}"/>
              </a:ext>
            </a:extLst>
          </p:cNvPr>
          <p:cNvSpPr txBox="1"/>
          <p:nvPr/>
        </p:nvSpPr>
        <p:spPr>
          <a:xfrm>
            <a:off x="7320073" y="5816281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Arithmetic overflow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66596F-CFF0-F093-5537-E2B4FC20725B}"/>
              </a:ext>
            </a:extLst>
          </p:cNvPr>
          <p:cNvSpPr txBox="1"/>
          <p:nvPr/>
        </p:nvSpPr>
        <p:spPr>
          <a:xfrm>
            <a:off x="1005923" y="1816631"/>
            <a:ext cx="884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Potential arithmetic overflow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D4072D-82F5-226D-15FD-01F038FE64F0}"/>
              </a:ext>
            </a:extLst>
          </p:cNvPr>
          <p:cNvSpPr txBox="1"/>
          <p:nvPr/>
        </p:nvSpPr>
        <p:spPr>
          <a:xfrm>
            <a:off x="1005923" y="2739833"/>
            <a:ext cx="884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Reentrancy</a:t>
            </a:r>
          </a:p>
        </p:txBody>
      </p:sp>
      <p:pic>
        <p:nvPicPr>
          <p:cNvPr id="2054" name="Picture 6" descr="对比线程安全和可重入函数_sky_Mata的博客-CSDN博客">
            <a:extLst>
              <a:ext uri="{FF2B5EF4-FFF2-40B4-BE49-F238E27FC236}">
                <a16:creationId xmlns:a16="http://schemas.microsoft.com/office/drawing/2014/main" id="{3D7ED65D-E92F-B297-D1D5-E98A26495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32" y="3983951"/>
            <a:ext cx="3153833" cy="181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D7183AF-81A0-B005-D611-2A89B7EBD815}"/>
              </a:ext>
            </a:extLst>
          </p:cNvPr>
          <p:cNvSpPr txBox="1"/>
          <p:nvPr/>
        </p:nvSpPr>
        <p:spPr>
          <a:xfrm>
            <a:off x="1965710" y="579527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Reentrancy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667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149087"/>
            <a:ext cx="89452" cy="5267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" y="158870"/>
            <a:ext cx="89452" cy="52677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886" y="192448"/>
            <a:ext cx="3041951" cy="46994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8589" y="182245"/>
            <a:ext cx="549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ea typeface="微软雅黑" panose="020B0503020204020204" charset="-122"/>
              </a:rPr>
              <a:t>Examples for arithmetic overflow</a:t>
            </a:r>
            <a:endParaRPr kumimoji="1" lang="en-US" altLang="zh-CN" sz="2400" b="1" dirty="0"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24DE63-EE63-C566-65AB-5E1ADE4D7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26" y="1395728"/>
            <a:ext cx="5084580" cy="4302337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E70F16C-D65F-64F0-780D-63BB0089277E}"/>
              </a:ext>
            </a:extLst>
          </p:cNvPr>
          <p:cNvCxnSpPr>
            <a:cxnSpLocks/>
          </p:cNvCxnSpPr>
          <p:nvPr/>
        </p:nvCxnSpPr>
        <p:spPr>
          <a:xfrm flipV="1">
            <a:off x="4927600" y="2329815"/>
            <a:ext cx="2108200" cy="127698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E766C06-231F-9D6C-663A-57399E2D64E1}"/>
              </a:ext>
            </a:extLst>
          </p:cNvPr>
          <p:cNvCxnSpPr>
            <a:cxnSpLocks/>
          </p:cNvCxnSpPr>
          <p:nvPr/>
        </p:nvCxnSpPr>
        <p:spPr>
          <a:xfrm flipV="1">
            <a:off x="4673600" y="2329815"/>
            <a:ext cx="2362200" cy="232261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61FD058-F693-A343-B77C-B83900A68790}"/>
              </a:ext>
            </a:extLst>
          </p:cNvPr>
          <p:cNvSpPr txBox="1"/>
          <p:nvPr/>
        </p:nvSpPr>
        <p:spPr>
          <a:xfrm>
            <a:off x="7035800" y="2145149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Require ensures the boundary of _value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5908180-35A7-C4D0-8146-5C3B70D8982A}"/>
              </a:ext>
            </a:extLst>
          </p:cNvPr>
          <p:cNvCxnSpPr>
            <a:cxnSpLocks/>
          </p:cNvCxnSpPr>
          <p:nvPr/>
        </p:nvCxnSpPr>
        <p:spPr>
          <a:xfrm>
            <a:off x="4140200" y="5068451"/>
            <a:ext cx="235373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884FDE30-C648-0BC4-702D-6775FBCBE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996" y="4481395"/>
            <a:ext cx="2305372" cy="48584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A0665279-DC23-7752-EF37-DEDE2F1B5CF9}"/>
              </a:ext>
            </a:extLst>
          </p:cNvPr>
          <p:cNvSpPr txBox="1"/>
          <p:nvPr/>
        </p:nvSpPr>
        <p:spPr>
          <a:xfrm>
            <a:off x="6595596" y="5056902"/>
            <a:ext cx="5647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totalsupply</a:t>
            </a:r>
            <a:r>
              <a:rPr lang="en-US" altLang="zh-CN" dirty="0"/>
              <a:t> becomes the contract invariant</a:t>
            </a:r>
          </a:p>
          <a:p>
            <a:endParaRPr lang="en-US" altLang="zh-CN" dirty="0"/>
          </a:p>
          <a:p>
            <a:r>
              <a:rPr lang="en-US" altLang="zh-CN" dirty="0"/>
              <a:t>Can cause overflow when the </a:t>
            </a:r>
            <a:r>
              <a:rPr lang="en-US" altLang="zh-CN" dirty="0" err="1"/>
              <a:t>totalSupply</a:t>
            </a:r>
            <a:r>
              <a:rPr lang="en-US" altLang="zh-CN" dirty="0"/>
              <a:t> is not given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070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149087"/>
            <a:ext cx="89452" cy="5267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" y="158870"/>
            <a:ext cx="89452" cy="52677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886" y="192448"/>
            <a:ext cx="3041951" cy="46994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8589" y="182245"/>
            <a:ext cx="456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ea typeface="微软雅黑" panose="020B0503020204020204" charset="-122"/>
              </a:rPr>
              <a:t>Method-Current</a:t>
            </a:r>
            <a:endParaRPr kumimoji="1" lang="en-US" altLang="zh-CN" sz="2400" b="1" dirty="0">
              <a:ea typeface="微软雅黑" panose="020B0503020204020204" charset="-122"/>
              <a:sym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0E844F0-C9C4-847B-EE57-EFEF1256E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399" y="1639651"/>
            <a:ext cx="3753374" cy="35819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C7EAB51-AD0F-FD79-26AE-07EA9DD8A125}"/>
              </a:ext>
            </a:extLst>
          </p:cNvPr>
          <p:cNvSpPr txBox="1"/>
          <p:nvPr/>
        </p:nvSpPr>
        <p:spPr>
          <a:xfrm>
            <a:off x="7818990" y="5329673"/>
            <a:ext cx="275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Refinement Type System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636CF1E-48EC-18F5-C832-A2E244767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1150" y="3490667"/>
            <a:ext cx="5187032" cy="39395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D100F43-DFE7-F676-C1B7-BD66904D75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9798" y="2460397"/>
            <a:ext cx="2305372" cy="48584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3F055D30-2FDD-D4F9-B601-700587562087}"/>
              </a:ext>
            </a:extLst>
          </p:cNvPr>
          <p:cNvSpPr txBox="1"/>
          <p:nvPr/>
        </p:nvSpPr>
        <p:spPr>
          <a:xfrm>
            <a:off x="618067" y="1610409"/>
            <a:ext cx="655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Use the refinement type system do 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transformation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below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9DA85B-5621-A075-F1CB-31F498A86F8A}"/>
              </a:ext>
            </a:extLst>
          </p:cNvPr>
          <p:cNvSpPr txBox="1"/>
          <p:nvPr/>
        </p:nvSpPr>
        <p:spPr>
          <a:xfrm>
            <a:off x="618067" y="4654142"/>
            <a:ext cx="680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CHC use the soft and hard constraints to infer contract invariants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438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149087"/>
            <a:ext cx="89452" cy="5267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" y="158870"/>
            <a:ext cx="89452" cy="52677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886" y="192448"/>
            <a:ext cx="3041951" cy="46994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8589" y="182245"/>
            <a:ext cx="4347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ea typeface="微软雅黑" panose="020B0503020204020204" charset="-122"/>
              </a:rPr>
              <a:t>Method-CIDER</a:t>
            </a:r>
            <a:endParaRPr kumimoji="1" lang="en-US" altLang="zh-CN" sz="2400" b="1" dirty="0"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AD7033-E8F0-35E9-80EE-583FC375F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275" y="2816370"/>
            <a:ext cx="6631665" cy="29329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DA967CD-74E0-FE79-BB05-8DD7B728CD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8834" y="763510"/>
            <a:ext cx="3934332" cy="66251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74B4B61-916C-9565-74CB-CF2B32956A4D}"/>
              </a:ext>
            </a:extLst>
          </p:cNvPr>
          <p:cNvSpPr txBox="1"/>
          <p:nvPr/>
        </p:nvSpPr>
        <p:spPr>
          <a:xfrm>
            <a:off x="4484020" y="1585424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Reinforcement Learning MDP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3678244-6E2B-1048-521B-A494DB184717}"/>
              </a:ext>
            </a:extLst>
          </p:cNvPr>
          <p:cNvSpPr txBox="1"/>
          <p:nvPr/>
        </p:nvSpPr>
        <p:spPr>
          <a:xfrm>
            <a:off x="7151198" y="5909824"/>
            <a:ext cx="343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Training and inference Pipeline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056CC9C-1668-3E8F-3B84-A6AACE9681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53" y="2500828"/>
            <a:ext cx="5041478" cy="324848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CDD7F87-7E6C-002C-5053-434FA2E41EEE}"/>
              </a:ext>
            </a:extLst>
          </p:cNvPr>
          <p:cNvSpPr txBox="1"/>
          <p:nvPr/>
        </p:nvSpPr>
        <p:spPr>
          <a:xfrm>
            <a:off x="1806125" y="590982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ADG Encoder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01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149087"/>
            <a:ext cx="89452" cy="5267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" y="158870"/>
            <a:ext cx="89452" cy="52677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886" y="192448"/>
            <a:ext cx="3041951" cy="46994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8590" y="182245"/>
            <a:ext cx="2925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400" b="1" dirty="0">
                <a:ea typeface="微软雅黑" panose="020B0503020204020204" charset="-122"/>
                <a:sym typeface="+mn-ea"/>
              </a:rPr>
              <a:t>Experiment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C4B48F-C198-8E9C-EEC2-5323EBF10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1992" y="1590217"/>
            <a:ext cx="3980952" cy="117142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2B3A32E-AE99-0573-67E4-CD1437B9EE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2944" y="638593"/>
            <a:ext cx="4009524" cy="340952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2603745-BF59-C5E8-03A9-76FAF13CF3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6581" y="4729687"/>
            <a:ext cx="3514286" cy="107619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0982771-FE07-7B84-723D-7FBDFAC85B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7838" y="4157921"/>
            <a:ext cx="6073829" cy="221972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36B1EEE5-99DF-B332-695B-0A0219CB7033}"/>
              </a:ext>
            </a:extLst>
          </p:cNvPr>
          <p:cNvSpPr txBox="1"/>
          <p:nvPr/>
        </p:nvSpPr>
        <p:spPr>
          <a:xfrm>
            <a:off x="319705" y="508311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Ablation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5EDD6FA-C8A8-FEAF-8DA2-51EF24500421}"/>
              </a:ext>
            </a:extLst>
          </p:cNvPr>
          <p:cNvSpPr txBox="1"/>
          <p:nvPr/>
        </p:nvSpPr>
        <p:spPr>
          <a:xfrm>
            <a:off x="464844" y="1991266"/>
            <a:ext cx="351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Time-consumption and accuracy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854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149087"/>
            <a:ext cx="89452" cy="5267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" y="158870"/>
            <a:ext cx="89452" cy="52677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886" y="192448"/>
            <a:ext cx="3041951" cy="46994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8589" y="182245"/>
            <a:ext cx="304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ea typeface="微软雅黑" panose="020B0503020204020204" charset="-122"/>
                <a:sym typeface="+mn-ea"/>
              </a:rPr>
              <a:t>Conclusion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4D9A87-7AE4-97F4-C88C-828DD1B1C618}"/>
              </a:ext>
            </a:extLst>
          </p:cNvPr>
          <p:cNvSpPr/>
          <p:nvPr/>
        </p:nvSpPr>
        <p:spPr>
          <a:xfrm>
            <a:off x="2118037" y="1613343"/>
            <a:ext cx="276354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Architecture: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124892" y="2230599"/>
            <a:ext cx="392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Reinforcement Learning Architecture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B4D9A87-7AE4-97F4-C88C-828DD1B1C618}"/>
              </a:ext>
            </a:extLst>
          </p:cNvPr>
          <p:cNvSpPr/>
          <p:nvPr/>
        </p:nvSpPr>
        <p:spPr>
          <a:xfrm>
            <a:off x="2382813" y="2755522"/>
            <a:ext cx="276354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Problems solved: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124892" y="3372778"/>
            <a:ext cx="420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Efficient contract invariants inference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7BE072-195D-FCD9-8DAE-86312A80418C}"/>
              </a:ext>
            </a:extLst>
          </p:cNvPr>
          <p:cNvSpPr txBox="1"/>
          <p:nvPr/>
        </p:nvSpPr>
        <p:spPr>
          <a:xfrm>
            <a:off x="3124892" y="4066870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Contract invariants inference MDP</a:t>
            </a:r>
          </a:p>
        </p:txBody>
      </p:sp>
    </p:spTree>
    <p:extLst>
      <p:ext uri="{BB962C8B-B14F-4D97-AF65-F5344CB8AC3E}">
        <p14:creationId xmlns:p14="http://schemas.microsoft.com/office/powerpoint/2010/main" val="28368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75904" y="2721114"/>
            <a:ext cx="1640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Thanks</a:t>
            </a:r>
            <a:endParaRPr lang="zh-CN" altLang="en-US" sz="4000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mExNWZmNGMyYjE0NzQ4NzBhNTlmZDU2MDBkZmM2Y2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4323</TotalTime>
  <Words>857</Words>
  <Application>Microsoft Office PowerPoint</Application>
  <PresentationFormat>宽屏</PresentationFormat>
  <Paragraphs>79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Adobe Devanagari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Drjh X</dc:creator>
  <cp:lastModifiedBy>王 烨文</cp:lastModifiedBy>
  <cp:revision>869</cp:revision>
  <dcterms:created xsi:type="dcterms:W3CDTF">2019-06-19T02:08:00Z</dcterms:created>
  <dcterms:modified xsi:type="dcterms:W3CDTF">2022-11-19T07:50:17Z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2052-11.1.0.11691</vt:lpwstr>
  </property>
  <property fmtid="{D5CDD505-2E9C-101B-9397-08002B2CF9AE}" pid="3" name="ICV">
    <vt:lpwstr>47706D98816A47808B421991E643A7F0</vt:lpwstr>
  </property>
</Properties>
</file>