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2.jpeg" ContentType="image/jpeg"/>
  <Override PartName="/ppt/media/image19.png" ContentType="image/png"/>
  <Override PartName="/ppt/media/image20.png" ContentType="image/png"/>
  <Override PartName="/ppt/media/image23.png" ContentType="image/png"/>
  <Override PartName="/ppt/media/image26.png" ContentType="image/png"/>
  <Override PartName="/ppt/media/image15.png" ContentType="image/png"/>
  <Override PartName="/ppt/media/image5.jpeg" ContentType="image/jpeg"/>
  <Override PartName="/ppt/media/image18.png" ContentType="image/png"/>
  <Override PartName="/ppt/media/image22.png" ContentType="image/png"/>
  <Override PartName="/ppt/media/image6.jpeg" ContentType="image/jpeg"/>
  <Override PartName="/ppt/media/image28.png" ContentType="image/png"/>
  <Override PartName="/ppt/media/image25.jpeg" ContentType="image/jpeg"/>
  <Override PartName="/ppt/media/image12.jpeg" ContentType="image/jpe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8.jpeg" ContentType="image/jpeg"/>
  <Override PartName="/ppt/media/image21.png" ContentType="image/png"/>
  <Override PartName="/ppt/media/image24.png" ContentType="image/png"/>
  <Override PartName="/ppt/media/image27.png" ContentType="image/png"/>
  <Override PartName="/ppt/media/image9.jpeg" ContentType="image/jpeg"/>
  <Override PartName="/ppt/media/image3.png" ContentType="image/png"/>
  <Override PartName="/ppt/media/image1.jpeg" ContentType="image/jpeg"/>
  <Override PartName="/ppt/media/image10.png" ContentType="image/png"/>
  <Override PartName="/ppt/media/image29.jpeg" ContentType="image/jpeg"/>
  <Override PartName="/ppt/media/image1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1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2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120080" y="5788080"/>
            <a:ext cx="2023560" cy="1069560"/>
          </a:xfrm>
          <a:prstGeom prst="rect">
            <a:avLst/>
          </a:prstGeom>
        </p:spPr>
      </p:pic>
      <p:sp>
        <p:nvSpPr>
          <p:cNvPr id="3" name="CustomShape 1"/>
          <p:cNvSpPr/>
          <p:nvPr/>
        </p:nvSpPr>
        <p:spPr>
          <a:xfrm>
            <a:off x="120960" y="65520"/>
            <a:ext cx="5127120" cy="628560"/>
          </a:xfrm>
          <a:prstGeom prst="rect">
            <a:avLst/>
          </a:prstGeom>
        </p:spPr>
        <p:txBody>
          <a:bodyPr anchor="b" bIns="38160" lIns="76320" rIns="76320" tIns="3816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SIE-Bot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Jorge Sofrony, Juan Jose Diaz, Carlos Camargo</a:t>
            </a:r>
            <a:endParaRPr/>
          </a:p>
        </p:txBody>
      </p:sp>
      <p:pic>
        <p:nvPicPr>
          <p:cNvPr descr="" id="4" name="Imagem 3"/>
          <p:cNvPicPr/>
          <p:nvPr/>
        </p:nvPicPr>
        <p:blipFill>
          <a:blip r:embed="rId5"/>
          <a:stretch>
            <a:fillRect/>
          </a:stretch>
        </p:blipFill>
        <p:spPr>
          <a:xfrm>
            <a:off x="-473040" y="-357120"/>
            <a:ext cx="10116720" cy="7214760"/>
          </a:xfrm>
          <a:prstGeom prst="rect">
            <a:avLst/>
          </a:prstGeom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Click to edit the title text format</a:t>
            </a:r>
            <a:endParaRPr/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8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120080" y="5788080"/>
            <a:ext cx="2023560" cy="1069560"/>
          </a:xfrm>
          <a:prstGeom prst="rect">
            <a:avLst/>
          </a:prstGeom>
        </p:spPr>
      </p:pic>
      <p:sp>
        <p:nvSpPr>
          <p:cNvPr id="10" name="CustomShape 1"/>
          <p:cNvSpPr/>
          <p:nvPr/>
        </p:nvSpPr>
        <p:spPr>
          <a:xfrm>
            <a:off x="120960" y="65520"/>
            <a:ext cx="5127120" cy="628560"/>
          </a:xfrm>
          <a:prstGeom prst="rect">
            <a:avLst/>
          </a:prstGeom>
        </p:spPr>
        <p:txBody>
          <a:bodyPr anchor="b" bIns="38160" lIns="76320" rIns="76320" tIns="3816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SIE-Bot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Jorge Sofrony, Juan Jose Diaz, Carlos Camargo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71280" y="71280"/>
            <a:ext cx="5714640" cy="713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pt-BR" sz="2400">
                <a:solidFill>
                  <a:srgbClr val="ffffff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4200" y="1143000"/>
            <a:ext cx="8715240" cy="4500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pt-BR">
                <a:solidFill>
                  <a:srgbClr val="000000"/>
                </a:solidFill>
                <a:latin typeface="Calibri"/>
              </a:rPr>
              <a:t>Ninth Outline LevelClique para editar os estilos do texto mestre</a:t>
            </a:r>
            <a:endParaRPr/>
          </a:p>
          <a:p>
            <a:r>
              <a:rPr lang="pt-BR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1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98989"/>
                </a:solidFill>
                <a:latin typeface="Calibri"/>
              </a:rPr>
              <a:t>6/17/11</a:t>
            </a:r>
            <a:endParaRPr/>
          </a:p>
        </p:txBody>
      </p:sp>
      <p:sp>
        <p:nvSpPr>
          <p:cNvPr id="14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1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713121A1-2141-4191-9141-3111E1615131}" type="slidenum">
              <a:rPr lang="en-US" sz="1200">
                <a:solidFill>
                  <a:srgbClr val="f99b0c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1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pic>
        <p:nvPicPr>
          <p:cNvPr descr="" id="1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120080" y="5788080"/>
            <a:ext cx="2023560" cy="1069560"/>
          </a:xfrm>
          <a:prstGeom prst="rect">
            <a:avLst/>
          </a:prstGeom>
        </p:spPr>
      </p:pic>
      <p:sp>
        <p:nvSpPr>
          <p:cNvPr id="19" name="CustomShape 1"/>
          <p:cNvSpPr/>
          <p:nvPr/>
        </p:nvSpPr>
        <p:spPr>
          <a:xfrm>
            <a:off x="120960" y="65520"/>
            <a:ext cx="5127120" cy="628560"/>
          </a:xfrm>
          <a:prstGeom prst="rect">
            <a:avLst/>
          </a:prstGeom>
        </p:spPr>
        <p:txBody>
          <a:bodyPr anchor="b" bIns="38160" lIns="76320" rIns="76320" tIns="38160"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SIE-Bot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ＭＳ Ｐゴシック"/>
              </a:rPr>
              <a:t>Jorge Sofrony, Juan Jose Diaz, Carlos Camargo</a:t>
            </a:r>
            <a:endParaRPr/>
          </a:p>
        </p:txBody>
      </p:sp>
      <p:pic>
        <p:nvPicPr>
          <p:cNvPr descr="" id="20" name="Imagem 2"/>
          <p:cNvPicPr/>
          <p:nvPr/>
        </p:nvPicPr>
        <p:blipFill>
          <a:blip r:embed="rId5"/>
          <a:stretch>
            <a:fillRect/>
          </a:stretch>
        </p:blipFill>
        <p:spPr>
          <a:xfrm>
            <a:off x="-500040" y="-714240"/>
            <a:ext cx="10143720" cy="7594200"/>
          </a:xfrm>
          <a:prstGeom prst="rect">
            <a:avLst/>
          </a:prstGeom>
        </p:spPr>
      </p:pic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Click to edit the title text format</a:t>
            </a:r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" name="Imagem 1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334120"/>
            <a:ext cx="9143640" cy="1523520"/>
          </a:xfrm>
          <a:prstGeom prst="rect">
            <a:avLst/>
          </a:prstGeom>
        </p:spPr>
      </p:pic>
      <p:sp>
        <p:nvSpPr>
          <p:cNvPr id="24" name="CustomShape 1"/>
          <p:cNvSpPr/>
          <p:nvPr/>
        </p:nvSpPr>
        <p:spPr>
          <a:xfrm>
            <a:off x="111240" y="5764320"/>
            <a:ext cx="8727840" cy="10234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b="1" lang="en-US" sz="2800">
                <a:solidFill>
                  <a:srgbClr val="004264"/>
                </a:solidFill>
                <a:latin typeface="Calibri"/>
                <a:ea typeface="ＭＳ Ｐゴシック"/>
              </a:rPr>
              <a:t>
</a:t>
            </a:r>
            <a:r>
              <a:rPr b="1" lang="en-US" sz="2800">
                <a:solidFill>
                  <a:srgbClr val="004264"/>
                </a:solidFill>
                <a:latin typeface="Calibri"/>
                <a:ea typeface="ＭＳ Ｐゴシック"/>
              </a:rPr>
              <a:t>PROGRAMA DAVINCI</a:t>
            </a:r>
            <a:endParaRPr/>
          </a:p>
          <a:p>
            <a:r>
              <a:rPr b="1" lang="en-US" sz="2800">
                <a:solidFill>
                  <a:srgbClr val="004264"/>
                </a:solidFill>
                <a:latin typeface="Calibri"/>
                <a:ea typeface="ＭＳ Ｐゴシック"/>
              </a:rPr>
              <a:t>SEGUNDA EDICIÓN 2010-2011</a:t>
            </a:r>
            <a:endParaRPr/>
          </a:p>
        </p:txBody>
      </p:sp>
      <p:sp>
        <p:nvSpPr>
          <p:cNvPr id="25" name="CustomShape 2"/>
          <p:cNvSpPr/>
          <p:nvPr/>
        </p:nvSpPr>
        <p:spPr>
          <a:xfrm>
            <a:off x="5437080" y="6488280"/>
            <a:ext cx="3706560" cy="36468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Bogotá, Junio de 2011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desarrollo propuesto se basa en tecnologías </a:t>
            </a:r>
            <a:r>
              <a:rPr i="1" lang="en-US">
                <a:solidFill>
                  <a:srgbClr val="000000"/>
                </a:solidFill>
                <a:latin typeface="Calibri"/>
                <a:ea typeface="ＭＳ Ｐゴシック"/>
              </a:rPr>
              <a:t>OPEN SOURCE ,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lo que permite un desarrollo continuo a bajo costo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desarrollo propuesto permite</a:t>
            </a:r>
            <a:endParaRPr/>
          </a:p>
          <a:p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Ofrecer la oportunidad de educación en tecnología de alto nivel a colegios públicos y centros educativos de escasos recursos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Fomentar la adopción y absorción de las nuevas tecnologías desde una temprana edad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Crear confianza en la industria tecnológica nacional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395280" y="1192320"/>
            <a:ext cx="3774600" cy="27576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BENEFICIOS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La novedad del desarrollo radica en el uso de tecnologías abiertas, lo cual permite un sistema flexible y de altas prestaciones a bajo costo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SIE-Bot hace uso de 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Lenguajes de Programación Grafico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Sistemas Embebidos de Control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El desarrollo propuesto será éxito únicamente si se genera un valor agregado mediante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La capacitación continua a docentes y particulares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La creación de comunidades que comparten sus experiencias y conocimiento 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COMPONENTES DE DESARROLLO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En este tipo de lenguaje se ha olvidado la sintaxis textual para crear programas. En cambio, se utilizan recursos gráficos que se unen para formar un algoritmo coherente.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Ventajas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Es mucho más intuitivo, por ende más fácil de aprender a usar sin conceptos previos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Es más lúdico, haciéndolo idóneo para educación con niños, pues parecen juguetes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Ayuda a desarrollar el pensamiento estructurado sin formalismos complejos para los niños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Desventajas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Tiende a coartar el conocimiento global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LENGUAJE DE PROGRAMACIÓN GRÁFICO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Otros lenguajes similares, buscaban resolver el mismo problema, pero con algunas deficiencias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Deficiencias del software existente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Muchos utilizan diagramas de flujo, lo cual se requiere un conocimiento previo.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Otro utilizan imágenes más parecidas al objeto real controlado. Pero descuidan totalmente el pensamiento estructurado.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LENGUAJE DE PROGRAMACIÓN GRÁFICO</a:t>
            </a:r>
            <a:endParaRPr/>
          </a:p>
        </p:txBody>
      </p:sp>
      <p:pic>
        <p:nvPicPr>
          <p:cNvPr descr="" id="6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000" y="2286000"/>
            <a:ext cx="2540520" cy="1933920"/>
          </a:xfrm>
          <a:prstGeom prst="rect">
            <a:avLst/>
          </a:prstGeom>
        </p:spPr>
      </p:pic>
      <p:pic>
        <p:nvPicPr>
          <p:cNvPr descr="" id="61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119280" y="2312640"/>
            <a:ext cx="2603160" cy="1947240"/>
          </a:xfrm>
          <a:prstGeom prst="rect">
            <a:avLst/>
          </a:prstGeom>
        </p:spPr>
      </p:pic>
      <p:pic>
        <p:nvPicPr>
          <p:cNvPr descr="" id="62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3516840" y="2652480"/>
            <a:ext cx="2460960" cy="17089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Superadas las etapas de diseño y prototipado inicial, la plataforma se encuentra actualmente en proceso de depuración de errores, mejora y reducción de costos. Sus funcionalidades en HARDWARE actuales son: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Programación fácil y rápida </a:t>
            </a:r>
            <a:endParaRPr/>
          </a:p>
          <a:p>
            <a:pPr algn="just"/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	</a:t>
            </a: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mediante USB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Interfaz gráfica amigable </a:t>
            </a:r>
            <a:endParaRPr/>
          </a:p>
          <a:p>
            <a:pPr algn="just"/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	</a:t>
            </a: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para informar el estado del robot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Rutinas de desplazamiento </a:t>
            </a:r>
            <a:endParaRPr/>
          </a:p>
          <a:p>
            <a:pPr algn="just"/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	</a:t>
            </a: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programables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Posicionamiento mediante GPS (rastreo de </a:t>
            </a:r>
            <a:endParaRPr/>
          </a:p>
          <a:p>
            <a:pPr algn="just"/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	</a:t>
            </a: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coordenadas)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Lectura de sensores análogos y digitales*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Uso de entradas y salidas digitales de propósito general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64" name="9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342480" y="2684520"/>
            <a:ext cx="2169720" cy="1721520"/>
          </a:xfrm>
          <a:prstGeom prst="rect">
            <a:avLst/>
          </a:prstGeom>
        </p:spPr>
      </p:pic>
      <p:sp>
        <p:nvSpPr>
          <p:cNvPr id="65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ESTADO DEL DESARROLLO</a:t>
            </a:r>
            <a:endParaRPr/>
          </a:p>
        </p:txBody>
      </p:sp>
      <p:pic>
        <p:nvPicPr>
          <p:cNvPr descr="" id="66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361040" y="2520360"/>
            <a:ext cx="2289240" cy="1716840"/>
          </a:xfrm>
          <a:prstGeom prst="rect">
            <a:avLst/>
          </a:prstGeom>
        </p:spPr>
      </p:pic>
      <p:pic>
        <p:nvPicPr>
          <p:cNvPr descr="" id="67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537960" y="3886200"/>
            <a:ext cx="2265840" cy="16992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Superadas las etapas de diseño y prototipado inicial, la plataforma se encuentra actualmente en proceso de depuración de errores, mejora y reducción de costos. Sus funcionalidades en SOFTWARE actuales son:</a:t>
            </a:r>
            <a:endParaRPr/>
          </a:p>
          <a:p>
            <a:endParaRPr/>
          </a:p>
          <a:p>
            <a:endParaRPr/>
          </a:p>
          <a:p>
            <a:pPr algn="just" lvl="6">
              <a:buSzPct val="45000"/>
              <a:buFont typeface="StarSymbol"/>
              <a:buChar char="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Lenguaje de muy alto nivel para programar el robot mediante combinación de bloques coloridos</a:t>
            </a:r>
            <a:endParaRPr/>
          </a:p>
          <a:p>
            <a:pPr algn="just" lvl="6">
              <a:buSzPct val="45000"/>
              <a:buFont typeface="StarSymbol"/>
              <a:buChar char="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Control sobre el puerto USB para conocer su estado</a:t>
            </a:r>
            <a:endParaRPr/>
          </a:p>
          <a:p>
            <a:pPr algn="just" lvl="6">
              <a:buSzPct val="45000"/>
              <a:buFont typeface="StarSymbol"/>
              <a:buChar char="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Interfaz intuitiva con íconos  de control</a:t>
            </a:r>
            <a:endParaRPr/>
          </a:p>
          <a:p>
            <a:pPr algn="just" lvl="6">
              <a:buSzPct val="45000"/>
              <a:buFont typeface="StarSymbol"/>
              <a:buChar char="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Manejo remoto del robot a través de la interfaz de programación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ESTADO DEL DESARROLLO</a:t>
            </a:r>
            <a:endParaRPr/>
          </a:p>
        </p:txBody>
      </p:sp>
      <p:pic>
        <p:nvPicPr>
          <p:cNvPr descr="" id="7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20" y="2813400"/>
            <a:ext cx="2708280" cy="23288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Lego mindstorm NXT 2.0 más barato cuesta $504.000 y aún falta sumarle envío e impuestos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Precio prototipo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Para garantizar un buena aceptación en mercado es necesario crear alianzas estratégicas con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Ministerio de Educación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Ministerio de TIC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Centros de formación tecnológica – SENA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SE debe generar material docente con la asesoría de expertos en el área de la pedagogía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Certificaciones de calidad y cumplimiento de estándares, e.g. FCC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DFM (Diseño para Manufactura) bajo criterios de buenas practicas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SIGUIENTES PASOS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7440" y="156960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Aunque existen otros clientes potenciales, SIE-Bot esta tiene como “target”</a:t>
            </a:r>
            <a:endParaRPr/>
          </a:p>
          <a:p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Instituto educativos a nivel de secundaria, media y superior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Centros de formación tecnológica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Hobby y entretenimiento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Desarrolladores de hardware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95280" y="1192320"/>
            <a:ext cx="8478000" cy="3596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CLIENTES POTENCIALES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</p:sp>
      <p:sp>
        <p:nvSpPr>
          <p:cNvPr id="78" name="CustomShape 2"/>
          <p:cNvSpPr/>
          <p:nvPr/>
        </p:nvSpPr>
        <p:spPr>
          <a:xfrm>
            <a:off x="380880" y="969840"/>
            <a:ext cx="4260600" cy="5234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REQUERIMIENTO ECONÓMICO</a:t>
            </a:r>
            <a:endParaRPr/>
          </a:p>
        </p:txBody>
      </p:sp>
      <p:pic>
        <p:nvPicPr>
          <p:cNvPr descr="" id="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040520" y="5656320"/>
            <a:ext cx="2023560" cy="10695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630360" y="1108080"/>
            <a:ext cx="4870080" cy="24588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PRESENTACIÓN DEL GRUPO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</p:spPr>
      </p:sp>
      <p:sp>
        <p:nvSpPr>
          <p:cNvPr id="28" name="CustomShape 3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Carlos Camargo es Profesor Asistente del Departamento de Ingeniería Eléctrica y Electrónica. Actualmente se encuentra terminando sus estudios doctorales en la Universidad Nacional de Colombia. Su investigación se concentra en el desarrollo de sistemas embebidos y transferencia tecnológica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Juan José Díaz es estudiante de Ingeniería Mecatrónica, líder del grupo de estudiantes CEIMTUN y miembro del comité organizador del concurso de robótica UN-ROBOT. Sus intereses se enfocan en el desarrollo de hardware para aplicaciones robóticas.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Jorge Sofrony es Profesor Asociado del Departamento de Ingeniería Mecánica y Mecatrónica. Realizo sus estudios doctorales en la Universidad d Leicester, y en el 2007 recibió el titulo de Ph.D. en Sistemas de Control. Su investigación se ha concentrado en el diseño de controladores para aeronaves y la robótica 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0" name="Espaço Reservado para Conteúdo 20"/>
          <p:cNvPicPr/>
          <p:nvPr/>
        </p:nvPicPr>
        <p:blipFill>
          <a:blip r:embed="rId1"/>
          <a:stretch>
            <a:fillRect/>
          </a:stretch>
        </p:blipFill>
        <p:spPr>
          <a:xfrm>
            <a:off x="-27000" y="5653080"/>
            <a:ext cx="9191160" cy="120456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117360" y="5229360"/>
            <a:ext cx="2879280" cy="1428840"/>
          </a:xfrm>
          <a:prstGeom prst="rect">
            <a:avLst/>
          </a:prstGeom>
        </p:spPr>
        <p:txBody>
          <a:bodyPr bIns="45000" lIns="90000" rIns="90000" tIns="45000"/>
          <a:p>
            <a:pPr algn="just"/>
            <a:r>
              <a:rPr b="1" lang="en-US" sz="800">
                <a:solidFill>
                  <a:srgbClr val="d9d9d9"/>
                </a:solidFill>
                <a:latin typeface="Calibri"/>
                <a:ea typeface="ＭＳ Ｐゴシック"/>
              </a:rPr>
              <a:t>© 2009 Instituto Inovação S.A. – Todos os direitos reservados. </a:t>
            </a:r>
            <a:endParaRPr/>
          </a:p>
          <a:p>
            <a:r>
              <a:rPr b="1" lang="en-US" sz="800">
                <a:solidFill>
                  <a:srgbClr val="d9d9d9"/>
                </a:solidFill>
                <a:latin typeface="Calibri"/>
                <a:ea typeface="ＭＳ Ｐゴシック"/>
              </a:rPr>
              <a:t>La reproducción total o parcial de esta obra depende de previa autorización expresa y por escrito de Inventta. Las informaciones contenidas en esta publicación son basadas en conceptos testeados y desenvueltos en el desarrollo de proyectos específicos y están sujetas a alteraciones de acuerdo con el escenario de mercado y los objetivos de cada proyecto.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102200" y="3532320"/>
            <a:ext cx="4571640" cy="8661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 algn="r"/>
            <a:r>
              <a:rPr b="1" lang="en-US" sz="1600">
                <a:solidFill>
                  <a:srgbClr val="006397"/>
                </a:solidFill>
                <a:latin typeface="Calibri"/>
                <a:ea typeface="ＭＳ Ｐゴシック"/>
              </a:rPr>
              <a:t>América Castiblanco</a:t>
            </a:r>
            <a:endParaRPr/>
          </a:p>
          <a:p>
            <a:pPr algn="r"/>
            <a:r>
              <a:rPr b="1" lang="en-US" sz="1200">
                <a:solidFill>
                  <a:srgbClr val="006397"/>
                </a:solidFill>
                <a:latin typeface="Calibri"/>
                <a:ea typeface="ＭＳ Ｐゴシック"/>
              </a:rPr>
              <a:t>Luza.castiblanco@inventta</a:t>
            </a:r>
            <a:r>
              <a:rPr b="1" lang="en-US" sz="1200">
                <a:solidFill>
                  <a:srgbClr val="bf7505"/>
                </a:solidFill>
                <a:latin typeface="Calibri"/>
                <a:ea typeface="ＭＳ Ｐゴシック"/>
              </a:rPr>
              <a:t>.net</a:t>
            </a:r>
            <a:endParaRPr/>
          </a:p>
          <a:p>
            <a:pPr algn="r"/>
            <a:r>
              <a:rPr lang="en-US" sz="1200">
                <a:solidFill>
                  <a:srgbClr val="006397"/>
                </a:solidFill>
                <a:latin typeface="Calibri"/>
                <a:ea typeface="ＭＳ Ｐゴシック"/>
              </a:rPr>
              <a:t>3013703921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087800" y="5237280"/>
            <a:ext cx="4571640" cy="851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 algn="r"/>
            <a:r>
              <a:rPr b="1" lang="en-US" sz="1400">
                <a:solidFill>
                  <a:srgbClr val="006397"/>
                </a:solidFill>
                <a:latin typeface="Calibri"/>
              </a:rPr>
              <a:t>Mauricio Reyes A</a:t>
            </a:r>
            <a:endParaRPr/>
          </a:p>
          <a:p>
            <a:pPr algn="r"/>
            <a:r>
              <a:rPr lang="en-US" sz="1400">
                <a:solidFill>
                  <a:srgbClr val="006397"/>
                </a:solidFill>
                <a:latin typeface="Calibri"/>
              </a:rPr>
              <a:t>mauricio.reyes@inventta.</a:t>
            </a:r>
            <a:r>
              <a:rPr lang="en-US" sz="1400">
                <a:solidFill>
                  <a:srgbClr val="bf7505"/>
                </a:solidFill>
                <a:latin typeface="Calibri"/>
              </a:rPr>
              <a:t>net</a:t>
            </a:r>
            <a:endParaRPr/>
          </a:p>
          <a:p>
            <a:pPr algn="r"/>
            <a:r>
              <a:rPr lang="en-US" sz="1100">
                <a:solidFill>
                  <a:srgbClr val="006397"/>
                </a:solidFill>
                <a:latin typeface="Calibri"/>
              </a:rPr>
              <a:t>317 6463266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4102200" y="4446720"/>
            <a:ext cx="4571640" cy="8661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 algn="r"/>
            <a:r>
              <a:rPr b="1" lang="en-US" sz="1600">
                <a:solidFill>
                  <a:srgbClr val="006397"/>
                </a:solidFill>
                <a:latin typeface="Calibri"/>
              </a:rPr>
              <a:t>Vanessa Rodriguez</a:t>
            </a:r>
            <a:endParaRPr/>
          </a:p>
          <a:p>
            <a:pPr algn="r"/>
            <a:r>
              <a:rPr b="1" lang="en-US" sz="1200">
                <a:solidFill>
                  <a:srgbClr val="006397"/>
                </a:solidFill>
                <a:latin typeface="Calibri"/>
              </a:rPr>
              <a:t>Carol.rodriguez@inventta</a:t>
            </a:r>
            <a:r>
              <a:rPr b="1" lang="en-US" sz="1200">
                <a:solidFill>
                  <a:srgbClr val="bf7505"/>
                </a:solidFill>
                <a:latin typeface="Calibri"/>
              </a:rPr>
              <a:t>.net</a:t>
            </a:r>
            <a:endParaRPr/>
          </a:p>
          <a:p>
            <a:pPr algn="r"/>
            <a:r>
              <a:rPr lang="en-US" sz="1200">
                <a:solidFill>
                  <a:srgbClr val="006397"/>
                </a:solidFill>
                <a:latin typeface="Calibri"/>
              </a:rPr>
              <a:t>3132346328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1271520" y="6145200"/>
            <a:ext cx="1331640" cy="8517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</a:rPr>
              <a:t>BELO HORIZONTE</a:t>
            </a:r>
            <a:endParaRPr/>
          </a:p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</a:rPr>
              <a:t>BRASIL</a:t>
            </a:r>
            <a:endParaRPr/>
          </a:p>
          <a:p>
            <a:pPr algn="ctr"/>
            <a:r>
              <a:rPr lang="en-US" sz="1000">
                <a:solidFill>
                  <a:srgbClr val="007678"/>
                </a:solidFill>
                <a:latin typeface="Calibri"/>
              </a:rPr>
              <a:t>+55 31 3337-7418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23760" y="6145200"/>
            <a:ext cx="1331640" cy="699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  <a:ea typeface="ＭＳ Ｐゴシック"/>
              </a:rPr>
              <a:t>CAMPINAS – SP</a:t>
            </a:r>
            <a:endParaRPr/>
          </a:p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  <a:ea typeface="ＭＳ Ｐゴシック"/>
              </a:rPr>
              <a:t>BRASIL</a:t>
            </a:r>
            <a:endParaRPr/>
          </a:p>
          <a:p>
            <a:pPr algn="ctr"/>
            <a:r>
              <a:rPr lang="en-US" sz="1000">
                <a:solidFill>
                  <a:srgbClr val="007678"/>
                </a:solidFill>
                <a:latin typeface="Calibri"/>
                <a:ea typeface="ＭＳ Ｐゴシック"/>
              </a:rPr>
              <a:t>+55 19 3289-0353</a:t>
            </a:r>
            <a:endParaRPr/>
          </a:p>
        </p:txBody>
      </p:sp>
      <p:sp>
        <p:nvSpPr>
          <p:cNvPr id="87" name="CustomShape 7"/>
          <p:cNvSpPr/>
          <p:nvPr/>
        </p:nvSpPr>
        <p:spPr>
          <a:xfrm>
            <a:off x="2519280" y="6145200"/>
            <a:ext cx="1331640" cy="699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</a:rPr>
              <a:t>RIO DE JANEIRO</a:t>
            </a:r>
            <a:endParaRPr/>
          </a:p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</a:rPr>
              <a:t>BRASIL</a:t>
            </a:r>
            <a:endParaRPr/>
          </a:p>
          <a:p>
            <a:pPr algn="ctr"/>
            <a:r>
              <a:rPr lang="en-US" sz="1000">
                <a:solidFill>
                  <a:srgbClr val="007678"/>
                </a:solidFill>
                <a:latin typeface="Calibri"/>
              </a:rPr>
              <a:t>+55 21 3010 9486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3765600" y="6145200"/>
            <a:ext cx="1504440" cy="699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  <a:ea typeface="ＭＳ Ｐゴシック"/>
              </a:rPr>
              <a:t>BOGOTÁ</a:t>
            </a:r>
            <a:r>
              <a:rPr b="1" lang="en-US" sz="1000">
                <a:solidFill>
                  <a:srgbClr val="007678"/>
                </a:solidFill>
                <a:latin typeface="Calibri"/>
                <a:ea typeface="ＭＳ Ｐゴシック"/>
              </a:rPr>
              <a:t>
</a:t>
            </a:r>
            <a:r>
              <a:rPr b="1" lang="en-US" sz="1000">
                <a:solidFill>
                  <a:srgbClr val="007678"/>
                </a:solidFill>
                <a:latin typeface="Calibri"/>
                <a:ea typeface="ＭＳ Ｐゴシック"/>
              </a:rPr>
              <a:t>COLOMBIA </a:t>
            </a:r>
            <a:endParaRPr/>
          </a:p>
          <a:p>
            <a:pPr algn="ctr"/>
            <a:r>
              <a:rPr lang="en-US" sz="1000">
                <a:solidFill>
                  <a:srgbClr val="007678"/>
                </a:solidFill>
                <a:latin typeface="Calibri"/>
                <a:ea typeface="ＭＳ Ｐゴシック"/>
              </a:rPr>
              <a:t>+57 + 1 + 691 59 56 </a:t>
            </a:r>
            <a:endParaRPr/>
          </a:p>
        </p:txBody>
      </p:sp>
      <p:sp>
        <p:nvSpPr>
          <p:cNvPr id="89" name="CustomShape 9"/>
          <p:cNvSpPr/>
          <p:nvPr/>
        </p:nvSpPr>
        <p:spPr>
          <a:xfrm>
            <a:off x="5186520" y="6118200"/>
            <a:ext cx="1504440" cy="699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US" sz="1000">
                <a:solidFill>
                  <a:srgbClr val="007678"/>
                </a:solidFill>
                <a:latin typeface="Calibri"/>
              </a:rPr>
              <a:t>CALI</a:t>
            </a:r>
            <a:r>
              <a:rPr b="1" lang="en-US" sz="1000">
                <a:solidFill>
                  <a:srgbClr val="007678"/>
                </a:solidFill>
                <a:latin typeface="Calibri"/>
              </a:rPr>
              <a:t>
</a:t>
            </a:r>
            <a:r>
              <a:rPr b="1" lang="en-US" sz="1000">
                <a:solidFill>
                  <a:srgbClr val="007678"/>
                </a:solidFill>
                <a:latin typeface="Calibri"/>
              </a:rPr>
              <a:t>COLOMBIA </a:t>
            </a:r>
            <a:endParaRPr/>
          </a:p>
          <a:p>
            <a:pPr algn="ctr"/>
            <a:r>
              <a:rPr lang="en-US" sz="1000">
                <a:solidFill>
                  <a:srgbClr val="007678"/>
                </a:solidFill>
                <a:latin typeface="Calibri"/>
              </a:rPr>
              <a:t>+57 + 2 + 315-4051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0" y="1552320"/>
            <a:ext cx="9143640" cy="699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83d5ff"/>
                </a:solidFill>
                <a:latin typeface="Arial"/>
                <a:ea typeface="ＭＳ Ｐゴシック"/>
              </a:rPr>
              <a:t>SIE-Bot</a:t>
            </a:r>
            <a:endParaRPr/>
          </a:p>
        </p:txBody>
      </p:sp>
      <p:sp>
        <p:nvSpPr>
          <p:cNvPr id="30" name="CustomShape 2"/>
          <p:cNvSpPr/>
          <p:nvPr/>
        </p:nvSpPr>
        <p:spPr>
          <a:xfrm>
            <a:off x="0" y="2179440"/>
            <a:ext cx="9143640" cy="4561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3366ff"/>
                </a:solidFill>
                <a:latin typeface="Arial"/>
                <a:ea typeface="ＭＳ Ｐゴシック"/>
              </a:rPr>
              <a:t>Aprendiendo a través del diseño</a:t>
            </a:r>
            <a:endParaRPr/>
          </a:p>
        </p:txBody>
      </p:sp>
      <p:pic>
        <p:nvPicPr>
          <p:cNvPr descr="" id="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31040" y="3042000"/>
            <a:ext cx="2825640" cy="2430000"/>
          </a:xfrm>
          <a:prstGeom prst="rect">
            <a:avLst/>
          </a:prstGeom>
        </p:spPr>
      </p:pic>
      <p:pic>
        <p:nvPicPr>
          <p:cNvPr descr="" id="3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280" y="3073320"/>
            <a:ext cx="2970000" cy="23569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Las nuevas tecnologías del entretenimiento están opacando la metodologías tradicionales de docencia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En muchas ocasiones, las instituciones educativas no logran generar habilidades sociales y de comunicación que estén acorde a la nueva era de la tecnología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No existe una conciencia sobre el uso de TIC’s y cómo estas pueden cambiar nuestra sociedad</a:t>
            </a:r>
            <a:endParaRPr/>
          </a:p>
          <a:p>
            <a:endParaRPr/>
          </a:p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La brecha tecnológica que existe entre las clases sociales en nuestro país en muy alta debido al difícil acceso  a nuevas tecnologías en sectores con escasos recursos. </a:t>
            </a:r>
            <a:endParaRPr/>
          </a:p>
          <a:p>
            <a:endParaRPr/>
          </a:p>
        </p:txBody>
      </p:sp>
      <p:sp>
        <p:nvSpPr>
          <p:cNvPr id="34" name="CustomShape 2"/>
          <p:cNvSpPr/>
          <p:nvPr/>
        </p:nvSpPr>
        <p:spPr>
          <a:xfrm>
            <a:off x="395280" y="1025640"/>
            <a:ext cx="5243040" cy="4838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MOTIVACIÓN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Desde la década de los 80’s se han desarrollado metodologías pedagógicas acorde a los avances tecnológicos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36" name="CustomShape 2"/>
          <p:cNvSpPr/>
          <p:nvPr/>
        </p:nvSpPr>
        <p:spPr>
          <a:xfrm>
            <a:off x="395280" y="1025640"/>
            <a:ext cx="5243040" cy="4838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ANTECEDENTES</a:t>
            </a:r>
            <a:endParaRPr/>
          </a:p>
        </p:txBody>
      </p:sp>
      <p:pic>
        <p:nvPicPr>
          <p:cNvPr descr="" id="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240" y="2743200"/>
            <a:ext cx="3574800" cy="3382920"/>
          </a:xfrm>
          <a:prstGeom prst="rect">
            <a:avLst/>
          </a:prstGeom>
        </p:spPr>
      </p:pic>
      <p:sp>
        <p:nvSpPr>
          <p:cNvPr id="38" name="CustomShape 3"/>
          <p:cNvSpPr/>
          <p:nvPr/>
        </p:nvSpPr>
        <p:spPr>
          <a:xfrm>
            <a:off x="3935160" y="2367720"/>
            <a:ext cx="4263840" cy="33822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Aprendizaje a través del Diseño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diseño es la exteriorización de una idea interna</a:t>
            </a:r>
            <a:endParaRPr/>
          </a:p>
          <a:p>
            <a:pPr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diseño puede arrojar múltiples soluciones validas</a:t>
            </a:r>
            <a:endParaRPr/>
          </a:p>
          <a:p>
            <a:pPr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El diseño fomenta la investigación y revisión de ideas</a:t>
            </a:r>
            <a:endParaRPr/>
          </a:p>
          <a:p>
            <a:pPr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Obliga a reflexionar sobre como los demás perciben, entienden, usan y transforman las creaciones propias 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La instituciones educativas, en especial las de educación superior, tienden a separar lo teórico de lo practico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95280" y="1025640"/>
            <a:ext cx="5243040" cy="4838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ANTECEDENTES</a:t>
            </a:r>
            <a:endParaRPr/>
          </a:p>
        </p:txBody>
      </p:sp>
      <p:pic>
        <p:nvPicPr>
          <p:cNvPr descr="" id="4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7040" y="2493000"/>
            <a:ext cx="8142120" cy="3094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En la actualidad existen soluciones comerciales de muy altas prestaciones, pero que por lo general son muy costosas y de difícil acceso en el país.</a:t>
            </a:r>
            <a:endParaRPr/>
          </a:p>
          <a:p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LEGO Robotics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VEX</a:t>
            </a:r>
            <a:r>
              <a:rPr lang="en-US">
                <a:solidFill>
                  <a:srgbClr val="f2f2f2"/>
                </a:solidFill>
                <a:latin typeface="Calibri"/>
                <a:ea typeface="Arial"/>
              </a:rPr>
              <a:t>idactic</a:t>
            </a:r>
            <a:endParaRPr/>
          </a:p>
          <a:p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395280" y="1025640"/>
            <a:ext cx="5243040" cy="4838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ANTECEDENTES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2286000"/>
            <a:ext cx="3886200" cy="137160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68440" y="3886200"/>
            <a:ext cx="4732560" cy="18288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En la actualidad existen soluciones comerciales de muy altas prestaciones, pero que por lo general son muy costosas y de difícil acceso en el país.</a:t>
            </a:r>
            <a:endParaRPr/>
          </a:p>
          <a:p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FisherTechnik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D-space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Arial"/>
              </a:rPr>
              <a:t>Festo Didactic</a:t>
            </a:r>
            <a:endParaRPr/>
          </a:p>
          <a:p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395280" y="1025640"/>
            <a:ext cx="5243040" cy="48384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ANTECEDENTES</a:t>
            </a:r>
            <a:endParaRPr/>
          </a:p>
        </p:txBody>
      </p:sp>
      <p:pic>
        <p:nvPicPr>
          <p:cNvPr descr="" id="4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4059720"/>
            <a:ext cx="2476440" cy="1655280"/>
          </a:xfrm>
          <a:prstGeom prst="rect">
            <a:avLst/>
          </a:prstGeom>
        </p:spPr>
      </p:pic>
      <p:pic>
        <p:nvPicPr>
          <p:cNvPr descr="" id="4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2057400"/>
            <a:ext cx="5715000" cy="2286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17440" y="1540080"/>
            <a:ext cx="8683560" cy="4959000"/>
          </a:xfrm>
          <a:prstGeom prst="rect">
            <a:avLst/>
          </a:prstGeom>
        </p:spPr>
        <p:txBody>
          <a:bodyPr bIns="46800" lIns="90000" rIns="90000" tIns="46800"/>
          <a:p>
            <a:pPr algn="just">
              <a:buSzPct val="45000"/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Desarrollar una herramienta docente de bajo costo y ultima tecnología tal que se motive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La curiosidad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La creatividad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La creación</a:t>
            </a:r>
            <a:endParaRPr/>
          </a:p>
          <a:p>
            <a:endParaRPr/>
          </a:p>
          <a:p>
            <a:pPr algn="just"/>
            <a:r>
              <a:rPr lang="en-US">
                <a:solidFill>
                  <a:srgbClr val="002060"/>
                </a:solidFill>
                <a:latin typeface="Calibri"/>
                <a:ea typeface="ＭＳ Ｐゴシック"/>
              </a:rPr>
              <a:t>y que permita el desarrollo y fomente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El pensamiento sistémico y estructurado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El constructivismo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El aprendizaje significativo</a:t>
            </a:r>
            <a:endParaRPr/>
          </a:p>
          <a:p>
            <a:pPr algn="just" lvl="1">
              <a:buSzPct val="45000"/>
              <a:buFont typeface="Wingdings"/>
              <a:buChar char="§"/>
            </a:pPr>
            <a:r>
              <a:rPr lang="en-US">
                <a:solidFill>
                  <a:srgbClr val="002060"/>
                </a:solidFill>
                <a:latin typeface="Calibri"/>
                <a:ea typeface="Arial"/>
              </a:rPr>
              <a:t>Interés propio por las TIC’s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395280" y="1192320"/>
            <a:ext cx="3774600" cy="275760"/>
          </a:xfrm>
          <a:prstGeom prst="rect">
            <a:avLst/>
          </a:prstGeom>
        </p:spPr>
        <p:txBody>
          <a:bodyPr anchor="ctr" bIns="0" lIns="0" rIns="0" tIns="0"/>
          <a:p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SOLUCIÓN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