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1828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00" d="100"/>
          <a:sy n="100" d="100"/>
        </p:scale>
        <p:origin x="14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63DE-31C1-D945-B438-F8352D1FE0D2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476C-F655-1B4C-A807-F2E49ED37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63DE-31C1-D945-B438-F8352D1FE0D2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476C-F655-1B4C-A807-F2E49ED37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63DE-31C1-D945-B438-F8352D1FE0D2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476C-F655-1B4C-A807-F2E49ED37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63DE-31C1-D945-B438-F8352D1FE0D2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476C-F655-1B4C-A807-F2E49ED37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63DE-31C1-D945-B438-F8352D1FE0D2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476C-F655-1B4C-A807-F2E49ED37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63DE-31C1-D945-B438-F8352D1FE0D2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476C-F655-1B4C-A807-F2E49ED37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63DE-31C1-D945-B438-F8352D1FE0D2}" type="datetimeFigureOut">
              <a:rPr lang="en-US" smtClean="0"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476C-F655-1B4C-A807-F2E49ED37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63DE-31C1-D945-B438-F8352D1FE0D2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476C-F655-1B4C-A807-F2E49ED37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63DE-31C1-D945-B438-F8352D1FE0D2}" type="datetimeFigureOut">
              <a:rPr lang="en-US" smtClean="0"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476C-F655-1B4C-A807-F2E49ED37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63DE-31C1-D945-B438-F8352D1FE0D2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476C-F655-1B4C-A807-F2E49ED37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63DE-31C1-D945-B438-F8352D1FE0D2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476C-F655-1B4C-A807-F2E49ED37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63DE-31C1-D945-B438-F8352D1FE0D2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476C-F655-1B4C-A807-F2E49ED3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7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Brace 6"/>
          <p:cNvSpPr/>
          <p:nvPr/>
        </p:nvSpPr>
        <p:spPr>
          <a:xfrm>
            <a:off x="4951385" y="2215949"/>
            <a:ext cx="319212" cy="3697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969397">
            <a:off x="6018531" y="182747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Effect of last month</a:t>
            </a:r>
          </a:p>
        </p:txBody>
      </p:sp>
      <p:sp>
        <p:nvSpPr>
          <p:cNvPr id="35" name="TextBox 34"/>
          <p:cNvSpPr txBox="1"/>
          <p:nvPr/>
        </p:nvSpPr>
        <p:spPr>
          <a:xfrm rot="1544886">
            <a:off x="5943224" y="1523780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Effect of last but 2 months</a:t>
            </a:r>
          </a:p>
        </p:txBody>
      </p:sp>
      <p:sp>
        <p:nvSpPr>
          <p:cNvPr id="38" name="TextBox 37"/>
          <p:cNvSpPr txBox="1"/>
          <p:nvPr/>
        </p:nvSpPr>
        <p:spPr>
          <a:xfrm rot="2101227">
            <a:off x="5998332" y="1216474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Effect of last but 3 months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098023" y="2534240"/>
            <a:ext cx="570513" cy="57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-64.71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98022" y="1672984"/>
            <a:ext cx="570513" cy="57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128.07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324075" y="3458134"/>
            <a:ext cx="707884" cy="4372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-164.30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324075" y="840706"/>
            <a:ext cx="707884" cy="4372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15.16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324075" y="1276944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-64.71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324075" y="1713182"/>
            <a:ext cx="707884" cy="43723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-128.07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324075" y="2149420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178.99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324075" y="2585658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-195.41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324075" y="3894372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-168.75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324075" y="3021896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cxnSp>
        <p:nvCxnSpPr>
          <p:cNvPr id="61" name="Straight Arrow Connector 60"/>
          <p:cNvCxnSpPr>
            <a:stCxn id="52" idx="3"/>
            <a:endCxn id="66" idx="1"/>
          </p:cNvCxnSpPr>
          <p:nvPr/>
        </p:nvCxnSpPr>
        <p:spPr>
          <a:xfrm>
            <a:off x="6031965" y="1495554"/>
            <a:ext cx="2041251" cy="906930"/>
          </a:xfrm>
          <a:prstGeom prst="straightConnector1">
            <a:avLst/>
          </a:prstGeom>
          <a:ln w="25400">
            <a:solidFill>
              <a:srgbClr val="F0765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8073210" y="3492588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-72.0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073210" y="875160"/>
            <a:ext cx="707884" cy="4372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3.0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073210" y="1311398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98.0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073210" y="1747636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38.0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073210" y="2183874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60.0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073210" y="2620112"/>
            <a:ext cx="707884" cy="437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-5.0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073210" y="3928826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-31.0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073210" y="3056350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cxnSp>
        <p:nvCxnSpPr>
          <p:cNvPr id="72" name="Straight Arrow Connector 71"/>
          <p:cNvCxnSpPr>
            <a:stCxn id="51" idx="3"/>
            <a:endCxn id="66" idx="1"/>
          </p:cNvCxnSpPr>
          <p:nvPr/>
        </p:nvCxnSpPr>
        <p:spPr>
          <a:xfrm>
            <a:off x="6031965" y="1059316"/>
            <a:ext cx="2041251" cy="1343168"/>
          </a:xfrm>
          <a:prstGeom prst="straightConnector1">
            <a:avLst/>
          </a:prstGeom>
          <a:ln w="25400">
            <a:solidFill>
              <a:srgbClr val="F0765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66" idx="1"/>
          </p:cNvCxnSpPr>
          <p:nvPr/>
        </p:nvCxnSpPr>
        <p:spPr>
          <a:xfrm>
            <a:off x="6031965" y="1931792"/>
            <a:ext cx="2041251" cy="470692"/>
          </a:xfrm>
          <a:prstGeom prst="straightConnector1">
            <a:avLst/>
          </a:prstGeom>
          <a:ln w="25400">
            <a:solidFill>
              <a:srgbClr val="F0765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4" idx="3"/>
            <a:endCxn id="66" idx="1"/>
          </p:cNvCxnSpPr>
          <p:nvPr/>
        </p:nvCxnSpPr>
        <p:spPr>
          <a:xfrm>
            <a:off x="6031965" y="2368030"/>
            <a:ext cx="2041251" cy="34454"/>
          </a:xfrm>
          <a:prstGeom prst="straightConnector1">
            <a:avLst/>
          </a:prstGeom>
          <a:ln w="25400">
            <a:solidFill>
              <a:srgbClr val="F0765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647">
            <a:off x="5980666" y="2160750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Effect of Current Month</a:t>
            </a:r>
          </a:p>
        </p:txBody>
      </p:sp>
      <p:sp>
        <p:nvSpPr>
          <p:cNvPr id="82" name="Left Brace 81"/>
          <p:cNvSpPr/>
          <p:nvPr/>
        </p:nvSpPr>
        <p:spPr>
          <a:xfrm>
            <a:off x="4676571" y="1707989"/>
            <a:ext cx="319212" cy="8943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" tIns="9144" rIns="9144" bIns="9144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/>
          </a:p>
        </p:txBody>
      </p:sp>
      <p:sp>
        <p:nvSpPr>
          <p:cNvPr id="84" name="Left Brace 83"/>
          <p:cNvSpPr/>
          <p:nvPr/>
        </p:nvSpPr>
        <p:spPr>
          <a:xfrm>
            <a:off x="4301487" y="1276944"/>
            <a:ext cx="319212" cy="13377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" tIns="9144" rIns="9144" bIns="9144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b="1" dirty="0"/>
          </a:p>
        </p:txBody>
      </p:sp>
      <p:sp>
        <p:nvSpPr>
          <p:cNvPr id="85" name="Left Brace 84"/>
          <p:cNvSpPr/>
          <p:nvPr/>
        </p:nvSpPr>
        <p:spPr>
          <a:xfrm>
            <a:off x="3805974" y="840701"/>
            <a:ext cx="319212" cy="18094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" tIns="9144" rIns="9144" bIns="9144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Effect of Last 4 months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672046" y="395261"/>
            <a:ext cx="2185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Differenced Marketing Expense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528556" y="395261"/>
            <a:ext cx="1772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Differenced Tractor Sales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591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1014581" y="4023230"/>
            <a:ext cx="707884" cy="4372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-164.30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014581" y="1405802"/>
            <a:ext cx="707884" cy="4372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15.16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014581" y="1842040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-64.71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14581" y="2278278"/>
            <a:ext cx="707884" cy="43723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-128.07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014581" y="2714516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178.99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014581" y="3150754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-195.41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014581" y="4459468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-168.75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014581" y="3586992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046908" y="4457482"/>
            <a:ext cx="707884" cy="4372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-164.30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046908" y="1840054"/>
            <a:ext cx="707884" cy="4372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15.16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046908" y="2276292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-64.71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046908" y="2712530"/>
            <a:ext cx="707884" cy="43723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-128.07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5046908" y="3148768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178.99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046908" y="3585006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-195.41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046908" y="4021244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5046908" y="1403816"/>
            <a:ext cx="707884" cy="437231"/>
          </a:xfrm>
          <a:prstGeom prst="round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9968691" y="2283944"/>
            <a:ext cx="707884" cy="4372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15.16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9968691" y="2720182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-64.71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9968691" y="3156420"/>
            <a:ext cx="707884" cy="43723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-128.07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9968691" y="3592658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178.99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9968691" y="4028896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-195.41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9968691" y="4465134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9968691" y="1847706"/>
            <a:ext cx="707884" cy="437231"/>
          </a:xfrm>
          <a:prstGeom prst="round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9968691" y="1414933"/>
            <a:ext cx="707884" cy="437231"/>
          </a:xfrm>
          <a:prstGeom prst="round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356284" y="3070333"/>
            <a:ext cx="570513" cy="57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-64.71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356283" y="2209077"/>
            <a:ext cx="570513" cy="57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128.07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6331471" y="4028681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-72.0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331471" y="1411253"/>
            <a:ext cx="707884" cy="4372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3.0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331471" y="1847491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98.0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6331471" y="2283729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38.0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331471" y="2719967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60.0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331471" y="3156205"/>
            <a:ext cx="707884" cy="437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-5.0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331471" y="4464919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-31.0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331471" y="3592443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20494" y="3071326"/>
            <a:ext cx="570513" cy="57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-64.71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220493" y="2210070"/>
            <a:ext cx="570513" cy="57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128.07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195681" y="4029674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-72.0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195681" y="1412246"/>
            <a:ext cx="707884" cy="4372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3.0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195681" y="1848484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98.0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195681" y="2284722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38.0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195681" y="2720960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60.0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195681" y="3157198"/>
            <a:ext cx="707884" cy="437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-5.0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195681" y="4465912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-31.0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195681" y="3593436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849997" y="4022237"/>
            <a:ext cx="707884" cy="4372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-164.30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3849997" y="1404809"/>
            <a:ext cx="707884" cy="4372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15.16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3849997" y="1841047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-64.71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3849997" y="2277285"/>
            <a:ext cx="707884" cy="43723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-128.07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3849997" y="2713523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178.99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3849997" y="3149761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-195.41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3849997" y="4458475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-168.75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3849997" y="3585999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8917408" y="4464919"/>
            <a:ext cx="707884" cy="4372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-164.30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8917408" y="1847491"/>
            <a:ext cx="707884" cy="4372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15.16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8917408" y="2283729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-64.71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8917408" y="2719967"/>
            <a:ext cx="707884" cy="43723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-128.07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8917408" y="3156205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178.99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8917408" y="3592443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-195.41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8917408" y="4028681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8917408" y="1411253"/>
            <a:ext cx="707884" cy="437231"/>
          </a:xfrm>
          <a:prstGeom prst="round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7720497" y="4029674"/>
            <a:ext cx="707884" cy="4372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-164.30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7720497" y="1412246"/>
            <a:ext cx="707884" cy="4372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15.16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7720497" y="1848484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-64.71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720497" y="2284722"/>
            <a:ext cx="707884" cy="43723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-128.07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7720497" y="2720960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178.99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7720497" y="3157198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-195.41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7720497" y="4465912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-168.75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7720497" y="3593436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4214167" y="2283944"/>
            <a:ext cx="707884" cy="4372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15.16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4214167" y="2720182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-64.71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4214167" y="3156420"/>
            <a:ext cx="707884" cy="43723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-128.07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14214167" y="3592658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178.99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4214167" y="4028896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-195.41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4214167" y="4465134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4214167" y="1847706"/>
            <a:ext cx="707884" cy="437231"/>
          </a:xfrm>
          <a:prstGeom prst="round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14214167" y="1414933"/>
            <a:ext cx="707884" cy="437231"/>
          </a:xfrm>
          <a:prstGeom prst="round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5251543" y="2725633"/>
            <a:ext cx="707884" cy="4372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15.16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15251543" y="3161871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-64.71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5251543" y="3598109"/>
            <a:ext cx="707884" cy="43723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-128.07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5251543" y="4034347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178.99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15251543" y="4470585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-195.41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15251543" y="2289395"/>
            <a:ext cx="707884" cy="437231"/>
          </a:xfrm>
          <a:prstGeom prst="round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5251543" y="1856622"/>
            <a:ext cx="707884" cy="437231"/>
          </a:xfrm>
          <a:prstGeom prst="round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15251543" y="1411253"/>
            <a:ext cx="707884" cy="437231"/>
          </a:xfrm>
          <a:prstGeom prst="round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3162884" y="4464919"/>
            <a:ext cx="707884" cy="4372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-164.30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13162884" y="1847491"/>
            <a:ext cx="707884" cy="4372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15.16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3162884" y="2283729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-64.71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13162884" y="2719967"/>
            <a:ext cx="707884" cy="43723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-128.07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13162884" y="3156205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178.99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13162884" y="3592443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-195.41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13162884" y="4028681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13162884" y="1411253"/>
            <a:ext cx="707884" cy="437231"/>
          </a:xfrm>
          <a:prstGeom prst="round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1079680" y="3070333"/>
            <a:ext cx="570513" cy="57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-64.71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1079679" y="2209077"/>
            <a:ext cx="570513" cy="57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128.07</a:t>
            </a:r>
          </a:p>
        </p:txBody>
      </p:sp>
      <p:sp>
        <p:nvSpPr>
          <p:cNvPr id="226" name="Rounded Rectangle 225"/>
          <p:cNvSpPr/>
          <p:nvPr/>
        </p:nvSpPr>
        <p:spPr>
          <a:xfrm>
            <a:off x="11054867" y="4028681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-72.0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11054867" y="1411253"/>
            <a:ext cx="707884" cy="4372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3.0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11054867" y="1847491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98.0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11054867" y="2283729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38.0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11054867" y="2719967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60.0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1054867" y="3156205"/>
            <a:ext cx="707884" cy="437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-5.0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11054867" y="4464919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-31.0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11054867" y="3592443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6445291" y="3078471"/>
            <a:ext cx="570513" cy="57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-64.71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6445290" y="2217215"/>
            <a:ext cx="570513" cy="57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128.07</a:t>
            </a:r>
          </a:p>
        </p:txBody>
      </p:sp>
      <p:sp>
        <p:nvSpPr>
          <p:cNvPr id="236" name="Rounded Rectangle 235"/>
          <p:cNvSpPr/>
          <p:nvPr/>
        </p:nvSpPr>
        <p:spPr>
          <a:xfrm>
            <a:off x="16420482" y="4036819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-72.0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16420482" y="1419391"/>
            <a:ext cx="707884" cy="4372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3.0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16420482" y="1855629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98.0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16420482" y="2291867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38.0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16420482" y="2728105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60.0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16420482" y="3164343"/>
            <a:ext cx="707884" cy="437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-5.0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16420482" y="4473057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-31.0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6420482" y="3600581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cxnSp>
        <p:nvCxnSpPr>
          <p:cNvPr id="245" name="Straight Arrow Connector 244"/>
          <p:cNvCxnSpPr>
            <a:stCxn id="8" idx="3"/>
            <a:endCxn id="90" idx="1"/>
          </p:cNvCxnSpPr>
          <p:nvPr/>
        </p:nvCxnSpPr>
        <p:spPr>
          <a:xfrm>
            <a:off x="1782266" y="2938139"/>
            <a:ext cx="413421" cy="1437"/>
          </a:xfrm>
          <a:prstGeom prst="straightConnector1">
            <a:avLst/>
          </a:prstGeom>
          <a:ln w="25400">
            <a:solidFill>
              <a:srgbClr val="F0765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5" idx="3"/>
            <a:endCxn id="139" idx="1"/>
          </p:cNvCxnSpPr>
          <p:nvPr/>
        </p:nvCxnSpPr>
        <p:spPr>
          <a:xfrm>
            <a:off x="5854699" y="2938133"/>
            <a:ext cx="476772" cy="444"/>
          </a:xfrm>
          <a:prstGeom prst="straightConnector1">
            <a:avLst/>
          </a:prstGeom>
          <a:ln w="25400">
            <a:solidFill>
              <a:srgbClr val="F0765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ounded Rectangle 246"/>
          <p:cNvSpPr/>
          <p:nvPr/>
        </p:nvSpPr>
        <p:spPr>
          <a:xfrm>
            <a:off x="12175006" y="4028681"/>
            <a:ext cx="707884" cy="4372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-164.30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12175006" y="1411253"/>
            <a:ext cx="707884" cy="4372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15.16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12175006" y="1847491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-64.71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12175006" y="2283729"/>
            <a:ext cx="707884" cy="43723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-128.07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12175006" y="2719967"/>
            <a:ext cx="707884" cy="437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178.99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12175006" y="3156205"/>
            <a:ext cx="707884" cy="437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-195.41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12175006" y="4464919"/>
            <a:ext cx="707884" cy="437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4D4543"/>
                </a:solidFill>
              </a:rPr>
              <a:t>-168.75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12175006" y="3592443"/>
            <a:ext cx="707884" cy="437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900" b="1" dirty="0">
                <a:solidFill>
                  <a:srgbClr val="4D4543"/>
                </a:solidFill>
              </a:rPr>
              <a:t>…</a:t>
            </a:r>
            <a:endParaRPr lang="en-US" sz="900" b="1" dirty="0">
              <a:solidFill>
                <a:srgbClr val="4D4543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0332" y="2656709"/>
            <a:ext cx="801933" cy="562848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5" name="Rounded Rectangle 254"/>
          <p:cNvSpPr/>
          <p:nvPr/>
        </p:nvSpPr>
        <p:spPr>
          <a:xfrm>
            <a:off x="3787314" y="2656709"/>
            <a:ext cx="2067391" cy="562848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6" name="Rounded Rectangle 255"/>
          <p:cNvSpPr/>
          <p:nvPr/>
        </p:nvSpPr>
        <p:spPr>
          <a:xfrm>
            <a:off x="7662273" y="2656709"/>
            <a:ext cx="3091294" cy="562848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7" name="Rounded Rectangle 256"/>
          <p:cNvSpPr/>
          <p:nvPr/>
        </p:nvSpPr>
        <p:spPr>
          <a:xfrm>
            <a:off x="12111511" y="2656709"/>
            <a:ext cx="3903195" cy="562848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8" name="Straight Arrow Connector 257"/>
          <p:cNvCxnSpPr>
            <a:stCxn id="256" idx="3"/>
            <a:endCxn id="230" idx="1"/>
          </p:cNvCxnSpPr>
          <p:nvPr/>
        </p:nvCxnSpPr>
        <p:spPr>
          <a:xfrm>
            <a:off x="10753567" y="2938133"/>
            <a:ext cx="301300" cy="444"/>
          </a:xfrm>
          <a:prstGeom prst="straightConnector1">
            <a:avLst/>
          </a:prstGeom>
          <a:ln w="25400">
            <a:solidFill>
              <a:srgbClr val="F0765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257" idx="3"/>
            <a:endCxn id="240" idx="1"/>
          </p:cNvCxnSpPr>
          <p:nvPr/>
        </p:nvCxnSpPr>
        <p:spPr>
          <a:xfrm>
            <a:off x="16014704" y="2938133"/>
            <a:ext cx="405778" cy="8586"/>
          </a:xfrm>
          <a:prstGeom prst="straightConnector1">
            <a:avLst/>
          </a:prstGeom>
          <a:ln w="25400">
            <a:solidFill>
              <a:srgbClr val="F0765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1045695" y="902575"/>
            <a:ext cx="83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Diff_Mkt</a:t>
            </a:r>
            <a:r>
              <a:rPr lang="en-US" sz="1200" b="1" dirty="0"/>
              <a:t>_</a:t>
            </a:r>
          </a:p>
          <a:p>
            <a:r>
              <a:rPr lang="en-US" sz="1200" b="1" dirty="0" err="1"/>
              <a:t>Exp</a:t>
            </a:r>
            <a:endParaRPr lang="en-US" sz="1200" b="1" dirty="0"/>
          </a:p>
        </p:txBody>
      </p:sp>
      <p:sp>
        <p:nvSpPr>
          <p:cNvPr id="261" name="TextBox 260"/>
          <p:cNvSpPr txBox="1"/>
          <p:nvPr/>
        </p:nvSpPr>
        <p:spPr>
          <a:xfrm>
            <a:off x="2296153" y="902575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Diff_</a:t>
            </a:r>
          </a:p>
          <a:p>
            <a:r>
              <a:rPr lang="en-US" sz="1200" b="1" dirty="0"/>
              <a:t>Sales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3858529" y="902575"/>
            <a:ext cx="83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Diff_Mkt</a:t>
            </a:r>
            <a:r>
              <a:rPr lang="en-US" sz="1200" b="1" dirty="0"/>
              <a:t>_</a:t>
            </a:r>
          </a:p>
          <a:p>
            <a:r>
              <a:rPr lang="en-US" sz="1200" b="1" dirty="0" err="1"/>
              <a:t>Exp</a:t>
            </a:r>
            <a:endParaRPr lang="en-US" sz="1200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4977679" y="90257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Diff_Mkt</a:t>
            </a:r>
            <a:r>
              <a:rPr lang="en-US" sz="1200" b="1" dirty="0"/>
              <a:t>_</a:t>
            </a:r>
          </a:p>
          <a:p>
            <a:r>
              <a:rPr lang="en-US" sz="1200" b="1" dirty="0"/>
              <a:t>Exp_lag_1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6412702" y="902575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Diff_</a:t>
            </a:r>
          </a:p>
          <a:p>
            <a:r>
              <a:rPr lang="en-US" sz="1200" b="1" dirty="0"/>
              <a:t>Sales</a:t>
            </a:r>
            <a:endParaRPr lang="en-US" sz="1200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11167119" y="902575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Diff_</a:t>
            </a:r>
          </a:p>
          <a:p>
            <a:r>
              <a:rPr lang="en-US" sz="1200" b="1" dirty="0"/>
              <a:t>Sales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7720340" y="902575"/>
            <a:ext cx="83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Diff_Mkt</a:t>
            </a:r>
            <a:r>
              <a:rPr lang="en-US" sz="1200" b="1" dirty="0"/>
              <a:t>_</a:t>
            </a:r>
          </a:p>
          <a:p>
            <a:r>
              <a:rPr lang="en-US" sz="1200" b="1" dirty="0" err="1"/>
              <a:t>Exp</a:t>
            </a:r>
            <a:endParaRPr lang="en-US" sz="1200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8841735" y="90257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Diff_Mkt</a:t>
            </a:r>
            <a:r>
              <a:rPr lang="en-US" sz="1200" b="1" dirty="0"/>
              <a:t>_</a:t>
            </a:r>
          </a:p>
          <a:p>
            <a:r>
              <a:rPr lang="en-US" sz="1200" b="1" dirty="0"/>
              <a:t>Exp_lag_1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9887605" y="90257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Diff_Mkt</a:t>
            </a:r>
            <a:r>
              <a:rPr lang="en-US" sz="1200" b="1" dirty="0"/>
              <a:t>_</a:t>
            </a:r>
          </a:p>
          <a:p>
            <a:r>
              <a:rPr lang="en-US" sz="1200" b="1" dirty="0"/>
              <a:t>Exp_lag_2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16545589" y="90504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Diff_</a:t>
            </a:r>
          </a:p>
          <a:p>
            <a:r>
              <a:rPr lang="en-US" sz="1200" b="1" dirty="0"/>
              <a:t>Sales</a:t>
            </a:r>
            <a:endParaRPr lang="en-US" sz="1200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12156755" y="902575"/>
            <a:ext cx="83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Diff_Mkt</a:t>
            </a:r>
            <a:r>
              <a:rPr lang="en-US" sz="1200" b="1" dirty="0"/>
              <a:t>_</a:t>
            </a:r>
          </a:p>
          <a:p>
            <a:r>
              <a:rPr lang="en-US" sz="1200" b="1" dirty="0" err="1"/>
              <a:t>Exp</a:t>
            </a:r>
            <a:endParaRPr lang="en-US" sz="1200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13051896" y="90257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Diff_Mkt</a:t>
            </a:r>
            <a:r>
              <a:rPr lang="en-US" sz="1200" b="1" dirty="0"/>
              <a:t>_</a:t>
            </a:r>
          </a:p>
          <a:p>
            <a:r>
              <a:rPr lang="en-US" sz="1200" b="1" dirty="0"/>
              <a:t>Exp_lag_1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14227872" y="90257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Diff_Mkt</a:t>
            </a:r>
            <a:r>
              <a:rPr lang="en-US" sz="1200" b="1" dirty="0"/>
              <a:t>_</a:t>
            </a:r>
          </a:p>
          <a:p>
            <a:r>
              <a:rPr lang="en-US" sz="1200" b="1" dirty="0"/>
              <a:t>Exp_lag_2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5213947" y="90257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Diff_Mkt</a:t>
            </a:r>
            <a:r>
              <a:rPr lang="en-US" sz="1200" b="1" dirty="0"/>
              <a:t>_</a:t>
            </a:r>
          </a:p>
          <a:p>
            <a:r>
              <a:rPr lang="en-US" sz="1200" b="1" dirty="0"/>
              <a:t>Exp_lag_3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1735305" y="4456996"/>
            <a:ext cx="769770" cy="2211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ARIMA Model No </a:t>
            </a:r>
            <a:r>
              <a:rPr lang="en-US" sz="1400" b="1" dirty="0" err="1"/>
              <a:t>Regressor</a:t>
            </a:r>
            <a:endParaRPr lang="en-US" sz="1400" b="1" dirty="0"/>
          </a:p>
        </p:txBody>
      </p:sp>
      <p:sp>
        <p:nvSpPr>
          <p:cNvPr id="274" name="Left Brace 273"/>
          <p:cNvSpPr/>
          <p:nvPr/>
        </p:nvSpPr>
        <p:spPr>
          <a:xfrm rot="16200000">
            <a:off x="5059791" y="3967922"/>
            <a:ext cx="769770" cy="31893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Model With 1 Month Lag </a:t>
            </a:r>
            <a:r>
              <a:rPr lang="en-US" sz="1400" b="1" dirty="0" err="1"/>
              <a:t>Regressor</a:t>
            </a:r>
            <a:endParaRPr lang="en-US" sz="1400" b="1" dirty="0"/>
          </a:p>
        </p:txBody>
      </p:sp>
      <p:sp>
        <p:nvSpPr>
          <p:cNvPr id="275" name="Left Brace 274"/>
          <p:cNvSpPr/>
          <p:nvPr/>
        </p:nvSpPr>
        <p:spPr>
          <a:xfrm rot="16200000">
            <a:off x="9357585" y="3542319"/>
            <a:ext cx="769770" cy="404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Model With 2 Months Lag </a:t>
            </a:r>
            <a:r>
              <a:rPr lang="en-US" sz="1400" b="1" dirty="0" err="1"/>
              <a:t>Regressor</a:t>
            </a:r>
            <a:endParaRPr lang="en-US" sz="1400" b="1" dirty="0"/>
          </a:p>
        </p:txBody>
      </p:sp>
      <p:sp>
        <p:nvSpPr>
          <p:cNvPr id="276" name="Left Brace 275"/>
          <p:cNvSpPr/>
          <p:nvPr/>
        </p:nvSpPr>
        <p:spPr>
          <a:xfrm rot="16200000">
            <a:off x="14246317" y="3106410"/>
            <a:ext cx="769770" cy="4912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Model With 3 Months Lag </a:t>
            </a:r>
            <a:r>
              <a:rPr lang="en-US" sz="1400" b="1" dirty="0" err="1"/>
              <a:t>Regressor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02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289</Words>
  <Application>Microsoft Macintosh PowerPoint</Application>
  <PresentationFormat>Custom</PresentationFormat>
  <Paragraphs>167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Saha, Anindya</dc:creator>
  <cp:lastModifiedBy>Saha, Anindya</cp:lastModifiedBy>
  <cp:revision>24</cp:revision>
  <dcterms:created xsi:type="dcterms:W3CDTF">2017-07-10T21:06:19Z</dcterms:created>
  <dcterms:modified xsi:type="dcterms:W3CDTF">2017-07-11T01:17:38Z</dcterms:modified>
</cp:coreProperties>
</file>