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92" r:id="rId1"/>
  </p:sldMasterIdLst>
  <p:sldIdLst>
    <p:sldId id="258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4" r:id="rId16"/>
    <p:sldId id="275" r:id="rId17"/>
    <p:sldId id="280" r:id="rId18"/>
    <p:sldId id="276" r:id="rId19"/>
    <p:sldId id="278" r:id="rId20"/>
    <p:sldId id="272" r:id="rId21"/>
    <p:sldId id="283" r:id="rId22"/>
    <p:sldId id="273" r:id="rId23"/>
    <p:sldId id="281" r:id="rId24"/>
    <p:sldId id="284" r:id="rId25"/>
    <p:sldId id="285" r:id="rId26"/>
    <p:sldId id="287" r:id="rId27"/>
    <p:sldId id="282" r:id="rId28"/>
    <p:sldId id="279" r:id="rId29"/>
    <p:sldId id="286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71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C87078D-7C97-445D-B869-514674818189}" type="datetimeFigureOut">
              <a:rPr lang="en-US" smtClean="0"/>
              <a:pPr/>
              <a:t>9/23/2018</a:t>
            </a:fld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E9AC228-4B79-4D37-89EC-88929FBF5EB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571481"/>
            <a:ext cx="7358114" cy="3786214"/>
          </a:xfrm>
          <a:prstGeom prst="rect">
            <a:avLst/>
          </a:prstGeom>
        </p:spPr>
      </p:pic>
      <p:pic>
        <p:nvPicPr>
          <p:cNvPr id="3" name="Picture 2" descr="py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4429132"/>
            <a:ext cx="7929618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29"/>
            <a:ext cx="8134768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00042"/>
            <a:ext cx="8001056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9"/>
          <p:cNvPicPr>
            <a:picLocks noChangeAspect="1" noChangeArrowheads="1"/>
          </p:cNvPicPr>
          <p:nvPr/>
        </p:nvPicPr>
        <p:blipFill>
          <a:blip r:embed="rId2"/>
          <a:srcRect r="2067"/>
          <a:stretch>
            <a:fillRect/>
          </a:stretch>
        </p:blipFill>
        <p:spPr bwMode="auto">
          <a:xfrm>
            <a:off x="0" y="142852"/>
            <a:ext cx="9001156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8"/>
          <p:cNvPicPr>
            <a:picLocks noChangeAspect="1" noChangeArrowheads="1"/>
          </p:cNvPicPr>
          <p:nvPr/>
        </p:nvPicPr>
        <p:blipFill>
          <a:blip r:embed="rId2"/>
          <a:srcRect t="18182"/>
          <a:stretch>
            <a:fillRect/>
          </a:stretch>
        </p:blipFill>
        <p:spPr bwMode="auto">
          <a:xfrm>
            <a:off x="0" y="4429132"/>
            <a:ext cx="692945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285720" y="142852"/>
            <a:ext cx="571504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Reading Strings</a:t>
            </a:r>
          </a:p>
          <a:p>
            <a:endParaRPr lang="en-IN" sz="2400" u="sng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Var = input(“Enter the String \n”)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u="sng" dirty="0" smtClean="0"/>
              <a:t>Printing Strings</a:t>
            </a:r>
          </a:p>
          <a:p>
            <a:endParaRPr lang="en-IN" sz="2400" b="1" u="sng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rint (“Hello world”)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rint (‘Hello world’)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rint (“ \”python\” ”)     //  </a:t>
            </a: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output: “python”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print (“ ”python” ”)       // </a:t>
            </a: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28926" y="2000240"/>
            <a:ext cx="4786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Examples: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print (“Hello” + “  world”)</a:t>
            </a:r>
          </a:p>
          <a:p>
            <a:pPr algn="just"/>
            <a:r>
              <a:rPr lang="en-IN" sz="2400" dirty="0" smtClean="0"/>
              <a:t>p</a:t>
            </a:r>
            <a:r>
              <a:rPr lang="en-IN" sz="2400" dirty="0" smtClean="0"/>
              <a:t>rint (“Hello ” , ”world”)</a:t>
            </a:r>
          </a:p>
          <a:p>
            <a:pPr algn="just"/>
            <a:r>
              <a:rPr lang="en-IN" sz="2400" dirty="0" smtClean="0">
                <a:solidFill>
                  <a:srgbClr val="00B0F0"/>
                </a:solidFill>
              </a:rPr>
              <a:t>//output:  Hello world</a:t>
            </a:r>
            <a:r>
              <a:rPr lang="en-IN" sz="2400" dirty="0" smtClean="0"/>
              <a:t> 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Var=“Hello ”+str(123)</a:t>
            </a:r>
          </a:p>
          <a:p>
            <a:pPr algn="just"/>
            <a:r>
              <a:rPr lang="en-IN" sz="2400" dirty="0" smtClean="0">
                <a:solidFill>
                  <a:srgbClr val="00B0F0"/>
                </a:solidFill>
              </a:rPr>
              <a:t>//output:  Hello 123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2"/>
          <a:srcRect t="9443" b="12066"/>
          <a:stretch>
            <a:fillRect/>
          </a:stretch>
        </p:blipFill>
        <p:spPr bwMode="auto">
          <a:xfrm>
            <a:off x="0" y="214290"/>
            <a:ext cx="814231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714884"/>
            <a:ext cx="64103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273019"/>
            <a:ext cx="80010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 smtClean="0"/>
              <a:t>Examples:</a:t>
            </a:r>
          </a:p>
          <a:p>
            <a:endParaRPr lang="en-IN" sz="2000" dirty="0" smtClean="0"/>
          </a:p>
          <a:p>
            <a:r>
              <a:rPr lang="en-IN" sz="2000" dirty="0" smtClean="0"/>
              <a:t>Var= “python”</a:t>
            </a:r>
          </a:p>
          <a:p>
            <a:r>
              <a:rPr lang="en-IN" sz="2000" dirty="0" smtClean="0"/>
              <a:t>print ( Var.upper() )   </a:t>
            </a:r>
            <a:r>
              <a:rPr lang="en-IN" sz="2000" dirty="0" smtClean="0">
                <a:solidFill>
                  <a:srgbClr val="00B0F0"/>
                </a:solidFill>
              </a:rPr>
              <a:t>//output:  PYTHON</a:t>
            </a:r>
          </a:p>
          <a:p>
            <a:r>
              <a:rPr lang="en-IN" sz="2000" dirty="0" smtClean="0">
                <a:solidFill>
                  <a:srgbClr val="00B0F0"/>
                </a:solidFill>
              </a:rPr>
              <a:t> </a:t>
            </a:r>
            <a:endParaRPr lang="en-IN" sz="2000" dirty="0" smtClean="0"/>
          </a:p>
          <a:p>
            <a:r>
              <a:rPr lang="en-IN" sz="2000" dirty="0" smtClean="0"/>
              <a:t>Var = “cat,dog,owl”</a:t>
            </a:r>
          </a:p>
          <a:p>
            <a:r>
              <a:rPr lang="en-IN" sz="2000" dirty="0" smtClean="0"/>
              <a:t>print ( Var.split(‘,’) )  </a:t>
            </a:r>
            <a:r>
              <a:rPr lang="en-IN" sz="2000" dirty="0" smtClean="0">
                <a:solidFill>
                  <a:srgbClr val="00B0F0"/>
                </a:solidFill>
              </a:rPr>
              <a:t>// output: [‘cat’ , ’dog’ , ’owl’]</a:t>
            </a:r>
          </a:p>
          <a:p>
            <a:endParaRPr lang="en-IN" sz="2000" dirty="0" smtClean="0">
              <a:solidFill>
                <a:srgbClr val="00B0F0"/>
              </a:solidFill>
            </a:endParaRPr>
          </a:p>
          <a:p>
            <a:r>
              <a:rPr lang="en-IN" sz="2000" dirty="0" smtClean="0"/>
              <a:t>Var=“Hello”</a:t>
            </a:r>
          </a:p>
          <a:p>
            <a:r>
              <a:rPr lang="en-IN" sz="2000" dirty="0" smtClean="0"/>
              <a:t>x=Var[1: ]  </a:t>
            </a:r>
            <a:r>
              <a:rPr lang="en-IN" sz="2000" dirty="0" smtClean="0">
                <a:solidFill>
                  <a:srgbClr val="00B0F0"/>
                </a:solidFill>
              </a:rPr>
              <a:t>//  ello</a:t>
            </a:r>
            <a:r>
              <a:rPr lang="en-IN" sz="2000" dirty="0" smtClean="0"/>
              <a:t>  </a:t>
            </a:r>
          </a:p>
          <a:p>
            <a:r>
              <a:rPr lang="en-IN" sz="2000" dirty="0" smtClean="0"/>
              <a:t>y=Var[ :3]    </a:t>
            </a:r>
            <a:r>
              <a:rPr lang="en-IN" sz="2000" dirty="0" smtClean="0">
                <a:solidFill>
                  <a:srgbClr val="00B0F0"/>
                </a:solidFill>
              </a:rPr>
              <a:t>// Hell</a:t>
            </a:r>
          </a:p>
          <a:p>
            <a:r>
              <a:rPr lang="en-IN" sz="2000" dirty="0" smtClean="0"/>
              <a:t>z=Var[-2:]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smtClean="0">
                <a:solidFill>
                  <a:srgbClr val="00B0F0"/>
                </a:solidFill>
              </a:rPr>
              <a:t>   //lo          -1 is the  index for last character</a:t>
            </a:r>
          </a:p>
          <a:p>
            <a:endParaRPr lang="en-IN" sz="2000" dirty="0" smtClean="0">
              <a:solidFill>
                <a:srgbClr val="00B0F0"/>
              </a:solidFill>
            </a:endParaRPr>
          </a:p>
          <a:p>
            <a:endParaRPr lang="en-IN" sz="2000" dirty="0" smtClean="0">
              <a:solidFill>
                <a:srgbClr val="00B0F0"/>
              </a:solidFill>
            </a:endParaRPr>
          </a:p>
          <a:p>
            <a:r>
              <a:rPr lang="en-IN" sz="2000" dirty="0" smtClean="0"/>
              <a:t>Var= </a:t>
            </a:r>
            <a:r>
              <a:rPr lang="en-IN" sz="2000" dirty="0" smtClean="0"/>
              <a:t>“   python  ”</a:t>
            </a:r>
            <a:endParaRPr lang="en-IN" sz="2000" dirty="0" smtClean="0"/>
          </a:p>
          <a:p>
            <a:r>
              <a:rPr lang="en-IN" sz="2000" dirty="0" smtClean="0"/>
              <a:t>print ( </a:t>
            </a:r>
            <a:r>
              <a:rPr lang="en-IN" sz="2000" dirty="0" smtClean="0"/>
              <a:t>Var.strip() )  </a:t>
            </a:r>
            <a:r>
              <a:rPr lang="en-IN" sz="2000" dirty="0" smtClean="0">
                <a:solidFill>
                  <a:srgbClr val="00B0F0"/>
                </a:solidFill>
              </a:rPr>
              <a:t>// “python”     (remove extra spaces)</a:t>
            </a:r>
          </a:p>
          <a:p>
            <a:endParaRPr lang="en-IN" sz="2000" dirty="0" smtClean="0">
              <a:solidFill>
                <a:srgbClr val="00B0F0"/>
              </a:solidFill>
            </a:endParaRPr>
          </a:p>
          <a:p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6010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59150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643446"/>
            <a:ext cx="61531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428604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Few more string methods: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86578" y="142873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15108" y="1428736"/>
            <a:ext cx="2428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Var = “manage”</a:t>
            </a:r>
          </a:p>
          <a:p>
            <a:r>
              <a:rPr lang="en-IN" dirty="0" smtClean="0"/>
              <a:t>Var.count(‘a’)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00B0F0"/>
                </a:solidFill>
              </a:rPr>
              <a:t>// returns 2</a:t>
            </a: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“ - ”.join([‘co’,’ed’])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// co-ed</a:t>
            </a: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/>
              <a:t>Var = “manage”</a:t>
            </a:r>
          </a:p>
          <a:p>
            <a:r>
              <a:rPr lang="en-IN" dirty="0" smtClean="0"/>
              <a:t>Var.find(‘</a:t>
            </a:r>
            <a:r>
              <a:rPr lang="en-IN" dirty="0" smtClean="0"/>
              <a:t>a’)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//returns  1 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t="10653"/>
          <a:stretch>
            <a:fillRect/>
          </a:stretch>
        </p:blipFill>
        <p:spPr bwMode="auto">
          <a:xfrm>
            <a:off x="0" y="2786058"/>
            <a:ext cx="9144000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85720" y="428604"/>
            <a:ext cx="87154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 smtClean="0"/>
              <a:t>Conditional  statements :</a:t>
            </a:r>
          </a:p>
          <a:p>
            <a:endParaRPr lang="en-IN" sz="2400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statement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 that controls the flow of execution depending on some condition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 the keywords if , elif , and 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 are used for 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conditional statements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48458">
            <a:off x="1011912" y="946946"/>
            <a:ext cx="67549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 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  PYTHON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" name="Picture 2" descr="py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357562"/>
            <a:ext cx="7715304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t="-5618"/>
          <a:stretch>
            <a:fillRect/>
          </a:stretch>
        </p:blipFill>
        <p:spPr bwMode="auto">
          <a:xfrm>
            <a:off x="1928794" y="2143116"/>
            <a:ext cx="5181600" cy="268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57224" y="714356"/>
            <a:ext cx="4362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 smtClean="0"/>
              <a:t>Example:</a:t>
            </a:r>
            <a:endParaRPr lang="en-IN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2153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28677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285728"/>
            <a:ext cx="488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 smtClean="0"/>
              <a:t>LOOPS: </a:t>
            </a:r>
            <a:endParaRPr lang="en-IN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b="22917"/>
          <a:stretch>
            <a:fillRect/>
          </a:stretch>
        </p:blipFill>
        <p:spPr bwMode="auto">
          <a:xfrm>
            <a:off x="0" y="857232"/>
            <a:ext cx="8715404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 t="76694"/>
          <a:stretch>
            <a:fillRect/>
          </a:stretch>
        </p:blipFill>
        <p:spPr bwMode="auto">
          <a:xfrm>
            <a:off x="0" y="285728"/>
            <a:ext cx="8429652" cy="260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3500438"/>
            <a:ext cx="350046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FOR  LOOP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r>
              <a:rPr lang="en-IN" sz="2400" b="1" dirty="0" smtClean="0"/>
              <a:t>for</a:t>
            </a:r>
            <a:r>
              <a:rPr lang="en-IN" sz="2400" dirty="0" smtClean="0"/>
              <a:t>   condition </a:t>
            </a:r>
            <a:r>
              <a:rPr lang="en-IN" sz="2400" b="1" dirty="0" smtClean="0"/>
              <a:t>: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      statements</a:t>
            </a:r>
          </a:p>
          <a:p>
            <a:endParaRPr lang="en-IN" dirty="0" smtClean="0"/>
          </a:p>
          <a:p>
            <a:r>
              <a:rPr lang="en-IN" u="sng" dirty="0" smtClean="0"/>
              <a:t>Ex</a:t>
            </a:r>
            <a:r>
              <a:rPr lang="en-IN" dirty="0" smtClean="0"/>
              <a:t>:</a:t>
            </a:r>
          </a:p>
          <a:p>
            <a:r>
              <a:rPr lang="en-IN" dirty="0" smtClean="0"/>
              <a:t>for  x in range(1:6)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print (x)</a:t>
            </a:r>
          </a:p>
          <a:p>
            <a:r>
              <a:rPr lang="en-IN" dirty="0" smtClean="0"/>
              <a:t>//  1 2 3 4 5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/>
          <p:cNvPicPr>
            <a:picLocks noChangeAspect="1" noChangeArrowheads="1"/>
          </p:cNvPicPr>
          <p:nvPr/>
        </p:nvPicPr>
        <p:blipFill>
          <a:blip r:embed="rId2"/>
          <a:srcRect t="8242"/>
          <a:stretch>
            <a:fillRect/>
          </a:stretch>
        </p:blipFill>
        <p:spPr bwMode="auto">
          <a:xfrm>
            <a:off x="428596" y="352428"/>
            <a:ext cx="7572396" cy="650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7841946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643446"/>
            <a:ext cx="5357850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214842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357298"/>
            <a:ext cx="4143371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28596" y="285728"/>
            <a:ext cx="21809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/>
              <a:t>Math  package: </a:t>
            </a:r>
          </a:p>
          <a:p>
            <a:endParaRPr lang="en-IN" sz="2000" b="1" u="sng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import 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3" y="428604"/>
            <a:ext cx="82868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Fun with python:</a:t>
            </a:r>
          </a:p>
          <a:p>
            <a:endParaRPr lang="en-IN" sz="2800" b="1" u="sng" dirty="0" smtClean="0"/>
          </a:p>
          <a:p>
            <a:r>
              <a:rPr lang="en-IN" sz="2000" b="1" dirty="0" smtClean="0"/>
              <a:t>Single line if-else :        </a:t>
            </a:r>
            <a:r>
              <a:rPr lang="en-IN" sz="2000" dirty="0" smtClean="0"/>
              <a:t>x  if x&gt;y:  y    (no ternary operator)</a:t>
            </a:r>
          </a:p>
          <a:p>
            <a:endParaRPr lang="en-IN" sz="2000" dirty="0" smtClean="0"/>
          </a:p>
          <a:p>
            <a:r>
              <a:rPr lang="en-IN" sz="2000" dirty="0" smtClean="0"/>
              <a:t>Print(3*”hello ” + “ world” )  //hello </a:t>
            </a:r>
            <a:r>
              <a:rPr lang="en-IN" sz="2000" dirty="0" smtClean="0"/>
              <a:t>hello</a:t>
            </a:r>
            <a:r>
              <a:rPr lang="en-IN" sz="2000" dirty="0" smtClean="0"/>
              <a:t> </a:t>
            </a:r>
            <a:r>
              <a:rPr lang="en-IN" sz="2000" dirty="0" smtClean="0"/>
              <a:t>hello</a:t>
            </a:r>
            <a:r>
              <a:rPr lang="en-IN" sz="2000" dirty="0" smtClean="0"/>
              <a:t> world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000" b="1" dirty="0" smtClean="0"/>
              <a:t>sys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</a:t>
            </a:r>
            <a:r>
              <a:rPr lang="en-IN" sz="2000" dirty="0" smtClean="0"/>
              <a:t>var</a:t>
            </a:r>
            <a:r>
              <a:rPr lang="en-IN" sz="2000" dirty="0" smtClean="0"/>
              <a:t>=sys.stdin.read()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sys.stdout.write(“ ”)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Os</a:t>
            </a:r>
          </a:p>
          <a:p>
            <a:endParaRPr lang="en-IN" sz="2000" b="1" dirty="0" smtClean="0"/>
          </a:p>
          <a:p>
            <a:r>
              <a:rPr lang="en-IN" sz="2000" dirty="0" smtClean="0"/>
              <a:t> </a:t>
            </a:r>
            <a:r>
              <a:rPr lang="en-IN" sz="2000" dirty="0" smtClean="0"/>
              <a:t>    basic linux commands.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smtClean="0"/>
              <a:t>    </a:t>
            </a:r>
            <a:r>
              <a:rPr lang="en-IN" sz="2000" b="1" dirty="0" smtClean="0"/>
              <a:t>ex:    </a:t>
            </a:r>
            <a:r>
              <a:rPr lang="en-IN" sz="2000" dirty="0" smtClean="0"/>
              <a:t>os.listdir(path)  –  lists the files in the directories.</a:t>
            </a:r>
          </a:p>
          <a:p>
            <a:r>
              <a:rPr lang="en-IN" sz="2000" dirty="0" smtClean="0"/>
              <a:t>     </a:t>
            </a:r>
          </a:p>
          <a:p>
            <a:endParaRPr lang="en-IN" sz="2800" b="1" u="sng" dirty="0" smtClean="0"/>
          </a:p>
          <a:p>
            <a:r>
              <a:rPr lang="en-IN" sz="2800" b="1" u="sng" dirty="0" smtClean="0"/>
              <a:t> </a:t>
            </a:r>
            <a:endParaRPr lang="en-IN" sz="2800" b="1" u="sng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9013" y="3028950"/>
            <a:ext cx="20859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</a:t>
            </a:r>
            <a:r>
              <a:rPr lang="en-IN" sz="2000" b="1" dirty="0" smtClean="0"/>
              <a:t>Time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/>
          </a:p>
          <a:p>
            <a:r>
              <a:rPr lang="en-IN" sz="2000" u="sng" dirty="0" smtClean="0">
                <a:latin typeface="Arial" pitchFamily="34" charset="0"/>
                <a:cs typeface="Arial" pitchFamily="34" charset="0"/>
              </a:rPr>
              <a:t>Getting current date and time:   </a:t>
            </a:r>
          </a:p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smtClean="0">
                <a:latin typeface="Arial Narrow" pitchFamily="34" charset="0"/>
                <a:cs typeface="Arial" pitchFamily="34" charset="0"/>
              </a:rPr>
              <a:t>localtime(time.time())</a:t>
            </a:r>
          </a:p>
          <a:p>
            <a:r>
              <a:rPr lang="en-IN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output: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Local current time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time.struct_time(tm_year=2013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tm_mon=7, tm_mday=17,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tm_hour=21, tm_min=26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tm_sec=3, tm_wday=2, tm_yday=198, tm_isds</a:t>
            </a:r>
            <a:r>
              <a:rPr lang="en-IN" sz="2000" dirty="0" smtClean="0"/>
              <a:t>t=0)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b="1" dirty="0" smtClean="0">
                <a:latin typeface="Arial Narrow" pitchFamily="34" charset="0"/>
              </a:rPr>
              <a:t>time.asctime(time.localtime(time.time</a:t>
            </a:r>
            <a:r>
              <a:rPr lang="en-IN" sz="2000" b="1" dirty="0" smtClean="0">
                <a:latin typeface="Arial Narrow" pitchFamily="34" charset="0"/>
              </a:rPr>
              <a:t>()) )</a:t>
            </a:r>
            <a:endParaRPr lang="en-IN" sz="2000" b="1" dirty="0" smtClean="0">
              <a:latin typeface="Arial Narrow" pitchFamily="34" charset="0"/>
            </a:endParaRPr>
          </a:p>
          <a:p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  Mon Sept 24  10:17:09 2018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u="sng" dirty="0" smtClean="0"/>
              <a:t>Getting  calendar:</a:t>
            </a:r>
          </a:p>
          <a:p>
            <a:endParaRPr lang="en-IN" sz="2000" b="1" dirty="0" smtClean="0">
              <a:latin typeface="Arial Narrow" pitchFamily="34" charset="0"/>
            </a:endParaRPr>
          </a:p>
          <a:p>
            <a:r>
              <a:rPr lang="en-IN" sz="2000" b="1" dirty="0" smtClean="0">
                <a:latin typeface="Arial Narrow" pitchFamily="34" charset="0"/>
              </a:rPr>
              <a:t>calendar.month(2008,1)</a:t>
            </a:r>
          </a:p>
          <a:p>
            <a:r>
              <a:rPr lang="en-IN" sz="2000" dirty="0" smtClean="0"/>
              <a:t>               </a:t>
            </a:r>
            <a:r>
              <a:rPr lang="en-IN" sz="2000" dirty="0" smtClean="0"/>
              <a:t>January </a:t>
            </a:r>
            <a:r>
              <a:rPr lang="en-IN" sz="2000" dirty="0" smtClean="0"/>
              <a:t>2008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 </a:t>
            </a:r>
            <a:r>
              <a:rPr lang="en-IN" sz="2000" dirty="0" smtClean="0"/>
              <a:t>Mo Tu We Th </a:t>
            </a:r>
            <a:r>
              <a:rPr lang="en-IN" sz="2000" dirty="0" smtClean="0"/>
              <a:t> Fr </a:t>
            </a:r>
            <a:r>
              <a:rPr lang="en-IN" sz="2000" dirty="0" smtClean="0"/>
              <a:t>Sa Su 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 1     2     3   4    5   6    7   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 8     9    10  11 </a:t>
            </a:r>
            <a:r>
              <a:rPr lang="en-IN" sz="2000" dirty="0" smtClean="0"/>
              <a:t>12 13 14 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15   16   17  18 </a:t>
            </a:r>
            <a:r>
              <a:rPr lang="en-IN" sz="2000" dirty="0" smtClean="0"/>
              <a:t>19 20 </a:t>
            </a:r>
            <a:r>
              <a:rPr lang="en-IN" sz="2000" dirty="0" smtClean="0"/>
              <a:t>21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</a:t>
            </a:r>
            <a:r>
              <a:rPr lang="en-IN" sz="2000" dirty="0" smtClean="0"/>
              <a:t>22 </a:t>
            </a:r>
            <a:r>
              <a:rPr lang="en-IN" sz="2000" dirty="0" smtClean="0"/>
              <a:t>  23   24  25 </a:t>
            </a:r>
            <a:r>
              <a:rPr lang="en-IN" sz="2000" dirty="0" smtClean="0"/>
              <a:t>26 27 28 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29   30   31</a:t>
            </a:r>
            <a:endParaRPr lang="en-IN" sz="2000" dirty="0" smtClean="0"/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857496"/>
            <a:ext cx="73581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b="1" dirty="0" smtClean="0">
              <a:latin typeface="Arial Black" pitchFamily="34" charset="0"/>
            </a:endParaRPr>
          </a:p>
          <a:p>
            <a:r>
              <a:rPr lang="en-IN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Features of</a:t>
            </a:r>
            <a:r>
              <a:rPr lang="en-IN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 Python </a:t>
            </a:r>
            <a:r>
              <a:rPr lang="en-IN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Programming</a:t>
            </a:r>
          </a:p>
          <a:p>
            <a:endParaRPr lang="en-IN" sz="2800" u="sng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Arial Black" pitchFamily="34" charset="0"/>
              </a:rPr>
              <a:t>A simple language which is easier to learn. </a:t>
            </a:r>
            <a:r>
              <a:rPr lang="en-IN" b="1" dirty="0">
                <a:latin typeface="Arial Black" pitchFamily="34" charset="0"/>
              </a:rPr>
              <a:t>Python</a:t>
            </a:r>
            <a:r>
              <a:rPr lang="en-IN" dirty="0">
                <a:latin typeface="Arial Black" pitchFamily="34" charset="0"/>
              </a:rPr>
              <a:t> has a very simple and elegant syntax. ...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Arial Black" pitchFamily="34" charset="0"/>
              </a:rPr>
              <a:t>Free and open-source. ...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Arial Black" pitchFamily="34" charset="0"/>
              </a:rPr>
              <a:t>Portability. ...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Arial Black" pitchFamily="34" charset="0"/>
              </a:rPr>
              <a:t>Extensible and Embeddable. ...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Arial Black" pitchFamily="34" charset="0"/>
              </a:rPr>
              <a:t>A high-level, interpreted language. ...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Arial Black" pitchFamily="34" charset="0"/>
              </a:rPr>
              <a:t>Large standard libraries to solve common tasks. ...</a:t>
            </a: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Arial Black" pitchFamily="34" charset="0"/>
              </a:rPr>
              <a:t>Object-oriented.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85786" y="642918"/>
            <a:ext cx="7715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itchFamily="34" charset="0"/>
              </a:rPr>
              <a:t>Python is a powerful high-level, object-oriented programming language created by Guido van Rossum</a:t>
            </a:r>
            <a:r>
              <a:rPr lang="en-IN" dirty="0" smtClean="0">
                <a:latin typeface="Arial Black" pitchFamily="34" charset="0"/>
              </a:rPr>
              <a:t>.</a:t>
            </a:r>
          </a:p>
          <a:p>
            <a:endParaRPr lang="en-IN" dirty="0">
              <a:latin typeface="Arial Black" pitchFamily="34" charset="0"/>
            </a:endParaRPr>
          </a:p>
          <a:p>
            <a:r>
              <a:rPr lang="en-IN" dirty="0">
                <a:latin typeface="Arial Black" pitchFamily="34" charset="0"/>
              </a:rPr>
              <a:t>Python is a general-purpose language. It has wide range of applications from Web development (like: Django and Bottle), scientific and mathematical computing (Orange, SymPy, NumPy) to desktop graphical user Interfaces (Pygame, Panda3D).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57166"/>
            <a:ext cx="8501122" cy="6215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928670"/>
            <a:ext cx="8286808" cy="4961564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-12696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 Black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Few Important Things to Remember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Open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To represent a statement in Python, newline (enter) is used. The use of semicolon at the end of the statement is optional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(unlike languages like C/C++, PHP). In fact, it's recommended to omit semicolon at the end of the statement in Python.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Instead of curly braces { }, indentations are used to represent a block.</a:t>
            </a:r>
          </a:p>
          <a:p>
            <a:r>
              <a:rPr lang="en-IN" dirty="0">
                <a:latin typeface="Arial Black" pitchFamily="34" charset="0"/>
              </a:rPr>
              <a:t>Generally four whitespaces are used for indentation and is preferred over tabs. Here is an example</a:t>
            </a:r>
            <a:r>
              <a:rPr lang="en-IN" dirty="0" smtClean="0">
                <a:latin typeface="Arial Black" pitchFamily="34" charset="0"/>
              </a:rPr>
              <a:t>.</a:t>
            </a:r>
          </a:p>
          <a:p>
            <a:endParaRPr lang="en-IN" dirty="0">
              <a:latin typeface="Arial Black" pitchFamily="34" charset="0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 im_a_parent: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22222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dirty="0" smtClean="0">
                <a:solidFill>
                  <a:srgbClr val="222222"/>
                </a:solidFill>
                <a:latin typeface="Arial Black" pitchFamily="34" charset="0"/>
                <a:cs typeface="Arial" pitchFamily="34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im_a_child: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     </a:t>
            </a:r>
            <a:r>
              <a:rPr lang="en-US" dirty="0">
                <a:solidFill>
                  <a:srgbClr val="222222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Arial Black" pitchFamily="34" charset="0"/>
                <a:cs typeface="Arial" pitchFamily="34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im_a_grand_child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     im_another_child: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Black" pitchFamily="34" charset="0"/>
                <a:cs typeface="Arial" pitchFamily="34" charset="0"/>
              </a:rPr>
              <a:t>         im_another_grand_child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642918"/>
            <a:ext cx="8429683" cy="5786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57166"/>
            <a:ext cx="8072494" cy="5715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00042"/>
            <a:ext cx="8215370" cy="4214842"/>
          </a:xfrm>
          <a:prstGeom prst="rect">
            <a:avLst/>
          </a:prstGeom>
        </p:spPr>
      </p:pic>
      <p:pic>
        <p:nvPicPr>
          <p:cNvPr id="3" name="Picture 2" descr="py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857760"/>
            <a:ext cx="8072494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85728"/>
            <a:ext cx="8001056" cy="1714512"/>
          </a:xfrm>
          <a:prstGeom prst="rect">
            <a:avLst/>
          </a:prstGeom>
        </p:spPr>
      </p:pic>
      <p:pic>
        <p:nvPicPr>
          <p:cNvPr id="3" name="Picture 2" descr="py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928802"/>
            <a:ext cx="7715304" cy="2449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786" y="4429132"/>
            <a:ext cx="185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X=14</a:t>
            </a:r>
          </a:p>
          <a:p>
            <a:r>
              <a:rPr lang="en-IN" sz="1600" dirty="0" smtClean="0">
                <a:latin typeface="Arial Black" pitchFamily="34" charset="0"/>
              </a:rPr>
              <a:t>Y=‘hello’</a:t>
            </a:r>
          </a:p>
          <a:p>
            <a:r>
              <a:rPr lang="en-IN" sz="1600" dirty="0" smtClean="0">
                <a:latin typeface="Arial Black" pitchFamily="34" charset="0"/>
              </a:rPr>
              <a:t>Z=“student’s”</a:t>
            </a:r>
          </a:p>
          <a:p>
            <a:r>
              <a:rPr lang="en-IN" sz="1600" dirty="0">
                <a:latin typeface="Arial Black" pitchFamily="34" charset="0"/>
              </a:rPr>
              <a:t>p</a:t>
            </a:r>
            <a:r>
              <a:rPr lang="en-IN" sz="1600" dirty="0" smtClean="0">
                <a:latin typeface="Arial Black" pitchFamily="34" charset="0"/>
              </a:rPr>
              <a:t>rint(x)</a:t>
            </a:r>
          </a:p>
          <a:p>
            <a:r>
              <a:rPr lang="en-IN" sz="1600" dirty="0">
                <a:latin typeface="Arial Black" pitchFamily="34" charset="0"/>
              </a:rPr>
              <a:t>p</a:t>
            </a:r>
            <a:r>
              <a:rPr lang="en-IN" sz="1600" dirty="0" smtClean="0">
                <a:latin typeface="Arial Black" pitchFamily="34" charset="0"/>
              </a:rPr>
              <a:t>rint(y)</a:t>
            </a:r>
          </a:p>
          <a:p>
            <a:r>
              <a:rPr lang="en-IN" sz="1600" dirty="0">
                <a:latin typeface="Arial Black" pitchFamily="34" charset="0"/>
              </a:rPr>
              <a:t>p</a:t>
            </a:r>
            <a:r>
              <a:rPr lang="en-IN" sz="1600" dirty="0" smtClean="0">
                <a:latin typeface="Arial Black" pitchFamily="34" charset="0"/>
              </a:rPr>
              <a:t>rint(z)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929330"/>
            <a:ext cx="80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Here,the function</a:t>
            </a:r>
            <a:r>
              <a:rPr lang="en-IN" b="1" u="sng" dirty="0" smtClean="0"/>
              <a:t> print </a:t>
            </a:r>
            <a:r>
              <a:rPr lang="en-IN" dirty="0" smtClean="0"/>
              <a:t>is used to display the value of x on output screen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28604"/>
            <a:ext cx="7929618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234</TotalTime>
  <Words>553</Words>
  <Application>Microsoft Office PowerPoint</Application>
  <PresentationFormat>On-screen Show (4:3)</PresentationFormat>
  <Paragraphs>144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SPANDANA</cp:lastModifiedBy>
  <cp:revision>46</cp:revision>
  <dcterms:created xsi:type="dcterms:W3CDTF">2018-09-23T00:55:57Z</dcterms:created>
  <dcterms:modified xsi:type="dcterms:W3CDTF">2018-09-23T11:36:16Z</dcterms:modified>
</cp:coreProperties>
</file>