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56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C33F-21B7-FE4A-B907-B8E095B4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ADC68-AE87-6E46-89CA-4D6E8E56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4ED46-64A4-DF4D-B5E3-C9B75E1E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212DE-B000-0E49-9D6D-83E04DC9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2F3EC-5F29-234C-9B87-564252E5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2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478D-2886-B340-92D7-92DC3C9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5413A-F9C1-3343-A6C0-2C49233D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B482-D45C-464F-9401-2199670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64BB0-A7C8-3844-8372-8050EEB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3F25-1306-984A-B9AB-F5191BED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9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E4F63-A98E-8A4C-84CD-5F041DB4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21413-4E94-B646-BFD9-C44E1345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6F8FF-C2CB-CD48-8020-6A923B5D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9BD69-EC6E-D941-BC7A-E507186C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ECD17-B8CF-4341-A931-872CA12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48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71CD-E492-B144-890D-2B7CDB2B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C32EA-246F-9D43-922C-5EA832B3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6E59C-0B66-974D-BBF8-AEDC0E9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338E-3D62-E345-B4F1-DC758B6C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7DE-03A1-DD4C-B847-447DA1FA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9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D9E85-7E64-B34A-9FD7-5F900D43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159C9-D1B8-7641-84DB-6C9E26E1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4A53F-097E-5444-8A6D-B6F67A4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59B3D-0959-CA4C-B7F8-DD9662FE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052FD-49F1-1341-BC08-0FB5597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354D-9894-874C-B533-5C31A822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17FC-DDC1-8946-9E63-DAD264F1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8961B-0D08-2A4F-BDE7-2133E36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4B770-4E3A-784E-9B84-C8A3D898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4F5FC-0808-E44A-B38D-740A15A8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11AE5-55CD-4448-BB03-C542E12A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2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99058-2CFD-9644-8422-A7157B2A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D8340-CC30-E044-BF1D-FC4831DF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BD08E-1982-2F45-A26C-E9F51F4F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6379C-933E-4144-885B-121EF586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33E59-1DFB-BA49-89D6-731EE0EA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12C04-26EA-D14D-BF2E-5F38AA3D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4BA33-3058-B74B-B94C-81D327F7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68DB6-B633-4A4E-9E4A-E6CDB9F8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56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083E-E6DF-D94C-A83F-8B0E8350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4C05E6-FFE5-BB49-B0C8-CE592E6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F3CCE-EE91-A946-8868-127E5E66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6317FF-C21E-E34D-8F77-4B73BC8E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57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48C40-5FAB-FD4A-A4DE-07246171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E8579-84D1-344F-9F35-6C31A2FA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7172D-9567-2C40-87C0-8A1C60A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F630-E277-9044-90E7-624A3F9D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CBE7A-F638-7847-A6AE-158DD172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E7292-AA69-C94D-A198-155F8B85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BADF0-4B95-104D-8175-D379624E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1B804-4408-7045-8663-5962F022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69EAA-3B6F-3449-A37F-42380A17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9A7E-71BA-AF4B-8294-000A37C5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7DE55-D5C0-3F4C-87E4-816C130E2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5C018-4185-F143-ACF8-67A80853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4C541-95E7-394A-AB3B-5B66B0B7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8C20D-C208-9A49-983F-7455F61B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664-2C2E-FB40-82B6-CA56ACDD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5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D6466-9A66-4247-B322-08F1C7F7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963E1-5B92-F648-A576-35160C0B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5F59-7960-0A42-A228-617CD46E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59EC-BC55-9743-A3A1-7157B83C0479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D66D-05D9-734D-A195-9B9983C8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C4C3A-DCC1-DF4E-853D-444E4FE9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49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0.png"/><Relationship Id="rId7" Type="http://schemas.openxmlformats.org/officeDocument/2006/relationships/image" Target="../media/image1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ournals.aps.org/prb/pdf/10.1103/PhysRevB.57.637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09CAF0-8FC1-0A4A-92F9-AC16BD26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5" y="2867397"/>
            <a:ext cx="4147413" cy="3142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0C8CB878-4625-2747-9E95-2C21497BAD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Test/benchmark: Hubbard model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4×32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 lattice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0C8CB878-4625-2747-9E95-2C21497B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  <a:blipFill>
                <a:blip r:embed="rId3"/>
                <a:stretch>
                  <a:fillRect l="-1809" r="-1086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E37755B-7C60-314F-93EC-5B0BA2FC3E61}"/>
              </a:ext>
            </a:extLst>
          </p:cNvPr>
          <p:cNvSpPr txBox="1"/>
          <p:nvPr/>
        </p:nvSpPr>
        <p:spPr>
          <a:xfrm>
            <a:off x="532435" y="2159455"/>
            <a:ext cx="362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site update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683F36-8CA3-BD49-A3A1-BF188A9FA13C}"/>
                  </a:ext>
                </a:extLst>
              </p:cNvPr>
              <p:cNvSpPr txBox="1"/>
              <p:nvPr/>
            </p:nvSpPr>
            <p:spPr>
              <a:xfrm>
                <a:off x="1076444" y="1149804"/>
                <a:ext cx="96417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put one phonon pseudo-site on Hubbard bond, without electron-phonon interaction, and use noised-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vmps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to sweep 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upto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=10000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683F36-8CA3-BD49-A3A1-BF188A9F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4" y="1149804"/>
                <a:ext cx="9641713" cy="830997"/>
              </a:xfrm>
              <a:prstGeom prst="rect">
                <a:avLst/>
              </a:prstGeom>
              <a:blipFill>
                <a:blip r:embed="rId4"/>
                <a:stretch>
                  <a:fillRect l="-921" t="-606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46499A32-54BF-F749-B3CB-8C24444353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=0.01,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46499A32-54BF-F749-B3CB-8C2444435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3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23209E6-D744-2B41-8117-37F2397D5569}"/>
              </a:ext>
            </a:extLst>
          </p:cNvPr>
          <p:cNvSpPr txBox="1"/>
          <p:nvPr/>
        </p:nvSpPr>
        <p:spPr>
          <a:xfrm>
            <a:off x="1349828" y="5902059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two-site update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9ABCD5-95ED-3A47-9A8B-3CFCF87CC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5" y="1571511"/>
            <a:ext cx="6401089" cy="4200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0042-AA96-2C45-A7B4-DA14797EC793}"/>
                  </a:ext>
                </a:extLst>
              </p:cNvPr>
              <p:cNvSpPr txBox="1"/>
              <p:nvPr/>
            </p:nvSpPr>
            <p:spPr>
              <a:xfrm>
                <a:off x="1981199" y="1886243"/>
                <a:ext cx="10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0042-AA96-2C45-A7B4-DA14797E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1886243"/>
                <a:ext cx="1043876" cy="276999"/>
              </a:xfrm>
              <a:prstGeom prst="rect">
                <a:avLst/>
              </a:prstGeom>
              <a:blipFill>
                <a:blip r:embed="rId5"/>
                <a:stretch>
                  <a:fillRect l="-4819" r="-361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EE87CB-2B4F-454D-A205-CC2A160BF1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=0.1,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EE87CB-2B4F-454D-A205-CC2A160BF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4CCF410-2BDD-5D46-B78E-B3C2CA98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6" y="1230086"/>
            <a:ext cx="5473700" cy="394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B3D0EB-3745-D548-B59B-EBED7B1F051A}"/>
                  </a:ext>
                </a:extLst>
              </p:cNvPr>
              <p:cNvSpPr txBox="1"/>
              <p:nvPr/>
            </p:nvSpPr>
            <p:spPr>
              <a:xfrm>
                <a:off x="2351314" y="1984214"/>
                <a:ext cx="103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∼7500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B3D0EB-3745-D548-B59B-EBED7B1F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1984214"/>
                <a:ext cx="1035861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924DD61-1432-E14E-85DF-FA0DFD041A3C}"/>
              </a:ext>
            </a:extLst>
          </p:cNvPr>
          <p:cNvSpPr txBox="1"/>
          <p:nvPr/>
        </p:nvSpPr>
        <p:spPr>
          <a:xfrm>
            <a:off x="1132114" y="5361478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7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6A5EAA-A403-A844-B263-4F2C9639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510241"/>
            <a:ext cx="5976258" cy="396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8B9DEC45-AB42-4742-BAA8-C455B3E138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=0.2, 4×32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8B9DEC45-AB42-4742-BAA8-C455B3E1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3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E4F172-969E-2E47-A0E8-B1FF42419031}"/>
                  </a:ext>
                </a:extLst>
              </p:cNvPr>
              <p:cNvSpPr txBox="1"/>
              <p:nvPr/>
            </p:nvSpPr>
            <p:spPr>
              <a:xfrm>
                <a:off x="2296885" y="4509699"/>
                <a:ext cx="11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E4F172-969E-2E47-A0E8-B1FF42419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5" y="4509699"/>
                <a:ext cx="1164101" cy="276999"/>
              </a:xfrm>
              <a:prstGeom prst="rect">
                <a:avLst/>
              </a:prstGeom>
              <a:blipFill>
                <a:blip r:embed="rId4"/>
                <a:stretch>
                  <a:fillRect l="-3226" r="-322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C2C571-9269-904A-8430-5FE6CB18DEB4}"/>
                  </a:ext>
                </a:extLst>
              </p:cNvPr>
              <p:cNvSpPr txBox="1"/>
              <p:nvPr/>
            </p:nvSpPr>
            <p:spPr>
              <a:xfrm>
                <a:off x="2155371" y="5831100"/>
                <a:ext cx="171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=−288.4764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C2C571-9269-904A-8430-5FE6CB18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1" y="5831100"/>
                <a:ext cx="1710788" cy="276999"/>
              </a:xfrm>
              <a:prstGeom prst="rect">
                <a:avLst/>
              </a:prstGeom>
              <a:blipFill>
                <a:blip r:embed="rId5"/>
                <a:stretch>
                  <a:fillRect l="-2206" t="-27273" r="-8824" b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B8FFB0-9EEE-6941-BCFC-F4510E35B779}"/>
              </a:ext>
            </a:extLst>
          </p:cNvPr>
          <p:cNvSpPr txBox="1"/>
          <p:nvPr/>
        </p:nvSpPr>
        <p:spPr>
          <a:xfrm>
            <a:off x="1632856" y="6158454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update, 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A83EF26E-A756-174A-B56D-B46280228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=0.3, 4×32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A83EF26E-A756-174A-B56D-B46280228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52DAA2B-6869-E648-BD73-03A4E27A70EA}"/>
              </a:ext>
            </a:extLst>
          </p:cNvPr>
          <p:cNvSpPr txBox="1"/>
          <p:nvPr/>
        </p:nvSpPr>
        <p:spPr>
          <a:xfrm>
            <a:off x="1643742" y="5788340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47A030-394E-6A48-A0CB-42A8E09D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7" y="2375098"/>
            <a:ext cx="5705929" cy="3222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CD08F1-89D0-3745-B990-D7DDB07CD23F}"/>
                  </a:ext>
                </a:extLst>
              </p:cNvPr>
              <p:cNvSpPr txBox="1"/>
              <p:nvPr/>
            </p:nvSpPr>
            <p:spPr>
              <a:xfrm>
                <a:off x="2982685" y="4760070"/>
                <a:ext cx="11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CD08F1-89D0-3745-B990-D7DDB07C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85" y="4760070"/>
                <a:ext cx="1164101" cy="276999"/>
              </a:xfrm>
              <a:prstGeom prst="rect">
                <a:avLst/>
              </a:prstGeom>
              <a:blipFill>
                <a:blip r:embed="rId4"/>
                <a:stretch>
                  <a:fillRect l="-3226" r="-322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4EF43D7-95DD-474B-BDBE-E627E3FA4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=0.3,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4EF43D7-95DD-474B-BDBE-E627E3FA4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38E8F69-8854-1442-9D35-D409F374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9" y="1191985"/>
            <a:ext cx="6011218" cy="44740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A3F44-0E24-1144-8E36-8E61E645D2ED}"/>
              </a:ext>
            </a:extLst>
          </p:cNvPr>
          <p:cNvSpPr txBox="1"/>
          <p:nvPr/>
        </p:nvSpPr>
        <p:spPr>
          <a:xfrm>
            <a:off x="1632856" y="6158454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update, 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2ACF0-4A0B-8144-96AE-199314B0FA92}"/>
                  </a:ext>
                </a:extLst>
              </p:cNvPr>
              <p:cNvSpPr txBox="1"/>
              <p:nvPr/>
            </p:nvSpPr>
            <p:spPr>
              <a:xfrm>
                <a:off x="2264228" y="4694757"/>
                <a:ext cx="11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2ACF0-4A0B-8144-96AE-199314B0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8" y="4694757"/>
                <a:ext cx="1172116" cy="276999"/>
              </a:xfrm>
              <a:prstGeom prst="rect">
                <a:avLst/>
              </a:prstGeom>
              <a:blipFill>
                <a:blip r:embed="rId4"/>
                <a:stretch>
                  <a:fillRect l="-4301" r="-430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7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2CA7AD-A346-3F41-9A56-D6D0E3D1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Holstein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-Hubbard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/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/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blipFill>
                <a:blip r:embed="rId3"/>
                <a:stretch>
                  <a:fillRect l="-3810" r="-95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3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2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218171E-7CB6-E44E-BE46-023020D4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98" y="928065"/>
            <a:ext cx="5729972" cy="4231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/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 strange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186.237(1)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filled stripe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=−186.267(1)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Whatever the wave length of pinning field is 4 or 8, the ground state is always filled stripe.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blipFill>
                <a:blip r:embed="rId4"/>
                <a:stretch>
                  <a:fillRect l="-594" t="-2703" r="-149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3AE3B3D-05E3-BE40-880A-8C0B540E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185" y="854914"/>
            <a:ext cx="4303519" cy="3333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/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yy-bond correlation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=14000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3.09 /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2.87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blipFill>
                <a:blip r:embed="rId6"/>
                <a:stretch>
                  <a:fillRect l="-2193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6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2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EDA660A-994D-114E-ADEF-8053F028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65" y="1280885"/>
            <a:ext cx="5140779" cy="38480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4208FB-E430-ED48-B39D-9C5284088D48}"/>
              </a:ext>
            </a:extLst>
          </p:cNvPr>
          <p:cNvSpPr txBox="1"/>
          <p:nvPr/>
        </p:nvSpPr>
        <p:spPr>
          <a:xfrm>
            <a:off x="187271" y="5766149"/>
            <a:ext cx="556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now, we only get the strange state. We expect it is a filled stripe when we add the chemical potential.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4460E-D1E4-DB42-ABDB-3BF14AFE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372" y="1280885"/>
            <a:ext cx="5656942" cy="3791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/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blipFill>
                <a:blip r:embed="rId5"/>
                <a:stretch>
                  <a:fillRect l="-3226" r="-430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/>
              <p:nvPr/>
            </p:nvSpPr>
            <p:spPr>
              <a:xfrm>
                <a:off x="8080785" y="1868873"/>
                <a:ext cx="10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85" y="1868873"/>
                <a:ext cx="1043876" cy="276999"/>
              </a:xfrm>
              <a:prstGeom prst="rect">
                <a:avLst/>
              </a:prstGeom>
              <a:blipFill>
                <a:blip r:embed="rId6"/>
                <a:stretch>
                  <a:fillRect l="-4819" r="-361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/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/>
              <p:nvPr/>
            </p:nvSpPr>
            <p:spPr>
              <a:xfrm>
                <a:off x="8409214" y="5300116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14" y="5300116"/>
                <a:ext cx="857222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4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C814A-6CDE-C740-B6EC-4EB479331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018" y="145207"/>
                <a:ext cx="12001982" cy="108171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" pitchFamily="2" charset="0"/>
                    <a:ea typeface="Palatino" pitchFamily="2" charset="0"/>
                  </a:rPr>
                  <a:t>Effective fermionic model at </a:t>
                </a:r>
                <a:r>
                  <a:rPr lang="en-US" altLang="zh-CN" sz="3600" dirty="0">
                    <a:latin typeface="Palatino" pitchFamily="2" charset="0"/>
                    <a:ea typeface="Palatino" pitchFamily="2" charset="0"/>
                  </a:rPr>
                  <a:t>anti-adiabatic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𝜔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𝐷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→∞</m:t>
                    </m:r>
                  </m:oMath>
                </a14:m>
                <a:r>
                  <a:rPr lang="en-US" altLang="zh-CN" sz="3600" dirty="0">
                    <a:latin typeface="Palatino" pitchFamily="2" charset="0"/>
                    <a:ea typeface="Palatino" pitchFamily="2" charset="0"/>
                  </a:rPr>
                  <a:t> </a:t>
                </a:r>
                <a:endParaRPr kumimoji="1" lang="zh-CN" altLang="en-US" sz="360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C814A-6CDE-C740-B6EC-4EB47933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018" y="145207"/>
                <a:ext cx="12001982" cy="1081710"/>
              </a:xfrm>
              <a:blipFill>
                <a:blip r:embed="rId2"/>
                <a:stretch>
                  <a:fillRect l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B78C7932-AC41-2349-A31E-EB419E9B06DB}"/>
                  </a:ext>
                </a:extLst>
              </p:cNvPr>
              <p:cNvSpPr/>
              <p:nvPr/>
            </p:nvSpPr>
            <p:spPr>
              <a:xfrm>
                <a:off x="1049077" y="1636444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B78C7932-AC41-2349-A31E-EB419E9B0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77" y="1636444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4000" b="-13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5C6D47A3-287C-6840-9711-037A0BE04A7A}"/>
                  </a:ext>
                </a:extLst>
              </p:cNvPr>
              <p:cNvSpPr txBox="1"/>
              <p:nvPr/>
            </p:nvSpPr>
            <p:spPr>
              <a:xfrm>
                <a:off x="8865936" y="1822071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5C6D47A3-287C-6840-9711-037A0BE0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36" y="1822071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463" r="-149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261C8CEB-15F9-EE47-AE61-B7B98DA9A139}"/>
                  </a:ext>
                </a:extLst>
              </p:cNvPr>
              <p:cNvSpPr txBox="1"/>
              <p:nvPr/>
            </p:nvSpPr>
            <p:spPr>
              <a:xfrm>
                <a:off x="9865937" y="1802065"/>
                <a:ext cx="1766894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261C8CEB-15F9-EE47-AE61-B7B98DA9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37" y="1802065"/>
                <a:ext cx="1766894" cy="575799"/>
              </a:xfrm>
              <a:prstGeom prst="rect">
                <a:avLst/>
              </a:prstGeom>
              <a:blipFill>
                <a:blip r:embed="rId5"/>
                <a:stretch>
                  <a:fillRect l="-2857" t="-4348" r="-285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E130BF1-7E46-0146-8DAD-5DE21E328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75" y="3182204"/>
            <a:ext cx="4904496" cy="336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85B08F-C141-664A-9231-1C9806905F36}"/>
                  </a:ext>
                </a:extLst>
              </p:cNvPr>
              <p:cNvSpPr txBox="1"/>
              <p:nvPr/>
            </p:nvSpPr>
            <p:spPr>
              <a:xfrm>
                <a:off x="1891736" y="3811677"/>
                <a:ext cx="2067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=3000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85B08F-C141-664A-9231-1C9806905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36" y="3811677"/>
                <a:ext cx="2067617" cy="307777"/>
              </a:xfrm>
              <a:prstGeom prst="rect">
                <a:avLst/>
              </a:prstGeom>
              <a:blipFill>
                <a:blip r:embed="rId7"/>
                <a:stretch>
                  <a:fillRect l="-1829" r="-182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26951A1-EAAD-D946-BB26-B231BDDD1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770" y="3158647"/>
            <a:ext cx="5316764" cy="3453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14238D-EF5C-3C49-AF69-5B6B4C05CF4C}"/>
                  </a:ext>
                </a:extLst>
              </p:cNvPr>
              <p:cNvSpPr txBox="1"/>
              <p:nvPr/>
            </p:nvSpPr>
            <p:spPr>
              <a:xfrm>
                <a:off x="8170813" y="3811677"/>
                <a:ext cx="2067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=0.4,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=3000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14238D-EF5C-3C49-AF69-5B6B4C05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3" y="3811677"/>
                <a:ext cx="2067617" cy="307777"/>
              </a:xfrm>
              <a:prstGeom prst="rect">
                <a:avLst/>
              </a:prstGeom>
              <a:blipFill>
                <a:blip r:embed="rId9"/>
                <a:stretch>
                  <a:fillRect l="-2439" r="-182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8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FBF2-E69C-E64F-92ED-5236F05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62" y="261152"/>
            <a:ext cx="10515600" cy="847447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Palatino" pitchFamily="2" charset="0"/>
                <a:ea typeface="Palatino" pitchFamily="2" charset="0"/>
              </a:rPr>
              <a:t>Phonon pseudo-site</a:t>
            </a:r>
            <a:endParaRPr kumimoji="1" lang="zh-CN" altLang="en-US" sz="40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E3B6ACA1-C55F-EB49-903D-11B93B52D89B}"/>
              </a:ext>
            </a:extLst>
          </p:cNvPr>
          <p:cNvSpPr/>
          <p:nvPr/>
        </p:nvSpPr>
        <p:spPr>
          <a:xfrm>
            <a:off x="5306418" y="580593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u="sng" dirty="0"/>
              <a:t>PhysRevB.57.6376</a:t>
            </a:r>
            <a:endParaRPr lang="zh-CN" altLang="en-US" i="1" u="sng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80514E-5742-EB49-8536-65194E07E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1" t="3035" r="2943" b="33517"/>
          <a:stretch/>
        </p:blipFill>
        <p:spPr>
          <a:xfrm>
            <a:off x="474562" y="1108599"/>
            <a:ext cx="3703899" cy="37200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A5B4AA-D93A-6247-A2E8-A94E68FBFC6F}"/>
              </a:ext>
            </a:extLst>
          </p:cNvPr>
          <p:cNvSpPr txBox="1"/>
          <p:nvPr/>
        </p:nvSpPr>
        <p:spPr>
          <a:xfrm>
            <a:off x="819741" y="4896426"/>
            <a:ext cx="16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Fermionic site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80568D-1769-2B45-A6F1-933CB01C8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84" t="35948" r="43663" b="50001"/>
          <a:stretch/>
        </p:blipFill>
        <p:spPr>
          <a:xfrm>
            <a:off x="2732432" y="4599296"/>
            <a:ext cx="1099595" cy="9635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056D9F-704F-ED45-AE99-FC7232879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7" t="71578" r="38445" b="19905"/>
          <a:stretch/>
        </p:blipFill>
        <p:spPr>
          <a:xfrm>
            <a:off x="2647524" y="5700692"/>
            <a:ext cx="1404396" cy="5841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EFB4D7-CFC4-4F46-946E-493661E25829}"/>
              </a:ext>
            </a:extLst>
          </p:cNvPr>
          <p:cNvSpPr txBox="1"/>
          <p:nvPr/>
        </p:nvSpPr>
        <p:spPr>
          <a:xfrm>
            <a:off x="321013" y="5847846"/>
            <a:ext cx="22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Bosonic pseudo-site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EADF58C-D2B2-7243-A23F-DFE112842C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57923"/>
                  </p:ext>
                </p:extLst>
              </p:nvPr>
            </p:nvGraphicFramePr>
            <p:xfrm>
              <a:off x="4029551" y="3716155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08256400"/>
                        </a:ext>
                      </a:extLst>
                    </a:gridCol>
                    <a:gridCol w="1815512">
                      <a:extLst>
                        <a:ext uri="{9D8B030D-6E8A-4147-A177-3AD203B41FA5}">
                          <a16:colId xmlns:a16="http://schemas.microsoft.com/office/drawing/2014/main" val="3733415016"/>
                        </a:ext>
                      </a:extLst>
                    </a:gridCol>
                    <a:gridCol w="893822">
                      <a:extLst>
                        <a:ext uri="{9D8B030D-6E8A-4147-A177-3AD203B41FA5}">
                          <a16:colId xmlns:a16="http://schemas.microsoft.com/office/drawing/2014/main" val="220929071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050200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561135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1095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Pseudo-site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4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711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8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34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08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082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EADF58C-D2B2-7243-A23F-DFE112842C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57923"/>
                  </p:ext>
                </p:extLst>
              </p:nvPr>
            </p:nvGraphicFramePr>
            <p:xfrm>
              <a:off x="4029551" y="3716155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08256400"/>
                        </a:ext>
                      </a:extLst>
                    </a:gridCol>
                    <a:gridCol w="1815512">
                      <a:extLst>
                        <a:ext uri="{9D8B030D-6E8A-4147-A177-3AD203B41FA5}">
                          <a16:colId xmlns:a16="http://schemas.microsoft.com/office/drawing/2014/main" val="3733415016"/>
                        </a:ext>
                      </a:extLst>
                    </a:gridCol>
                    <a:gridCol w="893822">
                      <a:extLst>
                        <a:ext uri="{9D8B030D-6E8A-4147-A177-3AD203B41FA5}">
                          <a16:colId xmlns:a16="http://schemas.microsoft.com/office/drawing/2014/main" val="220929071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050200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561135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1095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35" t="-6897" r="-50093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Pseudo-site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4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711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8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34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08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0827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21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3FA5-890C-134E-840D-48266959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5" y="193486"/>
            <a:ext cx="10969813" cy="569774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Matrix product operator for SSH-Hubbard model on 4-leg ladder 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10F5EF-6680-B148-A5E8-EAC908957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1" t="3035" r="2943" b="33517"/>
          <a:stretch/>
        </p:blipFill>
        <p:spPr>
          <a:xfrm>
            <a:off x="191350" y="2586420"/>
            <a:ext cx="3703899" cy="372007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F0A2192-B5F2-424C-9295-9CE681415056}"/>
              </a:ext>
            </a:extLst>
          </p:cNvPr>
          <p:cNvCxnSpPr>
            <a:cxnSpLocks/>
          </p:cNvCxnSpPr>
          <p:nvPr/>
        </p:nvCxnSpPr>
        <p:spPr>
          <a:xfrm>
            <a:off x="304705" y="2966554"/>
            <a:ext cx="0" cy="3672715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750D6C5-9E65-9248-9395-C1857D74F1F1}"/>
              </a:ext>
            </a:extLst>
          </p:cNvPr>
          <p:cNvCxnSpPr>
            <a:cxnSpLocks/>
          </p:cNvCxnSpPr>
          <p:nvPr/>
        </p:nvCxnSpPr>
        <p:spPr>
          <a:xfrm flipV="1">
            <a:off x="427148" y="3110139"/>
            <a:ext cx="370294" cy="338554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67DB433-2E2E-6F41-BFE8-84E510C46C40}"/>
              </a:ext>
            </a:extLst>
          </p:cNvPr>
          <p:cNvCxnSpPr>
            <a:cxnSpLocks/>
          </p:cNvCxnSpPr>
          <p:nvPr/>
        </p:nvCxnSpPr>
        <p:spPr>
          <a:xfrm flipV="1">
            <a:off x="797442" y="3132810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16357CA-38BA-834E-897A-E3D03B92C6D8}"/>
              </a:ext>
            </a:extLst>
          </p:cNvPr>
          <p:cNvCxnSpPr>
            <a:cxnSpLocks/>
          </p:cNvCxnSpPr>
          <p:nvPr/>
        </p:nvCxnSpPr>
        <p:spPr>
          <a:xfrm flipH="1">
            <a:off x="919884" y="3253722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1FDE837-43AD-9645-9EF3-6F7DA152A99C}"/>
              </a:ext>
            </a:extLst>
          </p:cNvPr>
          <p:cNvCxnSpPr>
            <a:cxnSpLocks/>
          </p:cNvCxnSpPr>
          <p:nvPr/>
        </p:nvCxnSpPr>
        <p:spPr>
          <a:xfrm flipV="1">
            <a:off x="832078" y="3994573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7E3B41E-3266-C04C-83EE-07BEB0C74C5C}"/>
              </a:ext>
            </a:extLst>
          </p:cNvPr>
          <p:cNvCxnSpPr>
            <a:cxnSpLocks/>
          </p:cNvCxnSpPr>
          <p:nvPr/>
        </p:nvCxnSpPr>
        <p:spPr>
          <a:xfrm flipH="1">
            <a:off x="919884" y="4162482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41D2E00-8840-2447-B139-7CBFA14323B1}"/>
              </a:ext>
            </a:extLst>
          </p:cNvPr>
          <p:cNvCxnSpPr>
            <a:cxnSpLocks/>
          </p:cNvCxnSpPr>
          <p:nvPr/>
        </p:nvCxnSpPr>
        <p:spPr>
          <a:xfrm flipV="1">
            <a:off x="836756" y="4978141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A128D56-83B7-6644-A817-1ADCD6A5FD59}"/>
              </a:ext>
            </a:extLst>
          </p:cNvPr>
          <p:cNvCxnSpPr>
            <a:cxnSpLocks/>
          </p:cNvCxnSpPr>
          <p:nvPr/>
        </p:nvCxnSpPr>
        <p:spPr>
          <a:xfrm flipH="1">
            <a:off x="885247" y="5137234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1F7C1EB-49B5-3A49-AAA3-3B91803A171A}"/>
              </a:ext>
            </a:extLst>
          </p:cNvPr>
          <p:cNvCxnSpPr>
            <a:cxnSpLocks/>
          </p:cNvCxnSpPr>
          <p:nvPr/>
        </p:nvCxnSpPr>
        <p:spPr>
          <a:xfrm flipV="1">
            <a:off x="832078" y="5957301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6196FB4-9C52-1F4F-AC0C-403277F386D9}"/>
              </a:ext>
            </a:extLst>
          </p:cNvPr>
          <p:cNvCxnSpPr>
            <a:cxnSpLocks/>
          </p:cNvCxnSpPr>
          <p:nvPr/>
        </p:nvCxnSpPr>
        <p:spPr>
          <a:xfrm flipV="1">
            <a:off x="1137777" y="3110140"/>
            <a:ext cx="316615" cy="2629280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946BF60-71BB-794F-863F-E520539C3D5A}"/>
              </a:ext>
            </a:extLst>
          </p:cNvPr>
          <p:cNvCxnSpPr>
            <a:cxnSpLocks/>
          </p:cNvCxnSpPr>
          <p:nvPr/>
        </p:nvCxnSpPr>
        <p:spPr>
          <a:xfrm>
            <a:off x="1636001" y="3110139"/>
            <a:ext cx="0" cy="3672715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30">
                <a:extLst>
                  <a:ext uri="{FF2B5EF4-FFF2-40B4-BE49-F238E27FC236}">
                    <a16:creationId xmlns:a16="http://schemas.microsoft.com/office/drawing/2014/main" id="{A66EFAF8-88A0-3F4D-AF2B-13D87A00E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27381"/>
                  </p:ext>
                </p:extLst>
              </p:nvPr>
            </p:nvGraphicFramePr>
            <p:xfrm>
              <a:off x="1033208" y="791451"/>
              <a:ext cx="8999676" cy="1924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8595">
                      <a:extLst>
                        <a:ext uri="{9D8B030D-6E8A-4147-A177-3AD203B41FA5}">
                          <a16:colId xmlns:a16="http://schemas.microsoft.com/office/drawing/2014/main" val="184580147"/>
                        </a:ext>
                      </a:extLst>
                    </a:gridCol>
                    <a:gridCol w="456473">
                      <a:extLst>
                        <a:ext uri="{9D8B030D-6E8A-4147-A177-3AD203B41FA5}">
                          <a16:colId xmlns:a16="http://schemas.microsoft.com/office/drawing/2014/main" val="3190944858"/>
                        </a:ext>
                      </a:extLst>
                    </a:gridCol>
                    <a:gridCol w="1347153">
                      <a:extLst>
                        <a:ext uri="{9D8B030D-6E8A-4147-A177-3AD203B41FA5}">
                          <a16:colId xmlns:a16="http://schemas.microsoft.com/office/drawing/2014/main" val="2910946551"/>
                        </a:ext>
                      </a:extLst>
                    </a:gridCol>
                    <a:gridCol w="915347">
                      <a:extLst>
                        <a:ext uri="{9D8B030D-6E8A-4147-A177-3AD203B41FA5}">
                          <a16:colId xmlns:a16="http://schemas.microsoft.com/office/drawing/2014/main" val="78863933"/>
                        </a:ext>
                      </a:extLst>
                    </a:gridCol>
                    <a:gridCol w="1333620">
                      <a:extLst>
                        <a:ext uri="{9D8B030D-6E8A-4147-A177-3AD203B41FA5}">
                          <a16:colId xmlns:a16="http://schemas.microsoft.com/office/drawing/2014/main" val="1537780873"/>
                        </a:ext>
                      </a:extLst>
                    </a:gridCol>
                    <a:gridCol w="1458488">
                      <a:extLst>
                        <a:ext uri="{9D8B030D-6E8A-4147-A177-3AD203B41FA5}">
                          <a16:colId xmlns:a16="http://schemas.microsoft.com/office/drawing/2014/main" val="61747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Pseudo-site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084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Bond dimension(mostly)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26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38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18~46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033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Degeneracy of U(1) quantum number sectors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⊕(−1,−1)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2⊕4⊕4⊕4⊕4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e.g.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2⊕9⊗4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7⊕4⊗4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e.g.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2⊕11⊗4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7⊕4⊗4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446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30">
                <a:extLst>
                  <a:ext uri="{FF2B5EF4-FFF2-40B4-BE49-F238E27FC236}">
                    <a16:creationId xmlns:a16="http://schemas.microsoft.com/office/drawing/2014/main" id="{A66EFAF8-88A0-3F4D-AF2B-13D87A00E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27381"/>
                  </p:ext>
                </p:extLst>
              </p:nvPr>
            </p:nvGraphicFramePr>
            <p:xfrm>
              <a:off x="1033208" y="791451"/>
              <a:ext cx="8999676" cy="1924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8595">
                      <a:extLst>
                        <a:ext uri="{9D8B030D-6E8A-4147-A177-3AD203B41FA5}">
                          <a16:colId xmlns:a16="http://schemas.microsoft.com/office/drawing/2014/main" val="184580147"/>
                        </a:ext>
                      </a:extLst>
                    </a:gridCol>
                    <a:gridCol w="456473">
                      <a:extLst>
                        <a:ext uri="{9D8B030D-6E8A-4147-A177-3AD203B41FA5}">
                          <a16:colId xmlns:a16="http://schemas.microsoft.com/office/drawing/2014/main" val="3190944858"/>
                        </a:ext>
                      </a:extLst>
                    </a:gridCol>
                    <a:gridCol w="1347153">
                      <a:extLst>
                        <a:ext uri="{9D8B030D-6E8A-4147-A177-3AD203B41FA5}">
                          <a16:colId xmlns:a16="http://schemas.microsoft.com/office/drawing/2014/main" val="2910946551"/>
                        </a:ext>
                      </a:extLst>
                    </a:gridCol>
                    <a:gridCol w="915347">
                      <a:extLst>
                        <a:ext uri="{9D8B030D-6E8A-4147-A177-3AD203B41FA5}">
                          <a16:colId xmlns:a16="http://schemas.microsoft.com/office/drawing/2014/main" val="78863933"/>
                        </a:ext>
                      </a:extLst>
                    </a:gridCol>
                    <a:gridCol w="1333620">
                      <a:extLst>
                        <a:ext uri="{9D8B030D-6E8A-4147-A177-3AD203B41FA5}">
                          <a16:colId xmlns:a16="http://schemas.microsoft.com/office/drawing/2014/main" val="1537780873"/>
                        </a:ext>
                      </a:extLst>
                    </a:gridCol>
                    <a:gridCol w="1458488">
                      <a:extLst>
                        <a:ext uri="{9D8B030D-6E8A-4147-A177-3AD203B41FA5}">
                          <a16:colId xmlns:a16="http://schemas.microsoft.com/office/drawing/2014/main" val="61747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Pseudo-site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084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Bond dimension(mostly)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26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38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18~46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033152"/>
                      </a:ext>
                    </a:extLst>
                  </a:tr>
                  <a:tr h="11824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4" t="-65591" r="-158545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4340" t="-65591" r="-277358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66667" t="-65591" r="-111429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7391" t="-65591" r="-1739" b="-5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0446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24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16C-E543-5649-A7E3-1E28B89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single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15F6F0-6BDF-5F4D-9D0B-575EF172ED8C}"/>
              </a:ext>
            </a:extLst>
          </p:cNvPr>
          <p:cNvGrpSpPr/>
          <p:nvPr/>
        </p:nvGrpSpPr>
        <p:grpSpPr>
          <a:xfrm>
            <a:off x="1015415" y="1927692"/>
            <a:ext cx="835573" cy="804331"/>
            <a:chOff x="1632857" y="2226129"/>
            <a:chExt cx="1143000" cy="11430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84795B0F-7B87-EF47-8E98-BFDF4054DA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A11EBDFC-9F1B-A64E-A977-26C16386D50B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20397E3-0DBC-4543-A024-EB6297AC25A5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0F2FCD-24C5-FB49-BD76-7CBA43A51044}"/>
              </a:ext>
            </a:extLst>
          </p:cNvPr>
          <p:cNvGrpSpPr/>
          <p:nvPr/>
        </p:nvGrpSpPr>
        <p:grpSpPr>
          <a:xfrm>
            <a:off x="284019" y="1606708"/>
            <a:ext cx="724856" cy="1446299"/>
            <a:chOff x="284019" y="1606708"/>
            <a:chExt cx="991547" cy="2055272"/>
          </a:xfrm>
        </p:grpSpPr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E61D3E11-9F11-1B4A-B1CB-181B0B99020D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18DABCA-6FD3-DD40-A400-9AD6908F7D9D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83D329-1C16-6F4A-8FA7-B61191360BDF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B5BE51-D178-BC41-8D67-DC1485EC1F7C}"/>
              </a:ext>
            </a:extLst>
          </p:cNvPr>
          <p:cNvGrpSpPr/>
          <p:nvPr/>
        </p:nvGrpSpPr>
        <p:grpSpPr>
          <a:xfrm flipH="1">
            <a:off x="1843031" y="1606708"/>
            <a:ext cx="736883" cy="1446299"/>
            <a:chOff x="284019" y="1606708"/>
            <a:chExt cx="991547" cy="2055272"/>
          </a:xfrm>
        </p:grpSpPr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C74583B4-2FE7-8141-968D-1EB63C0B5727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02287F2-3452-424E-94D4-5A8EA5597820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FEBAC7-AC66-1442-BA3E-094DFFDFB3DC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9E68F3-B5F7-7F4B-9D7F-574992E24C57}"/>
              </a:ext>
            </a:extLst>
          </p:cNvPr>
          <p:cNvGrpSpPr/>
          <p:nvPr/>
        </p:nvGrpSpPr>
        <p:grpSpPr>
          <a:xfrm>
            <a:off x="1062642" y="2775661"/>
            <a:ext cx="739688" cy="367009"/>
            <a:chOff x="1349115" y="3267856"/>
            <a:chExt cx="1011836" cy="521540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855E77B-9345-1A40-95FB-C016ED21CBF5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6B195E0B-9ED5-5540-905C-980121DA307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FBC0751A-6B21-D446-8B18-C642964D6DD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3DA0EBD-FA62-A441-97FC-7D62D5D6FB1F}"/>
              </a:ext>
            </a:extLst>
          </p:cNvPr>
          <p:cNvGrpSpPr/>
          <p:nvPr/>
        </p:nvGrpSpPr>
        <p:grpSpPr>
          <a:xfrm>
            <a:off x="6096000" y="1927691"/>
            <a:ext cx="835573" cy="804331"/>
            <a:chOff x="1632857" y="2226129"/>
            <a:chExt cx="1143000" cy="1143000"/>
          </a:xfrm>
        </p:grpSpPr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ACBD196E-28C8-554E-BB18-98198B458463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28E4988A-5960-E443-B305-FA77F3CDF94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812917F-5289-EE43-AA7E-E96F1E645AA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32BEB0-CEC9-A141-B574-FDA17E66FCCB}"/>
              </a:ext>
            </a:extLst>
          </p:cNvPr>
          <p:cNvGrpSpPr/>
          <p:nvPr/>
        </p:nvGrpSpPr>
        <p:grpSpPr>
          <a:xfrm>
            <a:off x="5364604" y="1606707"/>
            <a:ext cx="724856" cy="1446299"/>
            <a:chOff x="284019" y="1606708"/>
            <a:chExt cx="991547" cy="2055272"/>
          </a:xfrm>
        </p:grpSpPr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BC27137B-678D-5A44-8DF5-3101D3F49D21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AD5A60B-68CB-C946-8649-947D2263322C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13DD50-68DF-FD46-98B7-290D52BE4539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B233A7-A6B5-A34E-B374-4900A9E48CAC}"/>
              </a:ext>
            </a:extLst>
          </p:cNvPr>
          <p:cNvGrpSpPr/>
          <p:nvPr/>
        </p:nvGrpSpPr>
        <p:grpSpPr>
          <a:xfrm>
            <a:off x="6143227" y="2775660"/>
            <a:ext cx="739688" cy="367009"/>
            <a:chOff x="1349115" y="3267856"/>
            <a:chExt cx="1011836" cy="521540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351CDFB-CB10-9346-9BD0-E546A38DD549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3F8F9BF4-B6C2-0741-AC51-2B31763C8CA4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9A297C8-1458-EA49-BAE5-6869A417E2B2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/>
              <p:nvPr/>
            </p:nvSpPr>
            <p:spPr>
              <a:xfrm>
                <a:off x="4156715" y="2125562"/>
                <a:ext cx="11598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15" y="2125562"/>
                <a:ext cx="11598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500512EA-FA31-6F4A-84F2-3B96FF78899D}"/>
              </a:ext>
            </a:extLst>
          </p:cNvPr>
          <p:cNvSpPr txBox="1"/>
          <p:nvPr/>
        </p:nvSpPr>
        <p:spPr>
          <a:xfrm>
            <a:off x="941941" y="6311149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expansion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95896A8-15FE-FD40-934F-5CF206DBAA3D}"/>
              </a:ext>
            </a:extLst>
          </p:cNvPr>
          <p:cNvCxnSpPr>
            <a:cxnSpLocks/>
          </p:cNvCxnSpPr>
          <p:nvPr/>
        </p:nvCxnSpPr>
        <p:spPr>
          <a:xfrm>
            <a:off x="2858703" y="2329857"/>
            <a:ext cx="138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三角形 78">
            <a:extLst>
              <a:ext uri="{FF2B5EF4-FFF2-40B4-BE49-F238E27FC236}">
                <a16:creationId xmlns:a16="http://schemas.microsoft.com/office/drawing/2014/main" id="{33D59610-FFBD-AB43-9A0F-17F0BC122909}"/>
              </a:ext>
            </a:extLst>
          </p:cNvPr>
          <p:cNvSpPr/>
          <p:nvPr/>
        </p:nvSpPr>
        <p:spPr>
          <a:xfrm rot="5400000">
            <a:off x="7511753" y="2538753"/>
            <a:ext cx="581114" cy="268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1009E9F-6425-5846-9627-3096FFBB401E}"/>
              </a:ext>
            </a:extLst>
          </p:cNvPr>
          <p:cNvCxnSpPr/>
          <p:nvPr/>
        </p:nvCxnSpPr>
        <p:spPr>
          <a:xfrm>
            <a:off x="7117157" y="2329856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168F24CB-7F4D-BD47-8C0D-4AD4E437FA6F}"/>
              </a:ext>
            </a:extLst>
          </p:cNvPr>
          <p:cNvCxnSpPr>
            <a:cxnSpLocks/>
          </p:cNvCxnSpPr>
          <p:nvPr/>
        </p:nvCxnSpPr>
        <p:spPr>
          <a:xfrm flipV="1">
            <a:off x="7117156" y="2870397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BBA1A831-1425-CF45-A4EB-FBC7088CC120}"/>
              </a:ext>
            </a:extLst>
          </p:cNvPr>
          <p:cNvCxnSpPr>
            <a:stCxn id="79" idx="0"/>
          </p:cNvCxnSpPr>
          <p:nvPr/>
        </p:nvCxnSpPr>
        <p:spPr>
          <a:xfrm>
            <a:off x="7936342" y="2672785"/>
            <a:ext cx="33598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9AFAE61-6298-CA41-9F53-9EF3A31A126C}"/>
              </a:ext>
            </a:extLst>
          </p:cNvPr>
          <p:cNvSpPr txBox="1"/>
          <p:nvPr/>
        </p:nvSpPr>
        <p:spPr>
          <a:xfrm>
            <a:off x="5290954" y="3542742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Find the noise term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/>
              <p:nvPr/>
            </p:nvSpPr>
            <p:spPr>
              <a:xfrm>
                <a:off x="8570240" y="2074451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40" y="2074451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4651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4C1CA26-3B2C-7946-AFD6-E3C835DE11A6}"/>
              </a:ext>
            </a:extLst>
          </p:cNvPr>
          <p:cNvGrpSpPr/>
          <p:nvPr/>
        </p:nvGrpSpPr>
        <p:grpSpPr>
          <a:xfrm>
            <a:off x="9778735" y="2592155"/>
            <a:ext cx="739688" cy="367009"/>
            <a:chOff x="9778735" y="2592155"/>
            <a:chExt cx="739688" cy="367009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2F9754C8-38C3-6749-8A7E-2B0B9BE373EE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CE47B93E-E11B-474F-B707-F2F936B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F6162F8F-761E-3F44-AD0A-C25959ACED47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96682C3E-B74C-144B-B11B-A8BF679895F7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D1E545-AE65-974E-A0B4-49626BDFD04E}"/>
              </a:ext>
            </a:extLst>
          </p:cNvPr>
          <p:cNvGrpSpPr/>
          <p:nvPr/>
        </p:nvGrpSpPr>
        <p:grpSpPr>
          <a:xfrm>
            <a:off x="1156150" y="4846666"/>
            <a:ext cx="739688" cy="367009"/>
            <a:chOff x="9778735" y="2592155"/>
            <a:chExt cx="739688" cy="367009"/>
          </a:xfrm>
        </p:grpSpPr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7563004B-C608-AF49-924C-BDEDBEF18738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EFECE7C9-C3E9-A64B-BEEC-E6A5A2DB9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75086A90-8CE3-E544-B0AA-4D44E0A8E773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菱形 104">
              <a:extLst>
                <a:ext uri="{FF2B5EF4-FFF2-40B4-BE49-F238E27FC236}">
                  <a16:creationId xmlns:a16="http://schemas.microsoft.com/office/drawing/2014/main" id="{5D361EC0-C3CF-154D-8AD2-61BC6CFF8031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23C729-F837-D342-BAC0-E083FD414DB7}"/>
              </a:ext>
            </a:extLst>
          </p:cNvPr>
          <p:cNvGrpSpPr/>
          <p:nvPr/>
        </p:nvGrpSpPr>
        <p:grpSpPr>
          <a:xfrm>
            <a:off x="1157607" y="5780508"/>
            <a:ext cx="739688" cy="367009"/>
            <a:chOff x="1349115" y="3267856"/>
            <a:chExt cx="1011836" cy="521540"/>
          </a:xfrm>
        </p:grpSpPr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9DAFD4FB-A2A3-2F49-9B34-CA65D6A007CB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924C3546-50E0-8847-B1BF-D58D6BB1044F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32C45C0-155B-554B-81AD-9D9089E13BE5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/>
              <p:nvPr/>
            </p:nvSpPr>
            <p:spPr>
              <a:xfrm>
                <a:off x="1273339" y="5226509"/>
                <a:ext cx="5289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39" y="5226509"/>
                <a:ext cx="528991" cy="553998"/>
              </a:xfrm>
              <a:prstGeom prst="rect">
                <a:avLst/>
              </a:prstGeom>
              <a:blipFill>
                <a:blip r:embed="rId4"/>
                <a:stretch>
                  <a:fillRect l="-20930" r="-1860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/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blipFill>
                <a:blip r:embed="rId5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420D3C3C-BFA1-B649-8B96-C7E7E41B8248}"/>
              </a:ext>
            </a:extLst>
          </p:cNvPr>
          <p:cNvCxnSpPr/>
          <p:nvPr/>
        </p:nvCxnSpPr>
        <p:spPr>
          <a:xfrm>
            <a:off x="3181878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DC1AD2B8-166B-7D4D-8F4E-8E78BAFD1141}"/>
              </a:ext>
            </a:extLst>
          </p:cNvPr>
          <p:cNvCxnSpPr>
            <a:cxnSpLocks/>
          </p:cNvCxnSpPr>
          <p:nvPr/>
        </p:nvCxnSpPr>
        <p:spPr>
          <a:xfrm flipV="1">
            <a:off x="3548460" y="5681355"/>
            <a:ext cx="373106" cy="41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C5485E1-D44D-E24D-851C-E6FD76032A69}"/>
              </a:ext>
            </a:extLst>
          </p:cNvPr>
          <p:cNvCxnSpPr/>
          <p:nvPr/>
        </p:nvCxnSpPr>
        <p:spPr>
          <a:xfrm>
            <a:off x="3548459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菱形 115">
            <a:extLst>
              <a:ext uri="{FF2B5EF4-FFF2-40B4-BE49-F238E27FC236}">
                <a16:creationId xmlns:a16="http://schemas.microsoft.com/office/drawing/2014/main" id="{F81C3E0D-2AF7-4449-B5B7-C4E24481E01D}"/>
              </a:ext>
            </a:extLst>
          </p:cNvPr>
          <p:cNvSpPr/>
          <p:nvPr/>
        </p:nvSpPr>
        <p:spPr>
          <a:xfrm>
            <a:off x="3456944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F3F759B-533C-EA43-B607-CD1421494320}"/>
              </a:ext>
            </a:extLst>
          </p:cNvPr>
          <p:cNvCxnSpPr>
            <a:cxnSpLocks/>
          </p:cNvCxnSpPr>
          <p:nvPr/>
        </p:nvCxnSpPr>
        <p:spPr>
          <a:xfrm flipH="1">
            <a:off x="2079875" y="3486881"/>
            <a:ext cx="2695247" cy="15734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05B943A-702E-E54F-B648-C0BC1F3D9606}"/>
              </a:ext>
            </a:extLst>
          </p:cNvPr>
          <p:cNvSpPr txBox="1"/>
          <p:nvPr/>
        </p:nvSpPr>
        <p:spPr>
          <a:xfrm>
            <a:off x="1044705" y="3600352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Lanczos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62D8D41-0DE9-C54E-A2A7-CFE926B660A6}"/>
              </a:ext>
            </a:extLst>
          </p:cNvPr>
          <p:cNvCxnSpPr>
            <a:cxnSpLocks/>
          </p:cNvCxnSpPr>
          <p:nvPr/>
        </p:nvCxnSpPr>
        <p:spPr>
          <a:xfrm>
            <a:off x="4402374" y="5622293"/>
            <a:ext cx="16363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98D337-51A2-C145-943D-4B04F31DFE95}"/>
              </a:ext>
            </a:extLst>
          </p:cNvPr>
          <p:cNvCxnSpPr/>
          <p:nvPr/>
        </p:nvCxnSpPr>
        <p:spPr>
          <a:xfrm>
            <a:off x="6842090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D197EBD7-AA2F-324B-8BB8-C8EE5A77942E}"/>
              </a:ext>
            </a:extLst>
          </p:cNvPr>
          <p:cNvCxnSpPr>
            <a:cxnSpLocks/>
          </p:cNvCxnSpPr>
          <p:nvPr/>
        </p:nvCxnSpPr>
        <p:spPr>
          <a:xfrm flipV="1">
            <a:off x="7208672" y="5681355"/>
            <a:ext cx="373106" cy="41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F427543-507C-3E41-B6EB-28CFAD4CF11A}"/>
              </a:ext>
            </a:extLst>
          </p:cNvPr>
          <p:cNvCxnSpPr/>
          <p:nvPr/>
        </p:nvCxnSpPr>
        <p:spPr>
          <a:xfrm>
            <a:off x="7208671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菱形 126">
            <a:extLst>
              <a:ext uri="{FF2B5EF4-FFF2-40B4-BE49-F238E27FC236}">
                <a16:creationId xmlns:a16="http://schemas.microsoft.com/office/drawing/2014/main" id="{53430DD0-FE6D-8B41-B2C3-B03A0FC49A68}"/>
              </a:ext>
            </a:extLst>
          </p:cNvPr>
          <p:cNvSpPr/>
          <p:nvPr/>
        </p:nvSpPr>
        <p:spPr>
          <a:xfrm>
            <a:off x="7117156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EB0ADD-EDED-BA42-B42C-DE64D825596B}"/>
              </a:ext>
            </a:extLst>
          </p:cNvPr>
          <p:cNvSpPr txBox="1"/>
          <p:nvPr/>
        </p:nvSpPr>
        <p:spPr>
          <a:xfrm>
            <a:off x="7079554" y="6309853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Svd</a:t>
            </a:r>
            <a:r>
              <a:rPr kumimoji="1" lang="en-US" altLang="zh-CN" sz="2000" dirty="0">
                <a:latin typeface="Palatino Linotype" panose="02040502050505030304" pitchFamily="18" charset="0"/>
              </a:rPr>
              <a:t> and truncate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6B2734D-D860-3640-9B07-FC78D4843071}"/>
              </a:ext>
            </a:extLst>
          </p:cNvPr>
          <p:cNvCxnSpPr/>
          <p:nvPr/>
        </p:nvCxnSpPr>
        <p:spPr>
          <a:xfrm>
            <a:off x="7840452" y="5681355"/>
            <a:ext cx="73968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ED7BE827-F752-AC4A-A94A-3B6EE7ED42EB}"/>
              </a:ext>
            </a:extLst>
          </p:cNvPr>
          <p:cNvSpPr/>
          <p:nvPr/>
        </p:nvSpPr>
        <p:spPr>
          <a:xfrm>
            <a:off x="8115518" y="5591691"/>
            <a:ext cx="183031" cy="17932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154A5EE4-A2D5-7F49-A301-B757A8591258}"/>
              </a:ext>
            </a:extLst>
          </p:cNvPr>
          <p:cNvCxnSpPr>
            <a:cxnSpLocks/>
          </p:cNvCxnSpPr>
          <p:nvPr/>
        </p:nvCxnSpPr>
        <p:spPr>
          <a:xfrm>
            <a:off x="8684155" y="5681355"/>
            <a:ext cx="73968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菱形 138">
            <a:extLst>
              <a:ext uri="{FF2B5EF4-FFF2-40B4-BE49-F238E27FC236}">
                <a16:creationId xmlns:a16="http://schemas.microsoft.com/office/drawing/2014/main" id="{29027AA5-AC32-5C48-86BD-59A9988EB011}"/>
              </a:ext>
            </a:extLst>
          </p:cNvPr>
          <p:cNvSpPr/>
          <p:nvPr/>
        </p:nvSpPr>
        <p:spPr>
          <a:xfrm>
            <a:off x="8959221" y="5591691"/>
            <a:ext cx="183031" cy="179327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/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/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/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blipFill>
                <a:blip r:embed="rId8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78758-D4CD-7340-932B-1A32FE69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3" y="1432220"/>
            <a:ext cx="10515600" cy="4351338"/>
          </a:xfrm>
        </p:spPr>
        <p:txBody>
          <a:bodyPr numCol="2"/>
          <a:lstStyle/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Advantage: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Accelerating on </a:t>
            </a:r>
            <a:r>
              <a:rPr kumimoji="1" lang="en-US" altLang="zh-CN" dirty="0" err="1">
                <a:latin typeface="Palatino Linotype" panose="02040502050505030304" pitchFamily="18" charset="0"/>
                <a:ea typeface="Palatino" pitchFamily="2" charset="0"/>
              </a:rPr>
              <a:t>Lanczos</a:t>
            </a: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Fast increasing bond dimension</a:t>
            </a: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Disadvantage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Efficiencies are suffered by fuse index, expansion and SVD, since MPO bond dimension is to large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Difficult to converge(?)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874C935-80A7-8849-A88D-BC7C5814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single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16C-E543-5649-A7E3-1E28B89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expanded two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15F6F0-6BDF-5F4D-9D0B-575EF172ED8C}"/>
              </a:ext>
            </a:extLst>
          </p:cNvPr>
          <p:cNvGrpSpPr/>
          <p:nvPr/>
        </p:nvGrpSpPr>
        <p:grpSpPr>
          <a:xfrm>
            <a:off x="1015415" y="1927692"/>
            <a:ext cx="835573" cy="804331"/>
            <a:chOff x="1632857" y="2226129"/>
            <a:chExt cx="1143000" cy="11430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84795B0F-7B87-EF47-8E98-BFDF4054DA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A11EBDFC-9F1B-A64E-A977-26C16386D50B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20397E3-0DBC-4543-A024-EB6297AC25A5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0F2FCD-24C5-FB49-BD76-7CBA43A51044}"/>
              </a:ext>
            </a:extLst>
          </p:cNvPr>
          <p:cNvGrpSpPr/>
          <p:nvPr/>
        </p:nvGrpSpPr>
        <p:grpSpPr>
          <a:xfrm>
            <a:off x="284019" y="1606708"/>
            <a:ext cx="724856" cy="1446299"/>
            <a:chOff x="284019" y="1606708"/>
            <a:chExt cx="991547" cy="2055272"/>
          </a:xfrm>
        </p:grpSpPr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E61D3E11-9F11-1B4A-B1CB-181B0B99020D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18DABCA-6FD3-DD40-A400-9AD6908F7D9D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83D329-1C16-6F4A-8FA7-B61191360BDF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B5BE51-D178-BC41-8D67-DC1485EC1F7C}"/>
              </a:ext>
            </a:extLst>
          </p:cNvPr>
          <p:cNvGrpSpPr/>
          <p:nvPr/>
        </p:nvGrpSpPr>
        <p:grpSpPr>
          <a:xfrm flipH="1">
            <a:off x="2636804" y="1619907"/>
            <a:ext cx="736883" cy="1446299"/>
            <a:chOff x="284019" y="1606708"/>
            <a:chExt cx="991547" cy="2055272"/>
          </a:xfrm>
        </p:grpSpPr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C74583B4-2FE7-8141-968D-1EB63C0B5727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02287F2-3452-424E-94D4-5A8EA5597820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FEBAC7-AC66-1442-BA3E-094DFFDFB3DC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9E68F3-B5F7-7F4B-9D7F-574992E24C57}"/>
              </a:ext>
            </a:extLst>
          </p:cNvPr>
          <p:cNvGrpSpPr/>
          <p:nvPr/>
        </p:nvGrpSpPr>
        <p:grpSpPr>
          <a:xfrm>
            <a:off x="1062642" y="2775661"/>
            <a:ext cx="739688" cy="367009"/>
            <a:chOff x="1349115" y="3267856"/>
            <a:chExt cx="1011836" cy="521540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855E77B-9345-1A40-95FB-C016ED21CBF5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6B195E0B-9ED5-5540-905C-980121DA307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FBC0751A-6B21-D446-8B18-C642964D6DD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3DA0EBD-FA62-A441-97FC-7D62D5D6FB1F}"/>
              </a:ext>
            </a:extLst>
          </p:cNvPr>
          <p:cNvGrpSpPr/>
          <p:nvPr/>
        </p:nvGrpSpPr>
        <p:grpSpPr>
          <a:xfrm>
            <a:off x="6703665" y="1956298"/>
            <a:ext cx="835573" cy="804331"/>
            <a:chOff x="1632857" y="2226129"/>
            <a:chExt cx="1143000" cy="1143000"/>
          </a:xfrm>
        </p:grpSpPr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ACBD196E-28C8-554E-BB18-98198B458463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28E4988A-5960-E443-B305-FA77F3CDF94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812917F-5289-EE43-AA7E-E96F1E645AA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32BEB0-CEC9-A141-B574-FDA17E66FCCB}"/>
              </a:ext>
            </a:extLst>
          </p:cNvPr>
          <p:cNvGrpSpPr/>
          <p:nvPr/>
        </p:nvGrpSpPr>
        <p:grpSpPr>
          <a:xfrm>
            <a:off x="5972269" y="1635314"/>
            <a:ext cx="724856" cy="1446299"/>
            <a:chOff x="284019" y="1606708"/>
            <a:chExt cx="991547" cy="2055272"/>
          </a:xfrm>
        </p:grpSpPr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BC27137B-678D-5A44-8DF5-3101D3F49D21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AD5A60B-68CB-C946-8649-947D2263322C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13DD50-68DF-FD46-98B7-290D52BE4539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B233A7-A6B5-A34E-B374-4900A9E48CAC}"/>
              </a:ext>
            </a:extLst>
          </p:cNvPr>
          <p:cNvGrpSpPr/>
          <p:nvPr/>
        </p:nvGrpSpPr>
        <p:grpSpPr>
          <a:xfrm>
            <a:off x="6750892" y="2804267"/>
            <a:ext cx="739688" cy="367009"/>
            <a:chOff x="1349115" y="3267856"/>
            <a:chExt cx="1011836" cy="521540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351CDFB-CB10-9346-9BD0-E546A38DD549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3F8F9BF4-B6C2-0741-AC51-2B31763C8CA4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9A297C8-1458-EA49-BAE5-6869A417E2B2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/>
              <p:nvPr/>
            </p:nvSpPr>
            <p:spPr>
              <a:xfrm>
                <a:off x="4871037" y="2076866"/>
                <a:ext cx="11598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37" y="2076866"/>
                <a:ext cx="11598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500512EA-FA31-6F4A-84F2-3B96FF78899D}"/>
              </a:ext>
            </a:extLst>
          </p:cNvPr>
          <p:cNvSpPr txBox="1"/>
          <p:nvPr/>
        </p:nvSpPr>
        <p:spPr>
          <a:xfrm>
            <a:off x="0" y="6225950"/>
            <a:ext cx="4027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Only expand new quantum sector on the right hand side bond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95896A8-15FE-FD40-934F-5CF206DBAA3D}"/>
              </a:ext>
            </a:extLst>
          </p:cNvPr>
          <p:cNvCxnSpPr>
            <a:cxnSpLocks/>
          </p:cNvCxnSpPr>
          <p:nvPr/>
        </p:nvCxnSpPr>
        <p:spPr>
          <a:xfrm>
            <a:off x="3709355" y="2343056"/>
            <a:ext cx="138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三角形 78">
            <a:extLst>
              <a:ext uri="{FF2B5EF4-FFF2-40B4-BE49-F238E27FC236}">
                <a16:creationId xmlns:a16="http://schemas.microsoft.com/office/drawing/2014/main" id="{33D59610-FFBD-AB43-9A0F-17F0BC122909}"/>
              </a:ext>
            </a:extLst>
          </p:cNvPr>
          <p:cNvSpPr/>
          <p:nvPr/>
        </p:nvSpPr>
        <p:spPr>
          <a:xfrm rot="5400000">
            <a:off x="8717663" y="2553675"/>
            <a:ext cx="581114" cy="268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1009E9F-6425-5846-9627-3096FFBB401E}"/>
              </a:ext>
            </a:extLst>
          </p:cNvPr>
          <p:cNvCxnSpPr/>
          <p:nvPr/>
        </p:nvCxnSpPr>
        <p:spPr>
          <a:xfrm>
            <a:off x="8323067" y="2344778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168F24CB-7F4D-BD47-8C0D-4AD4E437FA6F}"/>
              </a:ext>
            </a:extLst>
          </p:cNvPr>
          <p:cNvCxnSpPr>
            <a:cxnSpLocks/>
          </p:cNvCxnSpPr>
          <p:nvPr/>
        </p:nvCxnSpPr>
        <p:spPr>
          <a:xfrm flipV="1">
            <a:off x="8323066" y="2885319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BBA1A831-1425-CF45-A4EB-FBC7088CC120}"/>
              </a:ext>
            </a:extLst>
          </p:cNvPr>
          <p:cNvCxnSpPr>
            <a:stCxn id="79" idx="0"/>
          </p:cNvCxnSpPr>
          <p:nvPr/>
        </p:nvCxnSpPr>
        <p:spPr>
          <a:xfrm>
            <a:off x="9142252" y="2687707"/>
            <a:ext cx="33598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9AFAE61-6298-CA41-9F53-9EF3A31A126C}"/>
              </a:ext>
            </a:extLst>
          </p:cNvPr>
          <p:cNvSpPr txBox="1"/>
          <p:nvPr/>
        </p:nvSpPr>
        <p:spPr>
          <a:xfrm>
            <a:off x="5290954" y="3542742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Find the noise term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/>
              <p:nvPr/>
            </p:nvSpPr>
            <p:spPr>
              <a:xfrm>
                <a:off x="9776150" y="2089373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50" y="2089373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6977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4C1CA26-3B2C-7946-AFD6-E3C835DE11A6}"/>
              </a:ext>
            </a:extLst>
          </p:cNvPr>
          <p:cNvGrpSpPr/>
          <p:nvPr/>
        </p:nvGrpSpPr>
        <p:grpSpPr>
          <a:xfrm>
            <a:off x="11141193" y="2594333"/>
            <a:ext cx="739688" cy="367009"/>
            <a:chOff x="9778735" y="2592155"/>
            <a:chExt cx="739688" cy="367009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2F9754C8-38C3-6749-8A7E-2B0B9BE373EE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CE47B93E-E11B-474F-B707-F2F936B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F6162F8F-761E-3F44-AD0A-C25959ACED47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96682C3E-B74C-144B-B11B-A8BF679895F7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/>
              <p:nvPr/>
            </p:nvSpPr>
            <p:spPr>
              <a:xfrm>
                <a:off x="917338" y="5310693"/>
                <a:ext cx="5289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8" y="5310693"/>
                <a:ext cx="528991" cy="553998"/>
              </a:xfrm>
              <a:prstGeom prst="rect">
                <a:avLst/>
              </a:prstGeom>
              <a:blipFill>
                <a:blip r:embed="rId4"/>
                <a:stretch>
                  <a:fillRect l="-21429" r="-21429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/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blipFill>
                <a:blip r:embed="rId5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F3F759B-533C-EA43-B607-CD1421494320}"/>
              </a:ext>
            </a:extLst>
          </p:cNvPr>
          <p:cNvCxnSpPr>
            <a:cxnSpLocks/>
          </p:cNvCxnSpPr>
          <p:nvPr/>
        </p:nvCxnSpPr>
        <p:spPr>
          <a:xfrm flipH="1">
            <a:off x="2079875" y="3486881"/>
            <a:ext cx="2695247" cy="15734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05B943A-702E-E54F-B648-C0BC1F3D9606}"/>
              </a:ext>
            </a:extLst>
          </p:cNvPr>
          <p:cNvSpPr txBox="1"/>
          <p:nvPr/>
        </p:nvSpPr>
        <p:spPr>
          <a:xfrm>
            <a:off x="1044705" y="3600352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Lanczos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62D8D41-0DE9-C54E-A2A7-CFE926B660A6}"/>
              </a:ext>
            </a:extLst>
          </p:cNvPr>
          <p:cNvCxnSpPr>
            <a:cxnSpLocks/>
          </p:cNvCxnSpPr>
          <p:nvPr/>
        </p:nvCxnSpPr>
        <p:spPr>
          <a:xfrm>
            <a:off x="4402374" y="5622293"/>
            <a:ext cx="16363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98D337-51A2-C145-943D-4B04F31DFE95}"/>
              </a:ext>
            </a:extLst>
          </p:cNvPr>
          <p:cNvCxnSpPr/>
          <p:nvPr/>
        </p:nvCxnSpPr>
        <p:spPr>
          <a:xfrm>
            <a:off x="6842090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F427543-507C-3E41-B6EB-28CFAD4CF11A}"/>
              </a:ext>
            </a:extLst>
          </p:cNvPr>
          <p:cNvCxnSpPr/>
          <p:nvPr/>
        </p:nvCxnSpPr>
        <p:spPr>
          <a:xfrm>
            <a:off x="7208671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菱形 126">
            <a:extLst>
              <a:ext uri="{FF2B5EF4-FFF2-40B4-BE49-F238E27FC236}">
                <a16:creationId xmlns:a16="http://schemas.microsoft.com/office/drawing/2014/main" id="{53430DD0-FE6D-8B41-B2C3-B03A0FC49A68}"/>
              </a:ext>
            </a:extLst>
          </p:cNvPr>
          <p:cNvSpPr/>
          <p:nvPr/>
        </p:nvSpPr>
        <p:spPr>
          <a:xfrm>
            <a:off x="7117156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EB0ADD-EDED-BA42-B42C-DE64D825596B}"/>
              </a:ext>
            </a:extLst>
          </p:cNvPr>
          <p:cNvSpPr txBox="1"/>
          <p:nvPr/>
        </p:nvSpPr>
        <p:spPr>
          <a:xfrm>
            <a:off x="7079554" y="6309853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Svd</a:t>
            </a:r>
            <a:r>
              <a:rPr kumimoji="1" lang="en-US" altLang="zh-CN" sz="2000" dirty="0">
                <a:latin typeface="Palatino Linotype" panose="02040502050505030304" pitchFamily="18" charset="0"/>
              </a:rPr>
              <a:t> and truncate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6B2734D-D860-3640-9B07-FC78D4843071}"/>
              </a:ext>
            </a:extLst>
          </p:cNvPr>
          <p:cNvCxnSpPr/>
          <p:nvPr/>
        </p:nvCxnSpPr>
        <p:spPr>
          <a:xfrm>
            <a:off x="7840452" y="5681355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ED7BE827-F752-AC4A-A94A-3B6EE7ED42EB}"/>
              </a:ext>
            </a:extLst>
          </p:cNvPr>
          <p:cNvSpPr/>
          <p:nvPr/>
        </p:nvSpPr>
        <p:spPr>
          <a:xfrm>
            <a:off x="8115518" y="5591691"/>
            <a:ext cx="183031" cy="17932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/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/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/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blipFill>
                <a:blip r:embed="rId8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D9D45D59-C04B-DE4B-8C64-D2CA244887D5}"/>
              </a:ext>
            </a:extLst>
          </p:cNvPr>
          <p:cNvGrpSpPr/>
          <p:nvPr/>
        </p:nvGrpSpPr>
        <p:grpSpPr>
          <a:xfrm>
            <a:off x="1794023" y="2773660"/>
            <a:ext cx="739688" cy="367009"/>
            <a:chOff x="1349115" y="3267856"/>
            <a:chExt cx="1011836" cy="521540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71A62A9-450F-C24D-A50D-334DF88DB8FB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291C76F0-4BF2-FB4C-882A-D9B0DD5E948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菱形 82">
              <a:extLst>
                <a:ext uri="{FF2B5EF4-FFF2-40B4-BE49-F238E27FC236}">
                  <a16:creationId xmlns:a16="http://schemas.microsoft.com/office/drawing/2014/main" id="{3AD07F14-B40C-2E42-8B11-57FA4E4E8910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0BF3B5B-FD51-6D44-B63A-ED31EF4C2F5A}"/>
              </a:ext>
            </a:extLst>
          </p:cNvPr>
          <p:cNvGrpSpPr/>
          <p:nvPr/>
        </p:nvGrpSpPr>
        <p:grpSpPr>
          <a:xfrm>
            <a:off x="1748039" y="1930818"/>
            <a:ext cx="835573" cy="804331"/>
            <a:chOff x="1632857" y="2226129"/>
            <a:chExt cx="1143000" cy="1143000"/>
          </a:xfrm>
        </p:grpSpPr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32C4C3E5-757B-4F43-9B1F-6C92744447A2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56958DC0-5CBC-8643-9BD4-8D5A7564A132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2491130-AC4B-3545-B8EB-CC8251DBD428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669FE0E-A98B-1249-A921-3E12A96C2B39}"/>
              </a:ext>
            </a:extLst>
          </p:cNvPr>
          <p:cNvGrpSpPr/>
          <p:nvPr/>
        </p:nvGrpSpPr>
        <p:grpSpPr>
          <a:xfrm>
            <a:off x="7415812" y="2801958"/>
            <a:ext cx="739688" cy="367009"/>
            <a:chOff x="1349115" y="3267856"/>
            <a:chExt cx="1011836" cy="521540"/>
          </a:xfrm>
        </p:grpSpPr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4381A55-BFA6-7048-BA46-88F94708235C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64045BA6-AEBD-E743-BDC2-4D1565152648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菱形 97">
              <a:extLst>
                <a:ext uri="{FF2B5EF4-FFF2-40B4-BE49-F238E27FC236}">
                  <a16:creationId xmlns:a16="http://schemas.microsoft.com/office/drawing/2014/main" id="{8DA0F57A-657B-4E4C-A534-92D9EA10D6D4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A6B8675-1C6D-F04E-8D1A-E2FB318FE8B2}"/>
              </a:ext>
            </a:extLst>
          </p:cNvPr>
          <p:cNvGrpSpPr/>
          <p:nvPr/>
        </p:nvGrpSpPr>
        <p:grpSpPr>
          <a:xfrm>
            <a:off x="7363401" y="1958491"/>
            <a:ext cx="835573" cy="804331"/>
            <a:chOff x="1632857" y="2226129"/>
            <a:chExt cx="1143000" cy="1143000"/>
          </a:xfrm>
        </p:grpSpPr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4934491B-4988-F747-9198-FA6A6E23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C1A81B64-AA6B-B24B-BB6E-DA0ECE5C88C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2AD977B-AAFF-1C49-A0A5-66BF2061952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2E407A06-951D-8349-8072-75EC17680366}"/>
              </a:ext>
            </a:extLst>
          </p:cNvPr>
          <p:cNvCxnSpPr/>
          <p:nvPr/>
        </p:nvCxnSpPr>
        <p:spPr>
          <a:xfrm>
            <a:off x="10476297" y="2867893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6E64D7B5-B503-3B49-B8F5-F0A79CD4BCC1}"/>
              </a:ext>
            </a:extLst>
          </p:cNvPr>
          <p:cNvCxnSpPr/>
          <p:nvPr/>
        </p:nvCxnSpPr>
        <p:spPr>
          <a:xfrm>
            <a:off x="10842878" y="2590547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菱形 130">
            <a:extLst>
              <a:ext uri="{FF2B5EF4-FFF2-40B4-BE49-F238E27FC236}">
                <a16:creationId xmlns:a16="http://schemas.microsoft.com/office/drawing/2014/main" id="{0C47FF83-0840-2642-B7C0-7E484C5DDE64}"/>
              </a:ext>
            </a:extLst>
          </p:cNvPr>
          <p:cNvSpPr/>
          <p:nvPr/>
        </p:nvSpPr>
        <p:spPr>
          <a:xfrm>
            <a:off x="10751363" y="2778229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DC858A0-76CC-F04A-8482-AD15C08D8A89}"/>
              </a:ext>
            </a:extLst>
          </p:cNvPr>
          <p:cNvGrpSpPr/>
          <p:nvPr/>
        </p:nvGrpSpPr>
        <p:grpSpPr>
          <a:xfrm>
            <a:off x="414249" y="5881413"/>
            <a:ext cx="739688" cy="367009"/>
            <a:chOff x="1349115" y="3267856"/>
            <a:chExt cx="1011836" cy="521540"/>
          </a:xfrm>
        </p:grpSpPr>
        <p:cxnSp>
          <p:nvCxnSpPr>
            <p:cNvPr id="134" name="直线连接符 133">
              <a:extLst>
                <a:ext uri="{FF2B5EF4-FFF2-40B4-BE49-F238E27FC236}">
                  <a16:creationId xmlns:a16="http://schemas.microsoft.com/office/drawing/2014/main" id="{CDCC2D3C-0925-D949-8ED3-BDE4A5E52F1C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FD168A7E-0544-A948-9B38-6D41C1C05E45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菱形 135">
              <a:extLst>
                <a:ext uri="{FF2B5EF4-FFF2-40B4-BE49-F238E27FC236}">
                  <a16:creationId xmlns:a16="http://schemas.microsoft.com/office/drawing/2014/main" id="{B9A50D52-2670-F34F-B48C-9C4D14DEB9A5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5363F7C-FC00-944B-BADE-754BC6551199}"/>
              </a:ext>
            </a:extLst>
          </p:cNvPr>
          <p:cNvGrpSpPr/>
          <p:nvPr/>
        </p:nvGrpSpPr>
        <p:grpSpPr>
          <a:xfrm>
            <a:off x="1145630" y="5879412"/>
            <a:ext cx="739688" cy="367009"/>
            <a:chOff x="1349115" y="3267856"/>
            <a:chExt cx="1011836" cy="521540"/>
          </a:xfrm>
        </p:grpSpPr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23294295-370F-0847-A742-3010E06C2DCF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41">
              <a:extLst>
                <a:ext uri="{FF2B5EF4-FFF2-40B4-BE49-F238E27FC236}">
                  <a16:creationId xmlns:a16="http://schemas.microsoft.com/office/drawing/2014/main" id="{35A155A9-B3D5-8040-AD3E-F357C6127132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菱形 144">
              <a:extLst>
                <a:ext uri="{FF2B5EF4-FFF2-40B4-BE49-F238E27FC236}">
                  <a16:creationId xmlns:a16="http://schemas.microsoft.com/office/drawing/2014/main" id="{4D866B40-F33A-EE45-9104-0971229F4BF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B5E337FE-6EDA-A542-BEFE-F939B3519E20}"/>
              </a:ext>
            </a:extLst>
          </p:cNvPr>
          <p:cNvSpPr/>
          <p:nvPr/>
        </p:nvSpPr>
        <p:spPr>
          <a:xfrm>
            <a:off x="1337707" y="2957556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4AA34B5F-D3A1-864A-B545-6F296EB1EB18}"/>
              </a:ext>
            </a:extLst>
          </p:cNvPr>
          <p:cNvSpPr/>
          <p:nvPr/>
        </p:nvSpPr>
        <p:spPr>
          <a:xfrm>
            <a:off x="6972606" y="3006708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28D6A711-6403-7E44-82E1-6368291EBAB2}"/>
              </a:ext>
            </a:extLst>
          </p:cNvPr>
          <p:cNvSpPr/>
          <p:nvPr/>
        </p:nvSpPr>
        <p:spPr>
          <a:xfrm>
            <a:off x="10684877" y="2780123"/>
            <a:ext cx="914413" cy="1831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99ED9BB-CF16-F54A-ADEE-1F77FAE0F9C2}"/>
              </a:ext>
            </a:extLst>
          </p:cNvPr>
          <p:cNvGrpSpPr/>
          <p:nvPr/>
        </p:nvGrpSpPr>
        <p:grpSpPr>
          <a:xfrm>
            <a:off x="1111591" y="4788253"/>
            <a:ext cx="739688" cy="367009"/>
            <a:chOff x="9778735" y="2592155"/>
            <a:chExt cx="739688" cy="367009"/>
          </a:xfrm>
        </p:grpSpPr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46B0A27A-49C2-6240-B391-0CBF7F563461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63BB15EB-1F1D-9E4C-8B07-8B8ECA562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0355A752-93C8-C644-A408-ABF84B95E62D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菱形 151">
              <a:extLst>
                <a:ext uri="{FF2B5EF4-FFF2-40B4-BE49-F238E27FC236}">
                  <a16:creationId xmlns:a16="http://schemas.microsoft.com/office/drawing/2014/main" id="{C9C3E8A3-FC84-2D44-BADB-1A0BA7AE6A11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E5772FD-FB68-0549-A7AA-C58FA2A8698A}"/>
              </a:ext>
            </a:extLst>
          </p:cNvPr>
          <p:cNvCxnSpPr/>
          <p:nvPr/>
        </p:nvCxnSpPr>
        <p:spPr>
          <a:xfrm>
            <a:off x="446695" y="5061813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6C0695A1-BDA7-8948-9646-6275F0DD0696}"/>
              </a:ext>
            </a:extLst>
          </p:cNvPr>
          <p:cNvCxnSpPr/>
          <p:nvPr/>
        </p:nvCxnSpPr>
        <p:spPr>
          <a:xfrm>
            <a:off x="813276" y="4784467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菱形 154">
            <a:extLst>
              <a:ext uri="{FF2B5EF4-FFF2-40B4-BE49-F238E27FC236}">
                <a16:creationId xmlns:a16="http://schemas.microsoft.com/office/drawing/2014/main" id="{7248B9BE-4C48-894B-A7F5-60358CADB2F1}"/>
              </a:ext>
            </a:extLst>
          </p:cNvPr>
          <p:cNvSpPr/>
          <p:nvPr/>
        </p:nvSpPr>
        <p:spPr>
          <a:xfrm>
            <a:off x="721761" y="4972149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7F824CB0-0CC5-A647-B217-0AAF0977C6EE}"/>
              </a:ext>
            </a:extLst>
          </p:cNvPr>
          <p:cNvSpPr/>
          <p:nvPr/>
        </p:nvSpPr>
        <p:spPr>
          <a:xfrm>
            <a:off x="655275" y="4974043"/>
            <a:ext cx="914413" cy="1831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4A8A09CF-A604-B14D-8A9A-95C34E2A26B1}"/>
              </a:ext>
            </a:extLst>
          </p:cNvPr>
          <p:cNvSpPr/>
          <p:nvPr/>
        </p:nvSpPr>
        <p:spPr>
          <a:xfrm>
            <a:off x="721805" y="6078290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CFAEE6-B428-8941-9409-7EAACE06D337}"/>
              </a:ext>
            </a:extLst>
          </p:cNvPr>
          <p:cNvGrpSpPr/>
          <p:nvPr/>
        </p:nvGrpSpPr>
        <p:grpSpPr>
          <a:xfrm>
            <a:off x="3372796" y="5510509"/>
            <a:ext cx="739688" cy="367009"/>
            <a:chOff x="9778735" y="2592155"/>
            <a:chExt cx="739688" cy="367009"/>
          </a:xfrm>
        </p:grpSpPr>
        <p:cxnSp>
          <p:nvCxnSpPr>
            <p:cNvPr id="159" name="直线连接符 158">
              <a:extLst>
                <a:ext uri="{FF2B5EF4-FFF2-40B4-BE49-F238E27FC236}">
                  <a16:creationId xmlns:a16="http://schemas.microsoft.com/office/drawing/2014/main" id="{83D94DED-00F6-024C-B547-1056082E3AAB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59">
              <a:extLst>
                <a:ext uri="{FF2B5EF4-FFF2-40B4-BE49-F238E27FC236}">
                  <a16:creationId xmlns:a16="http://schemas.microsoft.com/office/drawing/2014/main" id="{ADDB64F3-DE24-6B47-A3D2-046A57DFB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2040D7B5-DE4A-B546-80FC-9D815908C3A9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3347839A-C7CF-4041-9375-0677ACCB2C2C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6A943064-10E2-B945-A9E6-EE5FD97959FB}"/>
              </a:ext>
            </a:extLst>
          </p:cNvPr>
          <p:cNvCxnSpPr/>
          <p:nvPr/>
        </p:nvCxnSpPr>
        <p:spPr>
          <a:xfrm>
            <a:off x="2707900" y="5784069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2B1A080-FDAF-F641-B641-347993063B42}"/>
              </a:ext>
            </a:extLst>
          </p:cNvPr>
          <p:cNvCxnSpPr/>
          <p:nvPr/>
        </p:nvCxnSpPr>
        <p:spPr>
          <a:xfrm>
            <a:off x="3074481" y="5506723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菱形 164">
            <a:extLst>
              <a:ext uri="{FF2B5EF4-FFF2-40B4-BE49-F238E27FC236}">
                <a16:creationId xmlns:a16="http://schemas.microsoft.com/office/drawing/2014/main" id="{D6CBF9D1-AE37-D941-989F-D38987BC5996}"/>
              </a:ext>
            </a:extLst>
          </p:cNvPr>
          <p:cNvSpPr/>
          <p:nvPr/>
        </p:nvSpPr>
        <p:spPr>
          <a:xfrm>
            <a:off x="2982966" y="5694405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EB7EB97E-97A4-E641-8305-F29A9387B6DD}"/>
              </a:ext>
            </a:extLst>
          </p:cNvPr>
          <p:cNvSpPr/>
          <p:nvPr/>
        </p:nvSpPr>
        <p:spPr>
          <a:xfrm>
            <a:off x="2916480" y="5696299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A9BD0-703C-BD43-937E-53C5BBEFA701}"/>
                  </a:ext>
                </a:extLst>
              </p:cNvPr>
              <p:cNvSpPr txBox="1"/>
              <p:nvPr/>
            </p:nvSpPr>
            <p:spPr>
              <a:xfrm>
                <a:off x="968397" y="5062613"/>
                <a:ext cx="403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A9BD0-703C-BD43-937E-53C5BBEF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97" y="5062613"/>
                <a:ext cx="403957" cy="492443"/>
              </a:xfrm>
              <a:prstGeom prst="rect">
                <a:avLst/>
              </a:prstGeom>
              <a:blipFill>
                <a:blip r:embed="rId9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53847825-19A1-BC4E-B1E4-A4A24FBDCDB1}"/>
              </a:ext>
            </a:extLst>
          </p:cNvPr>
          <p:cNvCxnSpPr/>
          <p:nvPr/>
        </p:nvCxnSpPr>
        <p:spPr>
          <a:xfrm>
            <a:off x="8683312" y="5679269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E7262C28-8B40-0F4E-AC8E-2229F8BA60D7}"/>
              </a:ext>
            </a:extLst>
          </p:cNvPr>
          <p:cNvCxnSpPr/>
          <p:nvPr/>
        </p:nvCxnSpPr>
        <p:spPr>
          <a:xfrm>
            <a:off x="9049893" y="5401923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菱形 168">
            <a:extLst>
              <a:ext uri="{FF2B5EF4-FFF2-40B4-BE49-F238E27FC236}">
                <a16:creationId xmlns:a16="http://schemas.microsoft.com/office/drawing/2014/main" id="{D8CC2676-8438-C14A-B2FF-36ABE9974CC8}"/>
              </a:ext>
            </a:extLst>
          </p:cNvPr>
          <p:cNvSpPr/>
          <p:nvPr/>
        </p:nvSpPr>
        <p:spPr>
          <a:xfrm>
            <a:off x="8958378" y="5589605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4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CAF467-2515-BF44-ADA0-638680A2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expanded two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A9914D-359A-9C47-8A2F-008E133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3" y="1432220"/>
            <a:ext cx="10515600" cy="3845836"/>
          </a:xfrm>
        </p:spPr>
        <p:txBody>
          <a:bodyPr numCol="2"/>
          <a:lstStyle/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Advantage: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Also some gains when increasing bond dimension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More robust to overcome local minimum(?)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SVD time is normal, most time is used on </a:t>
            </a:r>
            <a:r>
              <a:rPr kumimoji="1" lang="en-US" altLang="zh-CN" dirty="0" err="1">
                <a:latin typeface="Palatino Linotype" panose="02040502050505030304" pitchFamily="18" charset="0"/>
                <a:ea typeface="Palatino" pitchFamily="2" charset="0"/>
              </a:rPr>
              <a:t>Lanczos</a:t>
            </a: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Disadvantage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Also difficult to converge(?)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When update the last pseudo-site phonon &amp; fermion sites, the degeneracy on every quantum number sector is hardly to increase.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57F90-2B32-AD40-A5AC-20AE5A814E82}"/>
              </a:ext>
            </a:extLst>
          </p:cNvPr>
          <p:cNvSpPr txBox="1"/>
          <p:nvPr/>
        </p:nvSpPr>
        <p:spPr>
          <a:xfrm>
            <a:off x="5777023" y="5278056"/>
            <a:ext cx="4944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one strategy is using not sufficient phonon pseudo-site number, if the physics does not change.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2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EA1A2765-1EC5-1249-879B-F5906D230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Test/benchmark: Hubbard model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4×32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 lattice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EA1A2765-1EC5-1249-879B-F5906D23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  <a:blipFill>
                <a:blip r:embed="rId2"/>
                <a:stretch>
                  <a:fillRect l="-1809" r="-1086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39562-05D8-8D49-9426-CB77E350EC2A}"/>
                  </a:ext>
                </a:extLst>
              </p:cNvPr>
              <p:cNvSpPr txBox="1"/>
              <p:nvPr/>
            </p:nvSpPr>
            <p:spPr>
              <a:xfrm>
                <a:off x="205707" y="1449810"/>
                <a:ext cx="90308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state of 1/8 dopped Hubbard model 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4×32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 should be filled-stripe, but on finite bond dimension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lowest energy state is some strange state.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39562-05D8-8D49-9426-CB77E350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7" y="1449810"/>
                <a:ext cx="9030890" cy="707886"/>
              </a:xfrm>
              <a:prstGeom prst="rect">
                <a:avLst/>
              </a:prstGeom>
              <a:blipFill>
                <a:blip r:embed="rId3"/>
                <a:stretch>
                  <a:fillRect l="-702" t="-5357" r="-1124" b="-16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FB95216-C69E-514D-BE59-C7D44827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7" y="2619295"/>
            <a:ext cx="3997082" cy="2920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E097F4-C25E-E24A-95BA-ACEA4145E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789" y="2619296"/>
            <a:ext cx="4139933" cy="289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D18EA1-1335-0A44-BC83-9720D43B2E72}"/>
                  </a:ext>
                </a:extLst>
              </p:cNvPr>
              <p:cNvSpPr txBox="1"/>
              <p:nvPr/>
            </p:nvSpPr>
            <p:spPr>
              <a:xfrm>
                <a:off x="857840" y="5539398"/>
                <a:ext cx="65327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change density profile of the strange state and filled stripe for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energy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=−97.0098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−97.0047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Calculation are imposed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symmetry.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D18EA1-1335-0A44-BC83-9720D43B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40" y="5539398"/>
                <a:ext cx="6532774" cy="1323439"/>
              </a:xfrm>
              <a:prstGeom prst="rect">
                <a:avLst/>
              </a:prstGeom>
              <a:blipFill>
                <a:blip r:embed="rId6"/>
                <a:stretch>
                  <a:fillRect l="-971" t="-2857" r="-1748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DB6583B-0297-3C42-8641-D0F6A6824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830" y="2619295"/>
            <a:ext cx="3651170" cy="2846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B1215E-086B-D248-8833-D1B68275B5A2}"/>
              </a:ext>
            </a:extLst>
          </p:cNvPr>
          <p:cNvSpPr txBox="1"/>
          <p:nvPr/>
        </p:nvSpPr>
        <p:spPr>
          <a:xfrm>
            <a:off x="8540830" y="5612119"/>
            <a:ext cx="365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values 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truncation error and extrapolations. Filled stripe finally have more lower energy.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5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739</Words>
  <Application>Microsoft Macintosh PowerPoint</Application>
  <PresentationFormat>宽屏</PresentationFormat>
  <Paragraphs>143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Effective fermionic model at anti-adiabatic limit ω_D→∞ </vt:lpstr>
      <vt:lpstr>Phonon pseudo-site</vt:lpstr>
      <vt:lpstr>Matrix product operator for SSH-Hubbard model on 4-leg ladder </vt:lpstr>
      <vt:lpstr>Algorithm: single site update</vt:lpstr>
      <vt:lpstr>Algorithm: single site update</vt:lpstr>
      <vt:lpstr>Algorithm: expanded two site update</vt:lpstr>
      <vt:lpstr>Algorithm: expanded two site update</vt:lpstr>
      <vt:lpstr>PowerPoint 演示文稿</vt:lpstr>
      <vt:lpstr>PowerPoint 演示文稿</vt:lpstr>
      <vt:lpstr>SSH-Hubbard, λ=0.01, 4×48</vt:lpstr>
      <vt:lpstr>SSH-Hubbard, λ=0.1, 4×48</vt:lpstr>
      <vt:lpstr>SSH-Hubbard, λ=0.2, 4×32</vt:lpstr>
      <vt:lpstr>SSH-Hubbard, λ=0.3, 4×32</vt:lpstr>
      <vt:lpstr>SSH-Hubbard, λ=0.3, 4×48</vt:lpstr>
      <vt:lpstr>Holstein-Hubbard model</vt:lpstr>
      <vt:lpstr>Holstein-Hubbard, λ=0.2</vt:lpstr>
      <vt:lpstr>Holstein-Hubbard, λ=0.3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Microsoft Office User</dc:creator>
  <cp:lastModifiedBy>Microsoft Office User</cp:lastModifiedBy>
  <cp:revision>37</cp:revision>
  <dcterms:created xsi:type="dcterms:W3CDTF">2021-08-03T02:53:33Z</dcterms:created>
  <dcterms:modified xsi:type="dcterms:W3CDTF">2021-08-09T05:49:58Z</dcterms:modified>
</cp:coreProperties>
</file>