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006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D311ED-24CC-604C-88B1-A9FAE428B6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B59A30-CCF9-F543-A67E-5F3C885F19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C2E1F4-3FC4-AD41-A483-1CD260834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BB04-3226-F24F-BB25-0A802932BE86}" type="datetimeFigureOut">
              <a:rPr kumimoji="1" lang="zh-CN" altLang="en-US" smtClean="0"/>
              <a:t>2021/8/8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214107-C54C-4F4D-A03C-DC4E2D8DE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23C880-E585-B94B-A0C6-221EBBC86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743B-C674-F949-BB47-C04B841823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8962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F9D232-8656-0440-8D1A-4EC7E3E8B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C603AE-CDDA-6844-969B-51F264163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D10178-6DEA-C146-9698-EB252A073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BB04-3226-F24F-BB25-0A802932BE86}" type="datetimeFigureOut">
              <a:rPr kumimoji="1" lang="zh-CN" altLang="en-US" smtClean="0"/>
              <a:t>2021/8/8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4421A4-5AC3-864B-B0F4-2D0B32562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D9578D-3716-F644-84C5-F6D3713AA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743B-C674-F949-BB47-C04B841823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943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20BC513-DEC0-1149-A840-CA5FC58DF0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17104E-144D-7C41-A737-ACD38D0C3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2B6D14-5C9E-3445-B940-93DA991A1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BB04-3226-F24F-BB25-0A802932BE86}" type="datetimeFigureOut">
              <a:rPr kumimoji="1" lang="zh-CN" altLang="en-US" smtClean="0"/>
              <a:t>2021/8/8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9449D1-F263-2446-AB66-28A1BB386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F7F1AD-8126-7A44-BDEA-2280CCD89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743B-C674-F949-BB47-C04B841823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9057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301CAD-3B1B-2647-8CC3-0D35A3880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5D76C9-5911-D340-8EF3-80D11754B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5C11FE-416B-2048-BD21-EE351D826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BB04-3226-F24F-BB25-0A802932BE86}" type="datetimeFigureOut">
              <a:rPr kumimoji="1" lang="zh-CN" altLang="en-US" smtClean="0"/>
              <a:t>2021/8/8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6D1FA7-B6BC-C541-BE4D-CEE2717D6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47E765-AFAA-3447-93E2-2C4ECF96B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743B-C674-F949-BB47-C04B841823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3165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DE34E7-0D0E-7A49-8660-FA95AA6B6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593BE8-2EEB-A64A-AF09-5D7564C9D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A25B3C-E993-5A41-958B-0CC88D471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BB04-3226-F24F-BB25-0A802932BE86}" type="datetimeFigureOut">
              <a:rPr kumimoji="1" lang="zh-CN" altLang="en-US" smtClean="0"/>
              <a:t>2021/8/8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EA9B28-2F34-854C-B61B-DC867F3D5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3B8C17-E4CD-154B-AAB6-F2D229A98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743B-C674-F949-BB47-C04B841823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893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DA30F7-EF33-C54F-BEC2-5E61C8D18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6F7819-170F-DA4F-8D0F-E69EC72E24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95E8F0-F1A3-B149-B689-0223D77C20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C6C756-1FCD-1D46-A1E8-E9F808D27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BB04-3226-F24F-BB25-0A802932BE86}" type="datetimeFigureOut">
              <a:rPr kumimoji="1" lang="zh-CN" altLang="en-US" smtClean="0"/>
              <a:t>2021/8/8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C11BA8-A0F1-4F45-A980-DDF96F83C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019C7B-DEE9-DF47-9488-5C9BD4F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743B-C674-F949-BB47-C04B841823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3064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2B129-3390-E44E-A78A-F49CC580E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F0873A-1384-0048-BB9B-694242916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C6003E-DCE6-3F4D-BBEF-731DB5F56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718551-D021-5E4B-B0AE-669A0F7202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AEAA363-ECE8-5840-9E3B-18B4D8C68C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30F9E5-387C-F74C-BCC5-EFFDC615B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BB04-3226-F24F-BB25-0A802932BE86}" type="datetimeFigureOut">
              <a:rPr kumimoji="1" lang="zh-CN" altLang="en-US" smtClean="0"/>
              <a:t>2021/8/8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F4A28D9-898A-7445-A039-CF4F64808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8E3BEBB-3E2B-B540-B3AE-EBD2B2496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743B-C674-F949-BB47-C04B841823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8556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D2D2ED-49A9-064E-BD62-3A3DC34F6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BC9B6C5-BAC7-5E40-8FF5-9BF891894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BB04-3226-F24F-BB25-0A802932BE86}" type="datetimeFigureOut">
              <a:rPr kumimoji="1" lang="zh-CN" altLang="en-US" smtClean="0"/>
              <a:t>2021/8/8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72B9F4-41FD-604D-A8C0-176F9F9AB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15F2403-2DBD-694B-A7CA-55DC7F876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743B-C674-F949-BB47-C04B841823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5937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B983CE-E71F-954B-83D3-1F97BE895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BB04-3226-F24F-BB25-0A802932BE86}" type="datetimeFigureOut">
              <a:rPr kumimoji="1" lang="zh-CN" altLang="en-US" smtClean="0"/>
              <a:t>2021/8/8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DEF8761-C9B7-E446-8B5F-2B6491D55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454D64-AC6C-FE43-9AC7-9A5185426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743B-C674-F949-BB47-C04B841823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9992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C61-80BD-B346-9130-B5EBCE1DF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E5F65E-E873-AD42-B955-E10ABF246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1F555D-47E8-D440-8247-48EE4F836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B739C2-8ACE-6446-86DE-42668E3F6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BB04-3226-F24F-BB25-0A802932BE86}" type="datetimeFigureOut">
              <a:rPr kumimoji="1" lang="zh-CN" altLang="en-US" smtClean="0"/>
              <a:t>2021/8/8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C56426-AADC-C143-9CDC-8442253D3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7FBAC4-4B35-C346-BBF4-6BD651ABA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743B-C674-F949-BB47-C04B841823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800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7B90C8-6E1E-094D-A9B1-57DFD5A87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2DEADF9-69E0-164C-87B5-E35D105988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AD6E89-3228-6F47-8F87-2D4C3CA0C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9C6613-6398-8949-A069-EF64A76CE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BB04-3226-F24F-BB25-0A802932BE86}" type="datetimeFigureOut">
              <a:rPr kumimoji="1" lang="zh-CN" altLang="en-US" smtClean="0"/>
              <a:t>2021/8/8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AC8981-7989-794C-9D3A-E2DF2596E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1D4B0B-6D8A-444E-829E-95871AE68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743B-C674-F949-BB47-C04B841823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3965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2E76DC1-DA42-C34E-B386-B0CD5BA47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6BE3A9-1A12-2444-B2A0-E5E0B556D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313945-9899-A34F-92E6-A0C188A21E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DBB04-3226-F24F-BB25-0A802932BE86}" type="datetimeFigureOut">
              <a:rPr kumimoji="1" lang="zh-CN" altLang="en-US" smtClean="0"/>
              <a:t>2021/8/8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56B7AE-53B7-AB4D-83F3-4FF8DF42CF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EAFFD7-D192-0E4E-A1F8-75378C39AD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4743B-C674-F949-BB47-C04B841823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5129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5763E8-16D9-9946-8999-E86505ECC9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1100" y="1133248"/>
            <a:ext cx="9829800" cy="2387600"/>
          </a:xfrm>
        </p:spPr>
        <p:txBody>
          <a:bodyPr/>
          <a:lstStyle/>
          <a:p>
            <a:r>
              <a:rPr kumimoji="1" lang="en-US" altLang="zh-CN" dirty="0">
                <a:latin typeface="Palatino Linotype" panose="02040502050505030304" pitchFamily="18" charset="0"/>
              </a:rPr>
              <a:t>Technical Note</a:t>
            </a:r>
            <a:endParaRPr kumimoji="1" lang="zh-CN" alt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600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C78A04-750C-F34C-B8F5-4FF536DE2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235544" cy="1325563"/>
          </a:xfrm>
        </p:spPr>
        <p:txBody>
          <a:bodyPr>
            <a:normAutofit/>
          </a:bodyPr>
          <a:lstStyle/>
          <a:p>
            <a:r>
              <a:rPr kumimoji="1" lang="en-US" altLang="zh-CN" sz="2800" dirty="0">
                <a:latin typeface="Palatino" pitchFamily="2" charset="0"/>
                <a:ea typeface="Palatino" pitchFamily="2" charset="0"/>
              </a:rPr>
              <a:t>Performance when calculating square-hopping-Hubbard model in </a:t>
            </a:r>
            <a:r>
              <a:rPr kumimoji="1" lang="en-US" altLang="zh-CN" sz="2800" dirty="0" err="1">
                <a:latin typeface="Palatino" pitchFamily="2" charset="0"/>
                <a:ea typeface="Palatino" pitchFamily="2" charset="0"/>
              </a:rPr>
              <a:t>Paratera</a:t>
            </a:r>
            <a:endParaRPr kumimoji="1" lang="zh-CN" altLang="en-US" sz="2800" dirty="0">
              <a:latin typeface="Palatino" pitchFamily="2" charset="0"/>
              <a:ea typeface="Palatino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271D08E-1B28-0549-9B66-6AA2B0CBBD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1627" y="1203553"/>
                <a:ext cx="10406744" cy="61277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Parameter: J=3.2, system size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4×48</m:t>
                    </m:r>
                  </m:oMath>
                </a14:m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kumimoji="1"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mps&amp;envs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save and load on /</a:t>
                </a:r>
                <a:r>
                  <a:rPr kumimoji="1"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tmp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271D08E-1B28-0549-9B66-6AA2B0CBBD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1627" y="1203553"/>
                <a:ext cx="10406744" cy="612774"/>
              </a:xfrm>
              <a:blipFill>
                <a:blip r:embed="rId2"/>
                <a:stretch>
                  <a:fillRect l="-1220" t="-16000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75E2FDC5-C01F-3449-87FD-E29F6F74DD2A}"/>
              </a:ext>
            </a:extLst>
          </p:cNvPr>
          <p:cNvSpPr txBox="1"/>
          <p:nvPr/>
        </p:nvSpPr>
        <p:spPr>
          <a:xfrm>
            <a:off x="9296402" y="834221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Aug. 4, 2021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1DD52A55-6080-3149-8634-74BA72BF78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924694"/>
              </p:ext>
            </p:extLst>
          </p:nvPr>
        </p:nvGraphicFramePr>
        <p:xfrm>
          <a:off x="32659" y="1816327"/>
          <a:ext cx="12137571" cy="155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486">
                  <a:extLst>
                    <a:ext uri="{9D8B030D-6E8A-4147-A177-3AD203B41FA5}">
                      <a16:colId xmlns:a16="http://schemas.microsoft.com/office/drawing/2014/main" val="2603635950"/>
                    </a:ext>
                  </a:extLst>
                </a:gridCol>
                <a:gridCol w="816428">
                  <a:extLst>
                    <a:ext uri="{9D8B030D-6E8A-4147-A177-3AD203B41FA5}">
                      <a16:colId xmlns:a16="http://schemas.microsoft.com/office/drawing/2014/main" val="1630367279"/>
                    </a:ext>
                  </a:extLst>
                </a:gridCol>
                <a:gridCol w="1153886">
                  <a:extLst>
                    <a:ext uri="{9D8B030D-6E8A-4147-A177-3AD203B41FA5}">
                      <a16:colId xmlns:a16="http://schemas.microsoft.com/office/drawing/2014/main" val="1244519568"/>
                    </a:ext>
                  </a:extLst>
                </a:gridCol>
                <a:gridCol w="2340429">
                  <a:extLst>
                    <a:ext uri="{9D8B030D-6E8A-4147-A177-3AD203B41FA5}">
                      <a16:colId xmlns:a16="http://schemas.microsoft.com/office/drawing/2014/main" val="3491636567"/>
                    </a:ext>
                  </a:extLst>
                </a:gridCol>
                <a:gridCol w="1621971">
                  <a:extLst>
                    <a:ext uri="{9D8B030D-6E8A-4147-A177-3AD203B41FA5}">
                      <a16:colId xmlns:a16="http://schemas.microsoft.com/office/drawing/2014/main" val="1537263246"/>
                    </a:ext>
                  </a:extLst>
                </a:gridCol>
                <a:gridCol w="1208314">
                  <a:extLst>
                    <a:ext uri="{9D8B030D-6E8A-4147-A177-3AD203B41FA5}">
                      <a16:colId xmlns:a16="http://schemas.microsoft.com/office/drawing/2014/main" val="992608195"/>
                    </a:ext>
                  </a:extLst>
                </a:gridCol>
                <a:gridCol w="1197429">
                  <a:extLst>
                    <a:ext uri="{9D8B030D-6E8A-4147-A177-3AD203B41FA5}">
                      <a16:colId xmlns:a16="http://schemas.microsoft.com/office/drawing/2014/main" val="1420042689"/>
                    </a:ext>
                  </a:extLst>
                </a:gridCol>
                <a:gridCol w="718457">
                  <a:extLst>
                    <a:ext uri="{9D8B030D-6E8A-4147-A177-3AD203B41FA5}">
                      <a16:colId xmlns:a16="http://schemas.microsoft.com/office/drawing/2014/main" val="3153591630"/>
                    </a:ext>
                  </a:extLst>
                </a:gridCol>
                <a:gridCol w="696686">
                  <a:extLst>
                    <a:ext uri="{9D8B030D-6E8A-4147-A177-3AD203B41FA5}">
                      <a16:colId xmlns:a16="http://schemas.microsoft.com/office/drawing/2014/main" val="1975627542"/>
                    </a:ext>
                  </a:extLst>
                </a:gridCol>
                <a:gridCol w="696685">
                  <a:extLst>
                    <a:ext uri="{9D8B030D-6E8A-4147-A177-3AD203B41FA5}">
                      <a16:colId xmlns:a16="http://schemas.microsoft.com/office/drawing/2014/main" val="266988029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794417956"/>
                    </a:ext>
                  </a:extLst>
                </a:gridCol>
              </a:tblGrid>
              <a:tr h="441478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 core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JOBID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 thread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14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sweep time(D=1 to 16)(s)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14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(D=16 to 1000)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14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(D=1000)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altLang="zh-CN" sz="14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(D=1000)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altLang="zh-CN" sz="14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en-US" altLang="zh-CN" sz="14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en-US" altLang="zh-CN" sz="14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en-US" altLang="zh-CN" sz="14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407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320546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2241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18677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21873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19617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22347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20669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18529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459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320816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271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1771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12926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15403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13874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12947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11725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10092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228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320467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168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2968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44265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54019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cut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943329"/>
                  </a:ext>
                </a:extLst>
              </a:tr>
            </a:tbl>
          </a:graphicData>
        </a:graphic>
      </p:graphicFrame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2EBFB562-3425-6544-A754-AA62F5AA5D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63137"/>
              </p:ext>
            </p:extLst>
          </p:nvPr>
        </p:nvGraphicFramePr>
        <p:xfrm>
          <a:off x="315686" y="4469781"/>
          <a:ext cx="11517086" cy="155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504">
                  <a:extLst>
                    <a:ext uri="{9D8B030D-6E8A-4147-A177-3AD203B41FA5}">
                      <a16:colId xmlns:a16="http://schemas.microsoft.com/office/drawing/2014/main" val="2603635950"/>
                    </a:ext>
                  </a:extLst>
                </a:gridCol>
                <a:gridCol w="1129184">
                  <a:extLst>
                    <a:ext uri="{9D8B030D-6E8A-4147-A177-3AD203B41FA5}">
                      <a16:colId xmlns:a16="http://schemas.microsoft.com/office/drawing/2014/main" val="1630367279"/>
                    </a:ext>
                  </a:extLst>
                </a:gridCol>
                <a:gridCol w="1426025">
                  <a:extLst>
                    <a:ext uri="{9D8B030D-6E8A-4147-A177-3AD203B41FA5}">
                      <a16:colId xmlns:a16="http://schemas.microsoft.com/office/drawing/2014/main" val="1244519568"/>
                    </a:ext>
                  </a:extLst>
                </a:gridCol>
                <a:gridCol w="2155372">
                  <a:extLst>
                    <a:ext uri="{9D8B030D-6E8A-4147-A177-3AD203B41FA5}">
                      <a16:colId xmlns:a16="http://schemas.microsoft.com/office/drawing/2014/main" val="3491636567"/>
                    </a:ext>
                  </a:extLst>
                </a:gridCol>
                <a:gridCol w="1560709">
                  <a:extLst>
                    <a:ext uri="{9D8B030D-6E8A-4147-A177-3AD203B41FA5}">
                      <a16:colId xmlns:a16="http://schemas.microsoft.com/office/drawing/2014/main" val="1537263246"/>
                    </a:ext>
                  </a:extLst>
                </a:gridCol>
                <a:gridCol w="1222704">
                  <a:extLst>
                    <a:ext uri="{9D8B030D-6E8A-4147-A177-3AD203B41FA5}">
                      <a16:colId xmlns:a16="http://schemas.microsoft.com/office/drawing/2014/main" val="992608195"/>
                    </a:ext>
                  </a:extLst>
                </a:gridCol>
                <a:gridCol w="1341219">
                  <a:extLst>
                    <a:ext uri="{9D8B030D-6E8A-4147-A177-3AD203B41FA5}">
                      <a16:colId xmlns:a16="http://schemas.microsoft.com/office/drawing/2014/main" val="1420042689"/>
                    </a:ext>
                  </a:extLst>
                </a:gridCol>
                <a:gridCol w="1209369">
                  <a:extLst>
                    <a:ext uri="{9D8B030D-6E8A-4147-A177-3AD203B41FA5}">
                      <a16:colId xmlns:a16="http://schemas.microsoft.com/office/drawing/2014/main" val="3153591630"/>
                    </a:ext>
                  </a:extLst>
                </a:gridCol>
              </a:tblGrid>
              <a:tr h="44147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 core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JOBID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 thread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(D=1000 to 3000)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(D=3000)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altLang="zh-CN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altLang="zh-CN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407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322139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37088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36899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35905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31757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20889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459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322132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37722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31037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28102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25129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228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322137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40966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34707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32429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28479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25859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943329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496708F2-C4C1-E74E-8E4F-DDEA88C08AFE}"/>
              </a:ext>
            </a:extLst>
          </p:cNvPr>
          <p:cNvSpPr txBox="1"/>
          <p:nvPr/>
        </p:nvSpPr>
        <p:spPr>
          <a:xfrm>
            <a:off x="315686" y="4022308"/>
            <a:ext cx="3940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Below 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lanczos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iters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cutoff at 30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151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DDC2A4-2187-5B41-AA8A-F4A555766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857" y="245383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latin typeface="Palatino" pitchFamily="2" charset="0"/>
                <a:ea typeface="Palatino" pitchFamily="2" charset="0"/>
              </a:rPr>
              <a:t>Linux command</a:t>
            </a:r>
            <a:endParaRPr kumimoji="1" lang="zh-CN" altLang="en-US" dirty="0">
              <a:latin typeface="Palatino" pitchFamily="2" charset="0"/>
              <a:ea typeface="Palatino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0D651B-CE79-9A4B-B097-949669779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>
                <a:latin typeface="Times New Roman" panose="02020603050405020304" pitchFamily="18" charset="0"/>
                <a:ea typeface="Heiti SC Light" panose="02000000000000000000" pitchFamily="2" charset="-128"/>
                <a:cs typeface="Times New Roman" panose="02020603050405020304" pitchFamily="18" charset="0"/>
              </a:rPr>
              <a:t>mpstat</a:t>
            </a:r>
            <a:r>
              <a:rPr kumimoji="1" lang="en-US" altLang="zh-CN" dirty="0">
                <a:latin typeface="Times New Roman" panose="02020603050405020304" pitchFamily="18" charset="0"/>
                <a:ea typeface="Heiti SC Light" panose="02000000000000000000" pitchFamily="2" charset="-128"/>
                <a:cs typeface="Times New Roman" panose="02020603050405020304" pitchFamily="18" charset="0"/>
              </a:rPr>
              <a:t> –P 31,32 1 10</a:t>
            </a:r>
            <a:r>
              <a:rPr kumimoji="1" lang="zh-CN" altLang="en-US" dirty="0">
                <a:latin typeface="Times New Roman" panose="02020603050405020304" pitchFamily="18" charset="0"/>
                <a:ea typeface="Heiti SC Light" panose="02000000000000000000" pitchFamily="2" charset="-128"/>
                <a:cs typeface="Times New Roman" panose="02020603050405020304" pitchFamily="18" charset="0"/>
              </a:rPr>
              <a:t> </a:t>
            </a:r>
            <a:endParaRPr kumimoji="1" lang="en-US" altLang="zh-CN" dirty="0">
              <a:latin typeface="Times New Roman" panose="02020603050405020304" pitchFamily="18" charset="0"/>
              <a:ea typeface="Heiti SC Light" panose="02000000000000000000" pitchFamily="2" charset="-128"/>
              <a:cs typeface="Times New Roman" panose="02020603050405020304" pitchFamily="18" charset="0"/>
            </a:endParaRPr>
          </a:p>
          <a:p>
            <a:pPr lvl="1"/>
            <a:r>
              <a:rPr kumimoji="1" lang="zh-CN" altLang="en-US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查看</a:t>
            </a:r>
            <a:r>
              <a:rPr kumimoji="1" lang="en-US" altLang="zh-CN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31</a:t>
            </a:r>
            <a:r>
              <a:rPr kumimoji="1" lang="zh-CN" altLang="en-US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号和</a:t>
            </a:r>
            <a:r>
              <a:rPr kumimoji="1" lang="en-US" altLang="zh-CN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32</a:t>
            </a:r>
            <a:r>
              <a:rPr kumimoji="1" lang="zh-CN" altLang="en-US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号</a:t>
            </a:r>
            <a:r>
              <a:rPr kumimoji="1" lang="en-US" altLang="zh-CN" dirty="0" err="1">
                <a:latin typeface="Heiti SC Light" panose="02000000000000000000" pitchFamily="2" charset="-128"/>
                <a:ea typeface="Heiti SC Light" panose="02000000000000000000" pitchFamily="2" charset="-128"/>
              </a:rPr>
              <a:t>cpu</a:t>
            </a:r>
            <a:r>
              <a:rPr kumimoji="1" lang="zh-CN" altLang="en-US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的使用率，每</a:t>
            </a:r>
            <a:r>
              <a:rPr kumimoji="1" lang="en-US" altLang="zh-CN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1</a:t>
            </a:r>
            <a:r>
              <a:rPr kumimoji="1" lang="zh-CN" altLang="en-US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秒更新一次，更新</a:t>
            </a:r>
            <a:r>
              <a:rPr kumimoji="1" lang="en-US" altLang="zh-CN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10</a:t>
            </a:r>
            <a:r>
              <a:rPr kumimoji="1" lang="zh-CN" altLang="en-US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组数据。（如果无穷更新，不要那个</a:t>
            </a:r>
            <a:r>
              <a:rPr kumimoji="1" lang="en-US" altLang="zh-CN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10</a:t>
            </a:r>
            <a:r>
              <a:rPr kumimoji="1" lang="zh-CN" altLang="en-US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即可）</a:t>
            </a:r>
            <a:endParaRPr kumimoji="1" lang="en-US" altLang="zh-CN" dirty="0">
              <a:latin typeface="Heiti SC Light" panose="02000000000000000000" pitchFamily="2" charset="-128"/>
              <a:ea typeface="Heiti SC Light" panose="02000000000000000000" pitchFamily="2" charset="-128"/>
            </a:endParaRPr>
          </a:p>
          <a:p>
            <a:r>
              <a:rPr kumimoji="1" lang="en-US" altLang="zh-CN" dirty="0" err="1">
                <a:latin typeface="Times New Roman" panose="02020603050405020304" pitchFamily="18" charset="0"/>
                <a:ea typeface="Heiti SC Light" panose="02000000000000000000" pitchFamily="2" charset="-128"/>
                <a:cs typeface="Times New Roman" panose="02020603050405020304" pitchFamily="18" charset="0"/>
              </a:rPr>
              <a:t>pidstat</a:t>
            </a:r>
            <a:r>
              <a:rPr kumimoji="1" lang="en-US" altLang="zh-CN" dirty="0">
                <a:latin typeface="Times New Roman" panose="02020603050405020304" pitchFamily="18" charset="0"/>
                <a:ea typeface="Heiti SC Light" panose="02000000000000000000" pitchFamily="2" charset="-128"/>
                <a:cs typeface="Times New Roman" panose="02020603050405020304" pitchFamily="18" charset="0"/>
              </a:rPr>
              <a:t> -p `</a:t>
            </a:r>
            <a:r>
              <a:rPr kumimoji="1" lang="en-US" altLang="zh-CN" dirty="0" err="1">
                <a:latin typeface="Times New Roman" panose="02020603050405020304" pitchFamily="18" charset="0"/>
                <a:ea typeface="Heiti SC Light" panose="02000000000000000000" pitchFamily="2" charset="-128"/>
                <a:cs typeface="Times New Roman" panose="02020603050405020304" pitchFamily="18" charset="0"/>
              </a:rPr>
              <a:t>pidof</a:t>
            </a:r>
            <a:r>
              <a:rPr kumimoji="1" lang="en-US" altLang="zh-CN" dirty="0">
                <a:latin typeface="Times New Roman" panose="02020603050405020304" pitchFamily="18" charset="0"/>
                <a:ea typeface="Heiti SC Light" panose="02000000000000000000" pitchFamily="2" charset="-128"/>
                <a:cs typeface="Times New Roman" panose="02020603050405020304" pitchFamily="18" charset="0"/>
              </a:rPr>
              <a:t> main` -t 1</a:t>
            </a:r>
            <a:r>
              <a:rPr kumimoji="1" lang="zh-CN" altLang="en-US" dirty="0">
                <a:latin typeface="Times New Roman" panose="02020603050405020304" pitchFamily="18" charset="0"/>
                <a:ea typeface="Heiti SC Light" panose="02000000000000000000" pitchFamily="2" charset="-128"/>
                <a:cs typeface="Times New Roman" panose="02020603050405020304" pitchFamily="18" charset="0"/>
              </a:rPr>
              <a:t> </a:t>
            </a:r>
            <a:endParaRPr kumimoji="1" lang="en-US" altLang="zh-CN" dirty="0">
              <a:latin typeface="Times New Roman" panose="02020603050405020304" pitchFamily="18" charset="0"/>
              <a:ea typeface="Heiti SC Light" panose="02000000000000000000" pitchFamily="2" charset="-128"/>
              <a:cs typeface="Times New Roman" panose="02020603050405020304" pitchFamily="18" charset="0"/>
            </a:endParaRPr>
          </a:p>
          <a:p>
            <a:pPr lvl="1"/>
            <a:r>
              <a:rPr kumimoji="1" lang="zh-CN" altLang="en-US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查看进程名为</a:t>
            </a:r>
            <a:r>
              <a:rPr kumimoji="1" lang="en-US" altLang="zh-CN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main</a:t>
            </a:r>
            <a:r>
              <a:rPr kumimoji="1" lang="zh-CN" altLang="en-US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的进程</a:t>
            </a:r>
            <a:r>
              <a:rPr kumimoji="1" lang="en-US" altLang="zh-CN" dirty="0" err="1">
                <a:latin typeface="Heiti SC Light" panose="02000000000000000000" pitchFamily="2" charset="-128"/>
                <a:ea typeface="Heiti SC Light" panose="02000000000000000000" pitchFamily="2" charset="-128"/>
              </a:rPr>
              <a:t>cpu</a:t>
            </a:r>
            <a:r>
              <a:rPr kumimoji="1" lang="zh-CN" altLang="en-US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的使用率，一秒更新一次</a:t>
            </a:r>
            <a:endParaRPr kumimoji="1" lang="en-US" altLang="zh-CN" dirty="0">
              <a:latin typeface="Heiti SC Light" panose="02000000000000000000" pitchFamily="2" charset="-128"/>
              <a:ea typeface="Heiti SC Light" panose="02000000000000000000" pitchFamily="2" charset="-128"/>
            </a:endParaRPr>
          </a:p>
          <a:p>
            <a:r>
              <a:rPr kumimoji="1" lang="en-US" altLang="zh-CN" dirty="0">
                <a:latin typeface="Times New Roman" panose="02020603050405020304" pitchFamily="18" charset="0"/>
                <a:ea typeface="Heiti SC Light" panose="02000000000000000000" pitchFamily="2" charset="-128"/>
                <a:cs typeface="Times New Roman" panose="02020603050405020304" pitchFamily="18" charset="0"/>
              </a:rPr>
              <a:t>taskset -p `</a:t>
            </a:r>
            <a:r>
              <a:rPr kumimoji="1" lang="en-US" altLang="zh-CN" dirty="0" err="1">
                <a:latin typeface="Times New Roman" panose="02020603050405020304" pitchFamily="18" charset="0"/>
                <a:ea typeface="Heiti SC Light" panose="02000000000000000000" pitchFamily="2" charset="-128"/>
                <a:cs typeface="Times New Roman" panose="02020603050405020304" pitchFamily="18" charset="0"/>
              </a:rPr>
              <a:t>pidof</a:t>
            </a:r>
            <a:r>
              <a:rPr kumimoji="1" lang="en-US" altLang="zh-CN" dirty="0">
                <a:latin typeface="Times New Roman" panose="02020603050405020304" pitchFamily="18" charset="0"/>
                <a:ea typeface="Heiti SC Light" panose="02000000000000000000" pitchFamily="2" charset="-128"/>
                <a:cs typeface="Times New Roman" panose="02020603050405020304" pitchFamily="18" charset="0"/>
              </a:rPr>
              <a:t> main` </a:t>
            </a:r>
          </a:p>
          <a:p>
            <a:pPr lvl="1"/>
            <a:r>
              <a:rPr kumimoji="1" lang="zh-CN" altLang="en-US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查看进程</a:t>
            </a:r>
            <a:r>
              <a:rPr kumimoji="1" lang="en-US" altLang="zh-CN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main</a:t>
            </a:r>
            <a:r>
              <a:rPr kumimoji="1" lang="zh-CN" altLang="en-US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用了哪些</a:t>
            </a:r>
            <a:r>
              <a:rPr kumimoji="1" lang="en-US" altLang="zh-CN" dirty="0" err="1">
                <a:latin typeface="Heiti SC Light" panose="02000000000000000000" pitchFamily="2" charset="-128"/>
                <a:ea typeface="Heiti SC Light" panose="02000000000000000000" pitchFamily="2" charset="-128"/>
              </a:rPr>
              <a:t>cpu</a:t>
            </a:r>
            <a:r>
              <a:rPr kumimoji="1" lang="zh-CN" altLang="en-US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，显示的数字要转化成二进制，从右到左分别为</a:t>
            </a:r>
            <a:r>
              <a:rPr kumimoji="1" lang="en-US" altLang="zh-CN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0</a:t>
            </a:r>
            <a:r>
              <a:rPr kumimoji="1" lang="zh-CN" altLang="en-US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，</a:t>
            </a:r>
            <a:r>
              <a:rPr kumimoji="1" lang="en-US" altLang="zh-CN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1</a:t>
            </a:r>
            <a:r>
              <a:rPr kumimoji="1" lang="zh-CN" altLang="en-US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，</a:t>
            </a:r>
            <a:r>
              <a:rPr kumimoji="1" lang="en-US" altLang="zh-CN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2</a:t>
            </a:r>
            <a:r>
              <a:rPr kumimoji="1" lang="zh-CN" altLang="en-US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，</a:t>
            </a:r>
            <a:r>
              <a:rPr kumimoji="1" lang="en-US" altLang="zh-CN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……</a:t>
            </a:r>
            <a:r>
              <a:rPr kumimoji="1" lang="zh-CN" altLang="en-US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号</a:t>
            </a:r>
            <a:r>
              <a:rPr kumimoji="1" lang="en-US" altLang="zh-CN" dirty="0" err="1">
                <a:latin typeface="Heiti SC Light" panose="02000000000000000000" pitchFamily="2" charset="-128"/>
                <a:ea typeface="Heiti SC Light" panose="02000000000000000000" pitchFamily="2" charset="-128"/>
              </a:rPr>
              <a:t>cpu</a:t>
            </a:r>
            <a:r>
              <a:rPr kumimoji="1" lang="zh-CN" altLang="en-US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有没有被占用</a:t>
            </a:r>
          </a:p>
        </p:txBody>
      </p:sp>
    </p:spTree>
    <p:extLst>
      <p:ext uri="{BB962C8B-B14F-4D97-AF65-F5344CB8AC3E}">
        <p14:creationId xmlns:p14="http://schemas.microsoft.com/office/powerpoint/2010/main" val="826378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9717A2-9B7B-5E47-959E-B2C31E0BB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71" y="103869"/>
            <a:ext cx="10515600" cy="897618"/>
          </a:xfrm>
        </p:spPr>
        <p:txBody>
          <a:bodyPr/>
          <a:lstStyle/>
          <a:p>
            <a:r>
              <a:rPr kumimoji="1" lang="en-US" altLang="zh-CN" dirty="0">
                <a:latin typeface="Palatino" pitchFamily="2" charset="0"/>
                <a:ea typeface="Palatino" pitchFamily="2" charset="0"/>
              </a:rPr>
              <a:t>MPI Communication</a:t>
            </a:r>
            <a:endParaRPr kumimoji="1" lang="zh-CN" altLang="en-US" dirty="0">
              <a:latin typeface="Palatino" pitchFamily="2" charset="0"/>
              <a:ea typeface="Palatino" pitchFamily="2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F9FEC4A-6843-B144-B389-2DC6DBDAE86F}"/>
              </a:ext>
            </a:extLst>
          </p:cNvPr>
          <p:cNvSpPr/>
          <p:nvPr/>
        </p:nvSpPr>
        <p:spPr>
          <a:xfrm>
            <a:off x="1429794" y="1197819"/>
            <a:ext cx="83129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Palatino" pitchFamily="2" charset="0"/>
                <a:ea typeface="Palatino" pitchFamily="2" charset="0"/>
              </a:rPr>
              <a:t>On </a:t>
            </a:r>
            <a:r>
              <a:rPr kumimoji="1" lang="en-US" altLang="zh-CN" dirty="0" err="1">
                <a:latin typeface="Palatino" pitchFamily="2" charset="0"/>
                <a:ea typeface="Palatino" pitchFamily="2" charset="0"/>
              </a:rPr>
              <a:t>Paratera</a:t>
            </a:r>
            <a:r>
              <a:rPr kumimoji="1" lang="en-US" altLang="zh-CN" dirty="0">
                <a:latin typeface="Palatino" pitchFamily="2" charset="0"/>
                <a:ea typeface="Palatino" pitchFamily="2" charset="0"/>
              </a:rPr>
              <a:t>, we have a test of MPI point-to-point transfer.</a:t>
            </a:r>
          </a:p>
          <a:p>
            <a:r>
              <a:rPr kumimoji="1" lang="en-US" altLang="zh-CN" dirty="0">
                <a:latin typeface="Palatino" pitchFamily="2" charset="0"/>
                <a:ea typeface="Palatino" pitchFamily="2" charset="0"/>
              </a:rPr>
              <a:t>One log file is “~/test/323368.log”</a:t>
            </a:r>
          </a:p>
          <a:p>
            <a:r>
              <a:rPr kumimoji="1" lang="en-US" altLang="zh-CN" dirty="0">
                <a:latin typeface="Palatino" pitchFamily="2" charset="0"/>
                <a:ea typeface="Palatino" pitchFamily="2" charset="0"/>
              </a:rPr>
              <a:t>The time of sending and receiving 1e7 double is about 0.142.</a:t>
            </a:r>
          </a:p>
          <a:p>
            <a:r>
              <a:rPr kumimoji="1" lang="en-US" altLang="zh-CN" dirty="0">
                <a:latin typeface="Palatino" pitchFamily="2" charset="0"/>
                <a:ea typeface="Palatino" pitchFamily="2" charset="0"/>
              </a:rPr>
              <a:t>For tensor’s example, it seems like more quickly, especially when data size is larger.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0432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D55511D-9F7F-EC4D-A66D-1E44F0DDF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96" y="486955"/>
            <a:ext cx="6589404" cy="45228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EB5B84D-C64C-A74F-98BE-99204F949C89}"/>
                  </a:ext>
                </a:extLst>
              </p:cNvPr>
              <p:cNvSpPr txBox="1"/>
              <p:nvPr/>
            </p:nvSpPr>
            <p:spPr>
              <a:xfrm>
                <a:off x="381000" y="5170715"/>
                <a:ext cx="598714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 single values in every </a:t>
                </a:r>
                <a:r>
                  <a:rPr kumimoji="1"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QN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block </a:t>
                </a:r>
                <a:r>
                  <a:rPr kumimoji="1"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v.s</a:t>
                </a:r>
                <a:r>
                  <a:rPr kumimoji="1"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for </a:t>
                </a:r>
                <a14:m>
                  <m:oMath xmlns:m="http://schemas.openxmlformats.org/officeDocument/2006/math"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=0.2</m:t>
                    </m:r>
                  </m:oMath>
                </a14:m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SSH-Hubbard model,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32</m:t>
                    </m:r>
                  </m:oMath>
                </a14:m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lattice, on 437</a:t>
                </a:r>
                <a:r>
                  <a:rPr kumimoji="1"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bond. The sweeping does not converge, D=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14958. Algorithm is single site update. For more information, see log file of job 317977.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EB5B84D-C64C-A74F-98BE-99204F949C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5170715"/>
                <a:ext cx="5987143" cy="1200329"/>
              </a:xfrm>
              <a:prstGeom prst="rect">
                <a:avLst/>
              </a:prstGeom>
              <a:blipFill>
                <a:blip r:embed="rId3"/>
                <a:stretch>
                  <a:fillRect l="-1059" t="-2105" b="-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1249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2361</TotalTime>
  <Words>374</Words>
  <Application>Microsoft Macintosh PowerPoint</Application>
  <PresentationFormat>宽屏</PresentationFormat>
  <Paragraphs>91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等线</vt:lpstr>
      <vt:lpstr>等线 Light</vt:lpstr>
      <vt:lpstr>Heiti SC Light</vt:lpstr>
      <vt:lpstr>Arial</vt:lpstr>
      <vt:lpstr>Cambria Math</vt:lpstr>
      <vt:lpstr>Palatino</vt:lpstr>
      <vt:lpstr>Palatino Linotype</vt:lpstr>
      <vt:lpstr>Times New Roman</vt:lpstr>
      <vt:lpstr>Office 主题​​</vt:lpstr>
      <vt:lpstr>Technical Note</vt:lpstr>
      <vt:lpstr>Performance when calculating square-hopping-Hubbard model in Paratera</vt:lpstr>
      <vt:lpstr>Linux command</vt:lpstr>
      <vt:lpstr>MPI Communication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Calculation Technical Note</dc:title>
  <dc:creator>Microsoft Office User</dc:creator>
  <cp:lastModifiedBy>Microsoft Office User</cp:lastModifiedBy>
  <cp:revision>23</cp:revision>
  <dcterms:created xsi:type="dcterms:W3CDTF">2021-08-04T03:17:47Z</dcterms:created>
  <dcterms:modified xsi:type="dcterms:W3CDTF">2021-08-08T14:05:58Z</dcterms:modified>
</cp:coreProperties>
</file>