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97" r:id="rId4"/>
    <p:sldId id="296" r:id="rId5"/>
    <p:sldId id="298" r:id="rId6"/>
    <p:sldId id="258" r:id="rId7"/>
    <p:sldId id="287" r:id="rId8"/>
    <p:sldId id="288" r:id="rId9"/>
    <p:sldId id="290" r:id="rId10"/>
    <p:sldId id="29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94705"/>
  </p:normalViewPr>
  <p:slideViewPr>
    <p:cSldViewPr snapToGrid="0" snapToObjects="1">
      <p:cViewPr varScale="1">
        <p:scale>
          <a:sx n="153" d="100"/>
          <a:sy n="153" d="100"/>
        </p:scale>
        <p:origin x="1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6A941-5AD2-714B-83DD-CC4CFA7FB1D7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7D372-C69D-364F-B4BC-E17C992FC7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72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E1981-4DD2-264A-BF2C-1D36B0D30F3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92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875E5-0160-CE77-5D0F-9DFB364B3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866903-0015-4D00-E722-A2C2BBC04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E0FFB-6BF9-F893-0692-BBE494B5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434E-3876-CA47-A04C-0425588B859C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B3B2A-586F-DC28-2E16-0A077C04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22AB4-1655-B52B-2BE7-0D48ADFF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71DA-2EC2-C64F-A5E4-DFC951C5F1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077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AECE0-1502-8B6C-30BD-1A81C98D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5832F7-1696-B613-D011-34C7DC87D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4EBCA-6F63-E4ED-5F28-EC03424B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434E-3876-CA47-A04C-0425588B859C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B3006-6AB7-EF6F-CDEB-37B48022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92A8E-4BD6-0AE9-8948-A23ABC23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71DA-2EC2-C64F-A5E4-DFC951C5F1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14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514553-9540-16D3-C8ED-A3A17352F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B98E55-236D-C66B-64B4-A4E02B0F1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31125-678B-D75E-9CF2-50E6E7EC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434E-3876-CA47-A04C-0425588B859C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C4EFD-08A3-DBFD-004E-68E69EDE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858C6-E648-1640-2CFA-7950BDC0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71DA-2EC2-C64F-A5E4-DFC951C5F1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00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2F1B2-4191-E404-111C-4176F399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A9CAF6-20C2-5AF2-B5C3-7E340041B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5DDA0-798D-E91A-5393-88C27901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434E-3876-CA47-A04C-0425588B859C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19DA4-D517-36B3-FDDB-0DD4624F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BC296-724F-B09C-50C7-A3259F2B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71DA-2EC2-C64F-A5E4-DFC951C5F1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429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5AD26-E57E-D47D-2CF9-EBFD1435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D257A3-B0CD-3400-AA20-C688027FE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5D3D1F-5416-0855-9FBC-B5370960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434E-3876-CA47-A04C-0425588B859C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4C8A2-80FE-D9A2-3C40-7AB00BD1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85BACF-CEB1-82F4-28FC-A963DBD9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71DA-2EC2-C64F-A5E4-DFC951C5F1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475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E22CC-E2FE-53F9-F1B6-9432E10B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E52CA-E6CE-ABEF-4C8C-A51BAB18A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ECD626-4F0B-A90C-B732-BB3006ACF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DF608F-8346-2CF2-05CB-219496B0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434E-3876-CA47-A04C-0425588B859C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D32BBA-9108-B14C-8202-9628421E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567507-003B-631A-B5AC-2611AD06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71DA-2EC2-C64F-A5E4-DFC951C5F1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24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886D5-DFC8-9E31-C96D-0AA0EC51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AFF521-B22E-5926-7CE6-473E18B98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59586C-7E91-8E63-CFA9-A0C7039D5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AC86A7-8C3E-8D87-31DB-391FEC6A1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639875-3756-2DF0-B1E5-0F9CA8F88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9174B4-40B9-BAF8-A346-4F9DFB98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434E-3876-CA47-A04C-0425588B859C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AE0C05-BE77-F951-4A90-10022397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E9CE66-D24C-0275-897E-27494983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71DA-2EC2-C64F-A5E4-DFC951C5F1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148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38F14-8A07-DE49-083E-7DCA659C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CE1E17-8DA9-95D8-941D-12B2367D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434E-3876-CA47-A04C-0425588B859C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0E716F-DBC6-8160-F1DC-B6C65D4C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1B5AD0-B139-3F49-DBA6-BF79F9DC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71DA-2EC2-C64F-A5E4-DFC951C5F1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28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F1757E-D33C-7C73-7212-7B326F4C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434E-3876-CA47-A04C-0425588B859C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16308C-C5BD-604E-923A-6D01D32C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A8D660-6736-4B0C-A3B6-D8D407D0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71DA-2EC2-C64F-A5E4-DFC951C5F1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85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B5BC7-902A-5E22-EF93-04AC42CA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9EB6E-69BF-F4FA-5E9D-A112FF199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01BBB6-155C-FC9D-7523-738C8583E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B0D381-6A86-487B-5CBA-18FF85FF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434E-3876-CA47-A04C-0425588B859C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47C2E7-7817-2184-E8B6-CD183646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164960-E5A9-C1E7-CED9-ABAD1C0E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71DA-2EC2-C64F-A5E4-DFC951C5F1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619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A7D02-9EF0-7F21-16E8-1345A353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A69E40-08A5-6741-AE46-63A97DEF7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64C395-30D0-9849-8FB4-7BE760736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098703-2A37-F38C-D098-798DAD1D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434E-3876-CA47-A04C-0425588B859C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00224-F58D-69C4-3602-D54EABBC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E07B94-8766-7279-D139-0795C116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71DA-2EC2-C64F-A5E4-DFC951C5F1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840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24FCB2-FF9E-CEFE-B16B-61616A0A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C3856B-8D6E-DB6B-D177-A37EADC0B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8825CF-B4F8-2528-658A-4F04249CA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A434E-3876-CA47-A04C-0425588B859C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25370C-812B-B4F6-2CEA-EE5BE5B84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A9697-75EB-11CC-8130-58F94679D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871DA-2EC2-C64F-A5E4-DFC951C5F1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893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6.png"/><Relationship Id="rId7" Type="http://schemas.openxmlformats.org/officeDocument/2006/relationships/image" Target="../media/image1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E4F7D-CC24-147B-2FC7-E8D1CF026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6199"/>
            <a:ext cx="9144000" cy="19097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for the plaquette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-wave in the SSHH model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E566E5-2636-E8B2-C418-881709A7F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519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6D5F4-1D89-0911-26B5-57B7D07E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8A0B1-7658-312D-5795-A175C2742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29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A3E87-E866-6931-D76D-54E73100D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275" y="312135"/>
            <a:ext cx="10660117" cy="108574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our calculation, the plaquette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-wave state occurs in the ground state of SSHH model in the 4-leg ladder cylinders.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E3B30C-68A2-1264-0AA2-C2F9AAC30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10" y="1439385"/>
            <a:ext cx="5433118" cy="47539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6233084-6B23-CA60-4F78-F0D35CD3FBB3}"/>
                  </a:ext>
                </a:extLst>
              </p:cNvPr>
              <p:cNvSpPr txBox="1"/>
              <p:nvPr/>
            </p:nvSpPr>
            <p:spPr>
              <a:xfrm>
                <a:off x="1096632" y="6063407"/>
                <a:ext cx="380003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=8, 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=0.3, 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=32, 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kumimoji="1" lang="en-US" altLang="zh-CN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=0.9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kumimoji="1" lang="en-US" altLang="zh-CN" sz="20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kumimoji="1" lang="en-US" altLang="zh-C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000" b="0" i="0" smtClean="0">
                          <a:latin typeface="Cambria Math" panose="02040503050406030204" pitchFamily="18" charset="0"/>
                        </a:rPr>
                        <m:t>this</m:t>
                      </m:r>
                      <m:r>
                        <a:rPr kumimoji="1" lang="en-US" altLang="zh-C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000" b="0" i="0" smtClean="0">
                          <a:latin typeface="Cambria Math" panose="02040503050406030204" pitchFamily="18" charset="0"/>
                        </a:rPr>
                        <m:t>extrapolation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6233084-6B23-CA60-4F78-F0D35CD3F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32" y="6063407"/>
                <a:ext cx="3800037" cy="707886"/>
              </a:xfrm>
              <a:prstGeom prst="rect">
                <a:avLst/>
              </a:prstGeom>
              <a:blipFill>
                <a:blip r:embed="rId3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9">
            <a:extLst>
              <a:ext uri="{FF2B5EF4-FFF2-40B4-BE49-F238E27FC236}">
                <a16:creationId xmlns:a16="http://schemas.microsoft.com/office/drawing/2014/main" id="{54F0D956-4ED8-52B7-6BFC-BABF4B878F9A}"/>
              </a:ext>
            </a:extLst>
          </p:cNvPr>
          <p:cNvSpPr/>
          <p:nvPr/>
        </p:nvSpPr>
        <p:spPr>
          <a:xfrm>
            <a:off x="6802613" y="1525931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1988464-AAAC-432B-18C2-9A49D84762EE}"/>
              </a:ext>
            </a:extLst>
          </p:cNvPr>
          <p:cNvSpPr/>
          <p:nvPr/>
        </p:nvSpPr>
        <p:spPr>
          <a:xfrm>
            <a:off x="6802613" y="2048445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B183E2B0-8F71-B61C-6EE8-E85A23004EF2}"/>
              </a:ext>
            </a:extLst>
          </p:cNvPr>
          <p:cNvSpPr/>
          <p:nvPr/>
        </p:nvSpPr>
        <p:spPr>
          <a:xfrm>
            <a:off x="6802613" y="2564147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E80BA2DA-4765-C69F-32B0-25745A282F5B}"/>
              </a:ext>
            </a:extLst>
          </p:cNvPr>
          <p:cNvSpPr/>
          <p:nvPr/>
        </p:nvSpPr>
        <p:spPr>
          <a:xfrm>
            <a:off x="6802613" y="3086661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B47F7460-7965-A537-68A9-62A28DA2CEE7}"/>
              </a:ext>
            </a:extLst>
          </p:cNvPr>
          <p:cNvSpPr/>
          <p:nvPr/>
        </p:nvSpPr>
        <p:spPr>
          <a:xfrm>
            <a:off x="7325127" y="1525931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953AB800-07C6-7613-316E-5E3128548BFF}"/>
              </a:ext>
            </a:extLst>
          </p:cNvPr>
          <p:cNvSpPr/>
          <p:nvPr/>
        </p:nvSpPr>
        <p:spPr>
          <a:xfrm>
            <a:off x="7325127" y="2048445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9CC572DF-A740-5261-2E11-E0394AE68E77}"/>
              </a:ext>
            </a:extLst>
          </p:cNvPr>
          <p:cNvSpPr/>
          <p:nvPr/>
        </p:nvSpPr>
        <p:spPr>
          <a:xfrm>
            <a:off x="7325127" y="2564147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F96DA783-8AF3-3535-9A8A-FD72FFD48DEA}"/>
              </a:ext>
            </a:extLst>
          </p:cNvPr>
          <p:cNvSpPr/>
          <p:nvPr/>
        </p:nvSpPr>
        <p:spPr>
          <a:xfrm>
            <a:off x="7325127" y="3086661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91BFDCFA-FDFC-02AD-A2E0-7045E3EEEBF3}"/>
              </a:ext>
            </a:extLst>
          </p:cNvPr>
          <p:cNvSpPr/>
          <p:nvPr/>
        </p:nvSpPr>
        <p:spPr>
          <a:xfrm>
            <a:off x="7847641" y="1525931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91191594-DBBE-0046-ECD3-38C4D58D44C8}"/>
              </a:ext>
            </a:extLst>
          </p:cNvPr>
          <p:cNvSpPr/>
          <p:nvPr/>
        </p:nvSpPr>
        <p:spPr>
          <a:xfrm>
            <a:off x="7847641" y="2048445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ectangle 27">
            <a:extLst>
              <a:ext uri="{FF2B5EF4-FFF2-40B4-BE49-F238E27FC236}">
                <a16:creationId xmlns:a16="http://schemas.microsoft.com/office/drawing/2014/main" id="{82B0F4C7-9CA9-C27C-AA17-EB25D26BC6FB}"/>
              </a:ext>
            </a:extLst>
          </p:cNvPr>
          <p:cNvSpPr/>
          <p:nvPr/>
        </p:nvSpPr>
        <p:spPr>
          <a:xfrm>
            <a:off x="7847641" y="2564147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ectangle 28">
            <a:extLst>
              <a:ext uri="{FF2B5EF4-FFF2-40B4-BE49-F238E27FC236}">
                <a16:creationId xmlns:a16="http://schemas.microsoft.com/office/drawing/2014/main" id="{5767583F-6E11-C424-81CE-2E11AE266651}"/>
              </a:ext>
            </a:extLst>
          </p:cNvPr>
          <p:cNvSpPr/>
          <p:nvPr/>
        </p:nvSpPr>
        <p:spPr>
          <a:xfrm>
            <a:off x="7847641" y="3086661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Rectangle 29">
            <a:extLst>
              <a:ext uri="{FF2B5EF4-FFF2-40B4-BE49-F238E27FC236}">
                <a16:creationId xmlns:a16="http://schemas.microsoft.com/office/drawing/2014/main" id="{77FDE6D6-8F90-3B14-0526-08D25AC194B0}"/>
              </a:ext>
            </a:extLst>
          </p:cNvPr>
          <p:cNvSpPr/>
          <p:nvPr/>
        </p:nvSpPr>
        <p:spPr>
          <a:xfrm>
            <a:off x="8370155" y="1525931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Rectangle 30">
            <a:extLst>
              <a:ext uri="{FF2B5EF4-FFF2-40B4-BE49-F238E27FC236}">
                <a16:creationId xmlns:a16="http://schemas.microsoft.com/office/drawing/2014/main" id="{9FF140F8-A66C-5DAC-1BEE-C1A9F0B41726}"/>
              </a:ext>
            </a:extLst>
          </p:cNvPr>
          <p:cNvSpPr/>
          <p:nvPr/>
        </p:nvSpPr>
        <p:spPr>
          <a:xfrm>
            <a:off x="8370155" y="2048445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Rectangle 31">
            <a:extLst>
              <a:ext uri="{FF2B5EF4-FFF2-40B4-BE49-F238E27FC236}">
                <a16:creationId xmlns:a16="http://schemas.microsoft.com/office/drawing/2014/main" id="{562119F2-C303-298C-812A-8E4ABD7F5223}"/>
              </a:ext>
            </a:extLst>
          </p:cNvPr>
          <p:cNvSpPr/>
          <p:nvPr/>
        </p:nvSpPr>
        <p:spPr>
          <a:xfrm>
            <a:off x="8370155" y="2564147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Rectangle 32">
            <a:extLst>
              <a:ext uri="{FF2B5EF4-FFF2-40B4-BE49-F238E27FC236}">
                <a16:creationId xmlns:a16="http://schemas.microsoft.com/office/drawing/2014/main" id="{41E98E51-5D2C-ABFC-64E4-91C38C21756E}"/>
              </a:ext>
            </a:extLst>
          </p:cNvPr>
          <p:cNvSpPr/>
          <p:nvPr/>
        </p:nvSpPr>
        <p:spPr>
          <a:xfrm>
            <a:off x="8370155" y="3086661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Rectangle 33">
            <a:extLst>
              <a:ext uri="{FF2B5EF4-FFF2-40B4-BE49-F238E27FC236}">
                <a16:creationId xmlns:a16="http://schemas.microsoft.com/office/drawing/2014/main" id="{231510D8-E2D4-75CD-0543-506522F4D942}"/>
              </a:ext>
            </a:extLst>
          </p:cNvPr>
          <p:cNvSpPr/>
          <p:nvPr/>
        </p:nvSpPr>
        <p:spPr>
          <a:xfrm>
            <a:off x="8892669" y="1525931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Rectangle 34">
            <a:extLst>
              <a:ext uri="{FF2B5EF4-FFF2-40B4-BE49-F238E27FC236}">
                <a16:creationId xmlns:a16="http://schemas.microsoft.com/office/drawing/2014/main" id="{6FBDE262-6871-21BE-7AB5-8458CB15A80B}"/>
              </a:ext>
            </a:extLst>
          </p:cNvPr>
          <p:cNvSpPr/>
          <p:nvPr/>
        </p:nvSpPr>
        <p:spPr>
          <a:xfrm>
            <a:off x="8892669" y="2048445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D0EA450E-4277-E2F9-5665-0A743B9B2DAA}"/>
              </a:ext>
            </a:extLst>
          </p:cNvPr>
          <p:cNvSpPr/>
          <p:nvPr/>
        </p:nvSpPr>
        <p:spPr>
          <a:xfrm>
            <a:off x="8892669" y="2564147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36">
            <a:extLst>
              <a:ext uri="{FF2B5EF4-FFF2-40B4-BE49-F238E27FC236}">
                <a16:creationId xmlns:a16="http://schemas.microsoft.com/office/drawing/2014/main" id="{B266D995-EDA4-FD08-8B54-A67E1861C138}"/>
              </a:ext>
            </a:extLst>
          </p:cNvPr>
          <p:cNvSpPr/>
          <p:nvPr/>
        </p:nvSpPr>
        <p:spPr>
          <a:xfrm>
            <a:off x="8892669" y="3086661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37">
            <a:extLst>
              <a:ext uri="{FF2B5EF4-FFF2-40B4-BE49-F238E27FC236}">
                <a16:creationId xmlns:a16="http://schemas.microsoft.com/office/drawing/2014/main" id="{FA4A6E80-7C8B-48CE-DB20-5DEF019E61AE}"/>
              </a:ext>
            </a:extLst>
          </p:cNvPr>
          <p:cNvSpPr/>
          <p:nvPr/>
        </p:nvSpPr>
        <p:spPr>
          <a:xfrm>
            <a:off x="9415183" y="1525931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38">
            <a:extLst>
              <a:ext uri="{FF2B5EF4-FFF2-40B4-BE49-F238E27FC236}">
                <a16:creationId xmlns:a16="http://schemas.microsoft.com/office/drawing/2014/main" id="{BF51FD57-7BE8-4EAB-304E-AC17DB38C30E}"/>
              </a:ext>
            </a:extLst>
          </p:cNvPr>
          <p:cNvSpPr/>
          <p:nvPr/>
        </p:nvSpPr>
        <p:spPr>
          <a:xfrm>
            <a:off x="9415183" y="2048445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39">
            <a:extLst>
              <a:ext uri="{FF2B5EF4-FFF2-40B4-BE49-F238E27FC236}">
                <a16:creationId xmlns:a16="http://schemas.microsoft.com/office/drawing/2014/main" id="{5AE0EA93-EC91-1665-3ADB-CC29787E9FE1}"/>
              </a:ext>
            </a:extLst>
          </p:cNvPr>
          <p:cNvSpPr/>
          <p:nvPr/>
        </p:nvSpPr>
        <p:spPr>
          <a:xfrm>
            <a:off x="9415183" y="2564147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40">
            <a:extLst>
              <a:ext uri="{FF2B5EF4-FFF2-40B4-BE49-F238E27FC236}">
                <a16:creationId xmlns:a16="http://schemas.microsoft.com/office/drawing/2014/main" id="{A0930B4E-1D2A-3F6B-7B57-A48214CA67BC}"/>
              </a:ext>
            </a:extLst>
          </p:cNvPr>
          <p:cNvSpPr/>
          <p:nvPr/>
        </p:nvSpPr>
        <p:spPr>
          <a:xfrm>
            <a:off x="9415183" y="3086661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41">
            <a:extLst>
              <a:ext uri="{FF2B5EF4-FFF2-40B4-BE49-F238E27FC236}">
                <a16:creationId xmlns:a16="http://schemas.microsoft.com/office/drawing/2014/main" id="{F9A1C979-DE2D-F822-204F-D0DE31914E85}"/>
              </a:ext>
            </a:extLst>
          </p:cNvPr>
          <p:cNvSpPr/>
          <p:nvPr/>
        </p:nvSpPr>
        <p:spPr>
          <a:xfrm>
            <a:off x="9937697" y="1525931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42">
            <a:extLst>
              <a:ext uri="{FF2B5EF4-FFF2-40B4-BE49-F238E27FC236}">
                <a16:creationId xmlns:a16="http://schemas.microsoft.com/office/drawing/2014/main" id="{209901E6-3134-CA46-0548-51FBC4B987D5}"/>
              </a:ext>
            </a:extLst>
          </p:cNvPr>
          <p:cNvSpPr/>
          <p:nvPr/>
        </p:nvSpPr>
        <p:spPr>
          <a:xfrm>
            <a:off x="9937697" y="2048445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43">
            <a:extLst>
              <a:ext uri="{FF2B5EF4-FFF2-40B4-BE49-F238E27FC236}">
                <a16:creationId xmlns:a16="http://schemas.microsoft.com/office/drawing/2014/main" id="{B1E7F2F4-5A45-CBDB-70C6-0FCA573E9047}"/>
              </a:ext>
            </a:extLst>
          </p:cNvPr>
          <p:cNvSpPr/>
          <p:nvPr/>
        </p:nvSpPr>
        <p:spPr>
          <a:xfrm>
            <a:off x="9937697" y="2564147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ectangle 44">
            <a:extLst>
              <a:ext uri="{FF2B5EF4-FFF2-40B4-BE49-F238E27FC236}">
                <a16:creationId xmlns:a16="http://schemas.microsoft.com/office/drawing/2014/main" id="{A8FD88AA-A1ED-8641-6442-B2C228E54047}"/>
              </a:ext>
            </a:extLst>
          </p:cNvPr>
          <p:cNvSpPr/>
          <p:nvPr/>
        </p:nvSpPr>
        <p:spPr>
          <a:xfrm>
            <a:off x="9937697" y="3086661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Rectangle 45">
            <a:extLst>
              <a:ext uri="{FF2B5EF4-FFF2-40B4-BE49-F238E27FC236}">
                <a16:creationId xmlns:a16="http://schemas.microsoft.com/office/drawing/2014/main" id="{5FEB1C90-2067-C3C7-C038-3B2F0DCC3E81}"/>
              </a:ext>
            </a:extLst>
          </p:cNvPr>
          <p:cNvSpPr/>
          <p:nvPr/>
        </p:nvSpPr>
        <p:spPr>
          <a:xfrm>
            <a:off x="10460211" y="1525931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Rectangle 46">
            <a:extLst>
              <a:ext uri="{FF2B5EF4-FFF2-40B4-BE49-F238E27FC236}">
                <a16:creationId xmlns:a16="http://schemas.microsoft.com/office/drawing/2014/main" id="{8FA565FC-C18D-FE22-C3B8-981B04CF32E8}"/>
              </a:ext>
            </a:extLst>
          </p:cNvPr>
          <p:cNvSpPr/>
          <p:nvPr/>
        </p:nvSpPr>
        <p:spPr>
          <a:xfrm>
            <a:off x="10460211" y="2048445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Rectangle 47">
            <a:extLst>
              <a:ext uri="{FF2B5EF4-FFF2-40B4-BE49-F238E27FC236}">
                <a16:creationId xmlns:a16="http://schemas.microsoft.com/office/drawing/2014/main" id="{B16DE204-B2CF-6138-F814-0D67B0D51DDF}"/>
              </a:ext>
            </a:extLst>
          </p:cNvPr>
          <p:cNvSpPr/>
          <p:nvPr/>
        </p:nvSpPr>
        <p:spPr>
          <a:xfrm>
            <a:off x="10460211" y="2564147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Rectangle 48">
            <a:extLst>
              <a:ext uri="{FF2B5EF4-FFF2-40B4-BE49-F238E27FC236}">
                <a16:creationId xmlns:a16="http://schemas.microsoft.com/office/drawing/2014/main" id="{0AFB3CE8-D447-0C47-0B9E-801AFA304293}"/>
              </a:ext>
            </a:extLst>
          </p:cNvPr>
          <p:cNvSpPr/>
          <p:nvPr/>
        </p:nvSpPr>
        <p:spPr>
          <a:xfrm>
            <a:off x="10460211" y="3086661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8" name="Straight Connector 50">
            <a:extLst>
              <a:ext uri="{FF2B5EF4-FFF2-40B4-BE49-F238E27FC236}">
                <a16:creationId xmlns:a16="http://schemas.microsoft.com/office/drawing/2014/main" id="{B1DDB1AF-E43B-2ED8-AC4B-EEF2738C3CB3}"/>
              </a:ext>
            </a:extLst>
          </p:cNvPr>
          <p:cNvCxnSpPr/>
          <p:nvPr/>
        </p:nvCxnSpPr>
        <p:spPr>
          <a:xfrm>
            <a:off x="6802613" y="3086661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51">
            <a:extLst>
              <a:ext uri="{FF2B5EF4-FFF2-40B4-BE49-F238E27FC236}">
                <a16:creationId xmlns:a16="http://schemas.microsoft.com/office/drawing/2014/main" id="{1D0B8D88-3EC1-731B-357C-F4931EA22601}"/>
              </a:ext>
            </a:extLst>
          </p:cNvPr>
          <p:cNvCxnSpPr/>
          <p:nvPr/>
        </p:nvCxnSpPr>
        <p:spPr>
          <a:xfrm>
            <a:off x="8892669" y="3097547"/>
            <a:ext cx="0" cy="52251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52">
            <a:extLst>
              <a:ext uri="{FF2B5EF4-FFF2-40B4-BE49-F238E27FC236}">
                <a16:creationId xmlns:a16="http://schemas.microsoft.com/office/drawing/2014/main" id="{8F00C3D3-B041-DB5E-D903-8779C74CF89D}"/>
              </a:ext>
            </a:extLst>
          </p:cNvPr>
          <p:cNvCxnSpPr/>
          <p:nvPr/>
        </p:nvCxnSpPr>
        <p:spPr>
          <a:xfrm>
            <a:off x="8370155" y="2575033"/>
            <a:ext cx="0" cy="52251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53">
            <a:extLst>
              <a:ext uri="{FF2B5EF4-FFF2-40B4-BE49-F238E27FC236}">
                <a16:creationId xmlns:a16="http://schemas.microsoft.com/office/drawing/2014/main" id="{FABC976A-D664-CA7A-B9CD-20D700222F43}"/>
              </a:ext>
            </a:extLst>
          </p:cNvPr>
          <p:cNvCxnSpPr/>
          <p:nvPr/>
        </p:nvCxnSpPr>
        <p:spPr>
          <a:xfrm>
            <a:off x="8892669" y="2048445"/>
            <a:ext cx="0" cy="52251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54">
            <a:extLst>
              <a:ext uri="{FF2B5EF4-FFF2-40B4-BE49-F238E27FC236}">
                <a16:creationId xmlns:a16="http://schemas.microsoft.com/office/drawing/2014/main" id="{E54670B1-CD7D-B720-0B12-B0986232FF1C}"/>
              </a:ext>
            </a:extLst>
          </p:cNvPr>
          <p:cNvCxnSpPr>
            <a:cxnSpLocks/>
          </p:cNvCxnSpPr>
          <p:nvPr/>
        </p:nvCxnSpPr>
        <p:spPr>
          <a:xfrm flipH="1">
            <a:off x="9404296" y="3097546"/>
            <a:ext cx="511629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57">
                <a:extLst>
                  <a:ext uri="{FF2B5EF4-FFF2-40B4-BE49-F238E27FC236}">
                    <a16:creationId xmlns:a16="http://schemas.microsoft.com/office/drawing/2014/main" id="{BAE3B6CF-D348-7DC6-D67C-5CB1E4722D08}"/>
                  </a:ext>
                </a:extLst>
              </p:cNvPr>
              <p:cNvSpPr txBox="1"/>
              <p:nvPr/>
            </p:nvSpPr>
            <p:spPr>
              <a:xfrm>
                <a:off x="8819193" y="3202860"/>
                <a:ext cx="582378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</m:oMath>
                  </m:oMathPara>
                </a14:m>
                <a:endParaRPr lang="en-CN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4" name="TextBox 57">
                <a:extLst>
                  <a:ext uri="{FF2B5EF4-FFF2-40B4-BE49-F238E27FC236}">
                    <a16:creationId xmlns:a16="http://schemas.microsoft.com/office/drawing/2014/main" id="{BAE3B6CF-D348-7DC6-D67C-5CB1E4722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193" y="3202860"/>
                <a:ext cx="582378" cy="391261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58">
                <a:extLst>
                  <a:ext uri="{FF2B5EF4-FFF2-40B4-BE49-F238E27FC236}">
                    <a16:creationId xmlns:a16="http://schemas.microsoft.com/office/drawing/2014/main" id="{565FE273-8786-81CB-B682-64AB4250A848}"/>
                  </a:ext>
                </a:extLst>
              </p:cNvPr>
              <p:cNvSpPr txBox="1"/>
              <p:nvPr/>
            </p:nvSpPr>
            <p:spPr>
              <a:xfrm>
                <a:off x="8241565" y="2637300"/>
                <a:ext cx="783765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CN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5" name="TextBox 58">
                <a:extLst>
                  <a:ext uri="{FF2B5EF4-FFF2-40B4-BE49-F238E27FC236}">
                    <a16:creationId xmlns:a16="http://schemas.microsoft.com/office/drawing/2014/main" id="{565FE273-8786-81CB-B682-64AB4250A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565" y="2637300"/>
                <a:ext cx="783765" cy="391261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59">
                <a:extLst>
                  <a:ext uri="{FF2B5EF4-FFF2-40B4-BE49-F238E27FC236}">
                    <a16:creationId xmlns:a16="http://schemas.microsoft.com/office/drawing/2014/main" id="{5F99BA92-FC13-1B27-D38D-C0E91D5999F9}"/>
                  </a:ext>
                </a:extLst>
              </p:cNvPr>
              <p:cNvSpPr txBox="1"/>
              <p:nvPr/>
            </p:nvSpPr>
            <p:spPr>
              <a:xfrm>
                <a:off x="8876345" y="2109098"/>
                <a:ext cx="783765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CN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6" name="TextBox 59">
                <a:extLst>
                  <a:ext uri="{FF2B5EF4-FFF2-40B4-BE49-F238E27FC236}">
                    <a16:creationId xmlns:a16="http://schemas.microsoft.com/office/drawing/2014/main" id="{5F99BA92-FC13-1B27-D38D-C0E91D599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345" y="2109098"/>
                <a:ext cx="783765" cy="391261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60">
                <a:extLst>
                  <a:ext uri="{FF2B5EF4-FFF2-40B4-BE49-F238E27FC236}">
                    <a16:creationId xmlns:a16="http://schemas.microsoft.com/office/drawing/2014/main" id="{3AE1B87D-3B0D-63F4-FE1A-1361AA4604C7}"/>
                  </a:ext>
                </a:extLst>
              </p:cNvPr>
              <p:cNvSpPr txBox="1"/>
              <p:nvPr/>
            </p:nvSpPr>
            <p:spPr>
              <a:xfrm>
                <a:off x="9338373" y="2681328"/>
                <a:ext cx="783765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</m:oMath>
                  </m:oMathPara>
                </a14:m>
                <a:endParaRPr lang="en-CN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7" name="TextBox 60">
                <a:extLst>
                  <a:ext uri="{FF2B5EF4-FFF2-40B4-BE49-F238E27FC236}">
                    <a16:creationId xmlns:a16="http://schemas.microsoft.com/office/drawing/2014/main" id="{3AE1B87D-3B0D-63F4-FE1A-1361AA460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8373" y="2681328"/>
                <a:ext cx="783765" cy="391261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曲线连接符 49">
            <a:extLst>
              <a:ext uri="{FF2B5EF4-FFF2-40B4-BE49-F238E27FC236}">
                <a16:creationId xmlns:a16="http://schemas.microsoft.com/office/drawing/2014/main" id="{D3C78CCD-0ECD-0FF7-BFBD-16CE56AF7F4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71637" y="3312096"/>
            <a:ext cx="658596" cy="506547"/>
          </a:xfrm>
          <a:prstGeom prst="curvedConnector3">
            <a:avLst>
              <a:gd name="adj1" fmla="val 102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CE76E6B5-88CD-1F99-09AF-1D85E97556AD}"/>
              </a:ext>
            </a:extLst>
          </p:cNvPr>
          <p:cNvSpPr txBox="1"/>
          <p:nvPr/>
        </p:nvSpPr>
        <p:spPr>
          <a:xfrm>
            <a:off x="5689289" y="3936178"/>
            <a:ext cx="178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Reference bond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59" name="Rectangle 9">
            <a:extLst>
              <a:ext uri="{FF2B5EF4-FFF2-40B4-BE49-F238E27FC236}">
                <a16:creationId xmlns:a16="http://schemas.microsoft.com/office/drawing/2014/main" id="{0855E29D-AF3C-07B7-0FFB-AF0AFB3135E8}"/>
              </a:ext>
            </a:extLst>
          </p:cNvPr>
          <p:cNvSpPr/>
          <p:nvPr/>
        </p:nvSpPr>
        <p:spPr>
          <a:xfrm>
            <a:off x="7063870" y="4632513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Rectangle 10">
            <a:extLst>
              <a:ext uri="{FF2B5EF4-FFF2-40B4-BE49-F238E27FC236}">
                <a16:creationId xmlns:a16="http://schemas.microsoft.com/office/drawing/2014/main" id="{C9979EB1-87B2-D449-3477-C0AA8EFBDC19}"/>
              </a:ext>
            </a:extLst>
          </p:cNvPr>
          <p:cNvSpPr/>
          <p:nvPr/>
        </p:nvSpPr>
        <p:spPr>
          <a:xfrm>
            <a:off x="7063870" y="5155027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Rectangle 11">
            <a:extLst>
              <a:ext uri="{FF2B5EF4-FFF2-40B4-BE49-F238E27FC236}">
                <a16:creationId xmlns:a16="http://schemas.microsoft.com/office/drawing/2014/main" id="{673DA9EA-2043-7E44-B7CD-7F92DB626355}"/>
              </a:ext>
            </a:extLst>
          </p:cNvPr>
          <p:cNvSpPr/>
          <p:nvPr/>
        </p:nvSpPr>
        <p:spPr>
          <a:xfrm>
            <a:off x="7063870" y="5670729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Rectangle 12">
            <a:extLst>
              <a:ext uri="{FF2B5EF4-FFF2-40B4-BE49-F238E27FC236}">
                <a16:creationId xmlns:a16="http://schemas.microsoft.com/office/drawing/2014/main" id="{703E0468-5BAF-0F82-DF6A-3368D1049E31}"/>
              </a:ext>
            </a:extLst>
          </p:cNvPr>
          <p:cNvSpPr/>
          <p:nvPr/>
        </p:nvSpPr>
        <p:spPr>
          <a:xfrm>
            <a:off x="7063870" y="6193243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3" name="Rectangle 13">
            <a:extLst>
              <a:ext uri="{FF2B5EF4-FFF2-40B4-BE49-F238E27FC236}">
                <a16:creationId xmlns:a16="http://schemas.microsoft.com/office/drawing/2014/main" id="{A7265DA5-03F7-371F-ADCF-218B9E4CD8B6}"/>
              </a:ext>
            </a:extLst>
          </p:cNvPr>
          <p:cNvSpPr/>
          <p:nvPr/>
        </p:nvSpPr>
        <p:spPr>
          <a:xfrm>
            <a:off x="7586384" y="4632513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4" name="Rectangle 14">
            <a:extLst>
              <a:ext uri="{FF2B5EF4-FFF2-40B4-BE49-F238E27FC236}">
                <a16:creationId xmlns:a16="http://schemas.microsoft.com/office/drawing/2014/main" id="{0782BE1F-9D8F-A3D2-F534-1B744A2333DD}"/>
              </a:ext>
            </a:extLst>
          </p:cNvPr>
          <p:cNvSpPr/>
          <p:nvPr/>
        </p:nvSpPr>
        <p:spPr>
          <a:xfrm>
            <a:off x="7586384" y="5155027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Rectangle 15">
            <a:extLst>
              <a:ext uri="{FF2B5EF4-FFF2-40B4-BE49-F238E27FC236}">
                <a16:creationId xmlns:a16="http://schemas.microsoft.com/office/drawing/2014/main" id="{EE3FB251-483A-F84A-2E03-098E113481FB}"/>
              </a:ext>
            </a:extLst>
          </p:cNvPr>
          <p:cNvSpPr/>
          <p:nvPr/>
        </p:nvSpPr>
        <p:spPr>
          <a:xfrm>
            <a:off x="7586384" y="5670729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6" name="Rectangle 16">
            <a:extLst>
              <a:ext uri="{FF2B5EF4-FFF2-40B4-BE49-F238E27FC236}">
                <a16:creationId xmlns:a16="http://schemas.microsoft.com/office/drawing/2014/main" id="{48D6412E-34F7-139A-BE15-2A0FDF551CAA}"/>
              </a:ext>
            </a:extLst>
          </p:cNvPr>
          <p:cNvSpPr/>
          <p:nvPr/>
        </p:nvSpPr>
        <p:spPr>
          <a:xfrm>
            <a:off x="7586384" y="6193243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Rectangle 25">
            <a:extLst>
              <a:ext uri="{FF2B5EF4-FFF2-40B4-BE49-F238E27FC236}">
                <a16:creationId xmlns:a16="http://schemas.microsoft.com/office/drawing/2014/main" id="{F031A3FC-47D9-5172-AFCD-3E67870EA7BE}"/>
              </a:ext>
            </a:extLst>
          </p:cNvPr>
          <p:cNvSpPr/>
          <p:nvPr/>
        </p:nvSpPr>
        <p:spPr>
          <a:xfrm>
            <a:off x="8108898" y="4632513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" name="Rectangle 26">
            <a:extLst>
              <a:ext uri="{FF2B5EF4-FFF2-40B4-BE49-F238E27FC236}">
                <a16:creationId xmlns:a16="http://schemas.microsoft.com/office/drawing/2014/main" id="{29AEF2C6-E534-8F36-3F46-6C88F13A54A6}"/>
              </a:ext>
            </a:extLst>
          </p:cNvPr>
          <p:cNvSpPr/>
          <p:nvPr/>
        </p:nvSpPr>
        <p:spPr>
          <a:xfrm>
            <a:off x="8108898" y="5155027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Rectangle 27">
            <a:extLst>
              <a:ext uri="{FF2B5EF4-FFF2-40B4-BE49-F238E27FC236}">
                <a16:creationId xmlns:a16="http://schemas.microsoft.com/office/drawing/2014/main" id="{3F3C13A8-A50B-68BA-156F-1321C3985172}"/>
              </a:ext>
            </a:extLst>
          </p:cNvPr>
          <p:cNvSpPr/>
          <p:nvPr/>
        </p:nvSpPr>
        <p:spPr>
          <a:xfrm>
            <a:off x="8108898" y="5670729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Rectangle 28">
            <a:extLst>
              <a:ext uri="{FF2B5EF4-FFF2-40B4-BE49-F238E27FC236}">
                <a16:creationId xmlns:a16="http://schemas.microsoft.com/office/drawing/2014/main" id="{DCBD434E-09B6-A364-17E9-E5786F44FC27}"/>
              </a:ext>
            </a:extLst>
          </p:cNvPr>
          <p:cNvSpPr/>
          <p:nvPr/>
        </p:nvSpPr>
        <p:spPr>
          <a:xfrm>
            <a:off x="8108898" y="6193243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Rectangle 29">
            <a:extLst>
              <a:ext uri="{FF2B5EF4-FFF2-40B4-BE49-F238E27FC236}">
                <a16:creationId xmlns:a16="http://schemas.microsoft.com/office/drawing/2014/main" id="{DA5B661E-0242-C448-1D6E-233073E3800B}"/>
              </a:ext>
            </a:extLst>
          </p:cNvPr>
          <p:cNvSpPr/>
          <p:nvPr/>
        </p:nvSpPr>
        <p:spPr>
          <a:xfrm>
            <a:off x="8631412" y="4632513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Rectangle 30">
            <a:extLst>
              <a:ext uri="{FF2B5EF4-FFF2-40B4-BE49-F238E27FC236}">
                <a16:creationId xmlns:a16="http://schemas.microsoft.com/office/drawing/2014/main" id="{BB8280DF-13A7-55F8-0449-381754C80E42}"/>
              </a:ext>
            </a:extLst>
          </p:cNvPr>
          <p:cNvSpPr/>
          <p:nvPr/>
        </p:nvSpPr>
        <p:spPr>
          <a:xfrm>
            <a:off x="8631412" y="5155027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3" name="Rectangle 31">
            <a:extLst>
              <a:ext uri="{FF2B5EF4-FFF2-40B4-BE49-F238E27FC236}">
                <a16:creationId xmlns:a16="http://schemas.microsoft.com/office/drawing/2014/main" id="{1276EC45-47AA-EDC1-714F-B12868DA03AC}"/>
              </a:ext>
            </a:extLst>
          </p:cNvPr>
          <p:cNvSpPr/>
          <p:nvPr/>
        </p:nvSpPr>
        <p:spPr>
          <a:xfrm>
            <a:off x="8631412" y="5670729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4" name="Rectangle 32">
            <a:extLst>
              <a:ext uri="{FF2B5EF4-FFF2-40B4-BE49-F238E27FC236}">
                <a16:creationId xmlns:a16="http://schemas.microsoft.com/office/drawing/2014/main" id="{C035879B-2B65-ED5A-A708-4C6357913C74}"/>
              </a:ext>
            </a:extLst>
          </p:cNvPr>
          <p:cNvSpPr/>
          <p:nvPr/>
        </p:nvSpPr>
        <p:spPr>
          <a:xfrm>
            <a:off x="8631412" y="6193243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5" name="Rectangle 33">
            <a:extLst>
              <a:ext uri="{FF2B5EF4-FFF2-40B4-BE49-F238E27FC236}">
                <a16:creationId xmlns:a16="http://schemas.microsoft.com/office/drawing/2014/main" id="{A65EF550-4440-B571-D36C-97A7E13398EE}"/>
              </a:ext>
            </a:extLst>
          </p:cNvPr>
          <p:cNvSpPr/>
          <p:nvPr/>
        </p:nvSpPr>
        <p:spPr>
          <a:xfrm>
            <a:off x="9153926" y="4632513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6" name="Rectangle 34">
            <a:extLst>
              <a:ext uri="{FF2B5EF4-FFF2-40B4-BE49-F238E27FC236}">
                <a16:creationId xmlns:a16="http://schemas.microsoft.com/office/drawing/2014/main" id="{3454937B-C0D6-A4A9-C0A0-4764150EF73F}"/>
              </a:ext>
            </a:extLst>
          </p:cNvPr>
          <p:cNvSpPr/>
          <p:nvPr/>
        </p:nvSpPr>
        <p:spPr>
          <a:xfrm>
            <a:off x="9153926" y="5155027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7" name="Rectangle 35">
            <a:extLst>
              <a:ext uri="{FF2B5EF4-FFF2-40B4-BE49-F238E27FC236}">
                <a16:creationId xmlns:a16="http://schemas.microsoft.com/office/drawing/2014/main" id="{6F9F637F-F250-1D6D-930B-D27E6BAC1788}"/>
              </a:ext>
            </a:extLst>
          </p:cNvPr>
          <p:cNvSpPr/>
          <p:nvPr/>
        </p:nvSpPr>
        <p:spPr>
          <a:xfrm>
            <a:off x="9153926" y="5670729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8" name="Rectangle 36">
            <a:extLst>
              <a:ext uri="{FF2B5EF4-FFF2-40B4-BE49-F238E27FC236}">
                <a16:creationId xmlns:a16="http://schemas.microsoft.com/office/drawing/2014/main" id="{7CF80469-45F7-C8F1-4132-B4505CAEFDF9}"/>
              </a:ext>
            </a:extLst>
          </p:cNvPr>
          <p:cNvSpPr/>
          <p:nvPr/>
        </p:nvSpPr>
        <p:spPr>
          <a:xfrm>
            <a:off x="9153926" y="6193243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9" name="Rectangle 37">
            <a:extLst>
              <a:ext uri="{FF2B5EF4-FFF2-40B4-BE49-F238E27FC236}">
                <a16:creationId xmlns:a16="http://schemas.microsoft.com/office/drawing/2014/main" id="{A5332B5A-B106-EB6F-40F0-019DF41CCE6B}"/>
              </a:ext>
            </a:extLst>
          </p:cNvPr>
          <p:cNvSpPr/>
          <p:nvPr/>
        </p:nvSpPr>
        <p:spPr>
          <a:xfrm>
            <a:off x="9676440" y="4632513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0" name="Rectangle 38">
            <a:extLst>
              <a:ext uri="{FF2B5EF4-FFF2-40B4-BE49-F238E27FC236}">
                <a16:creationId xmlns:a16="http://schemas.microsoft.com/office/drawing/2014/main" id="{55905914-0A21-08B3-B0D6-DA6BC5F75B4E}"/>
              </a:ext>
            </a:extLst>
          </p:cNvPr>
          <p:cNvSpPr/>
          <p:nvPr/>
        </p:nvSpPr>
        <p:spPr>
          <a:xfrm>
            <a:off x="9676440" y="5155027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39">
            <a:extLst>
              <a:ext uri="{FF2B5EF4-FFF2-40B4-BE49-F238E27FC236}">
                <a16:creationId xmlns:a16="http://schemas.microsoft.com/office/drawing/2014/main" id="{37940741-FA0C-09A0-110F-22C12072B387}"/>
              </a:ext>
            </a:extLst>
          </p:cNvPr>
          <p:cNvSpPr/>
          <p:nvPr/>
        </p:nvSpPr>
        <p:spPr>
          <a:xfrm>
            <a:off x="9676440" y="5670729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ectangle 40">
            <a:extLst>
              <a:ext uri="{FF2B5EF4-FFF2-40B4-BE49-F238E27FC236}">
                <a16:creationId xmlns:a16="http://schemas.microsoft.com/office/drawing/2014/main" id="{B49A3A22-D25D-316D-C207-BB6AED3B275F}"/>
              </a:ext>
            </a:extLst>
          </p:cNvPr>
          <p:cNvSpPr/>
          <p:nvPr/>
        </p:nvSpPr>
        <p:spPr>
          <a:xfrm>
            <a:off x="9676440" y="6193243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Rectangle 41">
            <a:extLst>
              <a:ext uri="{FF2B5EF4-FFF2-40B4-BE49-F238E27FC236}">
                <a16:creationId xmlns:a16="http://schemas.microsoft.com/office/drawing/2014/main" id="{D2A9E120-2530-8260-1CD5-6573BE043348}"/>
              </a:ext>
            </a:extLst>
          </p:cNvPr>
          <p:cNvSpPr/>
          <p:nvPr/>
        </p:nvSpPr>
        <p:spPr>
          <a:xfrm>
            <a:off x="10198954" y="4632513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Rectangle 42">
            <a:extLst>
              <a:ext uri="{FF2B5EF4-FFF2-40B4-BE49-F238E27FC236}">
                <a16:creationId xmlns:a16="http://schemas.microsoft.com/office/drawing/2014/main" id="{C3EAFB85-0A3A-0982-67E5-CC52E30EC9D0}"/>
              </a:ext>
            </a:extLst>
          </p:cNvPr>
          <p:cNvSpPr/>
          <p:nvPr/>
        </p:nvSpPr>
        <p:spPr>
          <a:xfrm>
            <a:off x="10198954" y="5155027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Rectangle 43">
            <a:extLst>
              <a:ext uri="{FF2B5EF4-FFF2-40B4-BE49-F238E27FC236}">
                <a16:creationId xmlns:a16="http://schemas.microsoft.com/office/drawing/2014/main" id="{82784D5A-EACD-5815-01EC-F4AE96F51B97}"/>
              </a:ext>
            </a:extLst>
          </p:cNvPr>
          <p:cNvSpPr/>
          <p:nvPr/>
        </p:nvSpPr>
        <p:spPr>
          <a:xfrm>
            <a:off x="10198954" y="5670729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Rectangle 44">
            <a:extLst>
              <a:ext uri="{FF2B5EF4-FFF2-40B4-BE49-F238E27FC236}">
                <a16:creationId xmlns:a16="http://schemas.microsoft.com/office/drawing/2014/main" id="{8B43223F-AD19-6D3C-C785-54EFB43D1D76}"/>
              </a:ext>
            </a:extLst>
          </p:cNvPr>
          <p:cNvSpPr/>
          <p:nvPr/>
        </p:nvSpPr>
        <p:spPr>
          <a:xfrm>
            <a:off x="10198954" y="6193243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Rectangle 45">
            <a:extLst>
              <a:ext uri="{FF2B5EF4-FFF2-40B4-BE49-F238E27FC236}">
                <a16:creationId xmlns:a16="http://schemas.microsoft.com/office/drawing/2014/main" id="{502992F8-25D2-CA3E-5FF3-0C4895DE335A}"/>
              </a:ext>
            </a:extLst>
          </p:cNvPr>
          <p:cNvSpPr/>
          <p:nvPr/>
        </p:nvSpPr>
        <p:spPr>
          <a:xfrm>
            <a:off x="10721468" y="4632513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46">
            <a:extLst>
              <a:ext uri="{FF2B5EF4-FFF2-40B4-BE49-F238E27FC236}">
                <a16:creationId xmlns:a16="http://schemas.microsoft.com/office/drawing/2014/main" id="{948F1A9F-557E-D35F-EBEB-9140DC264FC8}"/>
              </a:ext>
            </a:extLst>
          </p:cNvPr>
          <p:cNvSpPr/>
          <p:nvPr/>
        </p:nvSpPr>
        <p:spPr>
          <a:xfrm>
            <a:off x="10721468" y="5155027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9" name="Rectangle 47">
            <a:extLst>
              <a:ext uri="{FF2B5EF4-FFF2-40B4-BE49-F238E27FC236}">
                <a16:creationId xmlns:a16="http://schemas.microsoft.com/office/drawing/2014/main" id="{10758A47-049A-458A-2C13-8A3AC14F33E6}"/>
              </a:ext>
            </a:extLst>
          </p:cNvPr>
          <p:cNvSpPr/>
          <p:nvPr/>
        </p:nvSpPr>
        <p:spPr>
          <a:xfrm>
            <a:off x="10721468" y="5670729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0" name="Rectangle 48">
            <a:extLst>
              <a:ext uri="{FF2B5EF4-FFF2-40B4-BE49-F238E27FC236}">
                <a16:creationId xmlns:a16="http://schemas.microsoft.com/office/drawing/2014/main" id="{4C1AEC46-13A9-E9A0-DC2A-31209C4BECF0}"/>
              </a:ext>
            </a:extLst>
          </p:cNvPr>
          <p:cNvSpPr/>
          <p:nvPr/>
        </p:nvSpPr>
        <p:spPr>
          <a:xfrm>
            <a:off x="10721468" y="6193243"/>
            <a:ext cx="522514" cy="52251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91" name="Straight Connector 50">
            <a:extLst>
              <a:ext uri="{FF2B5EF4-FFF2-40B4-BE49-F238E27FC236}">
                <a16:creationId xmlns:a16="http://schemas.microsoft.com/office/drawing/2014/main" id="{3A6A3617-A25A-FC86-9CE6-9D5D2C686F3C}"/>
              </a:ext>
            </a:extLst>
          </p:cNvPr>
          <p:cNvCxnSpPr/>
          <p:nvPr/>
        </p:nvCxnSpPr>
        <p:spPr>
          <a:xfrm>
            <a:off x="10721468" y="5690478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52">
            <a:extLst>
              <a:ext uri="{FF2B5EF4-FFF2-40B4-BE49-F238E27FC236}">
                <a16:creationId xmlns:a16="http://schemas.microsoft.com/office/drawing/2014/main" id="{19B1A4F7-E36D-C1A8-DE20-1F7A3AEA452E}"/>
              </a:ext>
            </a:extLst>
          </p:cNvPr>
          <p:cNvCxnSpPr/>
          <p:nvPr/>
        </p:nvCxnSpPr>
        <p:spPr>
          <a:xfrm>
            <a:off x="10721468" y="6193243"/>
            <a:ext cx="0" cy="52251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53">
            <a:extLst>
              <a:ext uri="{FF2B5EF4-FFF2-40B4-BE49-F238E27FC236}">
                <a16:creationId xmlns:a16="http://schemas.microsoft.com/office/drawing/2014/main" id="{234AF2D7-4626-9593-63D8-569C461F8459}"/>
              </a:ext>
            </a:extLst>
          </p:cNvPr>
          <p:cNvCxnSpPr/>
          <p:nvPr/>
        </p:nvCxnSpPr>
        <p:spPr>
          <a:xfrm>
            <a:off x="10732222" y="5148215"/>
            <a:ext cx="0" cy="52251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50">
            <a:extLst>
              <a:ext uri="{FF2B5EF4-FFF2-40B4-BE49-F238E27FC236}">
                <a16:creationId xmlns:a16="http://schemas.microsoft.com/office/drawing/2014/main" id="{32BB2D9C-83D2-B2F8-F505-4B26D5AF28DB}"/>
              </a:ext>
            </a:extLst>
          </p:cNvPr>
          <p:cNvCxnSpPr/>
          <p:nvPr/>
        </p:nvCxnSpPr>
        <p:spPr>
          <a:xfrm>
            <a:off x="10732222" y="4632513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50">
            <a:extLst>
              <a:ext uri="{FF2B5EF4-FFF2-40B4-BE49-F238E27FC236}">
                <a16:creationId xmlns:a16="http://schemas.microsoft.com/office/drawing/2014/main" id="{8B9D37BB-8562-C601-DE30-804484ABAC8E}"/>
              </a:ext>
            </a:extLst>
          </p:cNvPr>
          <p:cNvCxnSpPr/>
          <p:nvPr/>
        </p:nvCxnSpPr>
        <p:spPr>
          <a:xfrm>
            <a:off x="10184308" y="5683666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52">
            <a:extLst>
              <a:ext uri="{FF2B5EF4-FFF2-40B4-BE49-F238E27FC236}">
                <a16:creationId xmlns:a16="http://schemas.microsoft.com/office/drawing/2014/main" id="{BAA6A168-8523-3DB1-D14F-D4529401E1BF}"/>
              </a:ext>
            </a:extLst>
          </p:cNvPr>
          <p:cNvCxnSpPr/>
          <p:nvPr/>
        </p:nvCxnSpPr>
        <p:spPr>
          <a:xfrm>
            <a:off x="10184308" y="6186431"/>
            <a:ext cx="0" cy="52251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53">
            <a:extLst>
              <a:ext uri="{FF2B5EF4-FFF2-40B4-BE49-F238E27FC236}">
                <a16:creationId xmlns:a16="http://schemas.microsoft.com/office/drawing/2014/main" id="{A9587C45-ACB3-DC93-DDC9-4820EBCCD327}"/>
              </a:ext>
            </a:extLst>
          </p:cNvPr>
          <p:cNvCxnSpPr/>
          <p:nvPr/>
        </p:nvCxnSpPr>
        <p:spPr>
          <a:xfrm>
            <a:off x="10195062" y="5141403"/>
            <a:ext cx="0" cy="52251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50">
            <a:extLst>
              <a:ext uri="{FF2B5EF4-FFF2-40B4-BE49-F238E27FC236}">
                <a16:creationId xmlns:a16="http://schemas.microsoft.com/office/drawing/2014/main" id="{88BB74D7-2B46-DA32-B09E-4BAE71952AAB}"/>
              </a:ext>
            </a:extLst>
          </p:cNvPr>
          <p:cNvCxnSpPr/>
          <p:nvPr/>
        </p:nvCxnSpPr>
        <p:spPr>
          <a:xfrm>
            <a:off x="10195062" y="4625701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50">
            <a:extLst>
              <a:ext uri="{FF2B5EF4-FFF2-40B4-BE49-F238E27FC236}">
                <a16:creationId xmlns:a16="http://schemas.microsoft.com/office/drawing/2014/main" id="{359A9B16-2737-DCB6-CFC0-2291CFCA382A}"/>
              </a:ext>
            </a:extLst>
          </p:cNvPr>
          <p:cNvCxnSpPr/>
          <p:nvPr/>
        </p:nvCxnSpPr>
        <p:spPr>
          <a:xfrm>
            <a:off x="9666501" y="5690478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52">
            <a:extLst>
              <a:ext uri="{FF2B5EF4-FFF2-40B4-BE49-F238E27FC236}">
                <a16:creationId xmlns:a16="http://schemas.microsoft.com/office/drawing/2014/main" id="{48C45ABB-7C3E-2206-B26A-30F504D772E5}"/>
              </a:ext>
            </a:extLst>
          </p:cNvPr>
          <p:cNvCxnSpPr/>
          <p:nvPr/>
        </p:nvCxnSpPr>
        <p:spPr>
          <a:xfrm>
            <a:off x="9666501" y="6193243"/>
            <a:ext cx="0" cy="52251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53">
            <a:extLst>
              <a:ext uri="{FF2B5EF4-FFF2-40B4-BE49-F238E27FC236}">
                <a16:creationId xmlns:a16="http://schemas.microsoft.com/office/drawing/2014/main" id="{3FAAE323-DD2E-A151-9027-B43BD8F317FB}"/>
              </a:ext>
            </a:extLst>
          </p:cNvPr>
          <p:cNvCxnSpPr/>
          <p:nvPr/>
        </p:nvCxnSpPr>
        <p:spPr>
          <a:xfrm>
            <a:off x="9677255" y="5148215"/>
            <a:ext cx="0" cy="52251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50">
            <a:extLst>
              <a:ext uri="{FF2B5EF4-FFF2-40B4-BE49-F238E27FC236}">
                <a16:creationId xmlns:a16="http://schemas.microsoft.com/office/drawing/2014/main" id="{750849D5-114E-F969-0513-E70D9996FC97}"/>
              </a:ext>
            </a:extLst>
          </p:cNvPr>
          <p:cNvCxnSpPr/>
          <p:nvPr/>
        </p:nvCxnSpPr>
        <p:spPr>
          <a:xfrm>
            <a:off x="9677255" y="4632513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50">
            <a:extLst>
              <a:ext uri="{FF2B5EF4-FFF2-40B4-BE49-F238E27FC236}">
                <a16:creationId xmlns:a16="http://schemas.microsoft.com/office/drawing/2014/main" id="{C5CB755F-8DF4-E644-952C-65733101BFCA}"/>
              </a:ext>
            </a:extLst>
          </p:cNvPr>
          <p:cNvCxnSpPr/>
          <p:nvPr/>
        </p:nvCxnSpPr>
        <p:spPr>
          <a:xfrm>
            <a:off x="9143172" y="5690478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52">
            <a:extLst>
              <a:ext uri="{FF2B5EF4-FFF2-40B4-BE49-F238E27FC236}">
                <a16:creationId xmlns:a16="http://schemas.microsoft.com/office/drawing/2014/main" id="{FD37DB2B-1DC1-A0B7-AEE7-BE2EBAEC96ED}"/>
              </a:ext>
            </a:extLst>
          </p:cNvPr>
          <p:cNvCxnSpPr/>
          <p:nvPr/>
        </p:nvCxnSpPr>
        <p:spPr>
          <a:xfrm>
            <a:off x="9143172" y="6193243"/>
            <a:ext cx="0" cy="52251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53">
            <a:extLst>
              <a:ext uri="{FF2B5EF4-FFF2-40B4-BE49-F238E27FC236}">
                <a16:creationId xmlns:a16="http://schemas.microsoft.com/office/drawing/2014/main" id="{8332C273-3F3B-F1E5-7215-ABB4A724135D}"/>
              </a:ext>
            </a:extLst>
          </p:cNvPr>
          <p:cNvCxnSpPr/>
          <p:nvPr/>
        </p:nvCxnSpPr>
        <p:spPr>
          <a:xfrm>
            <a:off x="9153926" y="5148215"/>
            <a:ext cx="0" cy="52251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50">
            <a:extLst>
              <a:ext uri="{FF2B5EF4-FFF2-40B4-BE49-F238E27FC236}">
                <a16:creationId xmlns:a16="http://schemas.microsoft.com/office/drawing/2014/main" id="{7623B66E-61F8-DB5B-24B1-3BEF1B827DFB}"/>
              </a:ext>
            </a:extLst>
          </p:cNvPr>
          <p:cNvCxnSpPr/>
          <p:nvPr/>
        </p:nvCxnSpPr>
        <p:spPr>
          <a:xfrm>
            <a:off x="9153926" y="4632513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50">
            <a:extLst>
              <a:ext uri="{FF2B5EF4-FFF2-40B4-BE49-F238E27FC236}">
                <a16:creationId xmlns:a16="http://schemas.microsoft.com/office/drawing/2014/main" id="{1F5A4D5B-2C8F-4DF3-622B-4B5E8C152EB7}"/>
              </a:ext>
            </a:extLst>
          </p:cNvPr>
          <p:cNvCxnSpPr/>
          <p:nvPr/>
        </p:nvCxnSpPr>
        <p:spPr>
          <a:xfrm>
            <a:off x="8620658" y="5690478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52">
            <a:extLst>
              <a:ext uri="{FF2B5EF4-FFF2-40B4-BE49-F238E27FC236}">
                <a16:creationId xmlns:a16="http://schemas.microsoft.com/office/drawing/2014/main" id="{E1C16708-0D18-08F9-291B-30CCE4BF5B68}"/>
              </a:ext>
            </a:extLst>
          </p:cNvPr>
          <p:cNvCxnSpPr/>
          <p:nvPr/>
        </p:nvCxnSpPr>
        <p:spPr>
          <a:xfrm>
            <a:off x="8620658" y="6193243"/>
            <a:ext cx="0" cy="52251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53">
            <a:extLst>
              <a:ext uri="{FF2B5EF4-FFF2-40B4-BE49-F238E27FC236}">
                <a16:creationId xmlns:a16="http://schemas.microsoft.com/office/drawing/2014/main" id="{1496AE3A-03EF-B338-468A-4244418294A7}"/>
              </a:ext>
            </a:extLst>
          </p:cNvPr>
          <p:cNvCxnSpPr/>
          <p:nvPr/>
        </p:nvCxnSpPr>
        <p:spPr>
          <a:xfrm>
            <a:off x="8631412" y="5148215"/>
            <a:ext cx="0" cy="52251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50">
            <a:extLst>
              <a:ext uri="{FF2B5EF4-FFF2-40B4-BE49-F238E27FC236}">
                <a16:creationId xmlns:a16="http://schemas.microsoft.com/office/drawing/2014/main" id="{7105B9D5-61C8-68E4-D778-011ACECFCB9A}"/>
              </a:ext>
            </a:extLst>
          </p:cNvPr>
          <p:cNvCxnSpPr/>
          <p:nvPr/>
        </p:nvCxnSpPr>
        <p:spPr>
          <a:xfrm>
            <a:off x="8631412" y="4632513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50">
            <a:extLst>
              <a:ext uri="{FF2B5EF4-FFF2-40B4-BE49-F238E27FC236}">
                <a16:creationId xmlns:a16="http://schemas.microsoft.com/office/drawing/2014/main" id="{AF561B9F-F4D4-53CF-64B0-B7AA0B674E3E}"/>
              </a:ext>
            </a:extLst>
          </p:cNvPr>
          <p:cNvCxnSpPr/>
          <p:nvPr/>
        </p:nvCxnSpPr>
        <p:spPr>
          <a:xfrm>
            <a:off x="8098144" y="5690478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52">
            <a:extLst>
              <a:ext uri="{FF2B5EF4-FFF2-40B4-BE49-F238E27FC236}">
                <a16:creationId xmlns:a16="http://schemas.microsoft.com/office/drawing/2014/main" id="{930BD5E5-6799-8D7E-4E16-31D174129769}"/>
              </a:ext>
            </a:extLst>
          </p:cNvPr>
          <p:cNvCxnSpPr/>
          <p:nvPr/>
        </p:nvCxnSpPr>
        <p:spPr>
          <a:xfrm>
            <a:off x="8098144" y="6193243"/>
            <a:ext cx="0" cy="52251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53">
            <a:extLst>
              <a:ext uri="{FF2B5EF4-FFF2-40B4-BE49-F238E27FC236}">
                <a16:creationId xmlns:a16="http://schemas.microsoft.com/office/drawing/2014/main" id="{B050DC72-4CD5-6F4E-39DB-B313AA5B78B6}"/>
              </a:ext>
            </a:extLst>
          </p:cNvPr>
          <p:cNvCxnSpPr/>
          <p:nvPr/>
        </p:nvCxnSpPr>
        <p:spPr>
          <a:xfrm>
            <a:off x="8108898" y="5148215"/>
            <a:ext cx="0" cy="52251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50">
            <a:extLst>
              <a:ext uri="{FF2B5EF4-FFF2-40B4-BE49-F238E27FC236}">
                <a16:creationId xmlns:a16="http://schemas.microsoft.com/office/drawing/2014/main" id="{979767CB-A818-A928-695A-4C90CF0E86BF}"/>
              </a:ext>
            </a:extLst>
          </p:cNvPr>
          <p:cNvCxnSpPr/>
          <p:nvPr/>
        </p:nvCxnSpPr>
        <p:spPr>
          <a:xfrm>
            <a:off x="8108898" y="4632513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50">
            <a:extLst>
              <a:ext uri="{FF2B5EF4-FFF2-40B4-BE49-F238E27FC236}">
                <a16:creationId xmlns:a16="http://schemas.microsoft.com/office/drawing/2014/main" id="{0C27A7C8-92B2-C1F6-F371-45435F29F2A5}"/>
              </a:ext>
            </a:extLst>
          </p:cNvPr>
          <p:cNvCxnSpPr/>
          <p:nvPr/>
        </p:nvCxnSpPr>
        <p:spPr>
          <a:xfrm>
            <a:off x="7575630" y="5690478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52">
            <a:extLst>
              <a:ext uri="{FF2B5EF4-FFF2-40B4-BE49-F238E27FC236}">
                <a16:creationId xmlns:a16="http://schemas.microsoft.com/office/drawing/2014/main" id="{A2B6686D-7E47-1978-6BA0-8C49932F308B}"/>
              </a:ext>
            </a:extLst>
          </p:cNvPr>
          <p:cNvCxnSpPr/>
          <p:nvPr/>
        </p:nvCxnSpPr>
        <p:spPr>
          <a:xfrm>
            <a:off x="7575630" y="6193243"/>
            <a:ext cx="0" cy="52251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53">
            <a:extLst>
              <a:ext uri="{FF2B5EF4-FFF2-40B4-BE49-F238E27FC236}">
                <a16:creationId xmlns:a16="http://schemas.microsoft.com/office/drawing/2014/main" id="{1C13D56A-34DD-EF35-F2B2-65D3713ED315}"/>
              </a:ext>
            </a:extLst>
          </p:cNvPr>
          <p:cNvCxnSpPr/>
          <p:nvPr/>
        </p:nvCxnSpPr>
        <p:spPr>
          <a:xfrm>
            <a:off x="7586384" y="5148215"/>
            <a:ext cx="0" cy="52251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50">
            <a:extLst>
              <a:ext uri="{FF2B5EF4-FFF2-40B4-BE49-F238E27FC236}">
                <a16:creationId xmlns:a16="http://schemas.microsoft.com/office/drawing/2014/main" id="{6FEB2B6C-90FA-CDA9-F7C6-28F22B7F5C03}"/>
              </a:ext>
            </a:extLst>
          </p:cNvPr>
          <p:cNvCxnSpPr/>
          <p:nvPr/>
        </p:nvCxnSpPr>
        <p:spPr>
          <a:xfrm>
            <a:off x="7586384" y="4632513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50">
            <a:extLst>
              <a:ext uri="{FF2B5EF4-FFF2-40B4-BE49-F238E27FC236}">
                <a16:creationId xmlns:a16="http://schemas.microsoft.com/office/drawing/2014/main" id="{722A0465-896B-C2C4-4432-F9A21D765954}"/>
              </a:ext>
            </a:extLst>
          </p:cNvPr>
          <p:cNvCxnSpPr/>
          <p:nvPr/>
        </p:nvCxnSpPr>
        <p:spPr>
          <a:xfrm>
            <a:off x="7061583" y="5675199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52">
            <a:extLst>
              <a:ext uri="{FF2B5EF4-FFF2-40B4-BE49-F238E27FC236}">
                <a16:creationId xmlns:a16="http://schemas.microsoft.com/office/drawing/2014/main" id="{F56845FC-074E-FCA4-C8F6-22B9F0B395FD}"/>
              </a:ext>
            </a:extLst>
          </p:cNvPr>
          <p:cNvCxnSpPr/>
          <p:nvPr/>
        </p:nvCxnSpPr>
        <p:spPr>
          <a:xfrm>
            <a:off x="7053116" y="6186431"/>
            <a:ext cx="0" cy="52251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53">
            <a:extLst>
              <a:ext uri="{FF2B5EF4-FFF2-40B4-BE49-F238E27FC236}">
                <a16:creationId xmlns:a16="http://schemas.microsoft.com/office/drawing/2014/main" id="{5A901F86-FBA8-7AAD-907F-064271316945}"/>
              </a:ext>
            </a:extLst>
          </p:cNvPr>
          <p:cNvCxnSpPr/>
          <p:nvPr/>
        </p:nvCxnSpPr>
        <p:spPr>
          <a:xfrm>
            <a:off x="7063870" y="5141403"/>
            <a:ext cx="0" cy="52251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50">
            <a:extLst>
              <a:ext uri="{FF2B5EF4-FFF2-40B4-BE49-F238E27FC236}">
                <a16:creationId xmlns:a16="http://schemas.microsoft.com/office/drawing/2014/main" id="{05399193-6931-E2E1-C471-A73B70F62B6E}"/>
              </a:ext>
            </a:extLst>
          </p:cNvPr>
          <p:cNvCxnSpPr/>
          <p:nvPr/>
        </p:nvCxnSpPr>
        <p:spPr>
          <a:xfrm>
            <a:off x="7063870" y="4625701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50">
            <a:extLst>
              <a:ext uri="{FF2B5EF4-FFF2-40B4-BE49-F238E27FC236}">
                <a16:creationId xmlns:a16="http://schemas.microsoft.com/office/drawing/2014/main" id="{464E9504-6524-CAD3-8E25-27E3983665E0}"/>
              </a:ext>
            </a:extLst>
          </p:cNvPr>
          <p:cNvCxnSpPr/>
          <p:nvPr/>
        </p:nvCxnSpPr>
        <p:spPr>
          <a:xfrm>
            <a:off x="11233228" y="5690478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52">
            <a:extLst>
              <a:ext uri="{FF2B5EF4-FFF2-40B4-BE49-F238E27FC236}">
                <a16:creationId xmlns:a16="http://schemas.microsoft.com/office/drawing/2014/main" id="{64C309B1-81B6-4185-7174-8293CD218EB8}"/>
              </a:ext>
            </a:extLst>
          </p:cNvPr>
          <p:cNvCxnSpPr/>
          <p:nvPr/>
        </p:nvCxnSpPr>
        <p:spPr>
          <a:xfrm>
            <a:off x="11233228" y="6193243"/>
            <a:ext cx="0" cy="52251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53">
            <a:extLst>
              <a:ext uri="{FF2B5EF4-FFF2-40B4-BE49-F238E27FC236}">
                <a16:creationId xmlns:a16="http://schemas.microsoft.com/office/drawing/2014/main" id="{14130841-B81C-BB00-0F0C-0BA2F5FD33AA}"/>
              </a:ext>
            </a:extLst>
          </p:cNvPr>
          <p:cNvCxnSpPr/>
          <p:nvPr/>
        </p:nvCxnSpPr>
        <p:spPr>
          <a:xfrm>
            <a:off x="11243982" y="5148215"/>
            <a:ext cx="0" cy="52251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50">
            <a:extLst>
              <a:ext uri="{FF2B5EF4-FFF2-40B4-BE49-F238E27FC236}">
                <a16:creationId xmlns:a16="http://schemas.microsoft.com/office/drawing/2014/main" id="{B41C8ACC-7375-CC3A-3F73-EC9A871231A2}"/>
              </a:ext>
            </a:extLst>
          </p:cNvPr>
          <p:cNvCxnSpPr/>
          <p:nvPr/>
        </p:nvCxnSpPr>
        <p:spPr>
          <a:xfrm>
            <a:off x="11243982" y="4632513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25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956E0-34BD-D148-B4FC-E2070817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59" y="133213"/>
            <a:ext cx="10021957" cy="602284"/>
          </a:xfrm>
        </p:spPr>
        <p:txBody>
          <a:bodyPr>
            <a:normAutofit fontScale="90000"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 of the plaquette </a:t>
            </a:r>
            <a:r>
              <a:rPr kumimoji="1"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-wave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8C7365-2192-504F-94B5-3F17BFF93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6" y="1020976"/>
            <a:ext cx="6281530" cy="10133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CB1AF4-1841-1A4A-AE12-00592F8F406B}"/>
              </a:ext>
            </a:extLst>
          </p:cNvPr>
          <p:cNvSpPr txBox="1"/>
          <p:nvPr/>
        </p:nvSpPr>
        <p:spPr>
          <a:xfrm>
            <a:off x="530086" y="68242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https://journals.aps.org/prb/pdf/10.1103/PhysRevB.102.041106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CA6DDC-D372-F045-B0F0-71C73D60F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90" y="2210680"/>
            <a:ext cx="5234610" cy="21628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D045619-27D6-1D42-9540-0E63FF9A2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923" y="434355"/>
            <a:ext cx="3420991" cy="250958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55DA75D-E93B-444B-8065-3BB2CA679588}"/>
              </a:ext>
            </a:extLst>
          </p:cNvPr>
          <p:cNvSpPr txBox="1"/>
          <p:nvPr/>
        </p:nvSpPr>
        <p:spPr>
          <a:xfrm>
            <a:off x="8461514" y="133213"/>
            <a:ext cx="154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t’ 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B1A6331-3CB6-B54C-B5EF-04672B582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923" y="3538330"/>
            <a:ext cx="3419267" cy="250958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9BBA0CA-4CF3-814A-9226-5B786C533DD5}"/>
              </a:ext>
            </a:extLst>
          </p:cNvPr>
          <p:cNvSpPr txBox="1"/>
          <p:nvPr/>
        </p:nvSpPr>
        <p:spPr>
          <a:xfrm>
            <a:off x="8461514" y="3168998"/>
            <a:ext cx="332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t’’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090D139-B3CB-E54B-9661-1E129B7855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955" y="4533338"/>
            <a:ext cx="4552122" cy="219144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9896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1BE36-8D77-2046-0D1E-DBB1BEAC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36" y="0"/>
            <a:ext cx="9696293" cy="723087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Plaquette </a:t>
            </a:r>
            <a:r>
              <a:rPr kumimoji="1"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-wave versus Ordinary </a:t>
            </a:r>
            <a:r>
              <a:rPr kumimoji="1"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-wave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32A242-2ADC-6EDD-EA37-CF7BC5AA0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173" y="1319140"/>
                <a:ext cx="4580186" cy="2219927"/>
              </a:xfrm>
              <a:noFill/>
              <a:ln w="38100">
                <a:solidFill>
                  <a:schemeClr val="accent1"/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Plaquette</a:t>
                </a:r>
                <a:r>
                  <a:rPr kumimoji="1"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d-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wave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1" lang="en-US" altLang="zh-CN" sz="20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0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0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decays exponentially, whatever the signs.</a:t>
                </a:r>
                <a:endPara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32A242-2ADC-6EDD-EA37-CF7BC5AA0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173" y="1319140"/>
                <a:ext cx="4580186" cy="2219927"/>
              </a:xfrm>
              <a:blipFill>
                <a:blip r:embed="rId2"/>
                <a:stretch>
                  <a:fillRect l="-548" t="-167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9C164D19-8970-CCA6-C009-5E5D797B95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3843" y="1319140"/>
                <a:ext cx="4580186" cy="2219927"/>
              </a:xfrm>
              <a:prstGeom prst="rect">
                <a:avLst/>
              </a:prstGeom>
              <a:ln w="38100">
                <a:solidFill>
                  <a:srgbClr val="C0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Ordinary</a:t>
                </a:r>
                <a:r>
                  <a:rPr kumimoji="1"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d-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wave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1" lang="en-US" altLang="zh-CN" sz="20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00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0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decays in power law, and has negative values. It’s better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0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0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otherwise there are some </a:t>
                </a:r>
                <a:r>
                  <a:rPr kumimoji="1"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-wave components. </a:t>
                </a:r>
                <a:endPara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9C164D19-8970-CCA6-C009-5E5D797B9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843" y="1319140"/>
                <a:ext cx="4580186" cy="2219927"/>
              </a:xfrm>
              <a:prstGeom prst="rect">
                <a:avLst/>
              </a:prstGeom>
              <a:blipFill>
                <a:blip r:embed="rId3"/>
                <a:stretch>
                  <a:fillRect l="-824" t="-1676" r="-3846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94C6900A-235C-334A-986A-927F3FEECD20}"/>
              </a:ext>
            </a:extLst>
          </p:cNvPr>
          <p:cNvSpPr txBox="1"/>
          <p:nvPr/>
        </p:nvSpPr>
        <p:spPr>
          <a:xfrm>
            <a:off x="527173" y="759503"/>
            <a:ext cx="2802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1930FB-91F0-C7EE-51A7-FF40E33B9F57}"/>
              </a:ext>
            </a:extLst>
          </p:cNvPr>
          <p:cNvSpPr txBox="1"/>
          <p:nvPr/>
        </p:nvSpPr>
        <p:spPr>
          <a:xfrm>
            <a:off x="527173" y="4927600"/>
            <a:ext cx="4580186" cy="101566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quasi-long-ranged SC order loses when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width of cylinder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OBC in 4-leg cylinder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58EE62-F9A2-985A-6B5F-0454B9C2E631}"/>
              </a:ext>
            </a:extLst>
          </p:cNvPr>
          <p:cNvSpPr txBox="1"/>
          <p:nvPr/>
        </p:nvSpPr>
        <p:spPr>
          <a:xfrm>
            <a:off x="417736" y="4451290"/>
            <a:ext cx="627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features of plaquette </a:t>
            </a:r>
            <a:r>
              <a:rPr kumimoji="1"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-wave in White’s example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CF6D1C-B110-0353-B7C6-22259B3E7CD4}"/>
              </a:ext>
            </a:extLst>
          </p:cNvPr>
          <p:cNvSpPr txBox="1"/>
          <p:nvPr/>
        </p:nvSpPr>
        <p:spPr>
          <a:xfrm>
            <a:off x="417736" y="6211669"/>
            <a:ext cx="8142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White’s opinion, the appearance of plaquette d-wave indicates that the model suppresses 2d d-wave rather induces d-wave, which can be checked by t’’.</a:t>
            </a:r>
            <a:endParaRPr kumimoji="1"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B7109CA3-B44A-2419-6EF2-FC93D06F1FE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929918" y="5164933"/>
            <a:ext cx="2091267" cy="27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8113747-E9E6-55FC-C86E-A04138B6AD42}"/>
              </a:ext>
            </a:extLst>
          </p:cNvPr>
          <p:cNvSpPr txBox="1"/>
          <p:nvPr/>
        </p:nvSpPr>
        <p:spPr>
          <a:xfrm>
            <a:off x="6021185" y="4980267"/>
            <a:ext cx="6622473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base on AFQMC and not sufficiently large keep state DMRG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CFD7CAA-1991-2DEB-2706-AA665D8B5EF2}"/>
              </a:ext>
            </a:extLst>
          </p:cNvPr>
          <p:cNvCxnSpPr/>
          <p:nvPr/>
        </p:nvCxnSpPr>
        <p:spPr>
          <a:xfrm>
            <a:off x="4004732" y="5821003"/>
            <a:ext cx="2091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AB57DF4-0859-C87A-7428-4D205A52E25D}"/>
                  </a:ext>
                </a:extLst>
              </p:cNvPr>
              <p:cNvSpPr txBox="1"/>
              <p:nvPr/>
            </p:nvSpPr>
            <p:spPr>
              <a:xfrm>
                <a:off x="6096000" y="5391603"/>
                <a:ext cx="5441827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Palatino Linotype" panose="02040502050505030304" pitchFamily="18" charset="0"/>
                  </a:rPr>
                  <a:t>They didn’t refer to this point. They just plot the data in semi-log axis with misleading. However, SC correlation actually decay in pow law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</m:sSub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kumimoji="1" lang="en-US" altLang="zh-CN" dirty="0">
                    <a:latin typeface="Palatino Linotype" panose="02040502050505030304" pitchFamily="18" charset="0"/>
                  </a:rPr>
                  <a:t>.</a:t>
                </a:r>
                <a:endParaRPr kumimoji="1" lang="zh-CN" altLang="en-US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AB57DF4-0859-C87A-7428-4D205A52E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391603"/>
                <a:ext cx="5441827" cy="923330"/>
              </a:xfrm>
              <a:prstGeom prst="rect">
                <a:avLst/>
              </a:prstGeom>
              <a:blipFill>
                <a:blip r:embed="rId4"/>
                <a:stretch>
                  <a:fillRect l="-696" t="-1333" r="-928" b="-9333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16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FCD0E-C148-86D9-0093-56BB5689A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94193"/>
            <a:ext cx="10515600" cy="1014942"/>
          </a:xfrm>
        </p:spPr>
        <p:txBody>
          <a:bodyPr>
            <a:no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can we discuss for the plaquette 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-wave state, if we hope to argue the possibility of 2d 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-wave in 2d limit?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51D0C-1CDF-8F3F-C5BA-04B908F6C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67" y="13599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plausible solutions: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OBC in 4-leg ladder;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 the terms t’’;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small interactions limit, 2d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-wave appears by RG. If it is the same phase with large interaction limit, we can argue the state has possibility to turn to 2d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-wave when width increasing. However, it doesn’t work because the ground state of small interaction in 4-leg cylinder is not plaquette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-wave;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width system, but we may only compare the energy with different charge density patterns.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77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06A927E9-118C-6BB8-8533-4BA211BC91B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5397" y="18256"/>
                <a:ext cx="10515600" cy="994386"/>
              </a:xfrm>
            </p:spPr>
            <p:txBody>
              <a:bodyPr>
                <a:normAutofit fontScale="90000"/>
              </a:bodyPr>
              <a:lstStyle/>
              <a:p>
                <a:r>
                  <a:rPr kumimoji="1"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 boundary in 4-leg ladder</a:t>
                </a:r>
                <a:b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CN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parameters: </a:t>
                </a:r>
                <a14:m>
                  <m:oMath xmlns:m="http://schemas.openxmlformats.org/officeDocument/2006/math">
                    <m:r>
                      <a:rPr kumimoji="1" lang="en-US" altLang="zh-CN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kumimoji="1" lang="en-US" altLang="zh-CN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=8, </m:t>
                    </m:r>
                    <m:r>
                      <a:rPr kumimoji="1" lang="en-US" altLang="zh-CN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kumimoji="1" lang="en-US" altLang="zh-CN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=0.3</m:t>
                    </m:r>
                  </m:oMath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06A927E9-118C-6BB8-8533-4BA211BC9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5397" y="18256"/>
                <a:ext cx="10515600" cy="994386"/>
              </a:xfrm>
              <a:blipFill>
                <a:blip r:embed="rId2"/>
                <a:stretch>
                  <a:fillRect l="-1689" t="-11392"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E32C88B-96AD-57D3-81F0-8279D2504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5525"/>
            <a:ext cx="6530686" cy="14346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132C14B-3BC7-8690-36E5-A488ECDC0034}"/>
              </a:ext>
            </a:extLst>
          </p:cNvPr>
          <p:cNvSpPr txBox="1"/>
          <p:nvPr/>
        </p:nvSpPr>
        <p:spPr>
          <a:xfrm>
            <a:off x="135397" y="2620202"/>
            <a:ext cx="552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 density profile,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=8000, wave length = 4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5EDCFA2-D2E7-D487-B15F-D93E6CE5934E}"/>
                  </a:ext>
                </a:extLst>
              </p:cNvPr>
              <p:cNvSpPr txBox="1"/>
              <p:nvPr/>
            </p:nvSpPr>
            <p:spPr>
              <a:xfrm>
                <a:off x="228530" y="6211669"/>
                <a:ext cx="58674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 correlation, </a:t>
                </a:r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=1.5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(do not converge) ordinary </a:t>
                </a:r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-wave symmetry. 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5EDCFA2-D2E7-D487-B15F-D93E6CE59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30" y="6211669"/>
                <a:ext cx="5867464" cy="646331"/>
              </a:xfrm>
              <a:prstGeom prst="rect">
                <a:avLst/>
              </a:prstGeom>
              <a:blipFill>
                <a:blip r:embed="rId4"/>
                <a:stretch>
                  <a:fillRect l="-862" t="-3922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87C607B9-46E5-CBB3-D4EC-D94EF30BEC94}"/>
              </a:ext>
            </a:extLst>
          </p:cNvPr>
          <p:cNvCxnSpPr/>
          <p:nvPr/>
        </p:nvCxnSpPr>
        <p:spPr>
          <a:xfrm>
            <a:off x="6739467" y="18256"/>
            <a:ext cx="0" cy="6839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CB798EA-E7D2-1766-D83F-678126FA3B62}"/>
              </a:ext>
            </a:extLst>
          </p:cNvPr>
          <p:cNvSpPr txBox="1"/>
          <p:nvPr/>
        </p:nvSpPr>
        <p:spPr>
          <a:xfrm>
            <a:off x="6899055" y="13653"/>
            <a:ext cx="1430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t’’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1"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endParaRPr kumimoji="1"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5162BA3-5185-1A70-F8E2-5183E61C6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3013" y="3757020"/>
            <a:ext cx="3160525" cy="27391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35BDB84-D5E5-EC51-62C2-7E0555BAA836}"/>
                  </a:ext>
                </a:extLst>
              </p:cNvPr>
              <p:cNvSpPr txBox="1"/>
              <p:nvPr/>
            </p:nvSpPr>
            <p:spPr>
              <a:xfrm>
                <a:off x="10173538" y="4610913"/>
                <a:ext cx="223050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t’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White‘s paper. It’s actually power law decay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1.8</m:t>
                    </m:r>
                  </m:oMath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35BDB84-D5E5-EC51-62C2-7E0555BAA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3538" y="4610913"/>
                <a:ext cx="2230508" cy="1200329"/>
              </a:xfrm>
              <a:prstGeom prst="rect">
                <a:avLst/>
              </a:prstGeom>
              <a:blipFill>
                <a:blip r:embed="rId6"/>
                <a:stretch>
                  <a:fillRect l="-2841" t="-2083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A11B7845-ED82-24C0-50C2-0B9E8DD5B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6117" y="361858"/>
            <a:ext cx="5317064" cy="74500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3384F74-9E4D-A66F-58F1-C729AFD62D2B}"/>
              </a:ext>
            </a:extLst>
          </p:cNvPr>
          <p:cNvSpPr txBox="1"/>
          <p:nvPr/>
        </p:nvSpPr>
        <p:spPr>
          <a:xfrm>
            <a:off x="6939658" y="1143968"/>
            <a:ext cx="5153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t’’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 density profile,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=4000 (from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Yifan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Jiang)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7A417DD-FECF-1813-6E67-B98B4E4162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8249" y="1646922"/>
            <a:ext cx="3596265" cy="17820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11602F8-A865-F3DA-A7A0-16A3979DB73C}"/>
                  </a:ext>
                </a:extLst>
              </p:cNvPr>
              <p:cNvSpPr txBox="1"/>
              <p:nvPr/>
            </p:nvSpPr>
            <p:spPr>
              <a:xfrm>
                <a:off x="10544514" y="2218012"/>
                <a:ext cx="1744133" cy="66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 correlation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11602F8-A865-F3DA-A7A0-16A3979DB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514" y="2218012"/>
                <a:ext cx="1744133" cy="668260"/>
              </a:xfrm>
              <a:prstGeom prst="rect">
                <a:avLst/>
              </a:prstGeom>
              <a:blipFill>
                <a:blip r:embed="rId9"/>
                <a:stretch>
                  <a:fillRect l="-2899" t="-3704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07420162-1598-BC5A-2891-6552916EEB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237" y="3099601"/>
            <a:ext cx="4002299" cy="31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1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5F956E0-34BD-D148-B4FC-E207081750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8659" y="133213"/>
                <a:ext cx="10021957" cy="602284"/>
              </a:xfrm>
            </p:spPr>
            <p:txBody>
              <a:bodyPr>
                <a:normAutofit fontScale="90000"/>
              </a:bodyPr>
              <a:lstStyle/>
              <a:p>
                <a:r>
                  <a:rPr kumimoji="1"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Mimic the </a:t>
                </a:r>
                <a14:m>
                  <m:oMath xmlns:m="http://schemas.openxmlformats.org/officeDocument/2006/math">
                    <m:r>
                      <a:rPr kumimoji="1" lang="en-US" altLang="zh-CN" sz="4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kumimoji="1" lang="en-US" altLang="zh-CN" sz="4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’’</m:t>
                    </m:r>
                  </m:oMath>
                </a14:m>
                <a:endParaRPr kumimoji="1" lang="zh-CN" altLang="en-US" sz="4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5F956E0-34BD-D148-B4FC-E207081750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8659" y="133213"/>
                <a:ext cx="10021957" cy="602284"/>
              </a:xfrm>
              <a:blipFill>
                <a:blip r:embed="rId2"/>
                <a:stretch>
                  <a:fillRect l="-1899" t="-24490" b="-32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78C7365-2192-504F-94B5-3F17BFF93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56" y="1020976"/>
            <a:ext cx="6281530" cy="10133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CB1AF4-1841-1A4A-AE12-00592F8F406B}"/>
              </a:ext>
            </a:extLst>
          </p:cNvPr>
          <p:cNvSpPr txBox="1"/>
          <p:nvPr/>
        </p:nvSpPr>
        <p:spPr>
          <a:xfrm>
            <a:off x="530086" y="68242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https://journals.aps.org/prb/pdf/10.1103/PhysRevB.102.041106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CA6DDC-D372-F045-B0F0-71C73D60F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90" y="2210680"/>
            <a:ext cx="5234610" cy="21628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D045619-27D6-1D42-9540-0E63FF9A2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923" y="434355"/>
            <a:ext cx="3420991" cy="250958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55DA75D-E93B-444B-8065-3BB2CA679588}"/>
              </a:ext>
            </a:extLst>
          </p:cNvPr>
          <p:cNvSpPr txBox="1"/>
          <p:nvPr/>
        </p:nvSpPr>
        <p:spPr>
          <a:xfrm>
            <a:off x="8461514" y="133213"/>
            <a:ext cx="154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t’ -SSH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B1A6331-3CB6-B54C-B5EF-04672B582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0923" y="3538330"/>
            <a:ext cx="3419267" cy="250958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9BBA0CA-4CF3-814A-9226-5B786C533DD5}"/>
              </a:ext>
            </a:extLst>
          </p:cNvPr>
          <p:cNvSpPr txBox="1"/>
          <p:nvPr/>
        </p:nvSpPr>
        <p:spPr>
          <a:xfrm>
            <a:off x="8461514" y="3168998"/>
            <a:ext cx="332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t’’ – 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090D139-B3CB-E54B-9661-1E129B7855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955" y="4533338"/>
            <a:ext cx="4552122" cy="219144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5AAD803-CC12-4D31-F18C-4B930C30ECB3}"/>
              </a:ext>
            </a:extLst>
          </p:cNvPr>
          <p:cNvSpPr txBox="1"/>
          <p:nvPr/>
        </p:nvSpPr>
        <p:spPr>
          <a:xfrm>
            <a:off x="8976714" y="3168998"/>
            <a:ext cx="2904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 phonon only in y-bond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059265FA-FDFF-B648-B8EB-2CD64AFD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6" y="42120"/>
            <a:ext cx="10107000" cy="653376"/>
          </a:xfrm>
        </p:spPr>
        <p:txBody>
          <a:bodyPr>
            <a:normAutofit fontScale="90000"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 phonons only living in y-bonds: plaquette </a:t>
            </a:r>
            <a:r>
              <a:rPr kumimoji="1"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-wave state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7D1F4B-D9AA-AF4C-BD7F-30D0FCC1F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895" y="1609918"/>
            <a:ext cx="4191192" cy="401655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277B45F-6FEC-6F4B-8B97-F88844BE3103}"/>
              </a:ext>
            </a:extLst>
          </p:cNvPr>
          <p:cNvSpPr txBox="1"/>
          <p:nvPr/>
        </p:nvSpPr>
        <p:spPr>
          <a:xfrm>
            <a:off x="9325369" y="1231523"/>
            <a:ext cx="2297336" cy="370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=6000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8ECA628-9128-4A46-9610-A211AAB13C4A}"/>
                  </a:ext>
                </a:extLst>
              </p:cNvPr>
              <p:cNvSpPr txBox="1"/>
              <p:nvPr/>
            </p:nvSpPr>
            <p:spPr>
              <a:xfrm>
                <a:off x="60456" y="793215"/>
                <a:ext cx="7373575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the White’s argument about the effect of negative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 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4-leg cylinders states that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 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the surface actually suppress the </a:t>
                </a:r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-wave pairing on surface and thus induce </a:t>
                </a:r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-wave pairing in plaquette, which can be verified by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’’ 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plaquette that has opposite effect on the pairing symmetries. The argument implies competition relation between the plaquette and ordinary </a:t>
                </a:r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-wave pairing symmetries. We imitate the argument in the following ways. If EPC living on the surface suppresses the ordinary </a:t>
                </a:r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-wave pairing on surface, the EPC only existing on plaquette would suppress the </a:t>
                </a:r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-wave pairing on plaquette then at least enhance the </a:t>
                </a:r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-wave pairing on surface. However, a simulation of the Hubbard model with additional SSH phonons living only on </a:t>
                </a:r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-direction bonds shows that the ground state has stronger plaquette </a:t>
                </a:r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-wave order than the original SSHH model, as shown in the figure. Consequently, the White’s argument fails here. </a:t>
                </a: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fact that the SSHH model has weaker plaquette </a:t>
                </a:r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-wave SC order than the model with only </a:t>
                </a:r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-bond phonons indicates that the EPC on surface actually suppress the plaquette </a:t>
                </a:r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-wave pairing. Moreover, the origin of the plaquette should be the non-symmetric geometry of the lattice but not the EPC. EPC plays the role of inducing pairing on bonds either with or without phonon on </a:t>
                </a:r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-bonds. Our calculations also suggest the </a:t>
                </a:r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-wave pairing symmetry has more competitive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 the extended </a:t>
                </a:r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–wave pairing. Further calculations based on </a:t>
                </a:r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Eliashberg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theory can justify such opinions.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8ECA628-9128-4A46-9610-A211AAB13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6" y="793215"/>
                <a:ext cx="7373575" cy="5909310"/>
              </a:xfrm>
              <a:prstGeom prst="rect">
                <a:avLst/>
              </a:prstGeom>
              <a:blipFill>
                <a:blip r:embed="rId3"/>
                <a:stretch>
                  <a:fillRect l="-687" t="-429" r="-859" b="-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843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B48EC90-3388-9448-BC3F-948C64F69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7011"/>
            <a:ext cx="12168554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B4F15AA-8C42-0F49-B4B8-C57F92AA7DE2}"/>
              </a:ext>
            </a:extLst>
          </p:cNvPr>
          <p:cNvSpPr txBox="1"/>
          <p:nvPr/>
        </p:nvSpPr>
        <p:spPr>
          <a:xfrm>
            <a:off x="10995471" y="4549329"/>
            <a:ext cx="172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Plaquette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9AC6F1-C261-B649-A249-0A066E69406E}"/>
              </a:ext>
            </a:extLst>
          </p:cNvPr>
          <p:cNvSpPr txBox="1"/>
          <p:nvPr/>
        </p:nvSpPr>
        <p:spPr>
          <a:xfrm>
            <a:off x="10937969" y="1074356"/>
            <a:ext cx="172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Plaquette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821414-2AED-DA4B-90AE-4D8CE9E85C49}"/>
              </a:ext>
            </a:extLst>
          </p:cNvPr>
          <p:cNvSpPr txBox="1"/>
          <p:nvPr/>
        </p:nvSpPr>
        <p:spPr>
          <a:xfrm>
            <a:off x="4558145" y="2842700"/>
            <a:ext cx="172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Plaquette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232A1E-7946-6C4A-9B7A-5D2D5A9E398C}"/>
              </a:ext>
            </a:extLst>
          </p:cNvPr>
          <p:cNvSpPr txBox="1"/>
          <p:nvPr/>
        </p:nvSpPr>
        <p:spPr>
          <a:xfrm>
            <a:off x="3055943" y="3429000"/>
            <a:ext cx="172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(Possibly mixed)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924669-E6C2-DC4A-8D1B-FE39D25EEEC9}"/>
              </a:ext>
            </a:extLst>
          </p:cNvPr>
          <p:cNvSpPr txBox="1"/>
          <p:nvPr/>
        </p:nvSpPr>
        <p:spPr>
          <a:xfrm>
            <a:off x="672137" y="4337732"/>
            <a:ext cx="172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7CA92E-6D12-BB4E-BC38-4134C2EEF6FA}"/>
              </a:ext>
            </a:extLst>
          </p:cNvPr>
          <p:cNvSpPr txBox="1"/>
          <p:nvPr/>
        </p:nvSpPr>
        <p:spPr>
          <a:xfrm>
            <a:off x="4558145" y="1508588"/>
            <a:ext cx="172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977EAA-0BD2-8248-8721-885AF92CA6F0}"/>
              </a:ext>
            </a:extLst>
          </p:cNvPr>
          <p:cNvSpPr txBox="1"/>
          <p:nvPr/>
        </p:nvSpPr>
        <p:spPr>
          <a:xfrm>
            <a:off x="5859213" y="1508588"/>
            <a:ext cx="172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Plaquette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(Possibly not SC)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8B619C9-EC12-6640-90A8-7F6E11018D73}"/>
              </a:ext>
            </a:extLst>
          </p:cNvPr>
          <p:cNvSpPr/>
          <p:nvPr/>
        </p:nvSpPr>
        <p:spPr>
          <a:xfrm>
            <a:off x="4938952" y="3924936"/>
            <a:ext cx="343408" cy="343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A0785D-5910-5146-8840-AE66287BBDAE}"/>
              </a:ext>
            </a:extLst>
          </p:cNvPr>
          <p:cNvSpPr txBox="1"/>
          <p:nvPr/>
        </p:nvSpPr>
        <p:spPr>
          <a:xfrm>
            <a:off x="4548891" y="4259501"/>
            <a:ext cx="2139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Plaquette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-wave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filled-stripe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D9C7A7-2C2D-E388-DA6A-544E596D7899}"/>
              </a:ext>
            </a:extLst>
          </p:cNvPr>
          <p:cNvSpPr txBox="1"/>
          <p:nvPr/>
        </p:nvSpPr>
        <p:spPr>
          <a:xfrm>
            <a:off x="3206696" y="4753933"/>
            <a:ext cx="172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(Possibly mixed)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C2723DA-99F4-5841-9BAF-E929B4B106A6}"/>
              </a:ext>
            </a:extLst>
          </p:cNvPr>
          <p:cNvSpPr txBox="1"/>
          <p:nvPr/>
        </p:nvSpPr>
        <p:spPr>
          <a:xfrm>
            <a:off x="1929122" y="4820334"/>
            <a:ext cx="172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(Possibly mixed)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F5320F0-4C06-7CC3-8B4A-4EA05B5EE5E3}"/>
              </a:ext>
            </a:extLst>
          </p:cNvPr>
          <p:cNvSpPr txBox="1"/>
          <p:nvPr/>
        </p:nvSpPr>
        <p:spPr>
          <a:xfrm>
            <a:off x="1483694" y="3752165"/>
            <a:ext cx="172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93C06B5-2E69-EC72-7AC0-4AF3C3F6A89F}"/>
              </a:ext>
            </a:extLst>
          </p:cNvPr>
          <p:cNvSpPr txBox="1"/>
          <p:nvPr/>
        </p:nvSpPr>
        <p:spPr>
          <a:xfrm>
            <a:off x="3368350" y="2995100"/>
            <a:ext cx="172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B69CEB0-F972-653C-5CC7-6E99F81E0F6E}"/>
              </a:ext>
            </a:extLst>
          </p:cNvPr>
          <p:cNvSpPr txBox="1"/>
          <p:nvPr/>
        </p:nvSpPr>
        <p:spPr>
          <a:xfrm>
            <a:off x="8528102" y="1508588"/>
            <a:ext cx="172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Plaquette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174BA7F-1CC8-3343-D0A4-413F0F1284EC}"/>
              </a:ext>
            </a:extLst>
          </p:cNvPr>
          <p:cNvSpPr txBox="1"/>
          <p:nvPr/>
        </p:nvSpPr>
        <p:spPr>
          <a:xfrm>
            <a:off x="8566759" y="4352848"/>
            <a:ext cx="172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Plaquette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26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</TotalTime>
  <Words>768</Words>
  <Application>Microsoft Macintosh PowerPoint</Application>
  <PresentationFormat>宽屏</PresentationFormat>
  <Paragraphs>67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Palatino Linotype</vt:lpstr>
      <vt:lpstr>Times New Roman</vt:lpstr>
      <vt:lpstr>Wingdings</vt:lpstr>
      <vt:lpstr>Office 主题​​</vt:lpstr>
      <vt:lpstr>Discussion for the plaquette d-wave in the SSHH model</vt:lpstr>
      <vt:lpstr>PowerPoint 演示文稿</vt:lpstr>
      <vt:lpstr>Discovery of the plaquette d-wave</vt:lpstr>
      <vt:lpstr>Plaquette d-wave versus Ordinary d-wave</vt:lpstr>
      <vt:lpstr>What can we discuss for the plaquette d-wave state, if we hope to argue the possibility of 2d d-wave in 2d limit?</vt:lpstr>
      <vt:lpstr>Open boundary in 4-leg ladder Model parameters: U=8, λ=0.3</vt:lpstr>
      <vt:lpstr>Mimic the t’’</vt:lpstr>
      <vt:lpstr>SSH phonons only living in y-bonds: plaquette d-wave state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昊昕</dc:creator>
  <cp:lastModifiedBy>王 昊昕</cp:lastModifiedBy>
  <cp:revision>48</cp:revision>
  <dcterms:created xsi:type="dcterms:W3CDTF">2022-04-27T06:18:14Z</dcterms:created>
  <dcterms:modified xsi:type="dcterms:W3CDTF">2022-05-05T04:53:12Z</dcterms:modified>
</cp:coreProperties>
</file>