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292" r:id="rId4"/>
    <p:sldId id="294" r:id="rId5"/>
    <p:sldId id="293" r:id="rId6"/>
    <p:sldId id="295" r:id="rId7"/>
    <p:sldId id="296" r:id="rId8"/>
    <p:sldId id="297" r:id="rId9"/>
    <p:sldId id="291" r:id="rId10"/>
    <p:sldId id="299" r:id="rId11"/>
    <p:sldId id="300" r:id="rId12"/>
    <p:sldId id="29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680"/>
  </p:normalViewPr>
  <p:slideViewPr>
    <p:cSldViewPr snapToGrid="0" snapToObjects="1">
      <p:cViewPr varScale="1">
        <p:scale>
          <a:sx n="178" d="100"/>
          <a:sy n="178" d="100"/>
        </p:scale>
        <p:origin x="2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85E9-F2E6-4F47-A5CC-93F72DBAB7D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9BA89-B43C-3549-8CD8-928456C2E8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08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9BA89-B43C-3549-8CD8-928456C2E8B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09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492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7C277-D021-54B7-6A8D-1F75F44EB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7605E2-B4A3-3E6C-448A-5D4D93AF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473FC-837B-81D5-1000-7F44D109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683B2-92B6-73C6-F6F6-E058AA9F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0C50F-8431-819C-BD0E-614648E0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8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2C8EE-55D6-B52A-D07F-F840827B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5F304-A16E-EB3D-866E-184DBB01E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372A0-76B6-DEB7-0A1C-CF95652B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B3FB5-169F-58A0-D125-5B0EED6D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3E104-C093-5EC2-BB11-89408C42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81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083D67-8A57-1DE7-3469-3E74F3CFD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CF68A-8CB7-F3AA-AC12-536FBA7D2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E600A9-5635-3D34-7CD0-518BDCB3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1F626-0AAF-DEF6-ED6B-CB60ACF5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07968-0896-E7E7-C5CE-427F1F38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44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D608E-40C2-3B2A-87AF-77C72681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EECDF-9F8F-615E-13B7-0B04839E7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10386-092C-E2E2-E622-9C5914FA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3153E-E6FF-EC80-809A-7A761DC4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197F2-D133-A93F-CBFB-B822E9E9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75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15985-A1B6-FF8D-E8A9-210FA890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13E13-760D-147E-DE5D-189B1FA8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7C2C3-5843-4619-C167-5E7FA87F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E0DA6-4064-ECDD-EDA7-E61CBA35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9ED26-C318-A5E6-451B-5E0AF672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65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9373D-434B-BCE9-1E93-5F048207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A67B8-F2A5-5063-18A3-99A70E12F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0FDE6-9013-9FBF-C404-7B72ED40C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2DCC6-5DC1-5AC7-EA76-0DDE21DB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00E86-0BAC-09CD-9103-DFC48A62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4775F-8184-1AD0-EE77-856EDB7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34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595F6-2212-A1BA-3350-0D3C5F54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5A9F44-80EC-60BD-9AFE-301BC2AF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21708A-61E6-3D21-040C-39C99E053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8E0EFF-A84A-EA58-7A09-E19067395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CDB38C-AD33-45EA-0657-F1ACFF206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955C79-0E1F-6246-0BB2-E14631ED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CB06C8-0F17-61FC-F0B2-F7AF830F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C5118D-C140-AF43-0E28-B8C969EC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22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11B28-1AC0-B84F-B64F-950E7EAA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452E3C-5888-FB88-FB09-AF6C8EA1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98DD7-170E-CBF7-A2F7-B3BA39E2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6B41E0-3DD3-BEDA-D16B-0FC0F7D4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42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6CB8A-BFF4-350A-D88E-2C0AC72E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3A66A4-1256-76E1-2D2B-E7318A52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39A9C-B24D-7AFF-F722-4D6992D8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034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2D92E-4893-DD11-D543-1F3A8F81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0D6C7-C3FD-CEFB-215D-63F8E73BE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6B1710-AB14-C9E4-CC87-72A242676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26463-6EB6-0D51-FAC7-9076F412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ADCCD-23AD-22DB-101C-8E8DD040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DF568-94C0-628E-7A3E-C9E396E0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96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BFEAA-6C7A-17EE-5103-3D0E91B5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51537A-489D-3375-B6FD-92AD413E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E74CD9-D42F-2884-C11F-D2288F26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71F7A-F4BD-FDF5-B1AD-29CF50C9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1B6BD-AA0E-7132-C004-A73E1559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AC490-E8A8-0724-0A1B-2929FD44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96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50C41B-3B39-3C6A-0D6A-07295C02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13022-DD47-8A39-3D85-4E73A52A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3ED4E-9BA6-C034-50CA-87EED8028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EB5F-7AA1-6F4A-80D0-96DF5050F15C}" type="datetimeFigureOut">
              <a:rPr kumimoji="1" lang="zh-CN" altLang="en-US" smtClean="0"/>
              <a:t>2022/5/5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F20BA-B09B-8F95-2E8D-39718752A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6357F-1C59-9B99-9183-A89507AD7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EC2ED-F1A6-2442-916F-35F115EF46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02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2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62.pn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73.png"/><Relationship Id="rId4" Type="http://schemas.openxmlformats.org/officeDocument/2006/relationships/image" Target="../media/image7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4AA0-BFA1-82E1-8DDA-4CC173A3C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 the phase diagram of the SSHH model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858DCD-9F7F-90A6-0D72-7EB22F944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18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086219-2784-90C2-8869-7F2281C8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45" y="570555"/>
            <a:ext cx="6355078" cy="5716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15B5E2-5104-6797-1181-03F5FFE9E15E}"/>
                  </a:ext>
                </a:extLst>
              </p:cNvPr>
              <p:cNvSpPr txBox="1"/>
              <p:nvPr/>
            </p:nvSpPr>
            <p:spPr>
              <a:xfrm>
                <a:off x="3409790" y="6371789"/>
                <a:ext cx="327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=1.5,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615B5E2-5104-6797-1181-03F5FFE9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90" y="6371789"/>
                <a:ext cx="32721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6C022E0-07E6-D25A-22D6-E84696ED6516}"/>
              </a:ext>
            </a:extLst>
          </p:cNvPr>
          <p:cNvSpPr txBox="1"/>
          <p:nvPr/>
        </p:nvSpPr>
        <p:spPr>
          <a:xfrm>
            <a:off x="8683021" y="1450949"/>
            <a:ext cx="3211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increase the bond dimension (from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=10000, purple triangular, to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=12000, orange triangular), how the data evolve.</a:t>
            </a:r>
          </a:p>
          <a:p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d-wave component enhances.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3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E4001DC-B820-7010-6B49-249C942D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832"/>
            <a:ext cx="3918338" cy="3461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48F81-1566-0A51-21F1-674468A38C8C}"/>
                  </a:ext>
                </a:extLst>
              </p:cNvPr>
              <p:cNvSpPr txBox="1"/>
              <p:nvPr/>
            </p:nvSpPr>
            <p:spPr>
              <a:xfrm>
                <a:off x="539693" y="5085778"/>
                <a:ext cx="306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=0.2,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48F81-1566-0A51-21F1-674468A3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93" y="5085778"/>
                <a:ext cx="30650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7DFDC13-2C03-0D2B-E06F-A5AA89F69340}"/>
              </a:ext>
            </a:extLst>
          </p:cNvPr>
          <p:cNvSpPr txBox="1"/>
          <p:nvPr/>
        </p:nvSpPr>
        <p:spPr>
          <a:xfrm>
            <a:off x="400460" y="437875"/>
            <a:ext cx="8743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state in large interaction region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D1B62B-A51E-0292-BFC6-331E708AC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285" y="1213831"/>
            <a:ext cx="3955562" cy="3461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ED49DA-9A32-B1C8-10AB-7FF22BDC8322}"/>
                  </a:ext>
                </a:extLst>
              </p:cNvPr>
              <p:cNvSpPr txBox="1"/>
              <p:nvPr/>
            </p:nvSpPr>
            <p:spPr>
              <a:xfrm>
                <a:off x="8213285" y="5085778"/>
                <a:ext cx="4072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=0.3,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=0.9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extrapolation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ED49DA-9A32-B1C8-10AB-7FF22BDC8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285" y="5085778"/>
                <a:ext cx="4072503" cy="646331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E1FE40A-4F1C-A8A6-FBE9-AB21E2699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536" y="1213831"/>
            <a:ext cx="4174749" cy="3461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5C9BE5-2E0A-AD3C-94B3-D98EDB4FF491}"/>
                  </a:ext>
                </a:extLst>
              </p:cNvPr>
              <p:cNvSpPr txBox="1"/>
              <p:nvPr/>
            </p:nvSpPr>
            <p:spPr>
              <a:xfrm>
                <a:off x="4454554" y="5025460"/>
                <a:ext cx="306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=0.3,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95C9BE5-2E0A-AD3C-94B3-D98EDB4FF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54" y="5025460"/>
                <a:ext cx="30650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02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9CCE1-D682-9F62-2E26-CB2D335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B5F41-390E-A5D9-CB7B-390EB4F9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we divide the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phase into two parts?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9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48EC90-3388-9448-BC3F-948C64F6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7011"/>
            <a:ext cx="1216855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4F15AA-8C42-0F49-B4B8-C57F92AA7DE2}"/>
              </a:ext>
            </a:extLst>
          </p:cNvPr>
          <p:cNvSpPr txBox="1"/>
          <p:nvPr/>
        </p:nvSpPr>
        <p:spPr>
          <a:xfrm>
            <a:off x="10995471" y="4549329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9AC6F1-C261-B649-A249-0A066E69406E}"/>
              </a:ext>
            </a:extLst>
          </p:cNvPr>
          <p:cNvSpPr txBox="1"/>
          <p:nvPr/>
        </p:nvSpPr>
        <p:spPr>
          <a:xfrm>
            <a:off x="10937969" y="1074356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821414-2AED-DA4B-90AE-4D8CE9E85C49}"/>
              </a:ext>
            </a:extLst>
          </p:cNvPr>
          <p:cNvSpPr txBox="1"/>
          <p:nvPr/>
        </p:nvSpPr>
        <p:spPr>
          <a:xfrm>
            <a:off x="4558145" y="2842700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1232A1E-7946-6C4A-9B7A-5D2D5A9E398C}"/>
              </a:ext>
            </a:extLst>
          </p:cNvPr>
          <p:cNvSpPr txBox="1"/>
          <p:nvPr/>
        </p:nvSpPr>
        <p:spPr>
          <a:xfrm>
            <a:off x="3055943" y="3429000"/>
            <a:ext cx="17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(Possibly mixed)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924669-E6C2-DC4A-8D1B-FE39D25EEEC9}"/>
              </a:ext>
            </a:extLst>
          </p:cNvPr>
          <p:cNvSpPr txBox="1"/>
          <p:nvPr/>
        </p:nvSpPr>
        <p:spPr>
          <a:xfrm>
            <a:off x="672137" y="4337732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7CA92E-6D12-BB4E-BC38-4134C2EEF6FA}"/>
              </a:ext>
            </a:extLst>
          </p:cNvPr>
          <p:cNvSpPr txBox="1"/>
          <p:nvPr/>
        </p:nvSpPr>
        <p:spPr>
          <a:xfrm>
            <a:off x="4558145" y="1508588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977EAA-0BD2-8248-8721-885AF92CA6F0}"/>
              </a:ext>
            </a:extLst>
          </p:cNvPr>
          <p:cNvSpPr txBox="1"/>
          <p:nvPr/>
        </p:nvSpPr>
        <p:spPr>
          <a:xfrm>
            <a:off x="5859213" y="1508588"/>
            <a:ext cx="17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SC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8B619C9-EC12-6640-90A8-7F6E11018D73}"/>
              </a:ext>
            </a:extLst>
          </p:cNvPr>
          <p:cNvSpPr/>
          <p:nvPr/>
        </p:nvSpPr>
        <p:spPr>
          <a:xfrm>
            <a:off x="4938952" y="3924936"/>
            <a:ext cx="343408" cy="343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A0785D-5910-5146-8840-AE66287BBDAE}"/>
              </a:ext>
            </a:extLst>
          </p:cNvPr>
          <p:cNvSpPr txBox="1"/>
          <p:nvPr/>
        </p:nvSpPr>
        <p:spPr>
          <a:xfrm>
            <a:off x="4548891" y="4259501"/>
            <a:ext cx="213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filled-stripe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D9C7A7-2C2D-E388-DA6A-544E596D7899}"/>
              </a:ext>
            </a:extLst>
          </p:cNvPr>
          <p:cNvSpPr txBox="1"/>
          <p:nvPr/>
        </p:nvSpPr>
        <p:spPr>
          <a:xfrm>
            <a:off x="3206696" y="4753933"/>
            <a:ext cx="17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(Possibly mixed)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2723DA-99F4-5841-9BAF-E929B4B106A6}"/>
              </a:ext>
            </a:extLst>
          </p:cNvPr>
          <p:cNvSpPr txBox="1"/>
          <p:nvPr/>
        </p:nvSpPr>
        <p:spPr>
          <a:xfrm>
            <a:off x="1929122" y="4820334"/>
            <a:ext cx="172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(Possibly mixed)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5320F0-4C06-7CC3-8B4A-4EA05B5EE5E3}"/>
              </a:ext>
            </a:extLst>
          </p:cNvPr>
          <p:cNvSpPr txBox="1"/>
          <p:nvPr/>
        </p:nvSpPr>
        <p:spPr>
          <a:xfrm>
            <a:off x="1483694" y="3752165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3C06B5-2E69-EC72-7AC0-4AF3C3F6A89F}"/>
              </a:ext>
            </a:extLst>
          </p:cNvPr>
          <p:cNvSpPr txBox="1"/>
          <p:nvPr/>
        </p:nvSpPr>
        <p:spPr>
          <a:xfrm>
            <a:off x="3368350" y="2995100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69CEB0-F972-653C-5CC7-6E99F81E0F6E}"/>
              </a:ext>
            </a:extLst>
          </p:cNvPr>
          <p:cNvSpPr txBox="1"/>
          <p:nvPr/>
        </p:nvSpPr>
        <p:spPr>
          <a:xfrm>
            <a:off x="8528102" y="1508588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74BA7F-1CC8-3343-D0A4-413F0F1284EC}"/>
              </a:ext>
            </a:extLst>
          </p:cNvPr>
          <p:cNvSpPr txBox="1"/>
          <p:nvPr/>
        </p:nvSpPr>
        <p:spPr>
          <a:xfrm>
            <a:off x="8566759" y="4352848"/>
            <a:ext cx="17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Plaquette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2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8CA5-DFA3-0B5A-7B08-BF590F77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phase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D4301-FCB3-0BFF-BA67-EC4A50F6A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16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9CDDDD3-E4AE-6F58-DEED-3B77E6494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5" t="-1" r="890" b="1052"/>
          <a:stretch/>
        </p:blipFill>
        <p:spPr>
          <a:xfrm>
            <a:off x="9381571" y="1773230"/>
            <a:ext cx="3192678" cy="30069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4A6381C-DDD9-A91B-656A-4EB9C723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02" y="5967394"/>
            <a:ext cx="9121959" cy="685301"/>
          </a:xfrm>
        </p:spPr>
        <p:txBody>
          <a:bodyPr>
            <a:normAutofit/>
          </a:bodyPr>
          <a:lstStyle/>
          <a:p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leading SC correlation is the on-site pair-pair correlation.</a:t>
            </a:r>
            <a:b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SC correlation is the 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SC correlation.</a:t>
            </a:r>
            <a:endParaRPr kumimoji="1"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BD085C-0E6E-1DEA-ED01-6640ED7E6480}"/>
                  </a:ext>
                </a:extLst>
              </p:cNvPr>
              <p:cNvSpPr txBox="1"/>
              <p:nvPr/>
            </p:nvSpPr>
            <p:spPr>
              <a:xfrm>
                <a:off x="6428261" y="4922791"/>
                <a:ext cx="306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=0.2,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BD085C-0E6E-1DEA-ED01-6640ED7E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61" y="4922791"/>
                <a:ext cx="30650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52093E9-C67F-779F-C1A2-DEF749CBB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7" t="1" r="2709" b="1051"/>
          <a:stretch/>
        </p:blipFill>
        <p:spPr>
          <a:xfrm>
            <a:off x="6342709" y="1720590"/>
            <a:ext cx="3065006" cy="3066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1593F5-052E-1A8F-26BB-3F66319B5869}"/>
                  </a:ext>
                </a:extLst>
              </p:cNvPr>
              <p:cNvSpPr txBox="1"/>
              <p:nvPr/>
            </p:nvSpPr>
            <p:spPr>
              <a:xfrm>
                <a:off x="9600390" y="4916035"/>
                <a:ext cx="306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=0.3,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61593F5-052E-1A8F-26BB-3F66319B5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390" y="4916035"/>
                <a:ext cx="30650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60C62608-67F2-81AF-956E-3F78AB50AA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33" t="8787" r="5009"/>
          <a:stretch/>
        </p:blipFill>
        <p:spPr>
          <a:xfrm>
            <a:off x="9451793" y="821661"/>
            <a:ext cx="3052234" cy="8989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EE3070-1AB9-832C-5F91-ABE0ED2CBC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31" t="1965" r="6927" b="-1"/>
          <a:stretch/>
        </p:blipFill>
        <p:spPr>
          <a:xfrm>
            <a:off x="6689563" y="671423"/>
            <a:ext cx="2371299" cy="10491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0CB6B8-A966-A2F9-CCD6-655DC0687B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258" t="1052" r="3082" b="-1"/>
          <a:stretch/>
        </p:blipFill>
        <p:spPr>
          <a:xfrm>
            <a:off x="3222743" y="1720590"/>
            <a:ext cx="3119966" cy="3066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7C17FC-AAD9-B0E6-A5E0-1593A488898B}"/>
                  </a:ext>
                </a:extLst>
              </p:cNvPr>
              <p:cNvSpPr txBox="1"/>
              <p:nvPr/>
            </p:nvSpPr>
            <p:spPr>
              <a:xfrm>
                <a:off x="-204528" y="4920152"/>
                <a:ext cx="306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=0.05,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7C17FC-AAD9-B0E6-A5E0-1593A488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4528" y="4920152"/>
                <a:ext cx="30650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82A15903-CF47-7038-3C9B-F48CB6F817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861" t="2886" r="4398" b="3170"/>
          <a:stretch/>
        </p:blipFill>
        <p:spPr>
          <a:xfrm>
            <a:off x="3282513" y="547955"/>
            <a:ext cx="3145748" cy="11726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1D3078-7432-C4DD-5D45-4073301DD56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791"/>
          <a:stretch/>
        </p:blipFill>
        <p:spPr>
          <a:xfrm>
            <a:off x="-11854" y="1936449"/>
            <a:ext cx="3275582" cy="2764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2D54E-6331-29CE-716A-089567EF91AB}"/>
                  </a:ext>
                </a:extLst>
              </p:cNvPr>
              <p:cNvSpPr txBox="1"/>
              <p:nvPr/>
            </p:nvSpPr>
            <p:spPr>
              <a:xfrm>
                <a:off x="3322884" y="4916035"/>
                <a:ext cx="306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=0.1,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=8000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502D54E-6331-29CE-716A-089567EF9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884" y="4916035"/>
                <a:ext cx="306500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CCA33529-D279-2C14-CF79-44C7B103A82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-1182" r="5736"/>
          <a:stretch/>
        </p:blipFill>
        <p:spPr>
          <a:xfrm>
            <a:off x="452471" y="667664"/>
            <a:ext cx="2653425" cy="1049088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9AD71B47-0128-9B28-2F98-2D326F4AF2E3}"/>
              </a:ext>
            </a:extLst>
          </p:cNvPr>
          <p:cNvSpPr txBox="1">
            <a:spLocks/>
          </p:cNvSpPr>
          <p:nvPr/>
        </p:nvSpPr>
        <p:spPr>
          <a:xfrm>
            <a:off x="96182" y="51557"/>
            <a:ext cx="10149595" cy="7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density profiles and singlet pair-pair correlation functions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1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5BCFC-52A8-B93C-B263-56C6849F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CDW phase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94837-F6C8-E5FA-5A9A-27C742A07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3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D1FDE95-A6C4-8D17-5CEB-9F5E0879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22" y="333534"/>
            <a:ext cx="9121959" cy="685301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Pairing symmetry in CDW phase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FDC35A-B382-FAB7-7A95-7C1B3F1D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77" y="1538783"/>
            <a:ext cx="4359445" cy="4142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CAA345-BE1D-FF37-A1EA-1A2DF33C6ED4}"/>
                  </a:ext>
                </a:extLst>
              </p:cNvPr>
              <p:cNvSpPr txBox="1"/>
              <p:nvPr/>
            </p:nvSpPr>
            <p:spPr>
              <a:xfrm>
                <a:off x="6705294" y="5922787"/>
                <a:ext cx="306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=0.05,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DCAA345-BE1D-FF37-A1EA-1A2DF33C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294" y="5922787"/>
                <a:ext cx="30650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D6F7825-48CF-9EAB-B147-1B9145B69B71}"/>
              </a:ext>
            </a:extLst>
          </p:cNvPr>
          <p:cNvSpPr txBox="1"/>
          <p:nvPr/>
        </p:nvSpPr>
        <p:spPr>
          <a:xfrm>
            <a:off x="674557" y="2132700"/>
            <a:ext cx="4804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SC correlations decay exponentially in CDW phase, we can check the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symmetry on the 4-leg cylinder. We show that the pairing symmetry is plaquette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but not ordinary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8CA5-DFA3-0B5A-7B08-BF590F77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phase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D4301-FCB3-0BFF-BA67-EC4A50F6A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508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85EE49-6BAF-C09B-ABDB-B1D2F740C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58" y="2765903"/>
            <a:ext cx="3479852" cy="2371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853258-F9B5-47EE-26B0-1F06AA3CC354}"/>
                  </a:ext>
                </a:extLst>
              </p:cNvPr>
              <p:cNvSpPr txBox="1"/>
              <p:nvPr/>
            </p:nvSpPr>
            <p:spPr>
              <a:xfrm>
                <a:off x="506320" y="5455847"/>
                <a:ext cx="2758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853258-F9B5-47EE-26B0-1F06AA3C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0" y="5455847"/>
                <a:ext cx="27583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D71F25B-934C-F9A7-3D18-80BACB41F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58" y="1032821"/>
            <a:ext cx="3500837" cy="944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30B0D8-A3C0-4DDC-08D8-5D38BEC32BA0}"/>
                  </a:ext>
                </a:extLst>
              </p:cNvPr>
              <p:cNvSpPr txBox="1"/>
              <p:nvPr/>
            </p:nvSpPr>
            <p:spPr>
              <a:xfrm>
                <a:off x="432010" y="2134962"/>
                <a:ext cx="2758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=1.5,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F30B0D8-A3C0-4DDC-08D8-5D38BEC3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10" y="2134962"/>
                <a:ext cx="27583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F91C03E-9333-F9B2-088B-FC9A68027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4311" y="1032821"/>
            <a:ext cx="3843378" cy="944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CC6ECF-4935-0BD8-52CD-FA8518248491}"/>
                  </a:ext>
                </a:extLst>
              </p:cNvPr>
              <p:cNvSpPr txBox="1"/>
              <p:nvPr/>
            </p:nvSpPr>
            <p:spPr>
              <a:xfrm>
                <a:off x="4411097" y="2129300"/>
                <a:ext cx="2758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7CC6ECF-4935-0BD8-52CD-FA8518248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097" y="2129300"/>
                <a:ext cx="27583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DB2B950-9D05-7FAE-BE99-5CE8194EE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5930" y="1032820"/>
            <a:ext cx="3495753" cy="9445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446A6D-D9D7-447E-DA67-64AFB4683269}"/>
                  </a:ext>
                </a:extLst>
              </p:cNvPr>
              <p:cNvSpPr txBox="1"/>
              <p:nvPr/>
            </p:nvSpPr>
            <p:spPr>
              <a:xfrm>
                <a:off x="8901229" y="2129300"/>
                <a:ext cx="2758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9446A6D-D9D7-447E-DA67-64AFB468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229" y="2129300"/>
                <a:ext cx="275831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67B72E1A-5539-851E-9239-B683CBA44A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0492" y="2772781"/>
            <a:ext cx="4584595" cy="2023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08801F7-104D-4722-5547-3D57F6E9AD7C}"/>
                  </a:ext>
                </a:extLst>
              </p:cNvPr>
              <p:cNvSpPr txBox="1"/>
              <p:nvPr/>
            </p:nvSpPr>
            <p:spPr>
              <a:xfrm>
                <a:off x="4973782" y="5451974"/>
                <a:ext cx="2758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08801F7-104D-4722-5547-3D57F6E9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782" y="5451974"/>
                <a:ext cx="27583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6CD3113F-649F-F8A9-C8A1-B1F0B796B1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4958" y="3278989"/>
            <a:ext cx="3619710" cy="1011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12CE16A-4CDB-02B1-577B-88E6E7CE1E52}"/>
                  </a:ext>
                </a:extLst>
              </p:cNvPr>
              <p:cNvSpPr txBox="1"/>
              <p:nvPr/>
            </p:nvSpPr>
            <p:spPr>
              <a:xfrm>
                <a:off x="9180785" y="5451974"/>
                <a:ext cx="2758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12CE16A-4CDB-02B1-577B-88E6E7CE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785" y="5451974"/>
                <a:ext cx="275831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题 16">
            <a:extLst>
              <a:ext uri="{FF2B5EF4-FFF2-40B4-BE49-F238E27FC236}">
                <a16:creationId xmlns:a16="http://schemas.microsoft.com/office/drawing/2014/main" id="{8A25A6CA-7A82-39D1-9E23-E150172C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21" y="250775"/>
            <a:ext cx="9597049" cy="51500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density profile (Finite bond dimension)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B186AA-0ABB-2478-4827-FE8CE8A065CB}"/>
              </a:ext>
            </a:extLst>
          </p:cNvPr>
          <p:cNvSpPr txBox="1"/>
          <p:nvPr/>
        </p:nvSpPr>
        <p:spPr>
          <a:xfrm>
            <a:off x="2375941" y="6056026"/>
            <a:ext cx="5981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parameter, we try different pinning fields and select a reasonable ground state with lowest energy.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1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9F8A7-AC91-7B4D-A4F2-601B4DAA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74190" cy="1110883"/>
          </a:xfrm>
        </p:spPr>
        <p:txBody>
          <a:bodyPr>
            <a:normAutofit/>
          </a:bodyPr>
          <a:lstStyle/>
          <a:p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 pairing in the small interaction region: possible mix ordinary and plaquette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-wave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E9B210-6473-D4A6-B0B1-3EA5CE60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1" y="2018178"/>
            <a:ext cx="11788959" cy="4161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249D48-3324-A722-3286-17C4B47C4ADA}"/>
                  </a:ext>
                </a:extLst>
              </p:cNvPr>
              <p:cNvSpPr txBox="1"/>
              <p:nvPr/>
            </p:nvSpPr>
            <p:spPr>
              <a:xfrm>
                <a:off x="4142822" y="6470030"/>
                <a:ext cx="327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=1.5,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A249D48-3324-A722-3286-17C4B47C4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822" y="6470030"/>
                <a:ext cx="32721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C052FF-EB72-4FF7-25C8-E3770B819A19}"/>
                  </a:ext>
                </a:extLst>
              </p:cNvPr>
              <p:cNvSpPr txBox="1"/>
              <p:nvPr/>
            </p:nvSpPr>
            <p:spPr>
              <a:xfrm>
                <a:off x="8516766" y="6470030"/>
                <a:ext cx="3272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=0.05,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=12000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C052FF-EB72-4FF7-25C8-E3770B819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766" y="6470030"/>
                <a:ext cx="32721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8DBB11-C4E0-9D40-B56A-7B16533375B5}"/>
                  </a:ext>
                </a:extLst>
              </p:cNvPr>
              <p:cNvSpPr txBox="1"/>
              <p:nvPr/>
            </p:nvSpPr>
            <p:spPr>
              <a:xfrm>
                <a:off x="282755" y="6488668"/>
                <a:ext cx="3065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=0.05,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=9000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98DBB11-C4E0-9D40-B56A-7B165333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55" y="6488668"/>
                <a:ext cx="30650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8F488B1-F5F4-AE6B-77CF-9D13FF140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6706" y="598638"/>
            <a:ext cx="2157600" cy="138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8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385</Words>
  <Application>Microsoft Macintosh PowerPoint</Application>
  <PresentationFormat>宽屏</PresentationFormat>
  <Paragraphs>53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Times New Roman</vt:lpstr>
      <vt:lpstr>Office 主题​​</vt:lpstr>
      <vt:lpstr>Discussion for the phase diagram of the SSHH model</vt:lpstr>
      <vt:lpstr>PowerPoint 演示文稿</vt:lpstr>
      <vt:lpstr>s-wave phase</vt:lpstr>
      <vt:lpstr>The leading SC correlation is the on-site pair-pair correlation. The secondary SC correlation is the ordinary d-wave SC correlation.</vt:lpstr>
      <vt:lpstr>CDW phase</vt:lpstr>
      <vt:lpstr>Pairing symmetry in CDW phase</vt:lpstr>
      <vt:lpstr>d-wave phase</vt:lpstr>
      <vt:lpstr>Charge density profile (Finite bond dimension)</vt:lpstr>
      <vt:lpstr>d-wave pairing in the small interaction region: possible mix ordinary and plaquette d-wave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for the phase diagram of the SSHH model</dc:title>
  <dc:creator>王 昊昕</dc:creator>
  <cp:lastModifiedBy>王 昊昕</cp:lastModifiedBy>
  <cp:revision>17</cp:revision>
  <dcterms:created xsi:type="dcterms:W3CDTF">2022-04-29T03:14:10Z</dcterms:created>
  <dcterms:modified xsi:type="dcterms:W3CDTF">2022-05-05T07:48:41Z</dcterms:modified>
</cp:coreProperties>
</file>