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1" r:id="rId3"/>
    <p:sldId id="263" r:id="rId4"/>
    <p:sldId id="262" r:id="rId5"/>
    <p:sldId id="260" r:id="rId6"/>
    <p:sldId id="265" r:id="rId7"/>
    <p:sldId id="267" r:id="rId8"/>
    <p:sldId id="270" r:id="rId9"/>
    <p:sldId id="269" r:id="rId10"/>
    <p:sldId id="264" r:id="rId11"/>
    <p:sldId id="266" r:id="rId12"/>
    <p:sldId id="268" r:id="rId13"/>
    <p:sldId id="258" r:id="rId14"/>
    <p:sldId id="25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7"/>
    <p:restoredTop sz="94682"/>
  </p:normalViewPr>
  <p:slideViewPr>
    <p:cSldViewPr snapToGrid="0" snapToObjects="1">
      <p:cViewPr varScale="1">
        <p:scale>
          <a:sx n="151" d="100"/>
          <a:sy n="151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D3945-E88B-024D-B052-6EEDA3375027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E1981-4DD2-264A-BF2C-1D36B0D30F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02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99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E1981-4DD2-264A-BF2C-1D36B0D30F3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81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45BF-2A1A-F642-B54C-121AAEA76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2374BD-C439-924A-8010-30A0F0037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C3CF7-E78A-2047-BF47-4AA80204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52CF-8EE2-3045-AC85-C55AC048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C138C7-E84F-3D4F-8881-A2FD3829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58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36652-925A-1247-94DF-36D25A5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14B550-55BC-2D46-B261-87F44A8B6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048D8-4282-5A4D-9A35-07742A4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DC5AC-D3B8-5247-83B8-E2F9EEF5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D3712-2D31-7948-861A-C5DF1A2E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43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4ABD2B-D689-A145-8E93-3777FF104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7B8C1F-A22A-5E41-9B2E-E815A226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5B2-82CC-BB47-AA9D-BBC4CB5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19CF9-2733-7E49-89D7-D56BAED0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F5715C-9507-5A42-8717-6A71B6DE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0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562EE-73AD-4748-9C82-AF4831A7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F516A3-8543-BE4D-87AC-8B586434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AA0D6-E363-9247-9F9C-9DCCE5CA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D70E6-8983-6345-AA74-6C5BE80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3E9CF-7AA8-BC4B-A08A-22316E71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292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CF277-587F-A142-9283-67516A0F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6A884A-7F33-F740-BABC-A4DBCD48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1570-2CFE-5D46-AB9E-66AB84A4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DD627-C0A5-7048-B921-2387EC55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48B25-DDF1-1741-B7CC-6267EDBC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4198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753A3-C0EF-3047-863D-8A8B33C5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E064-BF32-7F46-A12D-BFC353437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0CF4FC-8AF4-FF4F-B9ED-F218C21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155B88-3FD7-F74F-9613-B511C335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62C7E-5C0D-374D-A8F8-DF9E96D2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CC79FC-185F-4A44-A963-DD5FEB02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7893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F5D75-956E-C648-9DF2-44581579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1449A-25CA-CF4D-9BB6-53A8B510B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839C95-D1CC-BC40-840C-2A9D46B9A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C4D38B-61E2-3949-90BC-C64393AAD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593E42-CF0B-0543-8BBE-E9A436A67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802DD-CEA0-1F4C-871F-0E2A5AD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A0AD0E-2204-8142-89A2-786D8FBC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117271-938F-3448-907B-7880004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5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6093D-D888-6149-A969-9EA44C1E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3F502-69B9-F442-A3C0-5C42FF73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FC0C95-9DBD-044E-B125-0D1F86F1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8E0FA-A166-E14E-9CB2-072FD923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78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ED941D-8249-9B49-A94D-EDEF31A9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79A80E-CA80-734E-8BE8-6BBB1B6D8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258477-9C89-6142-BBF4-A2F27510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783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31D97-9A07-D94F-9EDA-C995C7D7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8677C2-E902-B04A-B499-EDD97C26A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8688D5A-CFFF-2041-92AB-B3A3FA4E3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E4DCEC-3EED-894F-94C9-01025F9A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0DE9F-D8CA-C641-8E24-5B211482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3F90C-2020-174A-AFB3-795D15F0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452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046A-ED01-DD48-9B22-49800497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1493E7-5F57-6345-B1E5-A29A7DABA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F2D3E2-8B68-AB4B-BB53-A7C11E474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12BB9A-A484-EE43-BB24-F92C04524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DFC57D-CE51-8B44-B333-9A8BCAA5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9F587-9F30-0A41-AC00-C993FA98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548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995C78-ECD9-5A4C-A6C9-E6EEC20C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49DBC3-EAD0-B24A-9E14-EEA118D9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60285-77F9-DD4D-93F5-9FAC6EE83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9D4B1-B320-B74E-A342-105CA0158066}" type="datetimeFigureOut">
              <a:rPr kumimoji="1" lang="zh-CN" altLang="en-US" smtClean="0"/>
              <a:t>2021/12/27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F46E-98E8-FE42-AA4F-39C9C4C82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207B85-A15B-0044-9389-AF3F01A72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CDDF6-B09F-4146-82AA-2C3E0301A43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265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1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6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12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32A0-AA70-0945-B3A9-2B26FA70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0299"/>
            <a:ext cx="9144000" cy="2387600"/>
          </a:xfrm>
        </p:spPr>
        <p:txBody>
          <a:bodyPr/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SSH-Hubbard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/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613F9B-170E-D540-984D-EB59F73B4D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3161586"/>
                <a:ext cx="9195915" cy="927049"/>
              </a:xfrm>
              <a:prstGeom prst="rect">
                <a:avLst/>
              </a:prstGeom>
              <a:blipFill>
                <a:blip r:embed="rId2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/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↓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†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D91EB24-2310-D84F-A97E-100FA1A3D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730" y="4252322"/>
                <a:ext cx="6960303" cy="927049"/>
              </a:xfrm>
              <a:prstGeom prst="rect">
                <a:avLst/>
              </a:prstGeom>
              <a:blipFill>
                <a:blip r:embed="rId3"/>
                <a:stretch>
                  <a:fillRect t="-86486" b="-1364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/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en-CN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AA804E-4C93-C548-B5B5-A0B604EBD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36" y="4437949"/>
                <a:ext cx="827534" cy="555793"/>
              </a:xfrm>
              <a:prstGeom prst="rect">
                <a:avLst/>
              </a:prstGeom>
              <a:blipFill>
                <a:blip r:embed="rId4"/>
                <a:stretch>
                  <a:fillRect l="-7576" r="-1515" b="-88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60951-E46E-124F-9E94-FEDE9FF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E93C-3BB1-7742-9FF0-86090A225D87}" type="slidenum">
              <a:rPr lang="en-CN" smtClean="0"/>
              <a:t>1</a:t>
            </a:fld>
            <a:endParaRPr lang="en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/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=8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272D8-7B3D-3946-94CD-7E06E051D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19" y="5450303"/>
                <a:ext cx="1412566" cy="460704"/>
              </a:xfrm>
              <a:prstGeom prst="rect">
                <a:avLst/>
              </a:prstGeom>
              <a:blipFill>
                <a:blip r:embed="rId5"/>
                <a:stretch>
                  <a:fillRect l="-2655" t="-5405" r="-1770" b="-108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1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70064-04B0-C64A-9AEE-0FBC7DA6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78" y="65448"/>
            <a:ext cx="10380490" cy="641483"/>
          </a:xfrm>
        </p:spPr>
        <p:txBody>
          <a:bodyPr>
            <a:normAutofit/>
          </a:bodyPr>
          <a:lstStyle/>
          <a:p>
            <a:r>
              <a:rPr kumimoji="1" lang="en-US" altLang="zh-CN" sz="24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Charge density profile and reference point when measuring </a:t>
            </a:r>
            <a:endParaRPr kumimoji="1" lang="zh-CN" altLang="en-US" sz="24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CF1B89-10A9-184F-A7B0-7DB04B3B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3" y="1236987"/>
            <a:ext cx="3160048" cy="252036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F66939A-7882-B14F-B1BF-3EE2AB52627C}"/>
              </a:ext>
            </a:extLst>
          </p:cNvPr>
          <p:cNvSpPr/>
          <p:nvPr/>
        </p:nvSpPr>
        <p:spPr>
          <a:xfrm>
            <a:off x="952821" y="1619361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A1460A-1626-9E40-8E56-BC8A3374E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450" y="1102846"/>
            <a:ext cx="3844579" cy="2693353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189ED6C-9B49-8A40-8DB4-F22321647164}"/>
              </a:ext>
            </a:extLst>
          </p:cNvPr>
          <p:cNvSpPr/>
          <p:nvPr/>
        </p:nvSpPr>
        <p:spPr>
          <a:xfrm>
            <a:off x="4639877" y="161302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/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=16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A46D0-BFA4-9244-9D76-D04050B5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02" y="825847"/>
                <a:ext cx="857222" cy="276999"/>
              </a:xfrm>
              <a:prstGeom prst="rect">
                <a:avLst/>
              </a:prstGeom>
              <a:blipFill>
                <a:blip r:embed="rId4"/>
                <a:stretch>
                  <a:fillRect l="-5882" r="-588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127A963-6077-2D42-BAFC-056342C3CE77}"/>
              </a:ext>
            </a:extLst>
          </p:cNvPr>
          <p:cNvSpPr txBox="1"/>
          <p:nvPr/>
        </p:nvSpPr>
        <p:spPr>
          <a:xfrm>
            <a:off x="952821" y="198416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BDCF9E-1196-0347-8A68-74C25D29A2EE}"/>
              </a:ext>
            </a:extLst>
          </p:cNvPr>
          <p:cNvSpPr txBox="1"/>
          <p:nvPr/>
        </p:nvSpPr>
        <p:spPr>
          <a:xfrm>
            <a:off x="4639876" y="1843546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/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=24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1FB701-FC06-9645-BE54-EF8B1040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734" y="691705"/>
                <a:ext cx="857222" cy="276999"/>
              </a:xfrm>
              <a:prstGeom prst="rect">
                <a:avLst/>
              </a:prstGeom>
              <a:blipFill>
                <a:blip r:embed="rId5"/>
                <a:stretch>
                  <a:fillRect l="-4348" r="-4348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F1DE40-DA22-884D-A395-57A24BF3B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092" y="1141315"/>
            <a:ext cx="4455460" cy="3132992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38B0311F-8905-F945-9DEC-DD38E492A4DE}"/>
              </a:ext>
            </a:extLst>
          </p:cNvPr>
          <p:cNvSpPr/>
          <p:nvPr/>
        </p:nvSpPr>
        <p:spPr>
          <a:xfrm>
            <a:off x="8657346" y="1753645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AE88DD-4C03-8641-A3FD-9000A37D2502}"/>
              </a:ext>
            </a:extLst>
          </p:cNvPr>
          <p:cNvSpPr txBox="1"/>
          <p:nvPr/>
        </p:nvSpPr>
        <p:spPr>
          <a:xfrm>
            <a:off x="8657345" y="1997434"/>
            <a:ext cx="230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/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832E488-CF45-4F42-98BB-40BF98AB6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600" y="710444"/>
                <a:ext cx="857222" cy="276999"/>
              </a:xfrm>
              <a:prstGeom prst="rect">
                <a:avLst/>
              </a:prstGeom>
              <a:blipFill>
                <a:blip r:embed="rId7"/>
                <a:stretch>
                  <a:fillRect l="-4348" r="-4348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>
            <a:extLst>
              <a:ext uri="{FF2B5EF4-FFF2-40B4-BE49-F238E27FC236}">
                <a16:creationId xmlns:a16="http://schemas.microsoft.com/office/drawing/2014/main" id="{073C9F8B-2C33-2041-8424-C0725912D8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3342" y="4192114"/>
            <a:ext cx="5926311" cy="2675117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A1DB88F3-6F6B-CF4C-B7A9-C4E268012E03}"/>
              </a:ext>
            </a:extLst>
          </p:cNvPr>
          <p:cNvSpPr/>
          <p:nvPr/>
        </p:nvSpPr>
        <p:spPr>
          <a:xfrm>
            <a:off x="2839252" y="4856714"/>
            <a:ext cx="230521" cy="2305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/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=48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69481-3017-214A-874C-9615CD1C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659" y="3911130"/>
                <a:ext cx="857222" cy="276999"/>
              </a:xfrm>
              <a:prstGeom prst="rect">
                <a:avLst/>
              </a:prstGeom>
              <a:blipFill>
                <a:blip r:embed="rId9"/>
                <a:stretch>
                  <a:fillRect l="-5882" r="-5882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4DB44AD2-5AC5-1B49-8527-98CF946BB1E2}"/>
              </a:ext>
            </a:extLst>
          </p:cNvPr>
          <p:cNvSpPr txBox="1"/>
          <p:nvPr/>
        </p:nvSpPr>
        <p:spPr>
          <a:xfrm>
            <a:off x="2765619" y="5087235"/>
            <a:ext cx="377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26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5BAA01A-6846-4542-B00F-6C66AB3A2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4" y="824586"/>
            <a:ext cx="11539352" cy="52088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D48063-17BA-CB41-A259-C343A06C0E9B}"/>
              </a:ext>
            </a:extLst>
          </p:cNvPr>
          <p:cNvSpPr txBox="1"/>
          <p:nvPr/>
        </p:nvSpPr>
        <p:spPr>
          <a:xfrm>
            <a:off x="634790" y="204039"/>
            <a:ext cx="478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4 class Reference points when measuring</a:t>
            </a:r>
            <a:endParaRPr kumimoji="1" lang="zh-CN" alt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639958-05AC-B94C-A757-9F2C6F274294}"/>
              </a:ext>
            </a:extLst>
          </p:cNvPr>
          <p:cNvSpPr txBox="1"/>
          <p:nvPr/>
        </p:nvSpPr>
        <p:spPr>
          <a:xfrm>
            <a:off x="3801184" y="2429681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30E3CC-A3DE-C24A-82C1-6ED14F9B9390}"/>
              </a:ext>
            </a:extLst>
          </p:cNvPr>
          <p:cNvSpPr txBox="1"/>
          <p:nvPr/>
        </p:nvSpPr>
        <p:spPr>
          <a:xfrm>
            <a:off x="3982552" y="3082338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6C61-16DF-924D-A98A-9D20CF33F8FA}"/>
              </a:ext>
            </a:extLst>
          </p:cNvPr>
          <p:cNvSpPr txBox="1"/>
          <p:nvPr/>
        </p:nvSpPr>
        <p:spPr>
          <a:xfrm>
            <a:off x="4386849" y="30185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805BD9-257A-CE48-8EB0-2396E771600E}"/>
              </a:ext>
            </a:extLst>
          </p:cNvPr>
          <p:cNvSpPr txBox="1"/>
          <p:nvPr/>
        </p:nvSpPr>
        <p:spPr>
          <a:xfrm>
            <a:off x="4330175" y="2271384"/>
            <a:ext cx="24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61E128-AFB9-7C40-8D49-487D0B063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80" y="1938865"/>
            <a:ext cx="6134645" cy="4224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/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shift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Palatino" pitchFamily="2" charset="0"/>
                        <a:cs typeface="Times New Roman" panose="02020603050405020304" pitchFamily="18" charset="0"/>
                      </a:rPr>
                      <m:t>/4</m:t>
                    </m:r>
                  </m:oMath>
                </a14:m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 to right</a:t>
                </a:r>
              </a:p>
              <a:p>
                <a:r>
                  <a:rPr kumimoji="1" lang="en-US" altLang="zh-CN" dirty="0">
                    <a:latin typeface="Palatino" pitchFamily="2" charset="0"/>
                    <a:ea typeface="Palatino" pitchFamily="2" charset="0"/>
                    <a:cs typeface="Times New Roman" panose="02020603050405020304" pitchFamily="18" charset="0"/>
                  </a:rPr>
                  <a:t>B-&gt; A -&gt; D (-&gt;C)</a:t>
                </a:r>
                <a:endParaRPr kumimoji="1" lang="zh-CN" altLang="en-US" dirty="0">
                  <a:latin typeface="Palatino" pitchFamily="2" charset="0"/>
                  <a:ea typeface="Palatino" pitchFamily="2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117C6A1-2612-B24E-94C3-19894457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2912533"/>
                <a:ext cx="3437467" cy="646331"/>
              </a:xfrm>
              <a:prstGeom prst="rect">
                <a:avLst/>
              </a:prstGeom>
              <a:blipFill>
                <a:blip r:embed="rId3"/>
                <a:stretch>
                  <a:fillRect l="-147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/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=0.3,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=8, 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 = 8000, </m:t>
                      </m:r>
                      <m:sSub>
                        <m:sSub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90330F-20A9-1B45-BD17-E62A5AD66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466" y="1329267"/>
                <a:ext cx="43434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/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89A2146-7822-A94B-A230-2747FD2A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67" y="2133600"/>
                <a:ext cx="299376" cy="516745"/>
              </a:xfrm>
              <a:prstGeom prst="rect">
                <a:avLst/>
              </a:prstGeom>
              <a:blipFill>
                <a:blip r:embed="rId5"/>
                <a:stretch>
                  <a:fillRect l="-16000" t="-243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10BA2D2-D7DA-CF4E-B8BE-5CFADB3DE4E9}"/>
              </a:ext>
            </a:extLst>
          </p:cNvPr>
          <p:cNvSpPr txBox="1"/>
          <p:nvPr/>
        </p:nvSpPr>
        <p:spPr>
          <a:xfrm>
            <a:off x="795867" y="381000"/>
            <a:ext cx="720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 Hebrew" pitchFamily="2" charset="-79"/>
                <a:cs typeface="Arial Hebrew" pitchFamily="2" charset="-79"/>
              </a:rPr>
              <a:t>Compare correlations on different reference points</a:t>
            </a:r>
            <a:endParaRPr kumimoji="1" lang="zh-CN" altLang="en-US" sz="24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09341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3-leg ladder,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993C9D1-F75F-0848-A954-408D4DA93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7351" y="136526"/>
                <a:ext cx="10515600" cy="809406"/>
              </a:xfrm>
              <a:blipFill>
                <a:blip r:embed="rId2"/>
                <a:stretch>
                  <a:fillRect l="-1809" t="-4615"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C0EEE58-F5B1-4B4F-90D2-F6C538D3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5606" y="1339248"/>
            <a:ext cx="7146720" cy="406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3600" dirty="0">
                    <a:latin typeface="Palatino Linotype" panose="02040502050505030304" pitchFamily="18" charset="0"/>
                  </a:rPr>
                  <a:t>Landscape: 4-leg ladder, </a:t>
                </a:r>
                <a14:m>
                  <m:oMath xmlns:m="http://schemas.openxmlformats.org/officeDocument/2006/math"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3600" i="1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9AB7513-3169-C241-97C3-7BD9C3306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4420" y="128643"/>
                <a:ext cx="10515600" cy="1325563"/>
              </a:xfrm>
              <a:blipFill>
                <a:blip r:embed="rId2"/>
                <a:stretch>
                  <a:fillRect l="-1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03B8C91-933E-0042-AA1B-19B60819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920" y="1607137"/>
            <a:ext cx="70866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2DB58F-B619-7E46-A9C9-EDCB1BBF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5" y="1083448"/>
            <a:ext cx="6537215" cy="436068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BFEC6-9EF9-1F4A-AB03-10FAB22C3716}"/>
              </a:ext>
            </a:extLst>
          </p:cNvPr>
          <p:cNvSpPr txBox="1"/>
          <p:nvPr/>
        </p:nvSpPr>
        <p:spPr>
          <a:xfrm>
            <a:off x="1452282" y="299677"/>
            <a:ext cx="360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Lambda = 0.3, 0.4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78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E690-C3D5-7448-B0CC-E7C5F873F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6" y="557225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 (1e-6), extract from the middle bond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D787BC7-66D5-B74F-937D-E99DD5D61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83051"/>
              </p:ext>
            </p:extLst>
          </p:nvPr>
        </p:nvGraphicFramePr>
        <p:xfrm>
          <a:off x="875981" y="2164264"/>
          <a:ext cx="8884447" cy="2223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677">
                  <a:extLst>
                    <a:ext uri="{9D8B030D-6E8A-4147-A177-3AD203B41FA5}">
                      <a16:colId xmlns:a16="http://schemas.microsoft.com/office/drawing/2014/main" val="412038785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157791704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72140506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1531851066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482833152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667564794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721807256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230558835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814516143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471143688"/>
                    </a:ext>
                  </a:extLst>
                </a:gridCol>
                <a:gridCol w="807677">
                  <a:extLst>
                    <a:ext uri="{9D8B030D-6E8A-4147-A177-3AD203B41FA5}">
                      <a16:colId xmlns:a16="http://schemas.microsoft.com/office/drawing/2014/main" val="3536677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Lx\D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22557"/>
                  </a:ext>
                </a:extLst>
              </a:tr>
              <a:tr h="369461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3.37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1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51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75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2.86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2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704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634996C-E757-F54C-9169-CC55900C3E6C}"/>
              </a:ext>
            </a:extLst>
          </p:cNvPr>
          <p:cNvSpPr txBox="1"/>
          <p:nvPr/>
        </p:nvSpPr>
        <p:spPr>
          <a:xfrm>
            <a:off x="1229446" y="5243905"/>
            <a:ext cx="842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recalculated Lx = 48 on D = 8000. The energy value is lower than before by at least 0.02. The state of Lx=48 we get previously may be trapped to local minimum thus the correlation may not right.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14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3600" i="1" dirty="0" smtClean="0">
                            <a:latin typeface="Cambria Math" panose="020405030504060302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endParaRPr kumimoji="1" lang="zh-CN" alt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28F85E9-9DCF-A148-9D68-C682AA7D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6531428" cy="646331"/>
              </a:xfrm>
              <a:prstGeom prst="rect">
                <a:avLst/>
              </a:prstGeom>
              <a:blipFill>
                <a:blip r:embed="rId3"/>
                <a:stretch>
                  <a:fillRect l="-2913" t="-15385" b="-32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/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0. 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71415</m:t>
                          </m:r>
                        </m:den>
                      </m:f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=1.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400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0C32E13-0BEA-8B47-9B69-0BEA0128F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585" y="5553840"/>
                <a:ext cx="3019825" cy="612732"/>
              </a:xfrm>
              <a:prstGeom prst="rect">
                <a:avLst/>
              </a:prstGeom>
              <a:blipFill>
                <a:blip r:embed="rId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/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procedure of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Linearly extrapolate the charge density data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infinite bond dimension. The extrapolation is under the truncation error.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Symmetrize the charge density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reflection symmetry.</a:t>
                </a:r>
              </a:p>
              <a:p>
                <a:pPr marL="342900" indent="-342900">
                  <a:buAutoNum type="arabicPeriod"/>
                </a:pPr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𝑐𝑑𝑤</m:t>
                        </m:r>
                      </m:sub>
                    </m:sSub>
                    <m:r>
                      <a:rPr kumimoji="1"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kumimoji="1"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kumimoji="1"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sine wave.</a:t>
                </a:r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2A3FB64-A5D3-B347-A542-BA5E1BE7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297" y="803640"/>
                <a:ext cx="4303059" cy="2700163"/>
              </a:xfrm>
              <a:prstGeom prst="rect">
                <a:avLst/>
              </a:prstGeom>
              <a:blipFill>
                <a:blip r:embed="rId5"/>
                <a:stretch>
                  <a:fillRect l="-1180" t="-1408" r="-1475" b="-28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4CD10A1-F6F7-9147-9A4A-377E51001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43" y="1511471"/>
            <a:ext cx="5219777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6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/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figure,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reference point around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=16, 32, 48,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 +1,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24, 40,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/4-1, the rung is labelled from 1)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16, 24, 32, 48,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respectively, to reach the peaks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1.39738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12B0BB5-06FF-254C-8E5E-63FBF24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053" y="2230947"/>
                <a:ext cx="4342547" cy="2836930"/>
              </a:xfrm>
              <a:prstGeom prst="rect">
                <a:avLst/>
              </a:prstGeom>
              <a:blipFill>
                <a:blip r:embed="rId2"/>
                <a:stretch>
                  <a:fillRect l="-1462" t="-893" r="-877" b="-2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/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98C844E-487C-D14F-81D1-ACA5E6A6D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284309"/>
                <a:ext cx="7213720" cy="1166730"/>
              </a:xfrm>
              <a:prstGeom prst="rect">
                <a:avLst/>
              </a:prstGeom>
              <a:blipFill>
                <a:blip r:embed="rId3"/>
                <a:stretch>
                  <a:fillRect l="-1757" t="-5376" b="-2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5B1E08C-C8C7-A545-8C17-A0E5636D2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0" y="1523999"/>
            <a:ext cx="5283871" cy="5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/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𝑠𝑐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kumimoji="1"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0B761A-510F-B848-9792-D8F452B50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333" y="3454400"/>
                <a:ext cx="447979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/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 reference points,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kumimoji="1" lang="en-US" altLang="zh-CN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𝑠𝑐</m:t>
                        </m:r>
                      </m:sub>
                    </m:sSub>
                    <m:r>
                      <a:rPr kumimoji="1"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𝑦𝑦</m:t>
                        </m:r>
                      </m:sub>
                    </m:sSub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(distance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/2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), 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3A9FE4-E54F-C34D-A66C-256FFE33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2" y="232045"/>
                <a:ext cx="6658628" cy="988091"/>
              </a:xfrm>
              <a:prstGeom prst="rect">
                <a:avLst/>
              </a:prstGeom>
              <a:blipFill>
                <a:blip r:embed="rId4"/>
                <a:stretch>
                  <a:fillRect l="-1905" t="-769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/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=16, 32, 48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24,40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to reach the peak of superconductor correlations. 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0D793E9-4CB2-A841-BB55-CE6277BA2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649" y="601331"/>
                <a:ext cx="3802315" cy="1821845"/>
              </a:xfrm>
              <a:prstGeom prst="rect">
                <a:avLst/>
              </a:prstGeom>
              <a:blipFill>
                <a:blip r:embed="rId5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23D37E-79A1-ED44-97A4-9D672CAD35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42" y="1512253"/>
            <a:ext cx="5458187" cy="480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34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=0.3,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=48,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6E4300BD-CA5A-7A43-A2C2-4358E88C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9488" y="2223809"/>
            <a:ext cx="4295696" cy="3332750"/>
          </a:xfrm>
          <a:prstGeom prst="rect">
            <a:avLst/>
          </a:prstGeom>
        </p:spPr>
      </p:pic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3824944" y="6307671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854" y="6564274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6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4036611" y="5731156"/>
            <a:ext cx="1534457" cy="52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731156"/>
            <a:ext cx="3615265" cy="568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8392B8E-3100-C641-ACE9-5DB1B7C33E73}"/>
              </a:ext>
            </a:extLst>
          </p:cNvPr>
          <p:cNvSpPr txBox="1"/>
          <p:nvPr/>
        </p:nvSpPr>
        <p:spPr>
          <a:xfrm>
            <a:off x="5147733" y="880533"/>
            <a:ext cx="574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 Hebrew" pitchFamily="2" charset="-79"/>
                <a:cs typeface="Arial Hebrew" pitchFamily="2" charset="-79"/>
              </a:rPr>
              <a:t>(although wave functions are not converged)</a:t>
            </a:r>
            <a:endParaRPr kumimoji="1" lang="zh-CN" altLang="en-US" dirty="0">
              <a:latin typeface="Arial Hebrew" pitchFamily="2" charset="-79"/>
              <a:cs typeface="Arial Hebrew" pitchFamily="2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51E1DD-F8CB-AB48-9FDE-86B8250484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04" y="1805403"/>
            <a:ext cx="4295696" cy="3569036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DF52C191-0186-354E-90D0-154748E1CA4F}"/>
              </a:ext>
            </a:extLst>
          </p:cNvPr>
          <p:cNvCxnSpPr>
            <a:cxnSpLocks/>
          </p:cNvCxnSpPr>
          <p:nvPr/>
        </p:nvCxnSpPr>
        <p:spPr>
          <a:xfrm flipV="1">
            <a:off x="465667" y="5645165"/>
            <a:ext cx="406400" cy="6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图片 21">
            <a:extLst>
              <a:ext uri="{FF2B5EF4-FFF2-40B4-BE49-F238E27FC236}">
                <a16:creationId xmlns:a16="http://schemas.microsoft.com/office/drawing/2014/main" id="{3D4D88AB-D300-B948-A1DD-F1934F7EF7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51027" y="2006626"/>
            <a:ext cx="3500449" cy="350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0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05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zh-CN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2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sz="2800" i="1" dirty="0">
                        <a:latin typeface="Cambria Math" panose="02040503050406030204" pitchFamily="18" charset="0"/>
                      </a:rPr>
                      <m:t>=8000</m:t>
                    </m:r>
                  </m:oMath>
                </a14:m>
                <a:r>
                  <a:rPr kumimoji="1" lang="en-US" altLang="zh-CN" sz="2800" dirty="0">
                    <a:latin typeface="Arial Hebrew" pitchFamily="2" charset="-79"/>
                    <a:cs typeface="Arial Hebrew" pitchFamily="2" charset="-79"/>
                  </a:rPr>
                  <a:t>, compare s-wave and d-wave</a:t>
                </a:r>
                <a:endParaRPr kumimoji="1" lang="zh-CN" altLang="en-US" sz="2800" dirty="0">
                  <a:latin typeface="Arial Hebrew" pitchFamily="2" charset="-79"/>
                  <a:cs typeface="Arial Hebrew" pitchFamily="2" charset="-79"/>
                </a:endParaRP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221F7F7-84FA-214A-A5E1-734DFB21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5667" y="194240"/>
                <a:ext cx="10515600" cy="881028"/>
              </a:xfr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7A1376-C683-8B4A-90D7-358FABC2AA7F}"/>
              </a:ext>
            </a:extLst>
          </p:cNvPr>
          <p:cNvCxnSpPr/>
          <p:nvPr/>
        </p:nvCxnSpPr>
        <p:spPr>
          <a:xfrm>
            <a:off x="355600" y="6426200"/>
            <a:ext cx="1126066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F228E77-AC87-464B-AFB2-E9668EEF8D37}"/>
              </a:ext>
            </a:extLst>
          </p:cNvPr>
          <p:cNvSpPr/>
          <p:nvPr/>
        </p:nvSpPr>
        <p:spPr>
          <a:xfrm>
            <a:off x="2751667" y="6324598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35B32A3-B16E-9949-B30B-F6DCA83A4876}"/>
              </a:ext>
            </a:extLst>
          </p:cNvPr>
          <p:cNvSpPr/>
          <p:nvPr/>
        </p:nvSpPr>
        <p:spPr>
          <a:xfrm>
            <a:off x="5359401" y="629919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/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C17D2D0-EBAE-494E-8F02-E637C6570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21" y="6581001"/>
                <a:ext cx="495328" cy="276999"/>
              </a:xfrm>
              <a:prstGeom prst="rect">
                <a:avLst/>
              </a:prstGeom>
              <a:blipFill>
                <a:blip r:embed="rId3"/>
                <a:stretch>
                  <a:fillRect l="-7500" r="-10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/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36C51FD-44AB-2940-868B-0CA5EFE73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312" y="6553205"/>
                <a:ext cx="190757" cy="276999"/>
              </a:xfrm>
              <a:prstGeom prst="rect">
                <a:avLst/>
              </a:prstGeom>
              <a:blipFill>
                <a:blip r:embed="rId4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/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DABDEB0-9962-894A-8816-059BEEA0B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267" y="6405029"/>
                <a:ext cx="4103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9C53C7CA-45CC-FD46-9BFF-C9D60ED4E617}"/>
              </a:ext>
            </a:extLst>
          </p:cNvPr>
          <p:cNvCxnSpPr>
            <a:cxnSpLocks/>
          </p:cNvCxnSpPr>
          <p:nvPr/>
        </p:nvCxnSpPr>
        <p:spPr>
          <a:xfrm flipV="1">
            <a:off x="2963334" y="5537200"/>
            <a:ext cx="702735" cy="76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0D2E2B9D-A78D-FC4C-9853-1F9C29407D74}"/>
              </a:ext>
            </a:extLst>
          </p:cNvPr>
          <p:cNvCxnSpPr>
            <a:cxnSpLocks/>
          </p:cNvCxnSpPr>
          <p:nvPr/>
        </p:nvCxnSpPr>
        <p:spPr>
          <a:xfrm flipV="1">
            <a:off x="5571068" y="5494878"/>
            <a:ext cx="922865" cy="80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0B293FE7-FDAC-AE41-8004-91E577294B62}"/>
              </a:ext>
            </a:extLst>
          </p:cNvPr>
          <p:cNvSpPr/>
          <p:nvPr/>
        </p:nvSpPr>
        <p:spPr>
          <a:xfrm>
            <a:off x="254000" y="6313476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/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A1F1613-799C-0245-8C99-A09C6FC35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6564275"/>
                <a:ext cx="190757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F0818123-58E1-5F4B-9761-4275B8510060}"/>
              </a:ext>
            </a:extLst>
          </p:cNvPr>
          <p:cNvSpPr/>
          <p:nvPr/>
        </p:nvSpPr>
        <p:spPr>
          <a:xfrm>
            <a:off x="10253135" y="6313475"/>
            <a:ext cx="211667" cy="21166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/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2F4E1E-8055-9C4F-A159-76E1872C3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045" y="6569708"/>
                <a:ext cx="190757" cy="276999"/>
              </a:xfrm>
              <a:prstGeom prst="rect">
                <a:avLst/>
              </a:prstGeom>
              <a:blipFill>
                <a:blip r:embed="rId10"/>
                <a:stretch>
                  <a:fillRect l="-17647" r="-17647"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2208C668-11A4-6A4F-84B0-9245CC97FA7B}"/>
              </a:ext>
            </a:extLst>
          </p:cNvPr>
          <p:cNvCxnSpPr>
            <a:cxnSpLocks/>
          </p:cNvCxnSpPr>
          <p:nvPr/>
        </p:nvCxnSpPr>
        <p:spPr>
          <a:xfrm flipV="1">
            <a:off x="10358968" y="5359400"/>
            <a:ext cx="266699" cy="86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E3D12ACB-F252-8A40-A19F-935029342A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4001" y="1853454"/>
            <a:ext cx="3421602" cy="3362439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5D2E82C9-4C7D-1D45-858E-F67EF0F3EF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469" y="1783318"/>
            <a:ext cx="3999959" cy="3599082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FB749E-C6C8-8F46-854C-F27315B685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1173" y="2140738"/>
            <a:ext cx="3522828" cy="31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28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EC2F29-7AF4-D14A-8C81-59EB30A91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" y="1601381"/>
            <a:ext cx="5570962" cy="51075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0EEFB72-54DA-7144-B038-1493105EB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053" y="1892621"/>
            <a:ext cx="6410575" cy="452511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460EE0-DF0E-834D-ABBB-A66FFBA6B3F7}"/>
              </a:ext>
            </a:extLst>
          </p:cNvPr>
          <p:cNvSpPr txBox="1"/>
          <p:nvPr/>
        </p:nvSpPr>
        <p:spPr>
          <a:xfrm>
            <a:off x="922867" y="728133"/>
            <a:ext cx="3141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U=2, lambda=0.05, charge density up to now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0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515</Words>
  <Application>Microsoft Macintosh PowerPoint</Application>
  <PresentationFormat>宽屏</PresentationFormat>
  <Paragraphs>103</Paragraphs>
  <Slides>14</Slides>
  <Notes>2</Notes>
  <HiddenSlides>2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等线 Light</vt:lpstr>
      <vt:lpstr>Arial</vt:lpstr>
      <vt:lpstr>Arial Hebrew</vt:lpstr>
      <vt:lpstr>Cambria Math</vt:lpstr>
      <vt:lpstr>Palatino</vt:lpstr>
      <vt:lpstr>Palatino Linotype</vt:lpstr>
      <vt:lpstr>Times New Roman</vt:lpstr>
      <vt:lpstr>Office 主题​​</vt:lpstr>
      <vt:lpstr>SSH-Hubbard model</vt:lpstr>
      <vt:lpstr>PowerPoint 演示文稿</vt:lpstr>
      <vt:lpstr>Truncation error (1e-6), extract from the middle bond</vt:lpstr>
      <vt:lpstr>PowerPoint 演示文稿</vt:lpstr>
      <vt:lpstr>PowerPoint 演示文稿</vt:lpstr>
      <vt:lpstr>PowerPoint 演示文稿</vt:lpstr>
      <vt:lpstr>λ=0.3, L_x=48, D=8000, compare s-wave and d-wave</vt:lpstr>
      <vt:lpstr>λ=0.05, L_x=32, D=8000, compare s-wave and d-wave</vt:lpstr>
      <vt:lpstr>PowerPoint 演示文稿</vt:lpstr>
      <vt:lpstr>Charge density profile and reference point when measuring </vt:lpstr>
      <vt:lpstr>PowerPoint 演示文稿</vt:lpstr>
      <vt:lpstr>PowerPoint 演示文稿</vt:lpstr>
      <vt:lpstr>Landscape: 3-leg ladder, δ=1/8</vt:lpstr>
      <vt:lpstr>Landscape: 4-leg ladder, δ=1/8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SSH-Hubbard model</dc:title>
  <dc:creator>王 昊昕</dc:creator>
  <cp:lastModifiedBy>王 昊昕</cp:lastModifiedBy>
  <cp:revision>52</cp:revision>
  <dcterms:created xsi:type="dcterms:W3CDTF">2021-10-31T01:42:41Z</dcterms:created>
  <dcterms:modified xsi:type="dcterms:W3CDTF">2021-12-27T05:52:52Z</dcterms:modified>
</cp:coreProperties>
</file>