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16.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8.emf" ContentType="image/x-emf"/>
  <Override PartName="/ppt/media/image17.wmf" ContentType="image/x-wmf"/>
  <Override PartName="/ppt/media/image13.png" ContentType="image/png"/>
  <Override PartName="/ppt/media/image12.png" ContentType="image/png"/>
  <Override PartName="/ppt/media/image9.png" ContentType="image/png"/>
  <Override PartName="/ppt/media/image15.png" ContentType="image/png"/>
  <Override PartName="/ppt/media/image8.wmf" ContentType="image/x-wmf"/>
  <Override PartName="/ppt/media/image7.png" ContentType="image/png"/>
  <Override PartName="/ppt/media/image6.png" ContentType="image/png"/>
  <Override PartName="/ppt/media/image11.wmf" ContentType="image/x-wmf"/>
  <Override PartName="/ppt/media/image5.png" ContentType="image/png"/>
  <Override PartName="/ppt/media/image4.jpeg" ContentType="image/jpeg"/>
  <Override PartName="/ppt/media/image14.png" ContentType="image/png"/>
  <Override PartName="/ppt/media/image16.png" ContentType="image/png"/>
  <Override PartName="/ppt/media/image3.png" ContentType="image/png"/>
  <Override PartName="/ppt/media/image2.png" ContentType="image/png"/>
  <Override PartName="/ppt/media/image10.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5CA39D7F-DFAE-4E4B-A07B-ADA443D627E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0" y="0"/>
            <a:ext cx="359640" cy="359640"/>
          </a:xfrm>
          <a:prstGeom prst="rect">
            <a:avLst/>
          </a:prstGeom>
        </p:spPr>
        <p:txBody>
          <a:bodyPr lIns="90000" rIns="90000" tIns="45000" bIns="45000"/>
          <a:p>
            <a:r>
              <a:rPr lang="en-US" sz="1200">
                <a:solidFill>
                  <a:srgbClr val="000000"/>
                </a:solidFill>
                <a:latin typeface="Arial"/>
                <a:ea typeface="ＭＳ Ｐゴシック"/>
              </a:rPr>
              <a:t>Abstract: This paper illustrates the use of software for monitoring and recording the effects of electrostatic discharge (ESD) on the operation of embedded systems, with the goal of facilitating root-cause analysis of resulting failures. Hardware-based scanning techniques are typically used for analyzing the effect of ESD on systems by identifying physical coupling paths. This paper proposes software techniques that monitor registers and flags associated with peripherals of embedded</a:t>
            </a:r>
            <a:endParaRPr/>
          </a:p>
          <a:p>
            <a:r>
              <a:rPr lang="en-US" sz="1200">
                <a:solidFill>
                  <a:srgbClr val="000000"/>
                </a:solidFill>
                <a:latin typeface="Arial"/>
                <a:ea typeface="ＭＳ Ｐゴシック"/>
              </a:rPr>
              <a:t>systems to detect faults associated with the effects of ESD. A lightweight, cost-effective, and non-intrusive software tool has been developed that monitors and records the status of all registers associated with a designated peripheral under test, identifying the fault propagation caused by ESD in the system, and visually presenting the resulting errors. The tool has been used to detect and visually summarize ESD-induced errors on the SD card peripheral of the S3C2440  development board, using local injection and system-level scanning. Root cause analysis of these faults can potentially assist identification of coupling paths of electromagnetic interference, as well as determination of areas of the hardware that are more vulnerable to ESD.</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0" y="0"/>
            <a:ext cx="359640" cy="359640"/>
          </a:xfrm>
          <a:prstGeom prst="rect">
            <a:avLst/>
          </a:prstGeom>
        </p:spPr>
        <p:txBody>
          <a:bodyPr lIns="90000" rIns="90000" tIns="45000" bIns="45000"/>
          <a:p>
            <a:r>
              <a:rPr lang="en-US" sz="2000">
                <a:latin typeface="Arial"/>
              </a:rPr>
              <a:t>The tool is tested for functional verification by manually injecting voltages on traces of SD card and corresponding analysis data on host is recorded. Voltage is injected from 2500 V to 4000 V in steps of 500V. For each voltage, 500 pulses are injected. The probes used for testing are ESD Ez-5 and ESD hx-5mm probes.</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0" y="0"/>
            <a:ext cx="359640" cy="359640"/>
          </a:xfrm>
          <a:prstGeom prst="rect">
            <a:avLst/>
          </a:prstGeom>
        </p:spPr>
        <p:txBody>
          <a:bodyPr lIns="90000" rIns="90000" tIns="45000" bIns="45000"/>
          <a:p>
            <a:r>
              <a:rPr lang="en-US" sz="2000">
                <a:latin typeface="Arial"/>
              </a:rPr>
              <a:t>The smart scan system is used to hold the probe and move it in 3D space by using the robotic arm. The scanning points can be selected in the smart scan software and the entire process can be automated to scan the desired area on the board. We integrate the register analysis algorithm into the smart scan to obtain location specific information along with the software-based error information. Instead of Labview-based GUI, a Matlab code collects data, controls the smart scan scanning sequence, remotely controls  the TLP and resets the board through a data-acquisition device.</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31520" y="4560480"/>
            <a:ext cx="5851080" cy="4319280"/>
          </a:xfrm>
          <a:prstGeom prst="rect">
            <a:avLst/>
          </a:prstGeom>
        </p:spPr>
        <p:txBody>
          <a:bodyPr lIns="90000" rIns="90000" tIns="45000" bIns="45000"/>
          <a:p>
            <a:pPr>
              <a:lnSpc>
                <a:spcPct val="100000"/>
              </a:lnSpc>
            </a:pPr>
            <a:r>
              <a:rPr lang="en-US" sz="2000">
                <a:latin typeface="Arial"/>
              </a:rPr>
              <a:t>An ESD event may lead to system crash as the worst case possibility or system reset or unwanted interrupt. In case of an unexpected fault, only high level error-information is displayed in Linux. Root-cause of the software error is never determined. Also, traditionally hardware-based methods are used to investigate effect of ESD. </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975600" y="4561560"/>
            <a:ext cx="5362920" cy="4318920"/>
          </a:xfrm>
          <a:prstGeom prst="rect">
            <a:avLst/>
          </a:prstGeom>
        </p:spPr>
        <p:txBody>
          <a:bodyPr lIns="92520" rIns="92520" tIns="46440" bIns="46440"/>
          <a:p>
            <a:r>
              <a:rPr lang="en-US" sz="2000">
                <a:latin typeface="Arial"/>
              </a:rPr>
              <a:t>Introduction </a:t>
            </a:r>
            <a:endParaRPr/>
          </a:p>
          <a:p>
            <a:r>
              <a:rPr lang="en-US" sz="2000">
                <a:latin typeface="Arial"/>
              </a:rPr>
              <a:t> </a:t>
            </a:r>
            <a:endParaRPr/>
          </a:p>
          <a:p>
            <a:pPr algn="just">
              <a:lnSpc>
                <a:spcPct val="100000"/>
              </a:lnSpc>
            </a:pPr>
            <a:r>
              <a:rPr lang="en-US" sz="2000">
                <a:solidFill>
                  <a:srgbClr val="000000"/>
                </a:solidFill>
                <a:latin typeface="Arial"/>
              </a:rPr>
              <a:t>ESD-induced disruptions that manifest at the system-level are known only at the final stages of product development. This may require to make revisions to increase the system immunity, thus delaying the product release. Traditionally hardware-based methods are used to investigate ESD immunity, but software is often neglected as a tool of ESD immunity investigation. Some of the embedded systems are only used to reset or show some high level information as a result of ESD event, without recording the root cause. The objective of this project is to utilize the software to monitor and quantify disruptions to embedded system operation caused by ESD and EMI.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emf"/><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685800" y="1613520"/>
            <a:ext cx="7771320" cy="1468800"/>
          </a:xfrm>
          <a:prstGeom prst="rect">
            <a:avLst/>
          </a:prstGeom>
          <a:noFill/>
          <a:ln>
            <a:noFill/>
          </a:ln>
        </p:spPr>
        <p:txBody>
          <a:bodyPr lIns="90000" rIns="90000" tIns="45000" bIns="45000" anchor="ctr"/>
          <a:p>
            <a:pPr>
              <a:lnSpc>
                <a:spcPct val="100000"/>
              </a:lnSpc>
            </a:pPr>
            <a:r>
              <a:rPr lang="en-US" sz="3600">
                <a:solidFill>
                  <a:srgbClr val="000000"/>
                </a:solidFill>
                <a:latin typeface="Arial"/>
                <a:ea typeface="宋体"/>
              </a:rPr>
              <a:t>Analysis of Reliability and Resilience for Smart Grids</a:t>
            </a:r>
            <a:endParaRPr/>
          </a:p>
          <a:p>
            <a:pPr algn="ctr">
              <a:lnSpc>
                <a:spcPct val="100000"/>
              </a:lnSpc>
            </a:pPr>
            <a:endParaRPr/>
          </a:p>
        </p:txBody>
      </p:sp>
      <p:sp>
        <p:nvSpPr>
          <p:cNvPr id="78" name="CustomShape 2"/>
          <p:cNvSpPr/>
          <p:nvPr/>
        </p:nvSpPr>
        <p:spPr>
          <a:xfrm>
            <a:off x="874800" y="3300840"/>
            <a:ext cx="7380360" cy="282492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宋体"/>
              </a:rPr>
              <a:t>Murtadha Albasrawi, Kamlesh Joshi, Nathan Jarus, Dr. Sahra Sedigh </a:t>
            </a:r>
            <a:endParaRPr/>
          </a:p>
          <a:p>
            <a:pPr algn="ctr">
              <a:lnSpc>
                <a:spcPct val="100000"/>
              </a:lnSpc>
            </a:pPr>
            <a:r>
              <a:rPr lang="en-US" sz="2000">
                <a:solidFill>
                  <a:srgbClr val="000000"/>
                </a:solidFill>
                <a:latin typeface="Arial"/>
                <a:ea typeface="宋体"/>
              </a:rPr>
              <a:t>Missouri S&amp;T Dept. of Electrical and Computer Eng</a:t>
            </a:r>
            <a:r>
              <a:rPr lang="en-US" sz="2400">
                <a:solidFill>
                  <a:srgbClr val="000000"/>
                </a:solidFill>
                <a:latin typeface="Arial"/>
                <a:ea typeface="宋体"/>
              </a:rPr>
              <a:t>.</a:t>
            </a:r>
            <a:endParaRPr/>
          </a:p>
          <a:p>
            <a:pPr algn="ctr">
              <a:lnSpc>
                <a:spcPct val="100000"/>
              </a:lnSpc>
            </a:pPr>
            <a:endParaRPr/>
          </a:p>
        </p:txBody>
      </p:sp>
      <p:pic>
        <p:nvPicPr>
          <p:cNvPr id="79" name="Picture 8" descr=""/>
          <p:cNvPicPr/>
          <p:nvPr/>
        </p:nvPicPr>
        <p:blipFill>
          <a:blip r:embed="rId1"/>
          <a:stretch>
            <a:fillRect/>
          </a:stretch>
        </p:blipFill>
        <p:spPr>
          <a:xfrm>
            <a:off x="35280" y="5633640"/>
            <a:ext cx="1218240" cy="117036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Resilience</a:t>
            </a:r>
            <a:endParaRPr/>
          </a:p>
        </p:txBody>
      </p:sp>
      <p:sp>
        <p:nvSpPr>
          <p:cNvPr id="112" name="CustomShape 2"/>
          <p:cNvSpPr/>
          <p:nvPr/>
        </p:nvSpPr>
        <p:spPr>
          <a:xfrm>
            <a:off x="685800" y="2158920"/>
            <a:ext cx="7771320" cy="157464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ＭＳ Ｐゴシック"/>
              </a:rPr>
              <a:t>The ratio of recovered functionality to lost functionality</a:t>
            </a:r>
            <a:endParaRPr/>
          </a:p>
          <a:p>
            <a:pPr>
              <a:lnSpc>
                <a:spcPct val="100000"/>
              </a:lnSpc>
              <a:buFont typeface="Arial"/>
              <a:buChar char="•"/>
            </a:pPr>
            <a:r>
              <a:rPr i="1" lang="en-US" sz="2400">
                <a:solidFill>
                  <a:srgbClr val="000000"/>
                </a:solidFill>
                <a:latin typeface="Arial"/>
                <a:ea typeface="DejaVu Sans"/>
              </a:rPr>
              <a:t>F(t) </a:t>
            </a:r>
            <a:r>
              <a:rPr lang="en-US" sz="2400">
                <a:solidFill>
                  <a:srgbClr val="000000"/>
                </a:solidFill>
                <a:latin typeface="Arial"/>
                <a:ea typeface="DejaVu Sans"/>
              </a:rPr>
              <a:t>is the Figure of Merit value at time t</a:t>
            </a:r>
            <a:endParaRPr/>
          </a:p>
          <a:p>
            <a:pPr>
              <a:lnSpc>
                <a:spcPct val="100000"/>
              </a:lnSpc>
              <a:buFont typeface="Arial"/>
              <a:buChar char="•"/>
            </a:pPr>
            <a:r>
              <a:rPr lang="en-US" sz="2400">
                <a:solidFill>
                  <a:srgbClr val="000000"/>
                </a:solidFill>
                <a:latin typeface="Arial"/>
                <a:ea typeface="DejaVu Sans"/>
              </a:rPr>
              <a:t> </a:t>
            </a:r>
            <a:r>
              <a:rPr lang="en-US" sz="2400">
                <a:solidFill>
                  <a:srgbClr val="000000"/>
                </a:solidFill>
                <a:latin typeface="Arial"/>
                <a:ea typeface="DejaVu Sans"/>
              </a:rPr>
              <a:t>as</a:t>
            </a:r>
            <a:endParaRPr/>
          </a:p>
          <a:p>
            <a:pPr>
              <a:lnSpc>
                <a:spcPct val="100000"/>
              </a:lnSpc>
            </a:pPr>
            <a:endParaRPr/>
          </a:p>
        </p:txBody>
      </p:sp>
      <p:sp>
        <p:nvSpPr>
          <p:cNvPr id="113" name="CustomShape 3"/>
          <p:cNvSpPr/>
          <p:nvPr/>
        </p:nvSpPr>
        <p:spPr>
          <a:xfrm>
            <a:off x="685800" y="2158920"/>
            <a:ext cx="7771320" cy="1574640"/>
          </a:xfrm>
          <a:prstGeom prst="rect">
            <a:avLst/>
          </a:prstGeom>
          <a:blipFill>
            <a:blip r:embed="rId1"/>
            <a:stretch>
              <a:fillRect/>
            </a:stretch>
          </a:blipFill>
          <a:ln>
            <a:noFill/>
          </a:ln>
        </p:spPr>
        <p:txBody>
          <a:bodyPr lIns="90000" rIns="90000" tIns="45000" bIns="45000"/>
          <a:p>
            <a:pPr>
              <a:lnSpc>
                <a:spcPct val="100000"/>
              </a:lnSpc>
            </a:pPr>
            <a:r>
              <a:rPr lang="en-US">
                <a:solidFill>
                  <a:srgbClr val="000000"/>
                </a:solidFill>
                <a:latin typeface="Arial"/>
                <a:ea typeface="DejaVu Sans"/>
              </a:rPr>
              <a:t> </a:t>
            </a:r>
            <a:endParaRPr/>
          </a:p>
        </p:txBody>
      </p:sp>
      <p:sp>
        <p:nvSpPr>
          <p:cNvPr id="114" name="CustomShape 4"/>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15" name="CustomShape 5"/>
          <p:cNvSpPr/>
          <p:nvPr/>
        </p:nvSpPr>
        <p:spPr>
          <a:xfrm>
            <a:off x="0" y="0"/>
            <a:ext cx="360" cy="360"/>
          </a:xfrm>
          <a:prstGeom prst="rect">
            <a:avLst/>
          </a:prstGeom>
          <a:noFill/>
          <a:ln>
            <a:noFill/>
          </a:ln>
        </p:spPr>
        <p:txBody>
          <a:bodyPr lIns="90000" rIns="90000" tIns="45000" bIns="45000"/>
          <a:p>
            <a:pPr>
              <a:lnSpc>
                <a:spcPct val="100000"/>
              </a:lnSpc>
            </a:pPr>
            <a:fld id="{99528E56-3B3A-4AD3-BB17-A70121BE052C}" type="slidenum">
              <a:rPr lang="en-US">
                <a:solidFill>
                  <a:srgbClr val="000000"/>
                </a:solidFill>
                <a:latin typeface="Arial"/>
                <a:ea typeface="ＭＳ Ｐゴシック"/>
              </a:rPr>
              <a:t>&lt;number&gt;</a:t>
            </a:fld>
            <a:endParaRPr/>
          </a:p>
        </p:txBody>
      </p:sp>
      <p:pic>
        <p:nvPicPr>
          <p:cNvPr id="116" name="Picture 5" descr=""/>
          <p:cNvPicPr/>
          <p:nvPr/>
        </p:nvPicPr>
        <p:blipFill>
          <a:blip r:embed="rId2"/>
          <a:stretch>
            <a:fillRect/>
          </a:stretch>
        </p:blipFill>
        <p:spPr>
          <a:xfrm>
            <a:off x="3581280" y="3886200"/>
            <a:ext cx="4875840" cy="2209320"/>
          </a:xfrm>
          <a:prstGeom prst="rect">
            <a:avLst/>
          </a:prstGeom>
          <a:ln>
            <a:noFill/>
          </a:ln>
        </p:spPr>
      </p:pic>
      <p:sp>
        <p:nvSpPr>
          <p:cNvPr id="117" name="CustomShape 6"/>
          <p:cNvSpPr/>
          <p:nvPr/>
        </p:nvSpPr>
        <p:spPr>
          <a:xfrm>
            <a:off x="685800" y="4267080"/>
            <a:ext cx="2394720" cy="678600"/>
          </a:xfrm>
          <a:prstGeom prst="rect">
            <a:avLst/>
          </a:prstGeom>
          <a:noFill/>
          <a:ln>
            <a:noFill/>
          </a:ln>
        </p:spPr>
      </p:sp>
      <p:sp>
        <p:nvSpPr>
          <p:cNvPr id="118" name="CustomShape 7"/>
          <p:cNvSpPr/>
          <p:nvPr/>
        </p:nvSpPr>
        <p:spPr>
          <a:xfrm>
            <a:off x="685800" y="4267080"/>
            <a:ext cx="2394720" cy="678600"/>
          </a:xfrm>
          <a:prstGeom prst="rect">
            <a:avLst/>
          </a:prstGeom>
          <a:blipFill>
            <a:blip r:embed="rId3"/>
            <a:stretch>
              <a:fillRect/>
            </a:stretch>
          </a:blipFill>
          <a:ln>
            <a:noFill/>
          </a:ln>
        </p:spPr>
        <p:txBody>
          <a:bodyPr lIns="90000" rIns="90000" tIns="45000" bIns="45000"/>
          <a:p>
            <a:pPr>
              <a:lnSpc>
                <a:spcPct val="100000"/>
              </a:lnSpc>
            </a:pPr>
            <a:r>
              <a:rPr lang="en-US">
                <a:solidFill>
                  <a:srgbClr val="000000"/>
                </a:solidFill>
                <a:latin typeface="Arial"/>
                <a:ea typeface="DejaVu Sans"/>
              </a:rPr>
              <a:t> </a:t>
            </a:r>
            <a:endParaRPr/>
          </a:p>
        </p:txBody>
      </p:sp>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685800" y="91512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Case Study</a:t>
            </a:r>
            <a:endParaRPr/>
          </a:p>
        </p:txBody>
      </p:sp>
      <p:sp>
        <p:nvSpPr>
          <p:cNvPr id="120" name="CustomShape 2"/>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21" name="CustomShape 3"/>
          <p:cNvSpPr/>
          <p:nvPr/>
        </p:nvSpPr>
        <p:spPr>
          <a:xfrm>
            <a:off x="0" y="0"/>
            <a:ext cx="1142640" cy="45360"/>
          </a:xfrm>
          <a:prstGeom prst="rect">
            <a:avLst/>
          </a:prstGeom>
          <a:noFill/>
          <a:ln>
            <a:noFill/>
          </a:ln>
        </p:spPr>
        <p:txBody>
          <a:bodyPr lIns="90000" rIns="90000" tIns="45000" bIns="45000"/>
          <a:p>
            <a:pPr>
              <a:lnSpc>
                <a:spcPct val="100000"/>
              </a:lnSpc>
            </a:pPr>
            <a:fld id="{1751EBDD-A57D-4B99-A08A-557B8D74D473}" type="slidenum">
              <a:rPr lang="en-US">
                <a:solidFill>
                  <a:srgbClr val="000000"/>
                </a:solidFill>
                <a:latin typeface="Arial"/>
                <a:ea typeface="ＭＳ Ｐゴシック"/>
              </a:rPr>
              <a:t>&lt;number&gt;</a:t>
            </a:fld>
            <a:endParaRPr/>
          </a:p>
        </p:txBody>
      </p:sp>
      <p:pic>
        <p:nvPicPr>
          <p:cNvPr id="122" name="Picture 114" descr=""/>
          <p:cNvPicPr/>
          <p:nvPr/>
        </p:nvPicPr>
        <p:blipFill>
          <a:blip r:embed="rId1"/>
          <a:stretch>
            <a:fillRect/>
          </a:stretch>
        </p:blipFill>
        <p:spPr>
          <a:xfrm>
            <a:off x="1544400" y="2124000"/>
            <a:ext cx="5587560" cy="3362040"/>
          </a:xfrm>
          <a:prstGeom prst="rect">
            <a:avLst/>
          </a:prstGeom>
          <a:ln>
            <a:noFill/>
          </a:ln>
        </p:spPr>
      </p:pic>
      <p:sp>
        <p:nvSpPr>
          <p:cNvPr id="123" name="CustomShape 4"/>
          <p:cNvSpPr/>
          <p:nvPr/>
        </p:nvSpPr>
        <p:spPr>
          <a:xfrm>
            <a:off x="1828800" y="5699880"/>
            <a:ext cx="5486040" cy="548280"/>
          </a:xfrm>
          <a:prstGeom prst="rect">
            <a:avLst/>
          </a:prstGeom>
          <a:noFill/>
          <a:ln>
            <a:noFill/>
          </a:ln>
        </p:spPr>
        <p:txBody>
          <a:bodyPr lIns="90000" rIns="90000" tIns="45000" bIns="45000"/>
          <a:p>
            <a:pPr algn="ctr">
              <a:lnSpc>
                <a:spcPct val="100000"/>
              </a:lnSpc>
            </a:pPr>
            <a:r>
              <a:rPr lang="en-US" sz="2400">
                <a:solidFill>
                  <a:srgbClr val="000000"/>
                </a:solidFill>
                <a:latin typeface="Arial"/>
                <a:ea typeface="DejaVu Sans"/>
              </a:rPr>
              <a:t>IEEE 9-Bus System</a:t>
            </a:r>
            <a:endParaRPr/>
          </a:p>
        </p:txBody>
      </p:sp>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Reliability Case Study</a:t>
            </a:r>
            <a:endParaRPr/>
          </a:p>
        </p:txBody>
      </p:sp>
      <p:sp>
        <p:nvSpPr>
          <p:cNvPr id="125" name="CustomShape 2"/>
          <p:cNvSpPr/>
          <p:nvPr/>
        </p:nvSpPr>
        <p:spPr>
          <a:xfrm>
            <a:off x="685800" y="2134440"/>
            <a:ext cx="7771320" cy="220860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ea typeface="DejaVu Sans"/>
              </a:rPr>
              <a:t>Simulated single-line failures on each line</a:t>
            </a:r>
            <a:endParaRPr/>
          </a:p>
          <a:p>
            <a:pPr>
              <a:lnSpc>
                <a:spcPct val="100000"/>
              </a:lnSpc>
              <a:buFont typeface="Arial"/>
              <a:buChar char="•"/>
            </a:pPr>
            <a:r>
              <a:rPr lang="en-US">
                <a:solidFill>
                  <a:srgbClr val="000000"/>
                </a:solidFill>
                <a:latin typeface="Arial"/>
                <a:ea typeface="DejaVu Sans"/>
              </a:rPr>
              <a:t>The system is functional if 0 or 1 lines have failed; that is, if a line failure does not trigger a cascading failure, the system is functional</a:t>
            </a:r>
            <a:endParaRPr/>
          </a:p>
          <a:p>
            <a:pPr>
              <a:lnSpc>
                <a:spcPct val="100000"/>
              </a:lnSpc>
              <a:buFont typeface="Arial"/>
              <a:buChar char="•"/>
            </a:pPr>
            <a:r>
              <a:rPr lang="en-US">
                <a:solidFill>
                  <a:srgbClr val="000000"/>
                </a:solidFill>
                <a:latin typeface="Arial"/>
                <a:ea typeface="DejaVu Sans"/>
              </a:rPr>
              <a:t>Testing with PSAT determined that failures of lines 2-7, 3-9, and 1-4 caused cascading failures</a:t>
            </a:r>
            <a:endParaRPr/>
          </a:p>
          <a:p>
            <a:pPr>
              <a:lnSpc>
                <a:spcPct val="100000"/>
              </a:lnSpc>
              <a:buFont typeface="Arial"/>
              <a:buChar char="•"/>
            </a:pPr>
            <a:r>
              <a:rPr lang="en-US">
                <a:solidFill>
                  <a:srgbClr val="000000"/>
                </a:solidFill>
                <a:latin typeface="Arial"/>
                <a:ea typeface="DejaVu Sans"/>
              </a:rPr>
              <a:t>Let </a:t>
            </a:r>
            <a:r>
              <a:rPr i="1" lang="en-US">
                <a:solidFill>
                  <a:srgbClr val="000000"/>
                </a:solidFill>
                <a:latin typeface="Arial"/>
                <a:ea typeface="DejaVu Sans"/>
              </a:rPr>
              <a:t>p</a:t>
            </a:r>
            <a:r>
              <a:rPr i="1" lang="en-US" baseline="-25000">
                <a:solidFill>
                  <a:srgbClr val="000000"/>
                </a:solidFill>
                <a:latin typeface="Arial"/>
                <a:ea typeface="DejaVu Sans"/>
              </a:rPr>
              <a:t>L = 1 – qL </a:t>
            </a:r>
            <a:r>
              <a:rPr lang="en-US" baseline="-25000">
                <a:solidFill>
                  <a:srgbClr val="000000"/>
                </a:solidFill>
                <a:latin typeface="Arial"/>
                <a:ea typeface="DejaVu Sans"/>
              </a:rPr>
              <a:t>be the probability of a transmission line failing</a:t>
            </a:r>
            <a:endParaRPr/>
          </a:p>
          <a:p>
            <a:pPr>
              <a:lnSpc>
                <a:spcPct val="100000"/>
              </a:lnSpc>
              <a:buFont typeface="Arial"/>
              <a:buChar char="•"/>
            </a:pPr>
            <a:r>
              <a:rPr lang="en-US" baseline="-25000">
                <a:solidFill>
                  <a:srgbClr val="000000"/>
                </a:solidFill>
                <a:latin typeface="Arial"/>
                <a:ea typeface="DejaVu Sans"/>
              </a:rPr>
              <a:t>The system reliability can be represented as </a:t>
            </a:r>
            <a:endParaRPr/>
          </a:p>
        </p:txBody>
      </p:sp>
      <p:sp>
        <p:nvSpPr>
          <p:cNvPr id="126"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27" name="CustomShape 4"/>
          <p:cNvSpPr/>
          <p:nvPr/>
        </p:nvSpPr>
        <p:spPr>
          <a:xfrm>
            <a:off x="0" y="0"/>
            <a:ext cx="360" cy="360"/>
          </a:xfrm>
          <a:prstGeom prst="rect">
            <a:avLst/>
          </a:prstGeom>
          <a:noFill/>
          <a:ln>
            <a:noFill/>
          </a:ln>
        </p:spPr>
        <p:txBody>
          <a:bodyPr lIns="90000" rIns="90000" tIns="45000" bIns="45000"/>
          <a:p>
            <a:pPr>
              <a:lnSpc>
                <a:spcPct val="100000"/>
              </a:lnSpc>
            </a:pPr>
            <a:fld id="{77B04FB8-0841-473B-963A-E99720B03477}" type="slidenum">
              <a:rPr lang="en-US">
                <a:solidFill>
                  <a:srgbClr val="000000"/>
                </a:solidFill>
                <a:latin typeface="Arial"/>
                <a:ea typeface="ＭＳ Ｐゴシック"/>
              </a:rPr>
              <a:t>&lt;number&gt;</a:t>
            </a:fld>
            <a:endParaRPr/>
          </a:p>
        </p:txBody>
      </p:sp>
      <p:sp>
        <p:nvSpPr>
          <p:cNvPr id="128" name="CustomShape 5"/>
          <p:cNvSpPr/>
          <p:nvPr/>
        </p:nvSpPr>
        <p:spPr>
          <a:xfrm>
            <a:off x="2936160" y="4495680"/>
            <a:ext cx="2269800" cy="404640"/>
          </a:xfrm>
          <a:prstGeom prst="rect">
            <a:avLst/>
          </a:prstGeom>
          <a:noFill/>
          <a:ln>
            <a:noFill/>
          </a:ln>
        </p:spPr>
      </p:sp>
      <p:sp>
        <p:nvSpPr>
          <p:cNvPr id="129" name="CustomShape 6"/>
          <p:cNvSpPr/>
          <p:nvPr/>
        </p:nvSpPr>
        <p:spPr>
          <a:xfrm>
            <a:off x="2936160" y="4495680"/>
            <a:ext cx="2269800" cy="404640"/>
          </a:xfrm>
          <a:prstGeom prst="rect">
            <a:avLst/>
          </a:prstGeom>
          <a:blipFill>
            <a:blip r:embed="rId1"/>
            <a:stretch>
              <a:fillRect/>
            </a:stretch>
          </a:blipFill>
          <a:ln>
            <a:noFill/>
          </a:ln>
        </p:spPr>
        <p:txBody>
          <a:bodyPr lIns="90000" rIns="90000" tIns="45000" bIns="45000"/>
          <a:p>
            <a:pPr>
              <a:lnSpc>
                <a:spcPct val="100000"/>
              </a:lnSpc>
            </a:pPr>
            <a:r>
              <a:rPr lang="en-US">
                <a:solidFill>
                  <a:srgbClr val="000000"/>
                </a:solidFill>
                <a:latin typeface="Arial"/>
                <a:ea typeface="DejaVu Sans"/>
              </a:rPr>
              <a:t> </a:t>
            </a:r>
            <a:endParaRPr/>
          </a:p>
        </p:txBody>
      </p:sp>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Adding a SSSC</a:t>
            </a:r>
            <a:endParaRPr/>
          </a:p>
        </p:txBody>
      </p:sp>
      <p:sp>
        <p:nvSpPr>
          <p:cNvPr id="131" name="CustomShape 2"/>
          <p:cNvSpPr/>
          <p:nvPr/>
        </p:nvSpPr>
        <p:spPr>
          <a:xfrm>
            <a:off x="685800" y="2134440"/>
            <a:ext cx="7771320" cy="220860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ea typeface="DejaVu Sans"/>
              </a:rPr>
              <a:t>Simulated single-line failures on each line</a:t>
            </a:r>
            <a:endParaRPr/>
          </a:p>
          <a:p>
            <a:pPr>
              <a:lnSpc>
                <a:spcPct val="100000"/>
              </a:lnSpc>
              <a:buFont typeface="Arial"/>
              <a:buChar char="•"/>
            </a:pPr>
            <a:r>
              <a:rPr lang="en-US">
                <a:solidFill>
                  <a:srgbClr val="000000"/>
                </a:solidFill>
                <a:latin typeface="Arial"/>
                <a:ea typeface="DejaVu Sans"/>
              </a:rPr>
              <a:t>The system is functional if 0 or 1 lines have failed; that is, if a line failure does not trigger a cascading failure, the system is functional</a:t>
            </a:r>
            <a:endParaRPr/>
          </a:p>
          <a:p>
            <a:pPr>
              <a:lnSpc>
                <a:spcPct val="100000"/>
              </a:lnSpc>
              <a:buFont typeface="Arial"/>
              <a:buChar char="•"/>
            </a:pPr>
            <a:r>
              <a:rPr lang="en-US">
                <a:solidFill>
                  <a:srgbClr val="000000"/>
                </a:solidFill>
                <a:latin typeface="Arial"/>
                <a:ea typeface="DejaVu Sans"/>
              </a:rPr>
              <a:t>Testing with PSAT determined that failures of lines 2-7, 3-9, and 1-4 caused cascading failures</a:t>
            </a:r>
            <a:endParaRPr/>
          </a:p>
          <a:p>
            <a:pPr>
              <a:lnSpc>
                <a:spcPct val="100000"/>
              </a:lnSpc>
              <a:buFont typeface="Arial"/>
              <a:buChar char="•"/>
            </a:pPr>
            <a:r>
              <a:rPr lang="en-US">
                <a:solidFill>
                  <a:srgbClr val="000000"/>
                </a:solidFill>
                <a:latin typeface="Arial"/>
                <a:ea typeface="DejaVu Sans"/>
              </a:rPr>
              <a:t>Let </a:t>
            </a:r>
            <a:r>
              <a:rPr i="1" lang="en-US">
                <a:solidFill>
                  <a:srgbClr val="000000"/>
                </a:solidFill>
                <a:latin typeface="Arial"/>
                <a:ea typeface="DejaVu Sans"/>
              </a:rPr>
              <a:t>p</a:t>
            </a:r>
            <a:r>
              <a:rPr i="1" lang="en-US" baseline="-25000">
                <a:solidFill>
                  <a:srgbClr val="000000"/>
                </a:solidFill>
                <a:latin typeface="Arial"/>
                <a:ea typeface="DejaVu Sans"/>
              </a:rPr>
              <a:t>L = 1 – qL </a:t>
            </a:r>
            <a:r>
              <a:rPr lang="en-US" baseline="-25000">
                <a:solidFill>
                  <a:srgbClr val="000000"/>
                </a:solidFill>
                <a:latin typeface="Arial"/>
                <a:ea typeface="DejaVu Sans"/>
              </a:rPr>
              <a:t>be the probability of a transmission line failing</a:t>
            </a:r>
            <a:endParaRPr/>
          </a:p>
          <a:p>
            <a:pPr>
              <a:lnSpc>
                <a:spcPct val="100000"/>
              </a:lnSpc>
              <a:buFont typeface="Arial"/>
              <a:buChar char="•"/>
            </a:pPr>
            <a:r>
              <a:rPr lang="en-US" baseline="-25000">
                <a:solidFill>
                  <a:srgbClr val="000000"/>
                </a:solidFill>
                <a:latin typeface="Arial"/>
                <a:ea typeface="DejaVu Sans"/>
              </a:rPr>
              <a:t>The system reliability can be represented as </a:t>
            </a:r>
            <a:endParaRPr/>
          </a:p>
        </p:txBody>
      </p:sp>
      <p:sp>
        <p:nvSpPr>
          <p:cNvPr id="132"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33" name="CustomShape 4"/>
          <p:cNvSpPr/>
          <p:nvPr/>
        </p:nvSpPr>
        <p:spPr>
          <a:xfrm>
            <a:off x="0" y="0"/>
            <a:ext cx="360" cy="360"/>
          </a:xfrm>
          <a:prstGeom prst="rect">
            <a:avLst/>
          </a:prstGeom>
          <a:noFill/>
          <a:ln>
            <a:noFill/>
          </a:ln>
        </p:spPr>
        <p:txBody>
          <a:bodyPr lIns="90000" rIns="90000" tIns="45000" bIns="45000"/>
          <a:p>
            <a:pPr>
              <a:lnSpc>
                <a:spcPct val="100000"/>
              </a:lnSpc>
            </a:pPr>
            <a:fld id="{E5495B49-9066-490D-BAD9-4707EE0094A5}" type="slidenum">
              <a:rPr lang="en-US">
                <a:solidFill>
                  <a:srgbClr val="000000"/>
                </a:solidFill>
                <a:latin typeface="Arial"/>
                <a:ea typeface="ＭＳ Ｐゴシック"/>
              </a:rPr>
              <a:t>&lt;number&gt;</a:t>
            </a:fld>
            <a:endParaRPr/>
          </a:p>
        </p:txBody>
      </p:sp>
      <p:sp>
        <p:nvSpPr>
          <p:cNvPr id="134" name="CustomShape 5"/>
          <p:cNvSpPr/>
          <p:nvPr/>
        </p:nvSpPr>
        <p:spPr>
          <a:xfrm>
            <a:off x="2936160" y="4495680"/>
            <a:ext cx="2269800" cy="404640"/>
          </a:xfrm>
          <a:prstGeom prst="rect">
            <a:avLst/>
          </a:prstGeom>
          <a:noFill/>
          <a:ln>
            <a:noFill/>
          </a:ln>
        </p:spPr>
      </p:sp>
      <p:sp>
        <p:nvSpPr>
          <p:cNvPr id="135" name="CustomShape 6"/>
          <p:cNvSpPr/>
          <p:nvPr/>
        </p:nvSpPr>
        <p:spPr>
          <a:xfrm>
            <a:off x="2936160" y="4495680"/>
            <a:ext cx="2269800" cy="404640"/>
          </a:xfrm>
          <a:prstGeom prst="rect">
            <a:avLst/>
          </a:prstGeom>
          <a:blipFill>
            <a:blip r:embed="rId1"/>
            <a:stretch>
              <a:fillRect/>
            </a:stretch>
          </a:blipFill>
          <a:ln>
            <a:noFill/>
          </a:ln>
        </p:spPr>
        <p:txBody>
          <a:bodyPr lIns="90000" rIns="90000" tIns="45000" bIns="45000"/>
          <a:p>
            <a:pPr>
              <a:lnSpc>
                <a:spcPct val="100000"/>
              </a:lnSpc>
            </a:pPr>
            <a:r>
              <a:rPr lang="en-US">
                <a:solidFill>
                  <a:srgbClr val="000000"/>
                </a:solidFill>
                <a:latin typeface="Arial"/>
                <a:ea typeface="DejaVu Sans"/>
              </a:rPr>
              <a:t> </a:t>
            </a:r>
            <a:endParaRPr/>
          </a:p>
        </p:txBody>
      </p:sp>
    </p:spTree>
  </p:cSld>
  <p:timing>
    <p:tnLst>
      <p:par>
        <p:cTn id="36" dur="indefinite" restart="never" nodeType="tmRoot">
          <p:childTnLst>
            <p:seq>
              <p:cTn id="37" nodeType="mainSeq">
                <p:childTnLst>
                  <p:par>
                    <p:cTn id="3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Effect of SSSC</a:t>
            </a:r>
            <a:endParaRPr/>
          </a:p>
        </p:txBody>
      </p:sp>
      <p:sp>
        <p:nvSpPr>
          <p:cNvPr id="137" name="CustomShape 2"/>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38" name="CustomShape 3"/>
          <p:cNvSpPr/>
          <p:nvPr/>
        </p:nvSpPr>
        <p:spPr>
          <a:xfrm>
            <a:off x="0" y="0"/>
            <a:ext cx="360" cy="360"/>
          </a:xfrm>
          <a:prstGeom prst="rect">
            <a:avLst/>
          </a:prstGeom>
          <a:noFill/>
          <a:ln>
            <a:noFill/>
          </a:ln>
        </p:spPr>
        <p:txBody>
          <a:bodyPr lIns="90000" rIns="90000" tIns="45000" bIns="45000"/>
          <a:p>
            <a:pPr>
              <a:lnSpc>
                <a:spcPct val="100000"/>
              </a:lnSpc>
            </a:pPr>
            <a:fld id="{7F0E653A-5BDC-4916-8491-DCC9F55ACEBC}" type="slidenum">
              <a:rPr lang="en-US">
                <a:solidFill>
                  <a:srgbClr val="000000"/>
                </a:solidFill>
                <a:latin typeface="Arial"/>
                <a:ea typeface="ＭＳ Ｐゴシック"/>
              </a:rPr>
              <a:t>&lt;number&gt;</a:t>
            </a:fld>
            <a:endParaRPr/>
          </a:p>
        </p:txBody>
      </p:sp>
      <p:pic>
        <p:nvPicPr>
          <p:cNvPr id="139" name="Picture 126" descr=""/>
          <p:cNvPicPr/>
          <p:nvPr/>
        </p:nvPicPr>
        <p:blipFill>
          <a:blip r:embed="rId1"/>
          <a:stretch>
            <a:fillRect/>
          </a:stretch>
        </p:blipFill>
        <p:spPr>
          <a:xfrm>
            <a:off x="802800" y="1981080"/>
            <a:ext cx="7537680" cy="4103280"/>
          </a:xfrm>
          <a:prstGeom prst="rect">
            <a:avLst/>
          </a:prstGeom>
          <a:ln>
            <a:noFill/>
          </a:ln>
        </p:spPr>
      </p:pic>
    </p:spTree>
  </p:cSld>
  <p:timing>
    <p:tnLst>
      <p:par>
        <p:cTn id="39" dur="indefinite" restart="never" nodeType="tmRoot">
          <p:childTnLst>
            <p:seq>
              <p:cTn id="40" nodeType="mainSeq">
                <p:childTnLst>
                  <p:par>
                    <p:cTn id="4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Resilience Case Study</a:t>
            </a:r>
            <a:endParaRPr/>
          </a:p>
        </p:txBody>
      </p:sp>
      <p:sp>
        <p:nvSpPr>
          <p:cNvPr id="141" name="CustomShape 2"/>
          <p:cNvSpPr/>
          <p:nvPr/>
        </p:nvSpPr>
        <p:spPr>
          <a:xfrm>
            <a:off x="685800" y="1981800"/>
            <a:ext cx="7771320" cy="41137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ＭＳ Ｐゴシック"/>
              </a:rPr>
              <a:t>Compare two Figures of Merit: </a:t>
            </a:r>
            <a:endParaRPr/>
          </a:p>
          <a:p>
            <a:pPr lvl="1">
              <a:lnSpc>
                <a:spcPct val="100000"/>
              </a:lnSpc>
              <a:buFont typeface="Arial"/>
              <a:buAutoNum type="arabicParenR"/>
            </a:pPr>
            <a:r>
              <a:rPr lang="en-US" sz="2400">
                <a:solidFill>
                  <a:srgbClr val="000000"/>
                </a:solidFill>
                <a:latin typeface="Arial"/>
                <a:ea typeface="ＭＳ Ｐゴシック"/>
              </a:rPr>
              <a:t>Power Flow on Line 1-4 </a:t>
            </a:r>
            <a:endParaRPr/>
          </a:p>
          <a:p>
            <a:pPr lvl="1">
              <a:lnSpc>
                <a:spcPct val="100000"/>
              </a:lnSpc>
              <a:buFont typeface="Arial"/>
              <a:buAutoNum type="arabicParenR"/>
            </a:pPr>
            <a:r>
              <a:rPr lang="en-US" sz="2400">
                <a:solidFill>
                  <a:srgbClr val="000000"/>
                </a:solidFill>
                <a:latin typeface="Arial"/>
                <a:ea typeface="ＭＳ Ｐゴシック"/>
              </a:rPr>
              <a:t>Voltage on Bus 8</a:t>
            </a:r>
            <a:endParaRPr/>
          </a:p>
          <a:p>
            <a:pPr>
              <a:lnSpc>
                <a:spcPct val="100000"/>
              </a:lnSpc>
              <a:buFont typeface="Arial"/>
              <a:buChar char="•"/>
            </a:pPr>
            <a:r>
              <a:rPr lang="en-US" sz="2400">
                <a:solidFill>
                  <a:srgbClr val="000000"/>
                </a:solidFill>
                <a:latin typeface="Arial"/>
                <a:ea typeface="ＭＳ Ｐゴシック"/>
              </a:rPr>
              <a:t>Study the most severe failure: outage of lines 2-7,5-7, and 7-8</a:t>
            </a:r>
            <a:endParaRPr/>
          </a:p>
          <a:p>
            <a:pPr>
              <a:lnSpc>
                <a:spcPct val="100000"/>
              </a:lnSpc>
              <a:buFont typeface="Arial"/>
              <a:buChar char="•"/>
            </a:pPr>
            <a:r>
              <a:rPr lang="en-US" sz="2400">
                <a:solidFill>
                  <a:srgbClr val="000000"/>
                </a:solidFill>
                <a:latin typeface="Arial"/>
                <a:ea typeface="ＭＳ Ｐゴシック"/>
              </a:rPr>
              <a:t>Two recovery strategies considered:</a:t>
            </a:r>
            <a:endParaRPr/>
          </a:p>
          <a:p>
            <a:pPr lvl="1">
              <a:lnSpc>
                <a:spcPct val="100000"/>
              </a:lnSpc>
              <a:buFont typeface="Arial"/>
              <a:buAutoNum type="arabicParenR"/>
            </a:pPr>
            <a:r>
              <a:rPr lang="en-US" sz="2400">
                <a:solidFill>
                  <a:srgbClr val="000000"/>
                </a:solidFill>
                <a:latin typeface="Arial"/>
                <a:ea typeface="ＭＳ Ｐゴシック"/>
              </a:rPr>
              <a:t>Recover lines 7-8, 5-7, and 2-7, in order</a:t>
            </a:r>
            <a:endParaRPr/>
          </a:p>
          <a:p>
            <a:pPr lvl="1">
              <a:lnSpc>
                <a:spcPct val="100000"/>
              </a:lnSpc>
              <a:buFont typeface="Arial"/>
              <a:buAutoNum type="arabicParenR"/>
            </a:pPr>
            <a:r>
              <a:rPr lang="en-US" sz="2400">
                <a:solidFill>
                  <a:srgbClr val="000000"/>
                </a:solidFill>
                <a:latin typeface="Arial"/>
                <a:ea typeface="ＭＳ Ｐゴシック"/>
              </a:rPr>
              <a:t>Recover lines 5-7, 7-8, and 2-7, in order </a:t>
            </a:r>
            <a:endParaRPr/>
          </a:p>
          <a:p>
            <a:pPr>
              <a:lnSpc>
                <a:spcPct val="100000"/>
              </a:lnSpc>
            </a:pPr>
            <a:endParaRPr/>
          </a:p>
        </p:txBody>
      </p:sp>
      <p:sp>
        <p:nvSpPr>
          <p:cNvPr id="142"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43" name="CustomShape 4"/>
          <p:cNvSpPr/>
          <p:nvPr/>
        </p:nvSpPr>
        <p:spPr>
          <a:xfrm>
            <a:off x="0" y="0"/>
            <a:ext cx="360" cy="360"/>
          </a:xfrm>
          <a:prstGeom prst="rect">
            <a:avLst/>
          </a:prstGeom>
          <a:noFill/>
          <a:ln>
            <a:noFill/>
          </a:ln>
        </p:spPr>
        <p:txBody>
          <a:bodyPr lIns="90000" rIns="90000" tIns="45000" bIns="45000"/>
          <a:p>
            <a:pPr>
              <a:lnSpc>
                <a:spcPct val="100000"/>
              </a:lnSpc>
            </a:pPr>
            <a:fld id="{5BD58735-2062-4460-93A4-6F2CD1FC109B}" type="slidenum">
              <a:rPr lang="en-US">
                <a:solidFill>
                  <a:srgbClr val="000000"/>
                </a:solidFill>
                <a:latin typeface="Arial"/>
                <a:ea typeface="ＭＳ Ｐゴシック"/>
              </a:rPr>
              <a:t>&lt;number&gt;</a:t>
            </a:fld>
            <a:endParaRPr/>
          </a:p>
        </p:txBody>
      </p:sp>
    </p:spTree>
  </p:cSld>
  <p:timing>
    <p:tnLst>
      <p:par>
        <p:cTn id="42" dur="indefinite" restart="never" nodeType="tmRoot">
          <p:childTnLst>
            <p:seq>
              <p:cTn id="43" nodeType="mainSeq">
                <p:childTnLst>
                  <p:par>
                    <p:cTn id="4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134640" y="1066680"/>
            <a:ext cx="8533440" cy="76104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Recovery Results</a:t>
            </a:r>
            <a:endParaRPr/>
          </a:p>
        </p:txBody>
      </p:sp>
      <p:sp>
        <p:nvSpPr>
          <p:cNvPr id="145" name="CustomShape 2"/>
          <p:cNvSpPr/>
          <p:nvPr/>
        </p:nvSpPr>
        <p:spPr>
          <a:xfrm>
            <a:off x="0" y="0"/>
            <a:ext cx="360" cy="360"/>
          </a:xfrm>
          <a:prstGeom prst="rect">
            <a:avLst/>
          </a:prstGeom>
          <a:noFill/>
          <a:ln>
            <a:noFill/>
          </a:ln>
        </p:spPr>
        <p:txBody>
          <a:bodyPr lIns="90000" rIns="90000" tIns="45000" bIns="45000"/>
          <a:p>
            <a:pPr>
              <a:lnSpc>
                <a:spcPct val="100000"/>
              </a:lnSpc>
            </a:pPr>
            <a:fld id="{EA1497AD-25DF-491C-97CA-B8A9321E5B65}" type="slidenum">
              <a:rPr lang="en-US">
                <a:solidFill>
                  <a:srgbClr val="000000"/>
                </a:solidFill>
                <a:latin typeface="Arial"/>
                <a:ea typeface="ＭＳ Ｐゴシック"/>
              </a:rPr>
              <a:t>&lt;number&gt;</a:t>
            </a:fld>
            <a:endParaRPr/>
          </a:p>
        </p:txBody>
      </p:sp>
      <p:sp>
        <p:nvSpPr>
          <p:cNvPr id="146" name="CustomShape 3"/>
          <p:cNvSpPr/>
          <p:nvPr/>
        </p:nvSpPr>
        <p:spPr>
          <a:xfrm>
            <a:off x="1963080" y="621288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pic>
        <p:nvPicPr>
          <p:cNvPr id="147" name="Picture 138" descr=""/>
          <p:cNvPicPr/>
          <p:nvPr/>
        </p:nvPicPr>
        <p:blipFill>
          <a:blip r:embed="rId1"/>
          <a:stretch>
            <a:fillRect/>
          </a:stretch>
        </p:blipFill>
        <p:spPr>
          <a:xfrm>
            <a:off x="480960" y="4191120"/>
            <a:ext cx="3695760" cy="1683000"/>
          </a:xfrm>
          <a:prstGeom prst="rect">
            <a:avLst/>
          </a:prstGeom>
          <a:ln>
            <a:noFill/>
          </a:ln>
        </p:spPr>
      </p:pic>
      <p:pic>
        <p:nvPicPr>
          <p:cNvPr id="148" name="" descr=""/>
          <p:cNvPicPr/>
          <p:nvPr/>
        </p:nvPicPr>
        <p:blipFill>
          <a:blip r:embed="rId2"/>
          <a:stretch>
            <a:fillRect/>
          </a:stretch>
        </p:blipFill>
        <p:spPr>
          <a:xfrm>
            <a:off x="3299760" y="2011680"/>
            <a:ext cx="4410720" cy="2008800"/>
          </a:xfrm>
          <a:prstGeom prst="rect">
            <a:avLst/>
          </a:prstGeom>
          <a:ln>
            <a:noFill/>
          </a:ln>
        </p:spPr>
      </p:pic>
    </p:spTree>
  </p:cSld>
  <p:timing>
    <p:tnLst>
      <p:par>
        <p:cTn id="45" dur="indefinite" restart="never" nodeType="tmRoot">
          <p:childTnLst>
            <p:seq>
              <p:cTn id="46" nodeType="mainSeq">
                <p:childTnLst>
                  <p:par>
                    <p:cTn id="4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685800" y="91512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Resilience Conclusions</a:t>
            </a:r>
            <a:endParaRPr/>
          </a:p>
        </p:txBody>
      </p:sp>
      <p:sp>
        <p:nvSpPr>
          <p:cNvPr id="150" name="CustomShape 2"/>
          <p:cNvSpPr/>
          <p:nvPr/>
        </p:nvSpPr>
        <p:spPr>
          <a:xfrm>
            <a:off x="685800" y="2058120"/>
            <a:ext cx="7771320" cy="41137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ＭＳ Ｐゴシック"/>
              </a:rPr>
              <a:t>First FOM (Power Flow on Line 1-4) yields almost identical values for both recovery strategies and cannot be used to compare them</a:t>
            </a:r>
            <a:endParaRPr/>
          </a:p>
          <a:p>
            <a:pPr>
              <a:lnSpc>
                <a:spcPct val="100000"/>
              </a:lnSpc>
              <a:buFont typeface="Arial"/>
              <a:buChar char="•"/>
            </a:pPr>
            <a:r>
              <a:rPr lang="en-US" sz="2400">
                <a:solidFill>
                  <a:srgbClr val="000000"/>
                </a:solidFill>
                <a:latin typeface="Arial"/>
                <a:ea typeface="ＭＳ Ｐゴシック"/>
              </a:rPr>
              <a:t>Second FOM (Voltage on Bus 8) yields better values for the second strategy, so it is recommended for recovery from this situation</a:t>
            </a:r>
            <a:endParaRPr/>
          </a:p>
        </p:txBody>
      </p:sp>
      <p:sp>
        <p:nvSpPr>
          <p:cNvPr id="151"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52" name="CustomShape 4"/>
          <p:cNvSpPr/>
          <p:nvPr/>
        </p:nvSpPr>
        <p:spPr>
          <a:xfrm>
            <a:off x="0" y="0"/>
            <a:ext cx="360" cy="360"/>
          </a:xfrm>
          <a:prstGeom prst="rect">
            <a:avLst/>
          </a:prstGeom>
          <a:noFill/>
          <a:ln>
            <a:noFill/>
          </a:ln>
        </p:spPr>
        <p:txBody>
          <a:bodyPr lIns="90000" rIns="90000" tIns="45000" bIns="45000"/>
          <a:p>
            <a:pPr>
              <a:lnSpc>
                <a:spcPct val="100000"/>
              </a:lnSpc>
            </a:pPr>
            <a:fld id="{ED87AF50-A093-4DF3-8E63-901CC0C3B342}" type="slidenum">
              <a:rPr lang="en-US">
                <a:solidFill>
                  <a:srgbClr val="000000"/>
                </a:solidFill>
                <a:latin typeface="Arial"/>
                <a:ea typeface="ＭＳ Ｐゴシック"/>
              </a:rPr>
              <a:t>&lt;number&gt;</a:t>
            </a:fld>
            <a:endParaRPr/>
          </a:p>
        </p:txBody>
      </p:sp>
    </p:spTree>
  </p:cSld>
  <p:timing>
    <p:tnLst>
      <p:par>
        <p:cTn id="48" dur="indefinite" restart="never" nodeType="tmRoot">
          <p:childTnLst>
            <p:seq>
              <p:cTn id="49" nodeType="mainSeq">
                <p:childTnLst>
                  <p:par>
                    <p:cTn id="5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685800" y="91512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Summary of contributions</a:t>
            </a:r>
            <a:endParaRPr/>
          </a:p>
        </p:txBody>
      </p:sp>
      <p:sp>
        <p:nvSpPr>
          <p:cNvPr id="154" name="CustomShape 2"/>
          <p:cNvSpPr/>
          <p:nvPr/>
        </p:nvSpPr>
        <p:spPr>
          <a:xfrm>
            <a:off x="468000" y="2161800"/>
            <a:ext cx="7989120" cy="3781440"/>
          </a:xfrm>
          <a:prstGeom prst="rect">
            <a:avLst/>
          </a:prstGeom>
          <a:noFill/>
          <a:ln>
            <a:noFill/>
          </a:ln>
        </p:spPr>
        <p:txBody>
          <a:bodyPr lIns="90000" rIns="90000" tIns="45000" bIns="45000"/>
          <a:p>
            <a:pPr>
              <a:lnSpc>
                <a:spcPct val="90000"/>
              </a:lnSpc>
              <a:buFont typeface="Arial"/>
              <a:buChar char="•"/>
            </a:pPr>
            <a:r>
              <a:rPr lang="en-US" sz="2400">
                <a:solidFill>
                  <a:srgbClr val="000000"/>
                </a:solidFill>
                <a:latin typeface="Arial"/>
                <a:ea typeface="ＭＳ Ｐゴシック"/>
              </a:rPr>
              <a:t>Developed a Markovian model for power system reliability quantification</a:t>
            </a:r>
            <a:endParaRPr/>
          </a:p>
          <a:p>
            <a:pPr>
              <a:lnSpc>
                <a:spcPct val="90000"/>
              </a:lnSpc>
              <a:buFont typeface="Arial"/>
              <a:buChar char="•"/>
            </a:pPr>
            <a:r>
              <a:rPr lang="en-US" sz="2400">
                <a:solidFill>
                  <a:srgbClr val="000000"/>
                </a:solidFill>
                <a:latin typeface="Arial"/>
                <a:ea typeface="ＭＳ Ｐゴシック"/>
              </a:rPr>
              <a:t>Applied this model to the IEEE 9-bus system, both with and without a control device</a:t>
            </a:r>
            <a:endParaRPr/>
          </a:p>
          <a:p>
            <a:pPr>
              <a:lnSpc>
                <a:spcPct val="90000"/>
              </a:lnSpc>
              <a:buFont typeface="Arial"/>
              <a:buChar char="•"/>
            </a:pPr>
            <a:r>
              <a:rPr lang="en-US" sz="2400">
                <a:solidFill>
                  <a:srgbClr val="000000"/>
                </a:solidFill>
                <a:latin typeface="Arial"/>
                <a:ea typeface="ＭＳ Ｐゴシック"/>
              </a:rPr>
              <a:t>Selected metrics for measuring the resilience of different recovery strategies</a:t>
            </a:r>
            <a:endParaRPr/>
          </a:p>
          <a:p>
            <a:pPr>
              <a:lnSpc>
                <a:spcPct val="90000"/>
              </a:lnSpc>
            </a:pPr>
            <a:endParaRPr/>
          </a:p>
        </p:txBody>
      </p:sp>
      <p:sp>
        <p:nvSpPr>
          <p:cNvPr id="155"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56" name="CustomShape 4"/>
          <p:cNvSpPr/>
          <p:nvPr/>
        </p:nvSpPr>
        <p:spPr>
          <a:xfrm>
            <a:off x="0" y="0"/>
            <a:ext cx="360" cy="360"/>
          </a:xfrm>
          <a:prstGeom prst="rect">
            <a:avLst/>
          </a:prstGeom>
          <a:noFill/>
          <a:ln>
            <a:noFill/>
          </a:ln>
        </p:spPr>
        <p:txBody>
          <a:bodyPr lIns="90000" rIns="90000" tIns="45000" bIns="45000"/>
          <a:p>
            <a:pPr>
              <a:lnSpc>
                <a:spcPct val="100000"/>
              </a:lnSpc>
            </a:pPr>
            <a:fld id="{14BF55E1-2015-49EE-B8DA-38CA69750183}" type="slidenum">
              <a:rPr lang="en-US">
                <a:solidFill>
                  <a:srgbClr val="000000"/>
                </a:solidFill>
                <a:latin typeface="Arial"/>
                <a:ea typeface="ＭＳ Ｐゴシック"/>
              </a:rPr>
              <a:t>&lt;number&gt;</a:t>
            </a:fld>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Conclusions</a:t>
            </a:r>
            <a:endParaRPr/>
          </a:p>
        </p:txBody>
      </p:sp>
      <p:sp>
        <p:nvSpPr>
          <p:cNvPr id="158" name="CustomShape 2"/>
          <p:cNvSpPr/>
          <p:nvPr/>
        </p:nvSpPr>
        <p:spPr>
          <a:xfrm>
            <a:off x="580320" y="2134440"/>
            <a:ext cx="7771320" cy="3656520"/>
          </a:xfrm>
          <a:prstGeom prst="rect">
            <a:avLst/>
          </a:prstGeom>
          <a:noFill/>
          <a:ln>
            <a:noFill/>
          </a:ln>
        </p:spPr>
        <p:txBody>
          <a:bodyPr lIns="90000" rIns="90000" tIns="45000" bIns="45000"/>
          <a:p>
            <a:pPr>
              <a:lnSpc>
                <a:spcPct val="100000"/>
              </a:lnSpc>
              <a:buFont typeface="Arial"/>
              <a:buChar char="•"/>
            </a:pPr>
            <a:r>
              <a:rPr lang="en-US" sz="2000">
                <a:solidFill>
                  <a:srgbClr val="000000"/>
                </a:solidFill>
                <a:latin typeface="Arial"/>
                <a:ea typeface="ＭＳ Ｐゴシック"/>
              </a:rPr>
              <a:t>In order to improve power systems with cyber control devices, we must be able to quantify the reliability of the system—its ability to remain functional</a:t>
            </a:r>
            <a:endParaRPr/>
          </a:p>
          <a:p>
            <a:pPr>
              <a:lnSpc>
                <a:spcPct val="100000"/>
              </a:lnSpc>
              <a:buFont typeface="Arial"/>
              <a:buChar char="•"/>
            </a:pPr>
            <a:r>
              <a:rPr lang="en-US" sz="2000">
                <a:solidFill>
                  <a:srgbClr val="000000"/>
                </a:solidFill>
                <a:latin typeface="Arial"/>
                <a:ea typeface="ＭＳ Ｐゴシック"/>
              </a:rPr>
              <a:t>In order to recover failed systems, we must be able to determine system resilience—how quickly the system can bounce back from failure</a:t>
            </a:r>
            <a:endParaRPr/>
          </a:p>
          <a:p>
            <a:pPr>
              <a:lnSpc>
                <a:spcPct val="100000"/>
              </a:lnSpc>
              <a:buFont typeface="Arial"/>
              <a:buChar char="•"/>
            </a:pPr>
            <a:r>
              <a:rPr lang="en-US" sz="2000">
                <a:solidFill>
                  <a:srgbClr val="000000"/>
                </a:solidFill>
                <a:latin typeface="Arial"/>
                <a:ea typeface="ＭＳ Ｐゴシック"/>
              </a:rPr>
              <a:t>We have demonstrated models and techniques for measuring both reliability and resilience</a:t>
            </a:r>
            <a:endParaRPr/>
          </a:p>
          <a:p>
            <a:pPr>
              <a:lnSpc>
                <a:spcPct val="100000"/>
              </a:lnSpc>
              <a:buFont typeface="Arial"/>
              <a:buChar char="•"/>
            </a:pPr>
            <a:r>
              <a:rPr lang="en-US" sz="2000">
                <a:solidFill>
                  <a:srgbClr val="000000"/>
                </a:solidFill>
                <a:latin typeface="Arial"/>
                <a:ea typeface="ＭＳ Ｐゴシック"/>
              </a:rPr>
              <a:t>These techniques can be expanded to many fields, including other critical infrastructures and software engineering</a:t>
            </a:r>
            <a:endParaRPr/>
          </a:p>
        </p:txBody>
      </p:sp>
      <p:sp>
        <p:nvSpPr>
          <p:cNvPr id="159"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60" name="CustomShape 4"/>
          <p:cNvSpPr/>
          <p:nvPr/>
        </p:nvSpPr>
        <p:spPr>
          <a:xfrm>
            <a:off x="0" y="0"/>
            <a:ext cx="360" cy="360"/>
          </a:xfrm>
          <a:prstGeom prst="rect">
            <a:avLst/>
          </a:prstGeom>
          <a:noFill/>
          <a:ln>
            <a:noFill/>
          </a:ln>
        </p:spPr>
        <p:txBody>
          <a:bodyPr lIns="90000" rIns="90000" tIns="45000" bIns="45000"/>
          <a:p>
            <a:pPr>
              <a:lnSpc>
                <a:spcPct val="100000"/>
              </a:lnSpc>
            </a:pPr>
            <a:fld id="{78F9F723-666D-4F44-B5E6-5D6408A79D52}" type="slidenum">
              <a:rPr lang="en-US">
                <a:solidFill>
                  <a:srgbClr val="000000"/>
                </a:solidFill>
                <a:latin typeface="Arial"/>
                <a:ea typeface="ＭＳ Ｐゴシック"/>
              </a:rPr>
              <a:t>&lt;number&gt;</a:t>
            </a:fld>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3600"/>
            <a:ext cx="8228880" cy="1144800"/>
          </a:xfrm>
          <a:prstGeom prst="rect">
            <a:avLst/>
          </a:prstGeom>
        </p:spPr>
        <p:txBody>
          <a:bodyPr lIns="0" rIns="0" tIns="0" bIns="0" anchor="ctr"/>
          <a:p>
            <a:endParaRPr/>
          </a:p>
        </p:txBody>
      </p:sp>
    </p:spTree>
  </p:cSld>
  <p:timing>
    <p:tnLst>
      <p:par>
        <p:cTn id="4" dur="indefinite" restart="never" nodeType="tmRoot">
          <p:childTnLst>
            <p:seq>
              <p:cTn id="5"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685800" y="91476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Overview </a:t>
            </a:r>
            <a:endParaRPr/>
          </a:p>
        </p:txBody>
      </p:sp>
      <p:sp>
        <p:nvSpPr>
          <p:cNvPr id="82" name="CustomShape 2"/>
          <p:cNvSpPr/>
          <p:nvPr/>
        </p:nvSpPr>
        <p:spPr>
          <a:xfrm>
            <a:off x="685800" y="1981440"/>
            <a:ext cx="7771320" cy="41137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ＭＳ Ｐゴシック"/>
              </a:rPr>
              <a:t>Motivation</a:t>
            </a:r>
            <a:endParaRPr/>
          </a:p>
          <a:p>
            <a:pPr>
              <a:lnSpc>
                <a:spcPct val="100000"/>
              </a:lnSpc>
              <a:buFont typeface="Arial"/>
              <a:buChar char="•"/>
            </a:pPr>
            <a:r>
              <a:rPr lang="en-US" sz="2400">
                <a:solidFill>
                  <a:srgbClr val="000000"/>
                </a:solidFill>
                <a:latin typeface="Arial"/>
                <a:ea typeface="ＭＳ Ｐゴシック"/>
              </a:rPr>
              <a:t>Introduction</a:t>
            </a:r>
            <a:endParaRPr/>
          </a:p>
          <a:p>
            <a:pPr>
              <a:lnSpc>
                <a:spcPct val="100000"/>
              </a:lnSpc>
              <a:buFont typeface="Arial"/>
              <a:buChar char="•"/>
            </a:pPr>
            <a:r>
              <a:rPr lang="en-US" sz="2400">
                <a:solidFill>
                  <a:srgbClr val="000000"/>
                </a:solidFill>
                <a:latin typeface="Arial"/>
                <a:ea typeface="ＭＳ Ｐゴシック"/>
              </a:rPr>
              <a:t>Reliability and Resilience Metrics</a:t>
            </a:r>
            <a:endParaRPr/>
          </a:p>
          <a:p>
            <a:pPr>
              <a:lnSpc>
                <a:spcPct val="100000"/>
              </a:lnSpc>
              <a:buFont typeface="Arial"/>
              <a:buChar char="•"/>
            </a:pPr>
            <a:r>
              <a:rPr lang="en-US" sz="2400">
                <a:solidFill>
                  <a:srgbClr val="000000"/>
                </a:solidFill>
                <a:latin typeface="Arial"/>
                <a:ea typeface="ＭＳ Ｐゴシック"/>
              </a:rPr>
              <a:t>Reliability Case Study</a:t>
            </a:r>
            <a:endParaRPr/>
          </a:p>
          <a:p>
            <a:pPr>
              <a:lnSpc>
                <a:spcPct val="100000"/>
              </a:lnSpc>
              <a:buFont typeface="Arial"/>
              <a:buChar char="•"/>
            </a:pPr>
            <a:r>
              <a:rPr lang="en-US" sz="2400">
                <a:solidFill>
                  <a:srgbClr val="000000"/>
                </a:solidFill>
                <a:latin typeface="Arial"/>
                <a:ea typeface="ＭＳ Ｐゴシック"/>
              </a:rPr>
              <a:t>Resilience Case Study</a:t>
            </a:r>
            <a:endParaRPr/>
          </a:p>
          <a:p>
            <a:pPr>
              <a:lnSpc>
                <a:spcPct val="100000"/>
              </a:lnSpc>
              <a:buFont typeface="Arial"/>
              <a:buChar char="•"/>
            </a:pPr>
            <a:r>
              <a:rPr lang="en-US" sz="2400">
                <a:solidFill>
                  <a:srgbClr val="000000"/>
                </a:solidFill>
                <a:latin typeface="Arial"/>
                <a:ea typeface="ＭＳ Ｐゴシック"/>
              </a:rPr>
              <a:t>Contributions and Conclusions</a:t>
            </a:r>
            <a:endParaRPr/>
          </a:p>
        </p:txBody>
      </p:sp>
      <p:sp>
        <p:nvSpPr>
          <p:cNvPr id="83"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84" name="CustomShape 4"/>
          <p:cNvSpPr/>
          <p:nvPr/>
        </p:nvSpPr>
        <p:spPr>
          <a:xfrm>
            <a:off x="0" y="0"/>
            <a:ext cx="360" cy="360"/>
          </a:xfrm>
          <a:prstGeom prst="rect">
            <a:avLst/>
          </a:prstGeom>
          <a:noFill/>
          <a:ln>
            <a:noFill/>
          </a:ln>
        </p:spPr>
        <p:txBody>
          <a:bodyPr lIns="90000" rIns="90000" tIns="45000" bIns="45000"/>
          <a:p>
            <a:pPr>
              <a:lnSpc>
                <a:spcPct val="100000"/>
              </a:lnSpc>
            </a:pPr>
            <a:fld id="{13B1FDD0-11CE-4F24-818A-934B808655E4}" type="slidenum">
              <a:rPr lang="en-US">
                <a:solidFill>
                  <a:srgbClr val="000000"/>
                </a:solidFill>
                <a:latin typeface="Arial"/>
                <a:ea typeface="ＭＳ Ｐゴシック"/>
              </a:rPr>
              <a:t>&lt;number&gt;</a:t>
            </a:fld>
            <a:endParaRPr/>
          </a:p>
        </p:txBody>
      </p:sp>
    </p:spTree>
  </p:cSld>
  <p:timing>
    <p:tnLst>
      <p:par>
        <p:cTn id="6" dur="indefinite" restart="never" nodeType="tmRoot">
          <p:childTnLst>
            <p:seq>
              <p:cTn id="7" nodeType="mainSeq">
                <p:childTnLst>
                  <p:par>
                    <p:cTn id="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685800" y="91476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宋体"/>
              </a:rPr>
              <a:t>Motivation</a:t>
            </a:r>
            <a:endParaRPr/>
          </a:p>
        </p:txBody>
      </p:sp>
      <p:sp>
        <p:nvSpPr>
          <p:cNvPr id="86" name="CustomShape 2"/>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87" name="CustomShape 3"/>
          <p:cNvSpPr/>
          <p:nvPr/>
        </p:nvSpPr>
        <p:spPr>
          <a:xfrm>
            <a:off x="0" y="0"/>
            <a:ext cx="360" cy="360"/>
          </a:xfrm>
          <a:prstGeom prst="rect">
            <a:avLst/>
          </a:prstGeom>
          <a:noFill/>
          <a:ln>
            <a:noFill/>
          </a:ln>
        </p:spPr>
        <p:txBody>
          <a:bodyPr lIns="90000" rIns="90000" tIns="45000" bIns="45000"/>
          <a:p>
            <a:pPr>
              <a:lnSpc>
                <a:spcPct val="100000"/>
              </a:lnSpc>
            </a:pPr>
            <a:fld id="{8E001EE6-A6C4-4D44-B872-3A8C7A57B50D}" type="slidenum">
              <a:rPr lang="en-US">
                <a:solidFill>
                  <a:srgbClr val="000000"/>
                </a:solidFill>
                <a:latin typeface="Arial"/>
                <a:ea typeface="ＭＳ Ｐゴシック"/>
              </a:rPr>
              <a:t>&lt;number&gt;</a:t>
            </a:fld>
            <a:endParaRPr/>
          </a:p>
        </p:txBody>
      </p:sp>
      <p:sp>
        <p:nvSpPr>
          <p:cNvPr id="88" name="CustomShape 4"/>
          <p:cNvSpPr/>
          <p:nvPr/>
        </p:nvSpPr>
        <p:spPr>
          <a:xfrm>
            <a:off x="677160" y="1828800"/>
            <a:ext cx="7771320" cy="41137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DejaVu Sans"/>
              </a:rPr>
              <a:t>August 2003 Northeast Blackout: Over 100 power plants shut down as a result of a single power plant failure</a:t>
            </a:r>
            <a:endParaRPr/>
          </a:p>
          <a:p>
            <a:pPr>
              <a:lnSpc>
                <a:spcPct val="100000"/>
              </a:lnSpc>
              <a:buFont typeface="Arial"/>
              <a:buChar char="•"/>
            </a:pPr>
            <a:r>
              <a:rPr lang="en-US" sz="2400">
                <a:solidFill>
                  <a:srgbClr val="000000"/>
                </a:solidFill>
                <a:latin typeface="Arial"/>
                <a:ea typeface="DejaVu Sans"/>
              </a:rPr>
              <a:t>Plant failure caused excessive line voltage on power lines</a:t>
            </a:r>
            <a:endParaRPr/>
          </a:p>
          <a:p>
            <a:pPr>
              <a:lnSpc>
                <a:spcPct val="100000"/>
              </a:lnSpc>
              <a:buFont typeface="Arial"/>
              <a:buChar char="•"/>
            </a:pPr>
            <a:r>
              <a:rPr lang="en-US" sz="2400">
                <a:solidFill>
                  <a:srgbClr val="000000"/>
                </a:solidFill>
                <a:latin typeface="Arial"/>
                <a:ea typeface="DejaVu Sans"/>
              </a:rPr>
              <a:t>August 2011 San Diego Blackout: Similar causes, although 8 years later</a:t>
            </a:r>
            <a:endParaRPr/>
          </a:p>
          <a:p>
            <a:pPr>
              <a:lnSpc>
                <a:spcPct val="100000"/>
              </a:lnSpc>
            </a:pPr>
            <a:endParaRPr/>
          </a:p>
        </p:txBody>
      </p:sp>
    </p:spTree>
  </p:cSld>
  <p:timing>
    <p:tnLst>
      <p:par>
        <p:cTn id="9" dur="indefinite" restart="never" nodeType="tmRoot">
          <p:childTnLst>
            <p:seq>
              <p:cTn id="10" nodeType="mainSeq">
                <p:childTnLst>
                  <p:par>
                    <p:cTn id="1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685800" y="914760"/>
            <a:ext cx="7771320" cy="1141920"/>
          </a:xfrm>
          <a:prstGeom prst="rect">
            <a:avLst/>
          </a:prstGeom>
          <a:noFill/>
          <a:ln>
            <a:noFill/>
          </a:ln>
        </p:spPr>
        <p:txBody>
          <a:bodyPr lIns="92160" rIns="92160" tIns="46080" bIns="46080" anchor="ctr"/>
          <a:p>
            <a:pPr algn="ctr">
              <a:lnSpc>
                <a:spcPct val="100000"/>
              </a:lnSpc>
            </a:pPr>
            <a:r>
              <a:rPr lang="en-US" sz="3600">
                <a:solidFill>
                  <a:srgbClr val="000000"/>
                </a:solidFill>
                <a:latin typeface="Arial"/>
                <a:ea typeface="宋体"/>
              </a:rPr>
              <a:t>Introduction</a:t>
            </a:r>
            <a:endParaRPr/>
          </a:p>
        </p:txBody>
      </p:sp>
      <p:sp>
        <p:nvSpPr>
          <p:cNvPr id="90" name="CustomShape 2"/>
          <p:cNvSpPr/>
          <p:nvPr/>
        </p:nvSpPr>
        <p:spPr>
          <a:xfrm>
            <a:off x="228600" y="1905120"/>
            <a:ext cx="8457120" cy="4742280"/>
          </a:xfrm>
          <a:prstGeom prst="rect">
            <a:avLst/>
          </a:prstGeom>
          <a:noFill/>
          <a:ln>
            <a:noFill/>
          </a:ln>
        </p:spPr>
        <p:txBody>
          <a:bodyPr lIns="92160" rIns="92160" tIns="46080" bIns="46080"/>
          <a:p>
            <a:pPr>
              <a:lnSpc>
                <a:spcPct val="100000"/>
              </a:lnSpc>
              <a:buFont typeface="Arial"/>
              <a:buChar char="•"/>
            </a:pPr>
            <a:r>
              <a:rPr lang="en-US" sz="2400">
                <a:solidFill>
                  <a:srgbClr val="000000"/>
                </a:solidFill>
                <a:latin typeface="Arial"/>
                <a:ea typeface="DejaVu Sans"/>
              </a:rPr>
              <a:t>In order to improve power systems, we need a way to measure the added reliability of those improvements</a:t>
            </a:r>
            <a:endParaRPr/>
          </a:p>
          <a:p>
            <a:pPr>
              <a:lnSpc>
                <a:spcPct val="100000"/>
              </a:lnSpc>
              <a:buFont typeface="Arial"/>
              <a:buChar char="•"/>
            </a:pPr>
            <a:r>
              <a:rPr lang="en-US" sz="2400">
                <a:solidFill>
                  <a:srgbClr val="000000"/>
                </a:solidFill>
                <a:latin typeface="Arial"/>
                <a:ea typeface="DejaVu Sans"/>
              </a:rPr>
              <a:t>Once a system has failed, we need ways to measure how quickly different ways of recovering the system restore its functionality</a:t>
            </a:r>
            <a:endParaRPr/>
          </a:p>
        </p:txBody>
      </p:sp>
      <p:sp>
        <p:nvSpPr>
          <p:cNvPr id="91"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92" name="CustomShape 4"/>
          <p:cNvSpPr/>
          <p:nvPr/>
        </p:nvSpPr>
        <p:spPr>
          <a:xfrm>
            <a:off x="0" y="0"/>
            <a:ext cx="360" cy="360"/>
          </a:xfrm>
          <a:prstGeom prst="rect">
            <a:avLst/>
          </a:prstGeom>
          <a:noFill/>
          <a:ln>
            <a:noFill/>
          </a:ln>
        </p:spPr>
        <p:txBody>
          <a:bodyPr lIns="90000" rIns="90000" tIns="45000" bIns="45000"/>
          <a:p>
            <a:pPr>
              <a:lnSpc>
                <a:spcPct val="100000"/>
              </a:lnSpc>
            </a:pPr>
            <a:fld id="{A80A65DF-3651-40A6-93FC-EE5BF01A4D46}" type="slidenum">
              <a:rPr lang="en-US">
                <a:solidFill>
                  <a:srgbClr val="000000"/>
                </a:solidFill>
                <a:latin typeface="Arial"/>
                <a:ea typeface="ＭＳ Ｐゴシック"/>
              </a:rPr>
              <a:t>&lt;number&gt;</a:t>
            </a:fld>
            <a:endParaRPr/>
          </a:p>
        </p:txBody>
      </p:sp>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685800" y="8960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System Model</a:t>
            </a:r>
            <a:endParaRPr/>
          </a:p>
        </p:txBody>
      </p:sp>
      <p:sp>
        <p:nvSpPr>
          <p:cNvPr id="94" name="CustomShape 2"/>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95" name="CustomShape 3"/>
          <p:cNvSpPr/>
          <p:nvPr/>
        </p:nvSpPr>
        <p:spPr>
          <a:xfrm>
            <a:off x="0" y="0"/>
            <a:ext cx="360" cy="360"/>
          </a:xfrm>
          <a:prstGeom prst="rect">
            <a:avLst/>
          </a:prstGeom>
          <a:noFill/>
          <a:ln>
            <a:noFill/>
          </a:ln>
        </p:spPr>
        <p:txBody>
          <a:bodyPr lIns="90000" rIns="90000" tIns="45000" bIns="45000"/>
          <a:p>
            <a:pPr>
              <a:lnSpc>
                <a:spcPct val="100000"/>
              </a:lnSpc>
            </a:pPr>
            <a:fld id="{FBEACCFC-EB49-4577-87D5-4A48AB1DAD5D}" type="slidenum">
              <a:rPr lang="en-US">
                <a:solidFill>
                  <a:srgbClr val="000000"/>
                </a:solidFill>
                <a:latin typeface="Arial"/>
                <a:ea typeface="ＭＳ Ｐゴシック"/>
              </a:rPr>
              <a:t>&lt;number&gt;</a:t>
            </a:fld>
            <a:endParaRPr/>
          </a:p>
        </p:txBody>
      </p:sp>
      <p:pic>
        <p:nvPicPr>
          <p:cNvPr id="96" name="Picture 94" descr=""/>
          <p:cNvPicPr/>
          <p:nvPr/>
        </p:nvPicPr>
        <p:blipFill>
          <a:blip r:embed="rId1"/>
          <a:stretch>
            <a:fillRect/>
          </a:stretch>
        </p:blipFill>
        <p:spPr>
          <a:xfrm>
            <a:off x="1274760" y="2263680"/>
            <a:ext cx="6651000" cy="2979360"/>
          </a:xfrm>
          <a:prstGeom prst="rect">
            <a:avLst/>
          </a:prstGeom>
          <a:ln>
            <a:noFill/>
          </a:ln>
        </p:spPr>
      </p:pic>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685800" y="914760"/>
            <a:ext cx="7771320" cy="1141920"/>
          </a:xfrm>
          <a:prstGeom prst="rect">
            <a:avLst/>
          </a:prstGeom>
          <a:noFill/>
          <a:ln>
            <a:noFill/>
          </a:ln>
        </p:spPr>
        <p:txBody>
          <a:bodyPr lIns="92160" rIns="92160" tIns="46080" bIns="46080" anchor="ctr"/>
          <a:p>
            <a:pPr algn="ctr">
              <a:lnSpc>
                <a:spcPct val="100000"/>
              </a:lnSpc>
            </a:pPr>
            <a:r>
              <a:rPr lang="en-US" sz="3600">
                <a:solidFill>
                  <a:srgbClr val="000000"/>
                </a:solidFill>
                <a:latin typeface="Arial"/>
                <a:ea typeface="宋体"/>
              </a:rPr>
              <a:t>Reliability</a:t>
            </a:r>
            <a:endParaRPr/>
          </a:p>
        </p:txBody>
      </p:sp>
      <p:sp>
        <p:nvSpPr>
          <p:cNvPr id="98" name="CustomShape 2"/>
          <p:cNvSpPr/>
          <p:nvPr/>
        </p:nvSpPr>
        <p:spPr>
          <a:xfrm>
            <a:off x="228600" y="1975320"/>
            <a:ext cx="8457120" cy="5186880"/>
          </a:xfrm>
          <a:prstGeom prst="rect">
            <a:avLst/>
          </a:prstGeom>
          <a:noFill/>
          <a:ln>
            <a:noFill/>
          </a:ln>
        </p:spPr>
        <p:txBody>
          <a:bodyPr lIns="92160" rIns="92160" tIns="46080" bIns="46080"/>
          <a:p>
            <a:pPr>
              <a:lnSpc>
                <a:spcPct val="100000"/>
              </a:lnSpc>
              <a:buFont typeface="Arial"/>
              <a:buChar char="•"/>
            </a:pPr>
            <a:r>
              <a:rPr lang="en-US" sz="2400">
                <a:solidFill>
                  <a:srgbClr val="000000"/>
                </a:solidFill>
                <a:latin typeface="Arial"/>
                <a:ea typeface="ＭＳ Ｐゴシック"/>
              </a:rPr>
              <a:t>Defined as the likelihood that a system functions as specified under given conditions over a given duration of time</a:t>
            </a:r>
            <a:endParaRPr/>
          </a:p>
          <a:p>
            <a:pPr>
              <a:lnSpc>
                <a:spcPct val="100000"/>
              </a:lnSpc>
              <a:buFont typeface="Arial"/>
              <a:buChar char="•"/>
            </a:pPr>
            <a:r>
              <a:rPr lang="en-US" sz="2400">
                <a:solidFill>
                  <a:srgbClr val="000000"/>
                </a:solidFill>
                <a:latin typeface="Arial"/>
                <a:ea typeface="ＭＳ Ｐゴシック"/>
              </a:rPr>
              <a:t>Binary view of a system: either 'functional' or 'failed'</a:t>
            </a:r>
            <a:endParaRPr/>
          </a:p>
          <a:p>
            <a:pPr>
              <a:lnSpc>
                <a:spcPct val="80000"/>
              </a:lnSpc>
            </a:pPr>
            <a:endParaRPr/>
          </a:p>
        </p:txBody>
      </p:sp>
      <p:sp>
        <p:nvSpPr>
          <p:cNvPr id="99"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00" name="CustomShape 4"/>
          <p:cNvSpPr/>
          <p:nvPr/>
        </p:nvSpPr>
        <p:spPr>
          <a:xfrm>
            <a:off x="0" y="0"/>
            <a:ext cx="360" cy="360"/>
          </a:xfrm>
          <a:prstGeom prst="rect">
            <a:avLst/>
          </a:prstGeom>
          <a:noFill/>
          <a:ln>
            <a:noFill/>
          </a:ln>
        </p:spPr>
        <p:txBody>
          <a:bodyPr lIns="90000" rIns="90000" tIns="45000" bIns="45000"/>
          <a:p>
            <a:pPr>
              <a:lnSpc>
                <a:spcPct val="100000"/>
              </a:lnSpc>
            </a:pPr>
            <a:fld id="{D9D9CAF3-965A-4659-A197-7E2BA0139400}" type="slidenum">
              <a:rPr lang="en-US">
                <a:solidFill>
                  <a:srgbClr val="000000"/>
                </a:solidFill>
                <a:latin typeface="Arial"/>
                <a:ea typeface="ＭＳ Ｐゴシック"/>
              </a:rPr>
              <a:t>&lt;number&gt;</a:t>
            </a:fld>
            <a:endParaRPr/>
          </a:p>
        </p:txBody>
      </p:sp>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685800" y="99144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Resilience</a:t>
            </a:r>
            <a:endParaRPr/>
          </a:p>
        </p:txBody>
      </p:sp>
      <p:sp>
        <p:nvSpPr>
          <p:cNvPr id="102" name="CustomShape 2"/>
          <p:cNvSpPr/>
          <p:nvPr/>
        </p:nvSpPr>
        <p:spPr>
          <a:xfrm>
            <a:off x="685800" y="2058120"/>
            <a:ext cx="7771320" cy="41137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ea typeface="ＭＳ Ｐゴシック"/>
              </a:rPr>
              <a:t>Defined as the ability of a system to bounce back from a failure</a:t>
            </a:r>
            <a:endParaRPr/>
          </a:p>
          <a:p>
            <a:pPr>
              <a:lnSpc>
                <a:spcPct val="100000"/>
              </a:lnSpc>
              <a:buFont typeface="Arial"/>
              <a:buChar char="•"/>
            </a:pPr>
            <a:r>
              <a:rPr lang="en-US" sz="2400">
                <a:solidFill>
                  <a:srgbClr val="000000"/>
                </a:solidFill>
                <a:latin typeface="Arial"/>
                <a:ea typeface="ＭＳ Ｐゴシック"/>
              </a:rPr>
              <a:t>More granular quantification of system state</a:t>
            </a:r>
            <a:endParaRPr/>
          </a:p>
          <a:p>
            <a:pPr>
              <a:lnSpc>
                <a:spcPct val="100000"/>
              </a:lnSpc>
              <a:buFont typeface="Arial"/>
              <a:buChar char="•"/>
            </a:pPr>
            <a:r>
              <a:rPr lang="en-US" sz="2400">
                <a:solidFill>
                  <a:srgbClr val="000000"/>
                </a:solidFill>
                <a:latin typeface="Arial"/>
                <a:ea typeface="ＭＳ Ｐゴシック"/>
              </a:rPr>
              <a:t>Quantifies the operation of a system when it is not fully functional</a:t>
            </a:r>
            <a:endParaRPr/>
          </a:p>
        </p:txBody>
      </p:sp>
      <p:sp>
        <p:nvSpPr>
          <p:cNvPr id="103"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04" name="CustomShape 4"/>
          <p:cNvSpPr/>
          <p:nvPr/>
        </p:nvSpPr>
        <p:spPr>
          <a:xfrm>
            <a:off x="0" y="0"/>
            <a:ext cx="360" cy="360"/>
          </a:xfrm>
          <a:prstGeom prst="rect">
            <a:avLst/>
          </a:prstGeom>
          <a:noFill/>
          <a:ln>
            <a:noFill/>
          </a:ln>
        </p:spPr>
        <p:txBody>
          <a:bodyPr lIns="90000" rIns="90000" tIns="45000" bIns="45000"/>
          <a:p>
            <a:pPr>
              <a:lnSpc>
                <a:spcPct val="100000"/>
              </a:lnSpc>
            </a:pPr>
            <a:fld id="{CF59941B-E507-43C2-8B76-2493BC0C2D28}" type="slidenum">
              <a:rPr lang="en-US">
                <a:solidFill>
                  <a:srgbClr val="000000"/>
                </a:solidFill>
                <a:latin typeface="Arial"/>
                <a:ea typeface="ＭＳ Ｐゴシック"/>
              </a:rPr>
              <a:t>&lt;number&gt;</a:t>
            </a:fld>
            <a:endParaRPr/>
          </a:p>
        </p:txBody>
      </p:sp>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685800" y="1143000"/>
            <a:ext cx="7771320" cy="1141920"/>
          </a:xfrm>
          <a:prstGeom prst="rect">
            <a:avLst/>
          </a:prstGeom>
          <a:noFill/>
          <a:ln>
            <a:noFill/>
          </a:ln>
        </p:spPr>
        <p:txBody>
          <a:bodyPr lIns="90000" rIns="90000" tIns="45000" bIns="45000" anchor="ctr"/>
          <a:p>
            <a:pPr algn="ctr">
              <a:lnSpc>
                <a:spcPct val="100000"/>
              </a:lnSpc>
            </a:pPr>
            <a:r>
              <a:rPr lang="en-US" sz="3600">
                <a:solidFill>
                  <a:srgbClr val="000000"/>
                </a:solidFill>
                <a:latin typeface="Arial"/>
                <a:ea typeface="ＭＳ Ｐゴシック"/>
              </a:rPr>
              <a:t>Markov Chain Imbeddable Structure Technique</a:t>
            </a:r>
            <a:endParaRPr/>
          </a:p>
        </p:txBody>
      </p:sp>
      <p:sp>
        <p:nvSpPr>
          <p:cNvPr id="106" name="CustomShape 2"/>
          <p:cNvSpPr/>
          <p:nvPr/>
        </p:nvSpPr>
        <p:spPr>
          <a:xfrm>
            <a:off x="685800" y="2439000"/>
            <a:ext cx="7771320" cy="365652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ea typeface="DejaVu Sans"/>
              </a:rPr>
              <a:t>A state </a:t>
            </a:r>
            <a:r>
              <a:rPr i="1" lang="en-US">
                <a:solidFill>
                  <a:srgbClr val="000000"/>
                </a:solidFill>
                <a:latin typeface="Arial"/>
                <a:ea typeface="DejaVu Sans"/>
              </a:rPr>
              <a:t>S</a:t>
            </a:r>
            <a:r>
              <a:rPr i="1" lang="en-US" baseline="-25000">
                <a:solidFill>
                  <a:srgbClr val="000000"/>
                </a:solidFill>
                <a:latin typeface="Arial"/>
                <a:ea typeface="DejaVu Sans"/>
              </a:rPr>
              <a:t>n = &lt;l1, l2, …, lm&gt; </a:t>
            </a:r>
            <a:r>
              <a:rPr lang="en-US" baseline="-25000">
                <a:solidFill>
                  <a:srgbClr val="000000"/>
                </a:solidFill>
                <a:latin typeface="Arial"/>
                <a:ea typeface="DejaVu Sans"/>
              </a:rPr>
              <a:t>where </a:t>
            </a:r>
            <a:r>
              <a:rPr i="1" lang="en-US" baseline="-25000">
                <a:solidFill>
                  <a:srgbClr val="000000"/>
                </a:solidFill>
                <a:latin typeface="Arial"/>
                <a:ea typeface="DejaVu Sans"/>
              </a:rPr>
              <a:t>li</a:t>
            </a:r>
            <a:r>
              <a:rPr lang="en-US" baseline="-25000">
                <a:solidFill>
                  <a:srgbClr val="000000"/>
                </a:solidFill>
                <a:latin typeface="Arial"/>
                <a:ea typeface="DejaVu Sans"/>
              </a:rPr>
              <a:t> is 1 if component </a:t>
            </a:r>
            <a:r>
              <a:rPr i="1" lang="en-US" baseline="-25000">
                <a:solidFill>
                  <a:srgbClr val="000000"/>
                </a:solidFill>
                <a:latin typeface="Arial"/>
                <a:ea typeface="DejaVu Sans"/>
              </a:rPr>
              <a:t>i</a:t>
            </a:r>
            <a:r>
              <a:rPr lang="en-US" baseline="-25000">
                <a:solidFill>
                  <a:srgbClr val="000000"/>
                </a:solidFill>
                <a:latin typeface="Arial"/>
                <a:ea typeface="DejaVu Sans"/>
              </a:rPr>
              <a:t> is functional and 0 if component </a:t>
            </a:r>
            <a:r>
              <a:rPr i="1" lang="en-US" baseline="-25000">
                <a:solidFill>
                  <a:srgbClr val="000000"/>
                </a:solidFill>
                <a:latin typeface="Arial"/>
                <a:ea typeface="DejaVu Sans"/>
              </a:rPr>
              <a:t>i</a:t>
            </a:r>
            <a:r>
              <a:rPr lang="en-US" baseline="-25000">
                <a:solidFill>
                  <a:srgbClr val="000000"/>
                </a:solidFill>
                <a:latin typeface="Arial"/>
                <a:ea typeface="DejaVu Sans"/>
              </a:rPr>
              <a:t> has failed</a:t>
            </a:r>
            <a:endParaRPr/>
          </a:p>
          <a:p>
            <a:pPr>
              <a:lnSpc>
                <a:spcPct val="100000"/>
              </a:lnSpc>
              <a:buFont typeface="Arial"/>
              <a:buChar char="•"/>
            </a:pPr>
            <a:r>
              <a:rPr lang="en-US" baseline="-25000">
                <a:solidFill>
                  <a:srgbClr val="000000"/>
                </a:solidFill>
                <a:latin typeface="Arial"/>
                <a:ea typeface="DejaVu Sans"/>
              </a:rPr>
              <a:t>Π0 is the matrix representing the probability that state Si is the initial system state</a:t>
            </a:r>
            <a:endParaRPr/>
          </a:p>
          <a:p>
            <a:pPr>
              <a:lnSpc>
                <a:spcPct val="100000"/>
              </a:lnSpc>
              <a:buFont typeface="Arial"/>
              <a:buChar char="•"/>
            </a:pPr>
            <a:r>
              <a:rPr lang="en-US" baseline="-25000">
                <a:solidFill>
                  <a:srgbClr val="000000"/>
                </a:solidFill>
                <a:latin typeface="Arial"/>
                <a:ea typeface="DejaVu Sans"/>
              </a:rPr>
              <a:t>The transition probability matrix </a:t>
            </a:r>
            <a:r>
              <a:rPr i="1" lang="en-US" baseline="-25000">
                <a:solidFill>
                  <a:srgbClr val="000000"/>
                </a:solidFill>
                <a:latin typeface="Arial"/>
                <a:ea typeface="DejaVu Sans"/>
              </a:rPr>
              <a:t>Pl</a:t>
            </a:r>
            <a:r>
              <a:rPr lang="en-US" baseline="-25000">
                <a:solidFill>
                  <a:srgbClr val="000000"/>
                </a:solidFill>
                <a:latin typeface="Arial"/>
                <a:ea typeface="DejaVu Sans"/>
              </a:rPr>
              <a:t> is defined so that </a:t>
            </a:r>
            <a:r>
              <a:rPr i="1" lang="en-US" baseline="-25000">
                <a:solidFill>
                  <a:srgbClr val="000000"/>
                </a:solidFill>
                <a:latin typeface="Arial"/>
                <a:ea typeface="DejaVu Sans"/>
              </a:rPr>
              <a:t>pij(l) </a:t>
            </a:r>
            <a:r>
              <a:rPr lang="en-US" baseline="-25000">
                <a:solidFill>
                  <a:srgbClr val="000000"/>
                </a:solidFill>
                <a:latin typeface="Arial"/>
                <a:ea typeface="DejaVu Sans"/>
              </a:rPr>
              <a:t>is the probability of the system transitioning from state </a:t>
            </a:r>
            <a:r>
              <a:rPr i="1" lang="en-US" baseline="-25000">
                <a:solidFill>
                  <a:srgbClr val="000000"/>
                </a:solidFill>
                <a:latin typeface="Arial"/>
                <a:ea typeface="DejaVu Sans"/>
              </a:rPr>
              <a:t>Si</a:t>
            </a:r>
            <a:r>
              <a:rPr lang="en-US" baseline="-25000">
                <a:solidFill>
                  <a:srgbClr val="000000"/>
                </a:solidFill>
                <a:latin typeface="Arial"/>
                <a:ea typeface="DejaVu Sans"/>
              </a:rPr>
              <a:t> to </a:t>
            </a:r>
            <a:r>
              <a:rPr i="1" lang="en-US" baseline="-25000">
                <a:solidFill>
                  <a:srgbClr val="000000"/>
                </a:solidFill>
                <a:latin typeface="Arial"/>
                <a:ea typeface="DejaVu Sans"/>
              </a:rPr>
              <a:t>Sj </a:t>
            </a:r>
            <a:r>
              <a:rPr lang="en-US" baseline="-25000">
                <a:solidFill>
                  <a:srgbClr val="000000"/>
                </a:solidFill>
                <a:latin typeface="Arial"/>
                <a:ea typeface="DejaVu Sans"/>
              </a:rPr>
              <a:t>if component l fails</a:t>
            </a:r>
            <a:endParaRPr/>
          </a:p>
          <a:p>
            <a:pPr>
              <a:lnSpc>
                <a:spcPct val="100000"/>
              </a:lnSpc>
              <a:buFont typeface="Arial"/>
              <a:buChar char="•"/>
            </a:pPr>
            <a:r>
              <a:rPr lang="en-US" baseline="-25000">
                <a:solidFill>
                  <a:srgbClr val="000000"/>
                </a:solidFill>
                <a:latin typeface="Arial"/>
                <a:ea typeface="DejaVu Sans"/>
              </a:rPr>
              <a:t>The functionality matrix </a:t>
            </a:r>
            <a:r>
              <a:rPr i="1" lang="en-US" baseline="-25000">
                <a:solidFill>
                  <a:srgbClr val="000000"/>
                </a:solidFill>
                <a:latin typeface="Arial"/>
                <a:ea typeface="DejaVu Sans"/>
              </a:rPr>
              <a:t>u</a:t>
            </a:r>
            <a:r>
              <a:rPr lang="en-US" baseline="-25000">
                <a:solidFill>
                  <a:srgbClr val="000000"/>
                </a:solidFill>
                <a:latin typeface="Arial"/>
                <a:ea typeface="DejaVu Sans"/>
              </a:rPr>
              <a:t> is defined so that </a:t>
            </a:r>
            <a:r>
              <a:rPr i="1" lang="en-US" baseline="-25000">
                <a:solidFill>
                  <a:srgbClr val="000000"/>
                </a:solidFill>
                <a:latin typeface="Arial"/>
                <a:ea typeface="DejaVu Sans"/>
              </a:rPr>
              <a:t>u[n] </a:t>
            </a:r>
            <a:r>
              <a:rPr lang="en-US" baseline="-25000">
                <a:solidFill>
                  <a:srgbClr val="000000"/>
                </a:solidFill>
                <a:latin typeface="Arial"/>
                <a:ea typeface="DejaVu Sans"/>
              </a:rPr>
              <a:t>is 0 if state </a:t>
            </a:r>
            <a:r>
              <a:rPr i="1" lang="en-US" baseline="-25000">
                <a:solidFill>
                  <a:srgbClr val="000000"/>
                </a:solidFill>
                <a:latin typeface="Arial"/>
                <a:ea typeface="DejaVu Sans"/>
              </a:rPr>
              <a:t>Sn</a:t>
            </a:r>
            <a:r>
              <a:rPr lang="en-US" baseline="-25000">
                <a:solidFill>
                  <a:srgbClr val="000000"/>
                </a:solidFill>
                <a:latin typeface="Arial"/>
                <a:ea typeface="DejaVu Sans"/>
              </a:rPr>
              <a:t> represents a system failure; otherwise, </a:t>
            </a:r>
            <a:r>
              <a:rPr i="1" lang="en-US" baseline="-25000">
                <a:solidFill>
                  <a:srgbClr val="000000"/>
                </a:solidFill>
                <a:latin typeface="Arial"/>
                <a:ea typeface="DejaVu Sans"/>
              </a:rPr>
              <a:t>u[n] </a:t>
            </a:r>
            <a:r>
              <a:rPr lang="en-US" baseline="-25000">
                <a:solidFill>
                  <a:srgbClr val="000000"/>
                </a:solidFill>
                <a:latin typeface="Arial"/>
                <a:ea typeface="DejaVu Sans"/>
              </a:rPr>
              <a:t>is 1</a:t>
            </a:r>
            <a:endParaRPr/>
          </a:p>
          <a:p>
            <a:pPr>
              <a:lnSpc>
                <a:spcPct val="100000"/>
              </a:lnSpc>
            </a:pPr>
            <a:endParaRPr/>
          </a:p>
          <a:p>
            <a:pPr>
              <a:lnSpc>
                <a:spcPct val="100000"/>
              </a:lnSpc>
              <a:buFont typeface="Arial"/>
              <a:buChar char="•"/>
            </a:pPr>
            <a:r>
              <a:rPr lang="en-US" baseline="-25000">
                <a:solidFill>
                  <a:srgbClr val="000000"/>
                </a:solidFill>
                <a:latin typeface="Arial"/>
                <a:ea typeface="DejaVu Sans"/>
              </a:rPr>
              <a:t>System Reliability is thus </a:t>
            </a:r>
            <a:endParaRPr/>
          </a:p>
        </p:txBody>
      </p:sp>
      <p:sp>
        <p:nvSpPr>
          <p:cNvPr id="107" name="CustomShape 3"/>
          <p:cNvSpPr/>
          <p:nvPr/>
        </p:nvSpPr>
        <p:spPr>
          <a:xfrm>
            <a:off x="2228760" y="6248520"/>
            <a:ext cx="4685400" cy="456120"/>
          </a:xfrm>
          <a:prstGeom prst="rect">
            <a:avLst/>
          </a:prstGeom>
          <a:noFill/>
          <a:ln>
            <a:noFill/>
          </a:ln>
        </p:spPr>
        <p:txBody>
          <a:bodyPr lIns="90000" rIns="90000" tIns="45000" bIns="45000"/>
          <a:p>
            <a:pPr>
              <a:lnSpc>
                <a:spcPct val="100000"/>
              </a:lnSpc>
            </a:pPr>
            <a:r>
              <a:rPr lang="en-US">
                <a:solidFill>
                  <a:srgbClr val="000000"/>
                </a:solidFill>
                <a:latin typeface="Arial"/>
                <a:ea typeface="ＭＳ Ｐゴシック"/>
              </a:rPr>
              <a:t>COMPSAC 2014</a:t>
            </a:r>
            <a:endParaRPr/>
          </a:p>
        </p:txBody>
      </p:sp>
      <p:sp>
        <p:nvSpPr>
          <p:cNvPr id="108" name="CustomShape 4"/>
          <p:cNvSpPr/>
          <p:nvPr/>
        </p:nvSpPr>
        <p:spPr>
          <a:xfrm>
            <a:off x="0" y="0"/>
            <a:ext cx="360" cy="360"/>
          </a:xfrm>
          <a:prstGeom prst="rect">
            <a:avLst/>
          </a:prstGeom>
          <a:noFill/>
          <a:ln>
            <a:noFill/>
          </a:ln>
        </p:spPr>
        <p:txBody>
          <a:bodyPr lIns="90000" rIns="90000" tIns="45000" bIns="45000"/>
          <a:p>
            <a:pPr>
              <a:lnSpc>
                <a:spcPct val="100000"/>
              </a:lnSpc>
            </a:pPr>
            <a:fld id="{58CEC0F6-B8B5-42B5-A917-B5680C7D4DB7}" type="slidenum">
              <a:rPr lang="en-US">
                <a:solidFill>
                  <a:srgbClr val="000000"/>
                </a:solidFill>
                <a:latin typeface="Arial"/>
                <a:ea typeface="ＭＳ Ｐゴシック"/>
              </a:rPr>
              <a:t>&lt;number&gt;</a:t>
            </a:fld>
            <a:endParaRPr/>
          </a:p>
        </p:txBody>
      </p:sp>
      <p:sp>
        <p:nvSpPr>
          <p:cNvPr id="109" name="CustomShape 5"/>
          <p:cNvSpPr/>
          <p:nvPr/>
        </p:nvSpPr>
        <p:spPr>
          <a:xfrm>
            <a:off x="3886200" y="5181480"/>
            <a:ext cx="1877400" cy="848160"/>
          </a:xfrm>
          <a:prstGeom prst="rect">
            <a:avLst/>
          </a:prstGeom>
          <a:noFill/>
          <a:ln>
            <a:noFill/>
          </a:ln>
        </p:spPr>
      </p:sp>
      <p:sp>
        <p:nvSpPr>
          <p:cNvPr id="110" name="CustomShape 6"/>
          <p:cNvSpPr/>
          <p:nvPr/>
        </p:nvSpPr>
        <p:spPr>
          <a:xfrm>
            <a:off x="3886200" y="5181480"/>
            <a:ext cx="1877400" cy="848160"/>
          </a:xfrm>
          <a:prstGeom prst="rect">
            <a:avLst/>
          </a:prstGeom>
          <a:blipFill>
            <a:blip r:embed="rId1"/>
            <a:stretch>
              <a:fillRect/>
            </a:stretch>
          </a:blipFill>
          <a:ln>
            <a:noFill/>
          </a:ln>
        </p:spPr>
        <p:txBody>
          <a:bodyPr lIns="90000" rIns="90000" tIns="45000" bIns="45000"/>
          <a:p>
            <a:pPr>
              <a:lnSpc>
                <a:spcPct val="100000"/>
              </a:lnSpc>
            </a:pPr>
            <a:r>
              <a:rPr lang="en-US">
                <a:solidFill>
                  <a:srgbClr val="000000"/>
                </a:solidFill>
                <a:latin typeface="Arial"/>
                <a:ea typeface="DejaVu Sans"/>
              </a:rPr>
              <a:t> </a:t>
            </a:r>
            <a:endParaRPr/>
          </a:p>
        </p:txBody>
      </p:sp>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