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853" r:id="rId2"/>
    <p:sldId id="1861" r:id="rId3"/>
    <p:sldId id="876" r:id="rId4"/>
    <p:sldId id="1860" r:id="rId5"/>
    <p:sldId id="1858" r:id="rId6"/>
    <p:sldId id="1854" r:id="rId7"/>
    <p:sldId id="662" r:id="rId8"/>
    <p:sldId id="377" r:id="rId9"/>
    <p:sldId id="1133" r:id="rId10"/>
    <p:sldId id="1595" r:id="rId11"/>
    <p:sldId id="1494" r:id="rId12"/>
    <p:sldId id="185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7"/>
    <p:restoredTop sz="96314" autoAdjust="0"/>
  </p:normalViewPr>
  <p:slideViewPr>
    <p:cSldViewPr snapToGrid="0">
      <p:cViewPr>
        <p:scale>
          <a:sx n="66" d="100"/>
          <a:sy n="66" d="100"/>
        </p:scale>
        <p:origin x="1416" y="-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4AC4C-AA4B-49DA-A846-033AD3E91B54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25B8B-3784-46F6-964B-E71104D325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FB5-4EB1-49B0-A09D-841C3778DD41}" type="datetimeFigureOut">
              <a:rPr lang="zh-CN" altLang="en-US" smtClean="0"/>
              <a:t>2023-07-07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3"/>
          <p:cNvSpPr/>
          <p:nvPr/>
        </p:nvSpPr>
        <p:spPr>
          <a:xfrm>
            <a:off x="-3316755" y="-4576421"/>
            <a:ext cx="7054950" cy="705495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4"/>
          <p:cNvSpPr/>
          <p:nvPr/>
        </p:nvSpPr>
        <p:spPr>
          <a:xfrm>
            <a:off x="10210800" y="-8534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5"/>
          <p:cNvSpPr/>
          <p:nvPr/>
        </p:nvSpPr>
        <p:spPr>
          <a:xfrm>
            <a:off x="10761880" y="5695949"/>
            <a:ext cx="681991" cy="68199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12"/>
          <p:cNvSpPr/>
          <p:nvPr/>
        </p:nvSpPr>
        <p:spPr>
          <a:xfrm>
            <a:off x="-2293189" y="4989072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6"/>
          <p:cNvSpPr/>
          <p:nvPr/>
        </p:nvSpPr>
        <p:spPr>
          <a:xfrm>
            <a:off x="10989311" y="2478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7"/>
          <p:cNvSpPr/>
          <p:nvPr/>
        </p:nvSpPr>
        <p:spPr>
          <a:xfrm>
            <a:off x="1042570" y="4698827"/>
            <a:ext cx="580490" cy="58049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8"/>
          <p:cNvSpPr/>
          <p:nvPr/>
        </p:nvSpPr>
        <p:spPr>
          <a:xfrm>
            <a:off x="1172310" y="1223236"/>
            <a:ext cx="450750" cy="45075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59355" y="2291080"/>
            <a:ext cx="7948295" cy="1515745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 algn="dist">
              <a:defRPr/>
            </a:pPr>
            <a:r>
              <a:rPr lang="zh-CN" altLang="en-US" sz="54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  <a:cs typeface="OPPOSans L" panose="00020600040101010101" pitchFamily="18" charset="-122"/>
                <a:sym typeface="优设标题黑" panose="00000500000000000000" pitchFamily="2" charset="-122"/>
              </a:rPr>
              <a:t>智能客服机器人项目汇报</a:t>
            </a:r>
          </a:p>
        </p:txBody>
      </p:sp>
      <p:sp>
        <p:nvSpPr>
          <p:cNvPr id="15" name="TextBox 26"/>
          <p:cNvSpPr txBox="1"/>
          <p:nvPr/>
        </p:nvSpPr>
        <p:spPr>
          <a:xfrm>
            <a:off x="5031105" y="3806190"/>
            <a:ext cx="2344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字魂58号-创中黑" panose="00000500000000000000" pitchFamily="2" charset="-122"/>
              </a:rPr>
              <a:t>计卓第九组</a:t>
            </a:r>
          </a:p>
        </p:txBody>
      </p:sp>
      <p:sp>
        <p:nvSpPr>
          <p:cNvPr id="16" name="矩形: 圆角 23"/>
          <p:cNvSpPr/>
          <p:nvPr/>
        </p:nvSpPr>
        <p:spPr>
          <a:xfrm rot="10800000" flipV="1">
            <a:off x="5030995" y="4401571"/>
            <a:ext cx="2344358" cy="4050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32393" y="4449001"/>
            <a:ext cx="1882003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+mn-ea"/>
                <a:sym typeface="OPPOSans R" panose="00020600040101010101" pitchFamily="18" charset="-122"/>
              </a:rPr>
              <a:t>汇报人：张之龙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27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后端架构</a:t>
              </a:r>
            </a:p>
          </p:txBody>
        </p:sp>
      </p:grpSp>
      <p:cxnSp>
        <p:nvCxnSpPr>
          <p:cNvPr id="4" name="Straight Connector 14"/>
          <p:cNvCxnSpPr/>
          <p:nvPr/>
        </p:nvCxnSpPr>
        <p:spPr>
          <a:xfrm>
            <a:off x="5763851" y="1767303"/>
            <a:ext cx="0" cy="38902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4"/>
          <p:cNvSpPr txBox="1"/>
          <p:nvPr/>
        </p:nvSpPr>
        <p:spPr>
          <a:xfrm>
            <a:off x="6904482" y="1107128"/>
            <a:ext cx="79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01</a:t>
            </a:r>
          </a:p>
        </p:txBody>
      </p:sp>
      <p:sp>
        <p:nvSpPr>
          <p:cNvPr id="20" name="TextBox 17"/>
          <p:cNvSpPr txBox="1"/>
          <p:nvPr/>
        </p:nvSpPr>
        <p:spPr>
          <a:xfrm>
            <a:off x="6904482" y="3039845"/>
            <a:ext cx="79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02</a:t>
            </a:r>
          </a:p>
        </p:txBody>
      </p:sp>
      <p:sp>
        <p:nvSpPr>
          <p:cNvPr id="21" name="矩形 20"/>
          <p:cNvSpPr/>
          <p:nvPr/>
        </p:nvSpPr>
        <p:spPr>
          <a:xfrm>
            <a:off x="7694736" y="1402949"/>
            <a:ext cx="3577055" cy="853431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FZHei-B01S" panose="02010601030101010101" pitchFamily="2" charset="-122"/>
              </a:rPr>
              <a:t>在网页第一次加载时调用一次，完成：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171450" lvl="0" indent="-171450" algn="l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FZHei-B01S" panose="02010601030101010101" pitchFamily="2" charset="-122"/>
              </a:rPr>
              <a:t>数据库创建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171450" lvl="0" indent="-171450" algn="l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FZHei-B01S" panose="02010601030101010101" pitchFamily="2" charset="-122"/>
              </a:rPr>
              <a:t>Chain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FZHei-B01S" panose="02010601030101010101" pitchFamily="2" charset="-122"/>
              </a:rPr>
              <a:t>及相关组件初始化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94736" y="1052734"/>
            <a:ext cx="2946370" cy="37855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@app.before_request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94736" y="3328798"/>
            <a:ext cx="3577055" cy="33950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FZHei-B01S" panose="02010601030101010101" pitchFamily="2" charset="-122"/>
              </a:rPr>
              <a:t>主页面</a:t>
            </a:r>
          </a:p>
        </p:txBody>
      </p:sp>
      <p:sp>
        <p:nvSpPr>
          <p:cNvPr id="24" name="矩形 23"/>
          <p:cNvSpPr/>
          <p:nvPr/>
        </p:nvSpPr>
        <p:spPr>
          <a:xfrm>
            <a:off x="7694736" y="2976481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@app.route(‘/’)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63545D-CBC8-76C1-2418-87D2F024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2" y="749426"/>
            <a:ext cx="6188845" cy="5769464"/>
          </a:xfrm>
          <a:prstGeom prst="rect">
            <a:avLst/>
          </a:prstGeom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CCFB89CE-EFB5-5180-3A3C-2D28B123DFCA}"/>
              </a:ext>
            </a:extLst>
          </p:cNvPr>
          <p:cNvSpPr txBox="1"/>
          <p:nvPr/>
        </p:nvSpPr>
        <p:spPr>
          <a:xfrm>
            <a:off x="6904482" y="4889526"/>
            <a:ext cx="79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A7876-E76A-059C-D853-95B16869F379}"/>
              </a:ext>
            </a:extLst>
          </p:cNvPr>
          <p:cNvSpPr/>
          <p:nvPr/>
        </p:nvSpPr>
        <p:spPr>
          <a:xfrm>
            <a:off x="7694736" y="5185347"/>
            <a:ext cx="3577055" cy="33950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FZHei-B01S" panose="02010601030101010101" pitchFamily="2" charset="-122"/>
              </a:rPr>
              <a:t>对表单提交信息进行处理的页面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C11466-3D80-D366-98A7-289B95AE436A}"/>
              </a:ext>
            </a:extLst>
          </p:cNvPr>
          <p:cNvSpPr/>
          <p:nvPr/>
        </p:nvSpPr>
        <p:spPr>
          <a:xfrm>
            <a:off x="7694736" y="4835132"/>
            <a:ext cx="3251170" cy="37855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6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anose="020B0606030504020204" pitchFamily="34" charset="0"/>
                <a:sym typeface="+mn-ea"/>
              </a:rPr>
              <a:t>@app.route(‘/submit’)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45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95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65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15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6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09200" y="287761"/>
              <a:ext cx="453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Prompt Engineering</a:t>
              </a:r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YouSheBiaoTiHei" pitchFamily="2" charset="-122"/>
                <a:ea typeface="YouSheBiaoTiHei" pitchFamily="2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3"/>
          <p:cNvSpPr/>
          <p:nvPr/>
        </p:nvSpPr>
        <p:spPr>
          <a:xfrm>
            <a:off x="-3316755" y="-4576421"/>
            <a:ext cx="7054950" cy="705495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4"/>
          <p:cNvSpPr/>
          <p:nvPr/>
        </p:nvSpPr>
        <p:spPr>
          <a:xfrm>
            <a:off x="10210800" y="-8534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5"/>
          <p:cNvSpPr/>
          <p:nvPr/>
        </p:nvSpPr>
        <p:spPr>
          <a:xfrm>
            <a:off x="10761880" y="5695949"/>
            <a:ext cx="681991" cy="68199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12"/>
          <p:cNvSpPr/>
          <p:nvPr/>
        </p:nvSpPr>
        <p:spPr>
          <a:xfrm>
            <a:off x="-2293189" y="4989072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6"/>
          <p:cNvSpPr/>
          <p:nvPr/>
        </p:nvSpPr>
        <p:spPr>
          <a:xfrm>
            <a:off x="10989311" y="2478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7"/>
          <p:cNvSpPr/>
          <p:nvPr/>
        </p:nvSpPr>
        <p:spPr>
          <a:xfrm>
            <a:off x="1042570" y="4698827"/>
            <a:ext cx="580490" cy="58049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8"/>
          <p:cNvSpPr/>
          <p:nvPr/>
        </p:nvSpPr>
        <p:spPr>
          <a:xfrm>
            <a:off x="1172310" y="1223236"/>
            <a:ext cx="450750" cy="45075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12"/>
          <p:cNvSpPr/>
          <p:nvPr/>
        </p:nvSpPr>
        <p:spPr>
          <a:xfrm rot="10800000" flipV="1">
            <a:off x="3675326" y="1646620"/>
            <a:ext cx="1255240" cy="3436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0468" y="1646620"/>
            <a:ext cx="10951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OPPOSans R" panose="00020600040101010101" pitchFamily="18" charset="-122"/>
              </a:rPr>
              <a:t>工作总结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30566" y="1646620"/>
            <a:ext cx="10951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OPPOSans R" panose="00020600040101010101" pitchFamily="18" charset="-122"/>
              </a:rPr>
              <a:t>商务汇报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19229" y="1646620"/>
            <a:ext cx="10951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OPPOSans R" panose="00020600040101010101" pitchFamily="18" charset="-122"/>
              </a:rPr>
              <a:t>公司简介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307893" y="1646620"/>
            <a:ext cx="10951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OPPOSans R" panose="00020600040101010101" pitchFamily="18" charset="-122"/>
              </a:rPr>
              <a:t>商务规划</a:t>
            </a:r>
          </a:p>
        </p:txBody>
      </p:sp>
      <p:sp>
        <p:nvSpPr>
          <p:cNvPr id="14" name="矩形 13"/>
          <p:cNvSpPr/>
          <p:nvPr/>
        </p:nvSpPr>
        <p:spPr>
          <a:xfrm>
            <a:off x="2789658" y="2176674"/>
            <a:ext cx="6659142" cy="15696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96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  <a:cs typeface="OPPOSans L" panose="00020600040101010101" pitchFamily="18" charset="-122"/>
                <a:sym typeface="优设标题黑" panose="00000500000000000000" pitchFamily="2" charset="-122"/>
              </a:rPr>
              <a:t>谢谢观看</a:t>
            </a:r>
          </a:p>
        </p:txBody>
      </p:sp>
      <p:sp>
        <p:nvSpPr>
          <p:cNvPr id="15" name="TextBox 26"/>
          <p:cNvSpPr txBox="1"/>
          <p:nvPr/>
        </p:nvSpPr>
        <p:spPr>
          <a:xfrm>
            <a:off x="3607614" y="3806011"/>
            <a:ext cx="4875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  <a:sym typeface="字魂58号-创中黑" panose="00000500000000000000" pitchFamily="2" charset="-122"/>
              </a:rPr>
              <a:t>BUSINESS REPORT OR PLAY FOR WORK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6" name="矩形: 圆角 23"/>
          <p:cNvSpPr/>
          <p:nvPr/>
        </p:nvSpPr>
        <p:spPr>
          <a:xfrm rot="10800000" flipV="1">
            <a:off x="5030995" y="4401571"/>
            <a:ext cx="2344358" cy="4050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32393" y="4449001"/>
            <a:ext cx="1882003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+mn-ea"/>
                <a:sym typeface="OPPOSans R" panose="00020600040101010101" pitchFamily="18" charset="-122"/>
              </a:rPr>
              <a:t>汇报人：优品</a:t>
            </a:r>
            <a:r>
              <a:rPr lang="en-US" altLang="zh-CN" sz="1600" dirty="0">
                <a:solidFill>
                  <a:schemeClr val="bg1"/>
                </a:solidFill>
                <a:latin typeface="Source Han Sans SC" panose="020B0500000000000000" pitchFamily="34" charset="-128"/>
                <a:ea typeface="宋体" panose="02010600030101010101" pitchFamily="2" charset="-122"/>
                <a:cs typeface="+mn-ea"/>
                <a:sym typeface="OPPOSans R" panose="00020600040101010101" pitchFamily="18" charset="-122"/>
              </a:rPr>
              <a:t>PPT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699FF9E-B465-FD8D-9A77-3BB4F7566624}"/>
              </a:ext>
            </a:extLst>
          </p:cNvPr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3" name="流程图: 接点 12">
              <a:extLst>
                <a:ext uri="{FF2B5EF4-FFF2-40B4-BE49-F238E27FC236}">
                  <a16:creationId xmlns:a16="http://schemas.microsoft.com/office/drawing/2014/main" id="{A9870C7C-13F4-C403-A977-D51F570B015B}"/>
                </a:ext>
              </a:extLst>
            </p:cNvPr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接点 4">
              <a:extLst>
                <a:ext uri="{FF2B5EF4-FFF2-40B4-BE49-F238E27FC236}">
                  <a16:creationId xmlns:a16="http://schemas.microsoft.com/office/drawing/2014/main" id="{C0E5B9EE-66EB-2AD7-0476-4EB242F6C206}"/>
                </a:ext>
              </a:extLst>
            </p:cNvPr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接点 5">
              <a:extLst>
                <a:ext uri="{FF2B5EF4-FFF2-40B4-BE49-F238E27FC236}">
                  <a16:creationId xmlns:a16="http://schemas.microsoft.com/office/drawing/2014/main" id="{515FD5CE-0E63-A95C-2258-6F4992FA1E20}"/>
                </a:ext>
              </a:extLst>
            </p:cNvPr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接点 7">
              <a:extLst>
                <a:ext uri="{FF2B5EF4-FFF2-40B4-BE49-F238E27FC236}">
                  <a16:creationId xmlns:a16="http://schemas.microsoft.com/office/drawing/2014/main" id="{0CAA3D2D-C808-FA20-244D-0E897D6AE7B1}"/>
                </a:ext>
              </a:extLst>
            </p:cNvPr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706FC85-816B-4052-8327-6261C6BA7D23}"/>
                </a:ext>
              </a:extLst>
            </p:cNvPr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项目需求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E44F0C3-8727-EDD3-2E13-7E4B25253D8C}"/>
              </a:ext>
            </a:extLst>
          </p:cNvPr>
          <p:cNvSpPr txBox="1"/>
          <p:nvPr/>
        </p:nvSpPr>
        <p:spPr>
          <a:xfrm>
            <a:off x="546627" y="1157878"/>
            <a:ext cx="71852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17.</a:t>
            </a:r>
            <a:r>
              <a:rPr lang="zh-CN" altLang="en-US" sz="1800" b="1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智能客服机器人</a:t>
            </a:r>
            <a:endParaRPr lang="en-US" altLang="zh-CN" sz="1800" b="1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b="1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b="1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）项目简介</a:t>
            </a:r>
            <a:endParaRPr lang="en-US" altLang="zh-CN" sz="1800" b="1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Langchain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和大语言模型（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）设计一款企业智能客服机器人，使机器人能够在不产生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幻觉的前提下，根据企业的规章制度，财务制度等文档，为用户提供精确，清晰地回答。</a:t>
            </a:r>
            <a:endParaRPr lang="zh-CN" altLang="en-US" dirty="0"/>
          </a:p>
          <a:p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项目要求： </a:t>
            </a:r>
            <a:endParaRPr lang="zh-CN" altLang="en-US" dirty="0"/>
          </a:p>
          <a:p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回答内容尽可能详实，有规章条文依据</a:t>
            </a:r>
            <a:endParaRPr lang="zh-CN" altLang="en-US" dirty="0"/>
          </a:p>
          <a:p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机器人响应时间在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秒内； </a:t>
            </a:r>
            <a:endParaRPr lang="zh-CN" altLang="en-US" dirty="0"/>
          </a:p>
          <a:p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文档总字数在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万字以上</a:t>
            </a:r>
            <a:endParaRPr lang="zh-CN" altLang="en-US" dirty="0"/>
          </a:p>
          <a:p>
            <a:r>
              <a:rPr lang="zh-CN" altLang="en-US" sz="1800" b="1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b="1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）应用技术</a:t>
            </a:r>
            <a:endParaRPr lang="en-US" altLang="zh-CN" sz="1800" b="1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熟悉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endParaRPr lang="zh-CN" altLang="en-US" dirty="0"/>
          </a:p>
          <a:p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灵活使用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langchain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（一种帮助开发者使用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快速构建应用的框架）</a:t>
            </a:r>
            <a:endParaRPr lang="zh-CN" altLang="en-US" dirty="0"/>
          </a:p>
          <a:p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熟悉生成式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的原理，能使用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开发应用 </a:t>
            </a:r>
            <a:endParaRPr lang="zh-CN" altLang="en-US" dirty="0"/>
          </a:p>
          <a:p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熟悉向量数据库 </a:t>
            </a:r>
            <a:endParaRPr lang="zh-CN" altLang="en-US" dirty="0"/>
          </a:p>
          <a:p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熟悉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vue+springboot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开发，能提供客服机器人聊天界面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16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09201" y="1186969"/>
            <a:ext cx="3541730" cy="4484062"/>
          </a:xfrm>
          <a:custGeom>
            <a:avLst/>
            <a:gdLst>
              <a:gd name="connsiteX0" fmla="*/ 130631 w 2510971"/>
              <a:gd name="connsiteY0" fmla="*/ 0 h 3410858"/>
              <a:gd name="connsiteX1" fmla="*/ 2380340 w 2510971"/>
              <a:gd name="connsiteY1" fmla="*/ 0 h 3410858"/>
              <a:gd name="connsiteX2" fmla="*/ 2510971 w 2510971"/>
              <a:gd name="connsiteY2" fmla="*/ 130631 h 3410858"/>
              <a:gd name="connsiteX3" fmla="*/ 2510971 w 2510971"/>
              <a:gd name="connsiteY3" fmla="*/ 406400 h 3410858"/>
              <a:gd name="connsiteX4" fmla="*/ 2510971 w 2510971"/>
              <a:gd name="connsiteY4" fmla="*/ 653141 h 3410858"/>
              <a:gd name="connsiteX5" fmla="*/ 2510971 w 2510971"/>
              <a:gd name="connsiteY5" fmla="*/ 2757717 h 3410858"/>
              <a:gd name="connsiteX6" fmla="*/ 2510971 w 2510971"/>
              <a:gd name="connsiteY6" fmla="*/ 2960914 h 3410858"/>
              <a:gd name="connsiteX7" fmla="*/ 2510971 w 2510971"/>
              <a:gd name="connsiteY7" fmla="*/ 3280227 h 3410858"/>
              <a:gd name="connsiteX8" fmla="*/ 2380340 w 2510971"/>
              <a:gd name="connsiteY8" fmla="*/ 3410858 h 3410858"/>
              <a:gd name="connsiteX9" fmla="*/ 130631 w 2510971"/>
              <a:gd name="connsiteY9" fmla="*/ 3410858 h 3410858"/>
              <a:gd name="connsiteX10" fmla="*/ 0 w 2510971"/>
              <a:gd name="connsiteY10" fmla="*/ 3280227 h 3410858"/>
              <a:gd name="connsiteX11" fmla="*/ 0 w 2510971"/>
              <a:gd name="connsiteY11" fmla="*/ 2960914 h 3410858"/>
              <a:gd name="connsiteX12" fmla="*/ 0 w 2510971"/>
              <a:gd name="connsiteY12" fmla="*/ 2757717 h 3410858"/>
              <a:gd name="connsiteX13" fmla="*/ 0 w 2510971"/>
              <a:gd name="connsiteY13" fmla="*/ 653141 h 3410858"/>
              <a:gd name="connsiteX14" fmla="*/ 0 w 2510971"/>
              <a:gd name="connsiteY14" fmla="*/ 406400 h 3410858"/>
              <a:gd name="connsiteX15" fmla="*/ 0 w 2510971"/>
              <a:gd name="connsiteY15" fmla="*/ 130631 h 3410858"/>
              <a:gd name="connsiteX16" fmla="*/ 130631 w 2510971"/>
              <a:gd name="connsiteY16" fmla="*/ 0 h 341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10971" h="3410858">
                <a:moveTo>
                  <a:pt x="130631" y="0"/>
                </a:moveTo>
                <a:lnTo>
                  <a:pt x="2380340" y="0"/>
                </a:lnTo>
                <a:cubicBezTo>
                  <a:pt x="2452486" y="0"/>
                  <a:pt x="2510971" y="58485"/>
                  <a:pt x="2510971" y="130631"/>
                </a:cubicBezTo>
                <a:lnTo>
                  <a:pt x="2510971" y="406400"/>
                </a:lnTo>
                <a:lnTo>
                  <a:pt x="2510971" y="653141"/>
                </a:lnTo>
                <a:lnTo>
                  <a:pt x="2510971" y="2757717"/>
                </a:lnTo>
                <a:lnTo>
                  <a:pt x="2510971" y="2960914"/>
                </a:lnTo>
                <a:lnTo>
                  <a:pt x="2510971" y="3280227"/>
                </a:lnTo>
                <a:cubicBezTo>
                  <a:pt x="2510971" y="3352373"/>
                  <a:pt x="2452486" y="3410858"/>
                  <a:pt x="2380340" y="3410858"/>
                </a:cubicBezTo>
                <a:lnTo>
                  <a:pt x="130631" y="3410858"/>
                </a:lnTo>
                <a:cubicBezTo>
                  <a:pt x="58485" y="3410858"/>
                  <a:pt x="0" y="3352373"/>
                  <a:pt x="0" y="3280227"/>
                </a:cubicBezTo>
                <a:lnTo>
                  <a:pt x="0" y="2960914"/>
                </a:lnTo>
                <a:lnTo>
                  <a:pt x="0" y="2757717"/>
                </a:lnTo>
                <a:lnTo>
                  <a:pt x="0" y="653141"/>
                </a:lnTo>
                <a:lnTo>
                  <a:pt x="0" y="406400"/>
                </a:lnTo>
                <a:lnTo>
                  <a:pt x="0" y="130631"/>
                </a:lnTo>
                <a:cubicBezTo>
                  <a:pt x="0" y="58485"/>
                  <a:pt x="58485" y="0"/>
                  <a:pt x="130631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37703" y="1799395"/>
            <a:ext cx="2277921" cy="5678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OpenAI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30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F7227165-BC56-F353-4BB5-0A53A1F43164}"/>
              </a:ext>
            </a:extLst>
          </p:cNvPr>
          <p:cNvSpPr txBox="1"/>
          <p:nvPr/>
        </p:nvSpPr>
        <p:spPr>
          <a:xfrm>
            <a:off x="1472066" y="2690336"/>
            <a:ext cx="2642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强大的 </a:t>
            </a:r>
            <a:r>
              <a:rPr lang="en-US" altLang="zh-CN" dirty="0" err="1"/>
              <a:t>gpt</a:t>
            </a:r>
            <a:r>
              <a:rPr lang="en-US" altLang="zh-CN" dirty="0"/>
              <a:t> 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简单的部署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易于维护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B48875CA-697A-D6D7-092D-69EABE5C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108" y="1295636"/>
            <a:ext cx="4079783" cy="42667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1009201" y="1290915"/>
            <a:ext cx="3760932" cy="4484063"/>
          </a:xfrm>
          <a:custGeom>
            <a:avLst/>
            <a:gdLst>
              <a:gd name="connsiteX0" fmla="*/ 130631 w 2510971"/>
              <a:gd name="connsiteY0" fmla="*/ 0 h 3410858"/>
              <a:gd name="connsiteX1" fmla="*/ 2380340 w 2510971"/>
              <a:gd name="connsiteY1" fmla="*/ 0 h 3410858"/>
              <a:gd name="connsiteX2" fmla="*/ 2510971 w 2510971"/>
              <a:gd name="connsiteY2" fmla="*/ 130631 h 3410858"/>
              <a:gd name="connsiteX3" fmla="*/ 2510971 w 2510971"/>
              <a:gd name="connsiteY3" fmla="*/ 406400 h 3410858"/>
              <a:gd name="connsiteX4" fmla="*/ 2510971 w 2510971"/>
              <a:gd name="connsiteY4" fmla="*/ 653141 h 3410858"/>
              <a:gd name="connsiteX5" fmla="*/ 2510971 w 2510971"/>
              <a:gd name="connsiteY5" fmla="*/ 2757717 h 3410858"/>
              <a:gd name="connsiteX6" fmla="*/ 2510971 w 2510971"/>
              <a:gd name="connsiteY6" fmla="*/ 2960914 h 3410858"/>
              <a:gd name="connsiteX7" fmla="*/ 2510971 w 2510971"/>
              <a:gd name="connsiteY7" fmla="*/ 3280227 h 3410858"/>
              <a:gd name="connsiteX8" fmla="*/ 2380340 w 2510971"/>
              <a:gd name="connsiteY8" fmla="*/ 3410858 h 3410858"/>
              <a:gd name="connsiteX9" fmla="*/ 130631 w 2510971"/>
              <a:gd name="connsiteY9" fmla="*/ 3410858 h 3410858"/>
              <a:gd name="connsiteX10" fmla="*/ 0 w 2510971"/>
              <a:gd name="connsiteY10" fmla="*/ 3280227 h 3410858"/>
              <a:gd name="connsiteX11" fmla="*/ 0 w 2510971"/>
              <a:gd name="connsiteY11" fmla="*/ 2960914 h 3410858"/>
              <a:gd name="connsiteX12" fmla="*/ 0 w 2510971"/>
              <a:gd name="connsiteY12" fmla="*/ 2757717 h 3410858"/>
              <a:gd name="connsiteX13" fmla="*/ 0 w 2510971"/>
              <a:gd name="connsiteY13" fmla="*/ 653141 h 3410858"/>
              <a:gd name="connsiteX14" fmla="*/ 0 w 2510971"/>
              <a:gd name="connsiteY14" fmla="*/ 406400 h 3410858"/>
              <a:gd name="connsiteX15" fmla="*/ 0 w 2510971"/>
              <a:gd name="connsiteY15" fmla="*/ 130631 h 3410858"/>
              <a:gd name="connsiteX16" fmla="*/ 130631 w 2510971"/>
              <a:gd name="connsiteY16" fmla="*/ 0 h 341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10971" h="3410858">
                <a:moveTo>
                  <a:pt x="130631" y="0"/>
                </a:moveTo>
                <a:lnTo>
                  <a:pt x="2380340" y="0"/>
                </a:lnTo>
                <a:cubicBezTo>
                  <a:pt x="2452486" y="0"/>
                  <a:pt x="2510971" y="58485"/>
                  <a:pt x="2510971" y="130631"/>
                </a:cubicBezTo>
                <a:lnTo>
                  <a:pt x="2510971" y="406400"/>
                </a:lnTo>
                <a:lnTo>
                  <a:pt x="2510971" y="653141"/>
                </a:lnTo>
                <a:lnTo>
                  <a:pt x="2510971" y="2757717"/>
                </a:lnTo>
                <a:lnTo>
                  <a:pt x="2510971" y="2960914"/>
                </a:lnTo>
                <a:lnTo>
                  <a:pt x="2510971" y="3280227"/>
                </a:lnTo>
                <a:cubicBezTo>
                  <a:pt x="2510971" y="3352373"/>
                  <a:pt x="2452486" y="3410858"/>
                  <a:pt x="2380340" y="3410858"/>
                </a:cubicBezTo>
                <a:lnTo>
                  <a:pt x="130631" y="3410858"/>
                </a:lnTo>
                <a:cubicBezTo>
                  <a:pt x="58485" y="3410858"/>
                  <a:pt x="0" y="3352373"/>
                  <a:pt x="0" y="3280227"/>
                </a:cubicBezTo>
                <a:lnTo>
                  <a:pt x="0" y="2960914"/>
                </a:lnTo>
                <a:lnTo>
                  <a:pt x="0" y="2757717"/>
                </a:lnTo>
                <a:lnTo>
                  <a:pt x="0" y="653141"/>
                </a:lnTo>
                <a:lnTo>
                  <a:pt x="0" y="406400"/>
                </a:lnTo>
                <a:lnTo>
                  <a:pt x="0" y="130631"/>
                </a:lnTo>
                <a:cubicBezTo>
                  <a:pt x="0" y="58485"/>
                  <a:pt x="58485" y="0"/>
                  <a:pt x="130631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58320" y="1984024"/>
            <a:ext cx="2277921" cy="5678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本地</a:t>
            </a:r>
            <a:r>
              <a:rPr lang="en-US" altLang="zh-CN" sz="16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+</a:t>
            </a:r>
            <a:r>
              <a:rPr lang="zh-CN" altLang="en-US" sz="1600" b="1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开源</a:t>
            </a:r>
            <a:endParaRPr lang="en-US" sz="1600" b="1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30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DF6AE28-D59B-4916-472C-B7FBB086CD06}"/>
              </a:ext>
            </a:extLst>
          </p:cNvPr>
          <p:cNvSpPr txBox="1"/>
          <p:nvPr/>
        </p:nvSpPr>
        <p:spPr>
          <a:xfrm>
            <a:off x="1208759" y="2828791"/>
            <a:ext cx="3309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完全开源的方案，无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购买成本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可本地部署，无网络延迟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绝对的数据安全</a:t>
            </a:r>
          </a:p>
        </p:txBody>
      </p:sp>
      <p:sp>
        <p:nvSpPr>
          <p:cNvPr id="5" name="Google Shape;86;p19">
            <a:extLst>
              <a:ext uri="{FF2B5EF4-FFF2-40B4-BE49-F238E27FC236}">
                <a16:creationId xmlns:a16="http://schemas.microsoft.com/office/drawing/2014/main" id="{63135F21-6D1F-E4BC-D4C7-64F26F2AB61B}"/>
              </a:ext>
            </a:extLst>
          </p:cNvPr>
          <p:cNvSpPr txBox="1"/>
          <p:nvPr/>
        </p:nvSpPr>
        <p:spPr>
          <a:xfrm>
            <a:off x="5166800" y="828248"/>
            <a:ext cx="4794276" cy="44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Lato"/>
                <a:sym typeface="Lato"/>
              </a:rPr>
              <a:t>您的数据安全对我们很重要</a:t>
            </a:r>
            <a:endParaRPr sz="2800" dirty="0">
              <a:solidFill>
                <a:schemeClr val="bg1">
                  <a:lumMod val="50000"/>
                </a:schemeClr>
              </a:solidFill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50352F-06A3-DE7B-45E7-2F6DDFF4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03" y="3058451"/>
            <a:ext cx="2143125" cy="2143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C299B2-A319-B88F-B0BF-A44DD4E18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469" y="4645854"/>
            <a:ext cx="1549614" cy="1701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307488-0B8D-26EF-B8B3-F8BE9C803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24" y="3028818"/>
            <a:ext cx="2962275" cy="15430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A723D3C-574E-CD97-83C8-22E6FE9D8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01" y="1923918"/>
            <a:ext cx="41433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BAF448C-299A-CE84-1733-9ADBC9F0201C}"/>
              </a:ext>
            </a:extLst>
          </p:cNvPr>
          <p:cNvSpPr>
            <a:spLocks noChangeAspect="1"/>
          </p:cNvSpPr>
          <p:nvPr/>
        </p:nvSpPr>
        <p:spPr>
          <a:xfrm>
            <a:off x="636346" y="962757"/>
            <a:ext cx="1230923" cy="6594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流程图: 多文档 2">
            <a:extLst>
              <a:ext uri="{FF2B5EF4-FFF2-40B4-BE49-F238E27FC236}">
                <a16:creationId xmlns:a16="http://schemas.microsoft.com/office/drawing/2014/main" id="{FA319F3F-A5C6-8378-B599-AA4C0E7002C4}"/>
              </a:ext>
            </a:extLst>
          </p:cNvPr>
          <p:cNvSpPr/>
          <p:nvPr/>
        </p:nvSpPr>
        <p:spPr>
          <a:xfrm>
            <a:off x="3308836" y="494569"/>
            <a:ext cx="1345223" cy="108145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多文档 3">
            <a:extLst>
              <a:ext uri="{FF2B5EF4-FFF2-40B4-BE49-F238E27FC236}">
                <a16:creationId xmlns:a16="http://schemas.microsoft.com/office/drawing/2014/main" id="{58482BBB-468F-D438-8F40-C6F5CAB9D0F6}"/>
              </a:ext>
            </a:extLst>
          </p:cNvPr>
          <p:cNvSpPr>
            <a:spLocks noChangeAspect="1"/>
          </p:cNvSpPr>
          <p:nvPr/>
        </p:nvSpPr>
        <p:spPr>
          <a:xfrm>
            <a:off x="8995996" y="3799373"/>
            <a:ext cx="1345223" cy="108145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docs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C8C12C-969E-360E-87FB-285A8615F59D}"/>
              </a:ext>
            </a:extLst>
          </p:cNvPr>
          <p:cNvSpPr>
            <a:spLocks noChangeAspect="1"/>
          </p:cNvSpPr>
          <p:nvPr/>
        </p:nvSpPr>
        <p:spPr>
          <a:xfrm>
            <a:off x="8587162" y="982816"/>
            <a:ext cx="2324092" cy="6638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DE551FC-BC81-3B03-5F69-10E0F66AB689}"/>
              </a:ext>
            </a:extLst>
          </p:cNvPr>
          <p:cNvSpPr>
            <a:spLocks noChangeAspect="1"/>
          </p:cNvSpPr>
          <p:nvPr/>
        </p:nvSpPr>
        <p:spPr>
          <a:xfrm>
            <a:off x="541455" y="2553432"/>
            <a:ext cx="1230923" cy="6594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E5BCE88-94A7-2852-35B5-DC0CE9910366}"/>
              </a:ext>
            </a:extLst>
          </p:cNvPr>
          <p:cNvSpPr>
            <a:spLocks noChangeAspect="1"/>
          </p:cNvSpPr>
          <p:nvPr/>
        </p:nvSpPr>
        <p:spPr>
          <a:xfrm>
            <a:off x="2556360" y="2162908"/>
            <a:ext cx="1567963" cy="14404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A117045-14FF-237E-1170-408A120D0C28}"/>
              </a:ext>
            </a:extLst>
          </p:cNvPr>
          <p:cNvSpPr>
            <a:spLocks noChangeAspect="1"/>
          </p:cNvSpPr>
          <p:nvPr/>
        </p:nvSpPr>
        <p:spPr>
          <a:xfrm>
            <a:off x="4715606" y="2555813"/>
            <a:ext cx="2921977" cy="6594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Standalone question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066119-1544-9A70-B1A7-C4C4D089714F}"/>
              </a:ext>
            </a:extLst>
          </p:cNvPr>
          <p:cNvSpPr>
            <a:spLocks noChangeAspect="1"/>
          </p:cNvSpPr>
          <p:nvPr/>
        </p:nvSpPr>
        <p:spPr>
          <a:xfrm>
            <a:off x="8729298" y="2384363"/>
            <a:ext cx="2094032" cy="100232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VectorStore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D21D8BF1-4D41-CB9C-CE33-F168B1F27296}"/>
              </a:ext>
            </a:extLst>
          </p:cNvPr>
          <p:cNvSpPr>
            <a:spLocks noChangeAspect="1"/>
          </p:cNvSpPr>
          <p:nvPr/>
        </p:nvSpPr>
        <p:spPr>
          <a:xfrm>
            <a:off x="2172425" y="4653330"/>
            <a:ext cx="2365131" cy="100232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12" name="流程图: 多文档 11">
            <a:extLst>
              <a:ext uri="{FF2B5EF4-FFF2-40B4-BE49-F238E27FC236}">
                <a16:creationId xmlns:a16="http://schemas.microsoft.com/office/drawing/2014/main" id="{FA85E331-DF4B-6179-5E5A-FF8687B70F7A}"/>
              </a:ext>
            </a:extLst>
          </p:cNvPr>
          <p:cNvSpPr>
            <a:spLocks noChangeAspect="1"/>
          </p:cNvSpPr>
          <p:nvPr/>
        </p:nvSpPr>
        <p:spPr>
          <a:xfrm>
            <a:off x="3022356" y="751742"/>
            <a:ext cx="1345223" cy="108145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.Md</a:t>
            </a:r>
            <a:endParaRPr lang="zh-CN" altLang="en-US" dirty="0"/>
          </a:p>
        </p:txBody>
      </p: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CFD883AA-6426-C86E-8047-6465B167301A}"/>
              </a:ext>
            </a:extLst>
          </p:cNvPr>
          <p:cNvSpPr/>
          <p:nvPr/>
        </p:nvSpPr>
        <p:spPr>
          <a:xfrm>
            <a:off x="5947999" y="498964"/>
            <a:ext cx="1345223" cy="108145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多文档 13">
            <a:extLst>
              <a:ext uri="{FF2B5EF4-FFF2-40B4-BE49-F238E27FC236}">
                <a16:creationId xmlns:a16="http://schemas.microsoft.com/office/drawing/2014/main" id="{0162A943-FD89-9689-28EB-05D9D350342D}"/>
              </a:ext>
            </a:extLst>
          </p:cNvPr>
          <p:cNvSpPr>
            <a:spLocks noChangeAspect="1"/>
          </p:cNvSpPr>
          <p:nvPr/>
        </p:nvSpPr>
        <p:spPr>
          <a:xfrm>
            <a:off x="5697415" y="775921"/>
            <a:ext cx="1345223" cy="108145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documents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621CF010-80DF-6737-4349-95115777C617}"/>
              </a:ext>
            </a:extLst>
          </p:cNvPr>
          <p:cNvSpPr>
            <a:spLocks noChangeAspect="1"/>
          </p:cNvSpPr>
          <p:nvPr/>
        </p:nvSpPr>
        <p:spPr>
          <a:xfrm>
            <a:off x="8995996" y="5264118"/>
            <a:ext cx="1567963" cy="14404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E4FC78-1AB9-1871-5880-28DB72D9FBB0}"/>
              </a:ext>
            </a:extLst>
          </p:cNvPr>
          <p:cNvCxnSpPr>
            <a:cxnSpLocks noChangeAspect="1"/>
            <a:stCxn id="2" idx="3"/>
            <a:endCxn id="12" idx="1"/>
          </p:cNvCxnSpPr>
          <p:nvPr/>
        </p:nvCxnSpPr>
        <p:spPr>
          <a:xfrm>
            <a:off x="1867269" y="1292469"/>
            <a:ext cx="11550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3FA4A0-6738-0471-4B65-4F2EE7EC102C}"/>
              </a:ext>
            </a:extLst>
          </p:cNvPr>
          <p:cNvCxnSpPr>
            <a:cxnSpLocks noChangeAspect="1"/>
            <a:endCxn id="14" idx="1"/>
          </p:cNvCxnSpPr>
          <p:nvPr/>
        </p:nvCxnSpPr>
        <p:spPr>
          <a:xfrm>
            <a:off x="4253279" y="1292469"/>
            <a:ext cx="1444136" cy="24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C830CE-94D3-4C88-2F45-090CBA05543E}"/>
              </a:ext>
            </a:extLst>
          </p:cNvPr>
          <p:cNvCxnSpPr>
            <a:cxnSpLocks noChangeAspect="1"/>
            <a:stCxn id="14" idx="3"/>
            <a:endCxn id="5" idx="2"/>
          </p:cNvCxnSpPr>
          <p:nvPr/>
        </p:nvCxnSpPr>
        <p:spPr>
          <a:xfrm flipV="1">
            <a:off x="7042638" y="1314726"/>
            <a:ext cx="1544524" cy="1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10EC8C0-AB21-E5CE-1344-7B053EF10AAB}"/>
              </a:ext>
            </a:extLst>
          </p:cNvPr>
          <p:cNvCxnSpPr>
            <a:cxnSpLocks noChangeAspect="1"/>
            <a:stCxn id="6" idx="3"/>
            <a:endCxn id="8" idx="2"/>
          </p:cNvCxnSpPr>
          <p:nvPr/>
        </p:nvCxnSpPr>
        <p:spPr>
          <a:xfrm>
            <a:off x="1772378" y="2883144"/>
            <a:ext cx="7839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39CE0EB-92DB-2F10-B109-80D8BF03E502}"/>
              </a:ext>
            </a:extLst>
          </p:cNvPr>
          <p:cNvCxnSpPr>
            <a:cxnSpLocks noChangeAspect="1"/>
            <a:stCxn id="8" idx="6"/>
            <a:endCxn id="9" idx="1"/>
          </p:cNvCxnSpPr>
          <p:nvPr/>
        </p:nvCxnSpPr>
        <p:spPr>
          <a:xfrm>
            <a:off x="4124323" y="2883145"/>
            <a:ext cx="591283" cy="2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0761EEF-4795-EDDE-79DA-2C0D519CB185}"/>
              </a:ext>
            </a:extLst>
          </p:cNvPr>
          <p:cNvCxnSpPr>
            <a:cxnSpLocks noChangeAspect="1"/>
            <a:stCxn id="9" idx="3"/>
            <a:endCxn id="10" idx="1"/>
          </p:cNvCxnSpPr>
          <p:nvPr/>
        </p:nvCxnSpPr>
        <p:spPr>
          <a:xfrm>
            <a:off x="7637583" y="2885525"/>
            <a:ext cx="10917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F11E776-CBAD-2656-6C49-E6B2A71328EE}"/>
              </a:ext>
            </a:extLst>
          </p:cNvPr>
          <p:cNvCxnSpPr>
            <a:cxnSpLocks noChangeAspect="1"/>
            <a:stCxn id="11" idx="0"/>
            <a:endCxn id="8" idx="4"/>
          </p:cNvCxnSpPr>
          <p:nvPr/>
        </p:nvCxnSpPr>
        <p:spPr>
          <a:xfrm flipH="1" flipV="1">
            <a:off x="3340342" y="3603381"/>
            <a:ext cx="14649" cy="1049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C3067F4-2B46-40C7-2B25-CCD796CF3884}"/>
              </a:ext>
            </a:extLst>
          </p:cNvPr>
          <p:cNvSpPr>
            <a:spLocks noChangeAspect="1"/>
          </p:cNvSpPr>
          <p:nvPr/>
        </p:nvSpPr>
        <p:spPr>
          <a:xfrm>
            <a:off x="5697415" y="5565531"/>
            <a:ext cx="2294793" cy="8088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Answer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8E3293C-34C8-07BD-9ADC-C6BC4B885C7D}"/>
              </a:ext>
            </a:extLst>
          </p:cNvPr>
          <p:cNvCxnSpPr>
            <a:cxnSpLocks noChangeAspect="1"/>
            <a:stCxn id="15" idx="2"/>
            <a:endCxn id="54" idx="3"/>
          </p:cNvCxnSpPr>
          <p:nvPr/>
        </p:nvCxnSpPr>
        <p:spPr>
          <a:xfrm flipH="1" flipV="1">
            <a:off x="7992208" y="5969977"/>
            <a:ext cx="1003788" cy="14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5D86C30-4334-D436-2710-1806422683AB}"/>
              </a:ext>
            </a:extLst>
          </p:cNvPr>
          <p:cNvCxnSpPr>
            <a:cxnSpLocks noChangeAspect="1"/>
            <a:stCxn id="5" idx="4"/>
          </p:cNvCxnSpPr>
          <p:nvPr/>
        </p:nvCxnSpPr>
        <p:spPr>
          <a:xfrm>
            <a:off x="9749208" y="1646636"/>
            <a:ext cx="7331" cy="737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9E0AD72C-5615-2D47-6708-CCE2CCA68B91}"/>
              </a:ext>
            </a:extLst>
          </p:cNvPr>
          <p:cNvCxnSpPr>
            <a:cxnSpLocks noChangeAspect="1"/>
            <a:endCxn id="4" idx="0"/>
          </p:cNvCxnSpPr>
          <p:nvPr/>
        </p:nvCxnSpPr>
        <p:spPr>
          <a:xfrm>
            <a:off x="9761154" y="3386686"/>
            <a:ext cx="0" cy="412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CBE3710F-0D56-11C5-0921-694E14263224}"/>
              </a:ext>
            </a:extLst>
          </p:cNvPr>
          <p:cNvCxnSpPr>
            <a:cxnSpLocks noChangeAspect="1"/>
            <a:endCxn id="15" idx="0"/>
          </p:cNvCxnSpPr>
          <p:nvPr/>
        </p:nvCxnSpPr>
        <p:spPr>
          <a:xfrm>
            <a:off x="9776314" y="4756638"/>
            <a:ext cx="3664" cy="507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6D94D4B-0B0A-ECD8-8F83-05C3A6F9BB2F}"/>
              </a:ext>
            </a:extLst>
          </p:cNvPr>
          <p:cNvCxnSpPr>
            <a:cxnSpLocks noChangeAspect="1"/>
          </p:cNvCxnSpPr>
          <p:nvPr/>
        </p:nvCxnSpPr>
        <p:spPr>
          <a:xfrm rot="10800000">
            <a:off x="3354990" y="3989051"/>
            <a:ext cx="5278326" cy="1995303"/>
          </a:xfrm>
          <a:prstGeom prst="bentConnector3">
            <a:avLst>
              <a:gd name="adj1" fmla="val -1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CECB4EB-36D2-24DC-C6AA-AA9F5C014C09}"/>
              </a:ext>
            </a:extLst>
          </p:cNvPr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58" name="流程图: 接点 12">
              <a:extLst>
                <a:ext uri="{FF2B5EF4-FFF2-40B4-BE49-F238E27FC236}">
                  <a16:creationId xmlns:a16="http://schemas.microsoft.com/office/drawing/2014/main" id="{DD1AA5AF-664A-DDCF-0346-F29D60F64EC2}"/>
                </a:ext>
              </a:extLst>
            </p:cNvPr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流程图: 接点 4">
              <a:extLst>
                <a:ext uri="{FF2B5EF4-FFF2-40B4-BE49-F238E27FC236}">
                  <a16:creationId xmlns:a16="http://schemas.microsoft.com/office/drawing/2014/main" id="{B49D931D-64C3-D11D-6269-7FE4FD9258F7}"/>
                </a:ext>
              </a:extLst>
            </p:cNvPr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流程图: 接点 5">
              <a:extLst>
                <a:ext uri="{FF2B5EF4-FFF2-40B4-BE49-F238E27FC236}">
                  <a16:creationId xmlns:a16="http://schemas.microsoft.com/office/drawing/2014/main" id="{79FC96B2-F861-A084-551F-59BCDC041CF2}"/>
                </a:ext>
              </a:extLst>
            </p:cNvPr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接点 7">
              <a:extLst>
                <a:ext uri="{FF2B5EF4-FFF2-40B4-BE49-F238E27FC236}">
                  <a16:creationId xmlns:a16="http://schemas.microsoft.com/office/drawing/2014/main" id="{91AA0FEF-0467-EDB4-442A-6D01181E1AFA}"/>
                </a:ext>
              </a:extLst>
            </p:cNvPr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B6A0604C-0198-6613-0312-55E9C58ABF0F}"/>
                </a:ext>
              </a:extLst>
            </p:cNvPr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核心流程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31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接点 12"/>
          <p:cNvSpPr/>
          <p:nvPr/>
        </p:nvSpPr>
        <p:spPr>
          <a:xfrm>
            <a:off x="8057196" y="4309773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接点 4"/>
          <p:cNvSpPr/>
          <p:nvPr/>
        </p:nvSpPr>
        <p:spPr>
          <a:xfrm>
            <a:off x="10566986" y="-13106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5"/>
          <p:cNvSpPr/>
          <p:nvPr/>
        </p:nvSpPr>
        <p:spPr>
          <a:xfrm>
            <a:off x="640299" y="5841553"/>
            <a:ext cx="502702" cy="502702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12"/>
          <p:cNvSpPr/>
          <p:nvPr/>
        </p:nvSpPr>
        <p:spPr>
          <a:xfrm>
            <a:off x="-1950289" y="-5583678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6"/>
          <p:cNvSpPr/>
          <p:nvPr/>
        </p:nvSpPr>
        <p:spPr>
          <a:xfrm>
            <a:off x="10566986" y="573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11714" y="1217566"/>
            <a:ext cx="2281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Langchain</a:t>
            </a:r>
            <a:endParaRPr lang="en-US" altLang="zh-CN" sz="2800" spc="3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与核心功能</a:t>
            </a:r>
            <a:endParaRPr lang="en-US" altLang="zh-CN" sz="2800" spc="3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1817" y="121756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01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763" y="1248344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16953" y="5117213"/>
            <a:ext cx="2670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Prompt </a:t>
            </a:r>
          </a:p>
          <a:p>
            <a:pPr algn="ctr"/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engineering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1817" y="511721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04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5763" y="5147991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6219" y="251744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向量数据库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11817" y="251744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02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95763" y="2548226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64991" y="381733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后端架构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11816" y="3817330"/>
            <a:ext cx="582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03</a:t>
            </a:r>
            <a:endParaRPr lang="zh-CN" altLang="en-US" sz="2800" dirty="0">
              <a:solidFill>
                <a:schemeClr val="accent2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95763" y="3848108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endParaRPr lang="zh-CN" altLang="en-US" sz="2400" spc="300" dirty="0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7575" y="2705725"/>
            <a:ext cx="2569936" cy="144655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8800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  <a:cs typeface="OPPOSans L" panose="00020600040101010101" pitchFamily="18" charset="-122"/>
                <a:sym typeface="优设标题黑" panose="00000500000000000000" pitchFamily="2" charset="-122"/>
              </a:rPr>
              <a:t>目录</a:t>
            </a:r>
          </a:p>
        </p:txBody>
      </p:sp>
      <p:sp>
        <p:nvSpPr>
          <p:cNvPr id="20" name="流程图: 接点 5"/>
          <p:cNvSpPr/>
          <p:nvPr/>
        </p:nvSpPr>
        <p:spPr>
          <a:xfrm>
            <a:off x="10758071" y="4997046"/>
            <a:ext cx="743324" cy="74332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86;p19"/>
          <p:cNvSpPr txBox="1"/>
          <p:nvPr/>
        </p:nvSpPr>
        <p:spPr>
          <a:xfrm>
            <a:off x="1339814" y="1719553"/>
            <a:ext cx="464068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ConversationalRetrievalChain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7430" y="425513"/>
            <a:ext cx="2435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</a:rPr>
              <a:t>https://www.ypppt.com/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3EB306-EEB0-9519-B952-5B728B78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62" y="364213"/>
            <a:ext cx="2759248" cy="615467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6F152CA-1A6C-F5DD-F27F-4766AE5D4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03" y="2899209"/>
            <a:ext cx="4867954" cy="181000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AFFD2F8-F0BD-F972-78DA-6F70B491DF84}"/>
              </a:ext>
            </a:extLst>
          </p:cNvPr>
          <p:cNvSpPr txBox="1"/>
          <p:nvPr/>
        </p:nvSpPr>
        <p:spPr>
          <a:xfrm>
            <a:off x="1009201" y="287761"/>
            <a:ext cx="234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ouSheBiaoTiHei" pitchFamily="2" charset="-122"/>
                <a:ea typeface="YouSheBiaoTiHei" pitchFamily="2" charset="-122"/>
              </a:rPr>
              <a:t>LangChain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YouSheBiaoTiHei" pitchFamily="2" charset="-122"/>
              <a:ea typeface="YouSheBiaoTiHei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24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09201" y="287761"/>
              <a:ext cx="2341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uSheBiaoTiHei" pitchFamily="2" charset="-122"/>
                  <a:ea typeface="YouSheBiaoTiHei" pitchFamily="2" charset="-122"/>
                </a:rPr>
                <a:t>向量数据库</a:t>
              </a: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522289C8-A28D-DA6B-B24B-22F44C9F20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35" y="3163163"/>
            <a:ext cx="3901341" cy="3218607"/>
          </a:xfrm>
          <a:prstGeom prst="rect">
            <a:avLst/>
          </a:prstGeom>
          <a:effectLst/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8CA8AC5-F705-819A-9B14-C6ECCFCD3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19" y="1458838"/>
            <a:ext cx="7338641" cy="12966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flipH="1">
            <a:off x="8264780" y="0"/>
            <a:ext cx="3927220" cy="2563457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" name="TextBox 7"/>
          <p:cNvSpPr txBox="1"/>
          <p:nvPr/>
        </p:nvSpPr>
        <p:spPr>
          <a:xfrm>
            <a:off x="6250525" y="1213006"/>
            <a:ext cx="1736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Chroma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194D83-53F3-8D04-ED61-701662A24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1" y="3650804"/>
            <a:ext cx="1823288" cy="10210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82D929-B0A8-CB2E-E29A-8756D9BCA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36" y="5087243"/>
            <a:ext cx="3024823" cy="6778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B5BB9D-4FAE-4DE5-0535-5F952A471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52" y="3650804"/>
            <a:ext cx="2857501" cy="7775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4EEAAC-FE68-F2A9-8D96-FCECCD24F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79" y="1092890"/>
            <a:ext cx="1593960" cy="102104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390FDC9-CB30-73CF-8D7E-F56A7B09181F}"/>
              </a:ext>
            </a:extLst>
          </p:cNvPr>
          <p:cNvSpPr txBox="1"/>
          <p:nvPr/>
        </p:nvSpPr>
        <p:spPr>
          <a:xfrm>
            <a:off x="1863648" y="2563457"/>
            <a:ext cx="154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V.S.</a:t>
            </a:r>
            <a:endParaRPr lang="zh-CN" altLang="en-US" sz="28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B27374-BC31-D29E-BACC-717CC203C7C6}"/>
              </a:ext>
            </a:extLst>
          </p:cNvPr>
          <p:cNvSpPr txBox="1"/>
          <p:nvPr/>
        </p:nvSpPr>
        <p:spPr>
          <a:xfrm>
            <a:off x="817105" y="288719"/>
            <a:ext cx="234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YouSheBiaoTiHei" pitchFamily="2" charset="-122"/>
                <a:ea typeface="YouSheBiaoTiHei" pitchFamily="2" charset="-122"/>
              </a:rPr>
              <a:t>向量数据库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EF37951-9925-E480-97E6-D3E57E79B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59" y="1994298"/>
            <a:ext cx="4975639" cy="409052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88E39253-5663-1323-5419-E5E15BEB85DE}"/>
              </a:ext>
            </a:extLst>
          </p:cNvPr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23" name="流程图: 接点 12">
              <a:extLst>
                <a:ext uri="{FF2B5EF4-FFF2-40B4-BE49-F238E27FC236}">
                  <a16:creationId xmlns:a16="http://schemas.microsoft.com/office/drawing/2014/main" id="{E8A176AB-184C-E28B-B98B-63E3AC472E3D}"/>
                </a:ext>
              </a:extLst>
            </p:cNvPr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4">
              <a:extLst>
                <a:ext uri="{FF2B5EF4-FFF2-40B4-BE49-F238E27FC236}">
                  <a16:creationId xmlns:a16="http://schemas.microsoft.com/office/drawing/2014/main" id="{EE4D46A6-11D7-3FB9-F045-8BE037800F2A}"/>
                </a:ext>
              </a:extLst>
            </p:cNvPr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5">
              <a:extLst>
                <a:ext uri="{FF2B5EF4-FFF2-40B4-BE49-F238E27FC236}">
                  <a16:creationId xmlns:a16="http://schemas.microsoft.com/office/drawing/2014/main" id="{3624ED6F-ED62-44EE-78DA-6F733E1273E9}"/>
                </a:ext>
              </a:extLst>
            </p:cNvPr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7">
              <a:extLst>
                <a:ext uri="{FF2B5EF4-FFF2-40B4-BE49-F238E27FC236}">
                  <a16:creationId xmlns:a16="http://schemas.microsoft.com/office/drawing/2014/main" id="{B39DF30F-C731-5E75-7216-CBE2E943738D}"/>
                </a:ext>
              </a:extLst>
            </p:cNvPr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f739c84-3b0f-420b-b5ed-62734e1be806"/>
  <p:tag name="COMMONDATA" val="eyJoZGlkIjoiMjAwYjA1YzFlODY1NmVhMzE4MWE3OGFlM2RmYjM1MmEifQ=="/>
</p:tagLst>
</file>

<file path=ppt/theme/theme1.xml><?xml version="1.0" encoding="utf-8"?>
<a:theme xmlns:a="http://schemas.openxmlformats.org/drawingml/2006/main" name="www.2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340</Words>
  <Application>Microsoft Office PowerPoint</Application>
  <PresentationFormat>宽屏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Source Han Sans CN</vt:lpstr>
      <vt:lpstr>Source Han Sans SC</vt:lpstr>
      <vt:lpstr>YouSheBiaoTiHei</vt:lpstr>
      <vt:lpstr>等线</vt:lpstr>
      <vt:lpstr>等线 Light</vt:lpstr>
      <vt:lpstr>方正清刻本悦宋简体</vt:lpstr>
      <vt:lpstr>思源黑体 CN Normal</vt:lpstr>
      <vt:lpstr>宋体</vt:lpstr>
      <vt:lpstr>优设标题黑</vt:lpstr>
      <vt:lpstr>Arial</vt:lpstr>
      <vt:lpstr>Wingdings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yang zq</cp:lastModifiedBy>
  <cp:revision>9</cp:revision>
  <dcterms:created xsi:type="dcterms:W3CDTF">2021-05-18T08:51:00Z</dcterms:created>
  <dcterms:modified xsi:type="dcterms:W3CDTF">2023-07-07T04:59:35Z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FB7780AF960E4B5CBA7C46FFDD115AA0</vt:lpwstr>
  </property>
</Properties>
</file>