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4" r:id="rId2"/>
    <p:sldMasterId id="2147483687" r:id="rId3"/>
  </p:sldMasterIdLst>
  <p:notesMasterIdLst>
    <p:notesMasterId r:id="rId18"/>
  </p:notesMasterIdLst>
  <p:sldIdLst>
    <p:sldId id="296" r:id="rId4"/>
    <p:sldId id="259" r:id="rId5"/>
    <p:sldId id="312" r:id="rId6"/>
    <p:sldId id="276" r:id="rId7"/>
    <p:sldId id="313" r:id="rId8"/>
    <p:sldId id="314" r:id="rId9"/>
    <p:sldId id="321" r:id="rId10"/>
    <p:sldId id="315" r:id="rId11"/>
    <p:sldId id="316" r:id="rId12"/>
    <p:sldId id="317" r:id="rId13"/>
    <p:sldId id="318" r:id="rId14"/>
    <p:sldId id="319" r:id="rId15"/>
    <p:sldId id="320" r:id="rId16"/>
    <p:sldId id="295"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默认节" id="{0E9140EA-C7EE-4E6D-A797-C8343D87DD1C}">
          <p14:sldIdLst>
            <p14:sldId id="296"/>
            <p14:sldId id="259"/>
            <p14:sldId id="312"/>
            <p14:sldId id="276"/>
            <p14:sldId id="313"/>
            <p14:sldId id="314"/>
            <p14:sldId id="321"/>
            <p14:sldId id="315"/>
            <p14:sldId id="316"/>
            <p14:sldId id="317"/>
            <p14:sldId id="318"/>
            <p14:sldId id="319"/>
            <p14:sldId id="320"/>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0" autoAdjust="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FB9003-7C5E-43CB-B18B-F5A23B95832C}" type="datetimeFigureOut">
              <a:rPr lang="zh-CN" altLang="en-US"/>
              <a:pPr>
                <a:defRPr/>
              </a:pPr>
              <a:t>2018/4/2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B8290D9-B3B9-47A2-B9B9-EC36FFFB7552}" type="slidenum">
              <a:rPr lang="zh-CN" altLang="en-US"/>
              <a:pPr>
                <a:defRPr/>
              </a:pPr>
              <a:t>‹#›</a:t>
            </a:fld>
            <a:endParaRPr lang="zh-CN" altLang="en-US"/>
          </a:p>
        </p:txBody>
      </p:sp>
    </p:spTree>
    <p:extLst>
      <p:ext uri="{BB962C8B-B14F-4D97-AF65-F5344CB8AC3E}">
        <p14:creationId xmlns:p14="http://schemas.microsoft.com/office/powerpoint/2010/main" val="4257354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215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0AB098-10FF-446F-854D-6C85BD54B8F2}" type="slidenum">
              <a:rPr lang="zh-CN" altLang="en-US"/>
              <a:pPr fontAlgn="base">
                <a:spcBef>
                  <a:spcPct val="0"/>
                </a:spcBef>
                <a:spcAft>
                  <a:spcPct val="0"/>
                </a:spcAft>
                <a:defRPr/>
              </a:pPr>
              <a:t>2</a:t>
            </a:fld>
            <a:endParaRPr lang="en-US" altLang="zh-CN"/>
          </a:p>
        </p:txBody>
      </p:sp>
    </p:spTree>
    <p:extLst>
      <p:ext uri="{BB962C8B-B14F-4D97-AF65-F5344CB8AC3E}">
        <p14:creationId xmlns:p14="http://schemas.microsoft.com/office/powerpoint/2010/main" val="331601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439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19555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942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215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0AB098-10FF-446F-854D-6C85BD54B8F2}" type="slidenum">
              <a:rPr lang="zh-CN" altLang="en-US"/>
              <a:pPr fontAlgn="base">
                <a:spcBef>
                  <a:spcPct val="0"/>
                </a:spcBef>
                <a:spcAft>
                  <a:spcPct val="0"/>
                </a:spcAft>
                <a:defRPr/>
              </a:pPr>
              <a:t>3</a:t>
            </a:fld>
            <a:endParaRPr lang="en-US" altLang="zh-CN"/>
          </a:p>
        </p:txBody>
      </p:sp>
    </p:spTree>
    <p:extLst>
      <p:ext uri="{BB962C8B-B14F-4D97-AF65-F5344CB8AC3E}">
        <p14:creationId xmlns:p14="http://schemas.microsoft.com/office/powerpoint/2010/main" val="370043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122726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4028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215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0AB098-10FF-446F-854D-6C85BD54B8F2}" type="slidenum">
              <a:rPr lang="zh-CN" altLang="en-US"/>
              <a:pPr fontAlgn="base">
                <a:spcBef>
                  <a:spcPct val="0"/>
                </a:spcBef>
                <a:spcAft>
                  <a:spcPct val="0"/>
                </a:spcAft>
                <a:defRPr/>
              </a:pPr>
              <a:t>6</a:t>
            </a:fld>
            <a:endParaRPr lang="en-US" altLang="zh-CN"/>
          </a:p>
        </p:txBody>
      </p:sp>
    </p:spTree>
    <p:extLst>
      <p:ext uri="{BB962C8B-B14F-4D97-AF65-F5344CB8AC3E}">
        <p14:creationId xmlns:p14="http://schemas.microsoft.com/office/powerpoint/2010/main" val="149433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59743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7922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6859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720725" y="2165350"/>
            <a:ext cx="8982075" cy="6735763"/>
          </a:xfrm>
          <a:noFill/>
          <a:ln>
            <a:solidFill>
              <a:srgbClr val="000000"/>
            </a:solidFill>
            <a:miter lim="800000"/>
            <a:headEnd/>
            <a:tailEnd/>
          </a:ln>
        </p:spPr>
      </p:sp>
      <p:sp>
        <p:nvSpPr>
          <p:cNvPr id="24579" name="Rectangle 3"/>
          <p:cNvSpPr>
            <a:spLocks noGrp="1"/>
          </p:cNvSpPr>
          <p:nvPr>
            <p:ph type="body" idx="1"/>
          </p:nvPr>
        </p:nvSpPr>
        <p:spPr bwMode="auto">
          <a:xfrm>
            <a:off x="1543050" y="838200"/>
            <a:ext cx="4624388" cy="277813"/>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5373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6"/>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6"/>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8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40"/>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fontAlgn="auto">
                <a:spcBef>
                  <a:spcPts val="0"/>
                </a:spcBef>
                <a:spcAft>
                  <a:spcPts val="0"/>
                </a:spcAft>
              </a:pPr>
              <a:t>2018/4/2</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fontAlgn="auto">
                <a:spcBef>
                  <a:spcPts val="0"/>
                </a:spcBef>
                <a:spcAft>
                  <a:spcPts val="0"/>
                </a:spcAft>
              </a:pPr>
              <a:t>‹#›</a:t>
            </a:fld>
            <a:endParaRPr lang="zh-CN" altLang="en-US">
              <a:solidFill>
                <a:prstClr val="black">
                  <a:tint val="75000"/>
                </a:prstClr>
              </a:solidFill>
              <a:latin typeface="Calibri"/>
              <a:ea typeface="宋体"/>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fontAlgn="auto">
                <a:spcBef>
                  <a:spcPts val="0"/>
                </a:spcBef>
                <a:spcAft>
                  <a:spcPts val="0"/>
                </a:spcAft>
              </a:pPr>
              <a:t>2018/4/2</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fontAlgn="auto">
                <a:spcBef>
                  <a:spcPts val="0"/>
                </a:spcBef>
                <a:spcAft>
                  <a:spcPts val="0"/>
                </a:spcAft>
              </a:pPr>
              <a:t>‹#›</a:t>
            </a:fld>
            <a:endParaRPr lang="zh-CN" altLang="en-US">
              <a:solidFill>
                <a:prstClr val="black">
                  <a:tint val="75000"/>
                </a:prstClr>
              </a:solidFill>
              <a:latin typeface="Calibri"/>
              <a:ea typeface="宋体"/>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cxnSp>
        <p:nvCxnSpPr>
          <p:cNvPr id="6" name="直接连接符 5"/>
          <p:cNvCxnSpPr/>
          <p:nvPr/>
        </p:nvCxnSpPr>
        <p:spPr>
          <a:xfrm rot="5400000">
            <a:off x="230353" y="4411841"/>
            <a:ext cx="9072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3575" y="3858116"/>
            <a:ext cx="2518638" cy="523220"/>
          </a:xfrm>
          <a:prstGeom prst="rect">
            <a:avLst/>
          </a:prstGeom>
          <a:noFill/>
        </p:spPr>
        <p:txBody>
          <a:bodyPr wrap="none" rtlCol="0">
            <a:spAutoFit/>
          </a:bodyPr>
          <a:lstStyle/>
          <a:p>
            <a:pPr fontAlgn="auto">
              <a:spcBef>
                <a:spcPts val="0"/>
              </a:spcBef>
              <a:spcAft>
                <a:spcPts val="0"/>
              </a:spcAft>
            </a:pPr>
            <a:r>
              <a:rPr lang="en-US" altLang="zh-CN" sz="2800" dirty="0" smtClean="0">
                <a:solidFill>
                  <a:prstClr val="white"/>
                </a:solidFill>
                <a:latin typeface="黑体" pitchFamily="2" charset="-122"/>
                <a:ea typeface="黑体" pitchFamily="2" charset="-122"/>
              </a:rPr>
              <a:t>2018.4.2 </a:t>
            </a:r>
            <a:r>
              <a:rPr lang="zh-CN" altLang="en-US" sz="2800" dirty="0">
                <a:solidFill>
                  <a:prstClr val="white"/>
                </a:solidFill>
                <a:latin typeface="黑体" pitchFamily="2" charset="-122"/>
                <a:ea typeface="黑体" pitchFamily="2" charset="-122"/>
              </a:rPr>
              <a:t>杭州</a:t>
            </a:r>
          </a:p>
        </p:txBody>
      </p:sp>
      <p:sp>
        <p:nvSpPr>
          <p:cNvPr id="8" name="TextBox 7"/>
          <p:cNvSpPr txBox="1"/>
          <p:nvPr/>
        </p:nvSpPr>
        <p:spPr>
          <a:xfrm>
            <a:off x="813573" y="4487444"/>
            <a:ext cx="954107" cy="400110"/>
          </a:xfrm>
          <a:prstGeom prst="rect">
            <a:avLst/>
          </a:prstGeom>
          <a:noFill/>
        </p:spPr>
        <p:txBody>
          <a:bodyPr wrap="none" rtlCol="0">
            <a:spAutoFit/>
          </a:bodyPr>
          <a:lstStyle/>
          <a:p>
            <a:pPr fontAlgn="auto">
              <a:spcBef>
                <a:spcPts val="0"/>
              </a:spcBef>
              <a:spcAft>
                <a:spcPts val="0"/>
              </a:spcAft>
            </a:pPr>
            <a:r>
              <a:rPr lang="zh-CN" altLang="en-US" sz="2000" dirty="0" smtClean="0">
                <a:solidFill>
                  <a:prstClr val="white"/>
                </a:solidFill>
                <a:latin typeface="黑体" pitchFamily="2" charset="-122"/>
                <a:ea typeface="黑体" pitchFamily="2" charset="-122"/>
              </a:rPr>
              <a:t>林喜纯</a:t>
            </a:r>
            <a:endParaRPr lang="zh-CN" altLang="en-US" sz="2000" dirty="0">
              <a:solidFill>
                <a:prstClr val="white"/>
              </a:solidFill>
              <a:latin typeface="黑体" pitchFamily="2" charset="-122"/>
              <a:ea typeface="黑体" pitchFamily="2" charset="-122"/>
            </a:endParaRPr>
          </a:p>
        </p:txBody>
      </p:sp>
      <p:sp>
        <p:nvSpPr>
          <p:cNvPr id="5" name="Text Box 6"/>
          <p:cNvSpPr txBox="1">
            <a:spLocks noChangeArrowheads="1"/>
          </p:cNvSpPr>
          <p:nvPr/>
        </p:nvSpPr>
        <p:spPr bwMode="auto">
          <a:xfrm>
            <a:off x="2195736" y="1844824"/>
            <a:ext cx="4319588" cy="1015663"/>
          </a:xfrm>
          <a:prstGeom prst="rect">
            <a:avLst/>
          </a:prstGeom>
          <a:noFill/>
          <a:ln w="9525">
            <a:noFill/>
            <a:miter lim="800000"/>
            <a:headEnd/>
            <a:tailEnd/>
          </a:ln>
        </p:spPr>
        <p:txBody>
          <a:bodyPr>
            <a:spAutoFit/>
          </a:bodyPr>
          <a:lstStyle/>
          <a:p>
            <a:pPr>
              <a:spcBef>
                <a:spcPct val="50000"/>
              </a:spcBef>
            </a:pPr>
            <a:r>
              <a:rPr lang="zh-CN" altLang="en-US" sz="6000" b="1" dirty="0" smtClean="0">
                <a:solidFill>
                  <a:schemeClr val="bg1"/>
                </a:solidFill>
              </a:rPr>
              <a:t>初识</a:t>
            </a:r>
            <a:r>
              <a:rPr lang="en-US" altLang="zh-CN" sz="6000" b="1" dirty="0" smtClean="0">
                <a:solidFill>
                  <a:schemeClr val="bg1"/>
                </a:solidFill>
              </a:rPr>
              <a:t>JAVA</a:t>
            </a:r>
            <a:endParaRPr lang="zh-CN" altLang="en-US" sz="6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224753" y="764704"/>
            <a:ext cx="8229600" cy="576064"/>
          </a:xfrm>
          <a:prstGeom prst="rect">
            <a:avLst/>
          </a:prstGeom>
        </p:spPr>
        <p:txBody>
          <a:bodyPr>
            <a:normAutofit/>
          </a:bodyPr>
          <a:lstStyle/>
          <a:p>
            <a:pPr algn="l"/>
            <a:r>
              <a:rPr lang="zh-CN" altLang="en-US" sz="2400" b="1" dirty="0"/>
              <a:t>加载</a:t>
            </a:r>
            <a:endParaRPr lang="zh-CN" altLang="en-US" sz="2400" dirty="0"/>
          </a:p>
        </p:txBody>
      </p:sp>
      <p:sp>
        <p:nvSpPr>
          <p:cNvPr id="2" name="内容占位符 1">
            <a:extLst>
              <a:ext uri="{FF2B5EF4-FFF2-40B4-BE49-F238E27FC236}">
                <a16:creationId xmlns="" xmlns:a16="http://schemas.microsoft.com/office/drawing/2014/main" id="{A318AD66-5B7C-46F8-93A0-D60F852500F1}"/>
              </a:ext>
            </a:extLst>
          </p:cNvPr>
          <p:cNvSpPr>
            <a:spLocks noGrp="1"/>
          </p:cNvSpPr>
          <p:nvPr>
            <p:ph idx="1"/>
          </p:nvPr>
        </p:nvSpPr>
        <p:spPr>
          <a:xfrm>
            <a:off x="457200" y="4653136"/>
            <a:ext cx="8003232" cy="1473027"/>
          </a:xfrm>
        </p:spPr>
        <p:txBody>
          <a:bodyPr/>
          <a:lstStyle/>
          <a:p>
            <a:pPr marL="0" indent="0">
              <a:buNone/>
            </a:pPr>
            <a:endParaRPr lang="en-US" altLang="zh-CN" dirty="0"/>
          </a:p>
          <a:p>
            <a:pPr marL="0" indent="0">
              <a:buNone/>
            </a:pPr>
            <a:endParaRPr lang="zh-CN" altLang="en-US" dirty="0"/>
          </a:p>
        </p:txBody>
      </p:sp>
      <p:sp>
        <p:nvSpPr>
          <p:cNvPr id="5" name="文本框 4"/>
          <p:cNvSpPr txBox="1"/>
          <p:nvPr/>
        </p:nvSpPr>
        <p:spPr>
          <a:xfrm>
            <a:off x="224753" y="1460684"/>
            <a:ext cx="8327921" cy="1200329"/>
          </a:xfrm>
          <a:prstGeom prst="rect">
            <a:avLst/>
          </a:prstGeom>
          <a:noFill/>
        </p:spPr>
        <p:txBody>
          <a:bodyPr wrap="none" rtlCol="0">
            <a:spAutoFit/>
          </a:bodyPr>
          <a:lstStyle/>
          <a:p>
            <a:pPr marL="0" lvl="1"/>
            <a:r>
              <a:rPr lang="zh-CN" altLang="en-US" dirty="0" smtClean="0"/>
              <a:t>将</a:t>
            </a:r>
            <a:r>
              <a:rPr lang="en-US" altLang="zh-CN" dirty="0"/>
              <a:t>class</a:t>
            </a:r>
            <a:r>
              <a:rPr lang="zh-CN" altLang="en-US" dirty="0"/>
              <a:t>文件字节码内容加载到内存中，并将这些静态数据转换成</a:t>
            </a:r>
            <a:r>
              <a:rPr lang="zh-CN" altLang="en-US" b="1" dirty="0">
                <a:solidFill>
                  <a:srgbClr val="FF0000"/>
                </a:solidFill>
              </a:rPr>
              <a:t>方法</a:t>
            </a:r>
            <a:r>
              <a:rPr lang="zh-CN" altLang="en-US" b="1" dirty="0" smtClean="0">
                <a:solidFill>
                  <a:srgbClr val="FF0000"/>
                </a:solidFill>
              </a:rPr>
              <a:t>区</a:t>
            </a:r>
            <a:r>
              <a:rPr lang="zh-CN" altLang="en-US" dirty="0" smtClean="0"/>
              <a:t>中</a:t>
            </a:r>
            <a:r>
              <a:rPr lang="zh-CN" altLang="en-US" dirty="0"/>
              <a:t>的</a:t>
            </a:r>
            <a:r>
              <a:rPr lang="zh-CN" altLang="en-US" dirty="0" smtClean="0"/>
              <a:t>运行</a:t>
            </a:r>
            <a:r>
              <a:rPr lang="en-US" altLang="zh-CN" dirty="0" smtClean="0"/>
              <a:t/>
            </a:r>
            <a:br>
              <a:rPr lang="en-US" altLang="zh-CN" dirty="0" smtClean="0"/>
            </a:br>
            <a:r>
              <a:rPr lang="zh-CN" altLang="en-US" dirty="0" smtClean="0"/>
              <a:t>时</a:t>
            </a:r>
            <a:r>
              <a:rPr lang="zh-CN" altLang="en-US" dirty="0"/>
              <a:t>数据结构，在堆中生成一个代表这个类的</a:t>
            </a:r>
            <a:r>
              <a:rPr lang="en-US" altLang="zh-CN" dirty="0" err="1"/>
              <a:t>java.lang.Class</a:t>
            </a:r>
            <a:r>
              <a:rPr lang="zh-CN" altLang="en-US" dirty="0"/>
              <a:t>对象，作为方法区</a:t>
            </a:r>
            <a:r>
              <a:rPr lang="zh-CN" altLang="en-US" dirty="0" smtClean="0"/>
              <a:t>类</a:t>
            </a:r>
            <a:r>
              <a:rPr lang="en-US" altLang="zh-CN" dirty="0" smtClean="0"/>
              <a:t/>
            </a:r>
            <a:br>
              <a:rPr lang="en-US" altLang="zh-CN" dirty="0" smtClean="0"/>
            </a:br>
            <a:r>
              <a:rPr lang="zh-CN" altLang="en-US" dirty="0" smtClean="0"/>
              <a:t>数据</a:t>
            </a:r>
            <a:r>
              <a:rPr lang="zh-CN" altLang="en-US" dirty="0"/>
              <a:t>的访问入口，这个过程需要类加载器参与。</a:t>
            </a:r>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69" y="2924944"/>
            <a:ext cx="8197984" cy="2936547"/>
          </a:xfrm>
          <a:prstGeom prst="rect">
            <a:avLst/>
          </a:prstGeom>
        </p:spPr>
      </p:pic>
    </p:spTree>
    <p:extLst>
      <p:ext uri="{BB962C8B-B14F-4D97-AF65-F5344CB8AC3E}">
        <p14:creationId xmlns:p14="http://schemas.microsoft.com/office/powerpoint/2010/main" val="185905914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230832" y="868448"/>
            <a:ext cx="8229600" cy="576064"/>
          </a:xfrm>
          <a:prstGeom prst="rect">
            <a:avLst/>
          </a:prstGeom>
        </p:spPr>
        <p:txBody>
          <a:bodyPr>
            <a:normAutofit/>
          </a:bodyPr>
          <a:lstStyle/>
          <a:p>
            <a:pPr algn="l"/>
            <a:r>
              <a:rPr lang="zh-CN" altLang="en-US" sz="2400" b="1" dirty="0" smtClean="0"/>
              <a:t>链接</a:t>
            </a:r>
            <a:endParaRPr lang="zh-CN" altLang="en-US" sz="2400" dirty="0"/>
          </a:p>
        </p:txBody>
      </p:sp>
      <p:sp>
        <p:nvSpPr>
          <p:cNvPr id="2" name="内容占位符 1">
            <a:extLst>
              <a:ext uri="{FF2B5EF4-FFF2-40B4-BE49-F238E27FC236}">
                <a16:creationId xmlns="" xmlns:a16="http://schemas.microsoft.com/office/drawing/2014/main" id="{A318AD66-5B7C-46F8-93A0-D60F852500F1}"/>
              </a:ext>
            </a:extLst>
          </p:cNvPr>
          <p:cNvSpPr>
            <a:spLocks noGrp="1"/>
          </p:cNvSpPr>
          <p:nvPr>
            <p:ph idx="1"/>
          </p:nvPr>
        </p:nvSpPr>
        <p:spPr>
          <a:xfrm>
            <a:off x="243873" y="4072373"/>
            <a:ext cx="8003232" cy="1473027"/>
          </a:xfrm>
        </p:spPr>
        <p:txBody>
          <a:bodyPr>
            <a:normAutofit fontScale="25000" lnSpcReduction="20000"/>
          </a:bodyPr>
          <a:lstStyle/>
          <a:p>
            <a:r>
              <a:rPr lang="zh-CN" altLang="en-US" sz="7200" dirty="0"/>
              <a:t>初始化阶段是执行类构造器</a:t>
            </a:r>
            <a:r>
              <a:rPr lang="en-US" altLang="zh-CN" sz="7200" dirty="0"/>
              <a:t>&lt;</a:t>
            </a:r>
            <a:r>
              <a:rPr lang="en-US" altLang="zh-CN" sz="7200" dirty="0" err="1"/>
              <a:t>clinit</a:t>
            </a:r>
            <a:r>
              <a:rPr lang="en-US" altLang="zh-CN" sz="7200" dirty="0"/>
              <a:t>&gt;</a:t>
            </a:r>
            <a:r>
              <a:rPr lang="zh-CN" altLang="en-US" sz="7200" dirty="0"/>
              <a:t>（）方法的过程。类构造器</a:t>
            </a:r>
            <a:r>
              <a:rPr lang="en-US" altLang="zh-CN" sz="7200" dirty="0"/>
              <a:t>&lt;</a:t>
            </a:r>
            <a:r>
              <a:rPr lang="en-US" altLang="zh-CN" sz="7200" dirty="0" err="1"/>
              <a:t>clinit</a:t>
            </a:r>
            <a:r>
              <a:rPr lang="en-US" altLang="zh-CN" sz="7200" dirty="0"/>
              <a:t>&gt;</a:t>
            </a:r>
            <a:r>
              <a:rPr lang="zh-CN" altLang="en-US" sz="7200" dirty="0"/>
              <a:t>（）方法是由编译器自动收藏类中的所有类变量的赋值动作和静态语句块</a:t>
            </a:r>
            <a:r>
              <a:rPr lang="en-US" altLang="zh-CN" sz="7200" dirty="0"/>
              <a:t>(static</a:t>
            </a:r>
            <a:r>
              <a:rPr lang="zh-CN" altLang="en-US" sz="7200" dirty="0"/>
              <a:t>块</a:t>
            </a:r>
            <a:r>
              <a:rPr lang="en-US" altLang="zh-CN" sz="7200" dirty="0"/>
              <a:t>)</a:t>
            </a:r>
            <a:r>
              <a:rPr lang="zh-CN" altLang="en-US" sz="7200" dirty="0"/>
              <a:t>中的语句合并产生</a:t>
            </a:r>
          </a:p>
          <a:p>
            <a:r>
              <a:rPr lang="zh-CN" altLang="en-US" sz="7200" dirty="0"/>
              <a:t>当初始化一个类的时候，如果发现其父类还没有进行过初始化，则需要先触发其父类的初始化</a:t>
            </a:r>
          </a:p>
          <a:p>
            <a:r>
              <a:rPr lang="zh-CN" altLang="en-US" sz="7200" dirty="0"/>
              <a:t>虚拟机会保证一个类的</a:t>
            </a:r>
            <a:r>
              <a:rPr lang="en-US" altLang="zh-CN" sz="7200" dirty="0"/>
              <a:t>&lt;</a:t>
            </a:r>
            <a:r>
              <a:rPr lang="en-US" altLang="zh-CN" sz="7200" dirty="0" err="1"/>
              <a:t>clinit</a:t>
            </a:r>
            <a:r>
              <a:rPr lang="en-US" altLang="zh-CN" sz="7200" dirty="0"/>
              <a:t>&gt;</a:t>
            </a:r>
            <a:r>
              <a:rPr lang="zh-CN" altLang="en-US" sz="7200" dirty="0"/>
              <a:t>（）方法在多线程环境中被正确加锁和同步</a:t>
            </a:r>
          </a:p>
          <a:p>
            <a:r>
              <a:rPr lang="zh-CN" altLang="en-US" sz="7200" dirty="0"/>
              <a:t>当范围一个</a:t>
            </a:r>
            <a:r>
              <a:rPr lang="en-US" altLang="zh-CN" sz="7200" dirty="0"/>
              <a:t>Java</a:t>
            </a:r>
            <a:r>
              <a:rPr lang="zh-CN" altLang="en-US" sz="7200" dirty="0"/>
              <a:t>类的静态域时，只有真正声名这个域的类才会被初始化</a:t>
            </a:r>
          </a:p>
          <a:p>
            <a:pPr marL="0" indent="0">
              <a:buNone/>
            </a:pPr>
            <a:endParaRPr lang="en-US" altLang="zh-CN" dirty="0"/>
          </a:p>
          <a:p>
            <a:pPr marL="0" indent="0">
              <a:buNone/>
            </a:pPr>
            <a:endParaRPr lang="zh-CN" altLang="en-US" sz="7200" dirty="0"/>
          </a:p>
        </p:txBody>
      </p:sp>
      <p:sp>
        <p:nvSpPr>
          <p:cNvPr id="5" name="文本框 4"/>
          <p:cNvSpPr txBox="1"/>
          <p:nvPr/>
        </p:nvSpPr>
        <p:spPr>
          <a:xfrm>
            <a:off x="224753" y="1460684"/>
            <a:ext cx="5973238" cy="369332"/>
          </a:xfrm>
          <a:prstGeom prst="rect">
            <a:avLst/>
          </a:prstGeom>
          <a:noFill/>
        </p:spPr>
        <p:txBody>
          <a:bodyPr wrap="none" rtlCol="0">
            <a:spAutoFit/>
          </a:bodyPr>
          <a:lstStyle/>
          <a:p>
            <a:pPr marL="0" lvl="1"/>
            <a:r>
              <a:rPr lang="zh-CN" altLang="en-US" dirty="0"/>
              <a:t>将</a:t>
            </a:r>
            <a:r>
              <a:rPr lang="en-US" altLang="zh-CN" dirty="0"/>
              <a:t>java</a:t>
            </a:r>
            <a:r>
              <a:rPr lang="zh-CN" altLang="en-US" dirty="0"/>
              <a:t>类的二进制代码合并到</a:t>
            </a:r>
            <a:r>
              <a:rPr lang="en-US" altLang="zh-CN" dirty="0"/>
              <a:t>JVM</a:t>
            </a:r>
            <a:r>
              <a:rPr lang="zh-CN" altLang="en-US" dirty="0"/>
              <a:t>的运行状态之中的过程</a:t>
            </a:r>
            <a:endParaRPr lang="zh-CN" altLang="en-US" dirty="0"/>
          </a:p>
        </p:txBody>
      </p:sp>
      <p:sp>
        <p:nvSpPr>
          <p:cNvPr id="3" name="文本框 2"/>
          <p:cNvSpPr txBox="1"/>
          <p:nvPr/>
        </p:nvSpPr>
        <p:spPr>
          <a:xfrm>
            <a:off x="26925" y="1880428"/>
            <a:ext cx="8220179" cy="1477328"/>
          </a:xfrm>
          <a:prstGeom prst="rect">
            <a:avLst/>
          </a:prstGeom>
          <a:noFill/>
        </p:spPr>
        <p:txBody>
          <a:bodyPr wrap="square" rtlCol="0">
            <a:spAutoFit/>
          </a:bodyPr>
          <a:lstStyle/>
          <a:p>
            <a:pPr lvl="1"/>
            <a:r>
              <a:rPr lang="zh-CN" altLang="en-US" b="1" dirty="0" smtClean="0"/>
              <a:t>验证</a:t>
            </a:r>
            <a:r>
              <a:rPr lang="zh-CN" altLang="en-US" b="1" dirty="0"/>
              <a:t>：</a:t>
            </a:r>
            <a:r>
              <a:rPr lang="zh-CN" altLang="en-US" dirty="0"/>
              <a:t>确保加载的类信息符合</a:t>
            </a:r>
            <a:r>
              <a:rPr lang="en-US" altLang="zh-CN" dirty="0"/>
              <a:t>JVM</a:t>
            </a:r>
            <a:r>
              <a:rPr lang="zh-CN" altLang="en-US" dirty="0"/>
              <a:t>规范，没有安全方面的问题</a:t>
            </a:r>
          </a:p>
          <a:p>
            <a:pPr lvl="1"/>
            <a:r>
              <a:rPr lang="zh-CN" altLang="en-US" b="1" dirty="0" smtClean="0"/>
              <a:t>准备</a:t>
            </a:r>
            <a:r>
              <a:rPr lang="zh-CN" altLang="en-US" b="1" dirty="0"/>
              <a:t>：</a:t>
            </a:r>
            <a:r>
              <a:rPr lang="zh-CN" altLang="en-US" dirty="0"/>
              <a:t>正式为类变量（</a:t>
            </a:r>
            <a:r>
              <a:rPr lang="en-US" altLang="zh-CN" dirty="0" smtClean="0"/>
              <a:t>static</a:t>
            </a:r>
            <a:r>
              <a:rPr lang="zh-CN" altLang="en-US" dirty="0" smtClean="0"/>
              <a:t>静态变量</a:t>
            </a:r>
            <a:r>
              <a:rPr lang="zh-CN" altLang="en-US" dirty="0"/>
              <a:t>）分配内存并设置类变量初始值的</a:t>
            </a:r>
            <a:r>
              <a:rPr lang="zh-CN" altLang="en-US" dirty="0" smtClean="0"/>
              <a:t>阶</a:t>
            </a:r>
            <a:r>
              <a:rPr lang="en-US" altLang="zh-CN" dirty="0" smtClean="0"/>
              <a:t>	</a:t>
            </a:r>
            <a:r>
              <a:rPr lang="zh-CN" altLang="en-US" dirty="0" smtClean="0"/>
              <a:t>段，这些</a:t>
            </a:r>
            <a:r>
              <a:rPr lang="zh-CN" altLang="en-US" dirty="0"/>
              <a:t>内存都将在方法去中进行分配</a:t>
            </a:r>
          </a:p>
          <a:p>
            <a:pPr lvl="1"/>
            <a:r>
              <a:rPr lang="zh-CN" altLang="en-US" b="1" dirty="0" smtClean="0"/>
              <a:t>解析</a:t>
            </a:r>
            <a:r>
              <a:rPr lang="zh-CN" altLang="en-US" b="1" dirty="0"/>
              <a:t>：</a:t>
            </a:r>
            <a:r>
              <a:rPr lang="zh-CN" altLang="en-US" dirty="0"/>
              <a:t>虚拟机常量池的符号引用替换为字节引用过程</a:t>
            </a:r>
          </a:p>
          <a:p>
            <a:endParaRPr lang="zh-CN" altLang="en-US" dirty="0"/>
          </a:p>
        </p:txBody>
      </p:sp>
      <p:sp>
        <p:nvSpPr>
          <p:cNvPr id="7" name="Rectangle 3"/>
          <p:cNvSpPr txBox="1">
            <a:spLocks noChangeArrowheads="1"/>
          </p:cNvSpPr>
          <p:nvPr/>
        </p:nvSpPr>
        <p:spPr>
          <a:xfrm>
            <a:off x="208417" y="3399676"/>
            <a:ext cx="8229600" cy="576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dirty="0" smtClean="0"/>
              <a:t>初始化</a:t>
            </a:r>
            <a:endParaRPr lang="zh-CN" altLang="en-US" sz="2400" dirty="0"/>
          </a:p>
        </p:txBody>
      </p:sp>
    </p:spTree>
    <p:extLst>
      <p:ext uri="{BB962C8B-B14F-4D97-AF65-F5344CB8AC3E}">
        <p14:creationId xmlns:p14="http://schemas.microsoft.com/office/powerpoint/2010/main" val="318825860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224753" y="764704"/>
            <a:ext cx="8229600" cy="576064"/>
          </a:xfrm>
          <a:prstGeom prst="rect">
            <a:avLst/>
          </a:prstGeom>
        </p:spPr>
        <p:txBody>
          <a:bodyPr>
            <a:normAutofit/>
          </a:bodyPr>
          <a:lstStyle/>
          <a:p>
            <a:pPr algn="l"/>
            <a:r>
              <a:rPr lang="zh-CN" altLang="en-US" sz="2400" b="1" dirty="0" smtClean="0"/>
              <a:t>猜输出内容</a:t>
            </a:r>
            <a:endParaRPr lang="zh-CN" altLang="en-US" sz="2400" dirty="0"/>
          </a:p>
        </p:txBody>
      </p:sp>
      <p:sp>
        <p:nvSpPr>
          <p:cNvPr id="2" name="内容占位符 1">
            <a:extLst>
              <a:ext uri="{FF2B5EF4-FFF2-40B4-BE49-F238E27FC236}">
                <a16:creationId xmlns="" xmlns:a16="http://schemas.microsoft.com/office/drawing/2014/main" id="{A318AD66-5B7C-46F8-93A0-D60F852500F1}"/>
              </a:ext>
            </a:extLst>
          </p:cNvPr>
          <p:cNvSpPr>
            <a:spLocks noGrp="1"/>
          </p:cNvSpPr>
          <p:nvPr>
            <p:ph idx="1"/>
          </p:nvPr>
        </p:nvSpPr>
        <p:spPr>
          <a:xfrm>
            <a:off x="457200" y="4653136"/>
            <a:ext cx="8003232" cy="1473027"/>
          </a:xfrm>
        </p:spPr>
        <p:txBody>
          <a:bodyPr/>
          <a:lstStyle/>
          <a:p>
            <a:pPr marL="0" indent="0">
              <a:buNone/>
            </a:pPr>
            <a:endParaRPr lang="en-US" altLang="zh-CN" dirty="0"/>
          </a:p>
          <a:p>
            <a:pPr marL="0" indent="0">
              <a:buNone/>
            </a:pP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50" y="1340769"/>
            <a:ext cx="7029450" cy="316835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303" y="4950703"/>
            <a:ext cx="5734050" cy="1181100"/>
          </a:xfrm>
          <a:prstGeom prst="rect">
            <a:avLst/>
          </a:prstGeom>
        </p:spPr>
      </p:pic>
    </p:spTree>
    <p:extLst>
      <p:ext uri="{BB962C8B-B14F-4D97-AF65-F5344CB8AC3E}">
        <p14:creationId xmlns:p14="http://schemas.microsoft.com/office/powerpoint/2010/main" val="6634465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224753" y="764704"/>
            <a:ext cx="8229600" cy="576064"/>
          </a:xfrm>
          <a:prstGeom prst="rect">
            <a:avLst/>
          </a:prstGeom>
        </p:spPr>
        <p:txBody>
          <a:bodyPr>
            <a:normAutofit/>
          </a:bodyPr>
          <a:lstStyle/>
          <a:p>
            <a:pPr algn="l"/>
            <a:r>
              <a:rPr lang="zh-CN" altLang="en-US" sz="2400" b="1" dirty="0" smtClean="0"/>
              <a:t>分析</a:t>
            </a:r>
            <a:endParaRPr lang="zh-CN" altLang="en-US" sz="2400" b="1" dirty="0"/>
          </a:p>
        </p:txBody>
      </p:sp>
      <p:sp>
        <p:nvSpPr>
          <p:cNvPr id="2" name="内容占位符 1">
            <a:extLst>
              <a:ext uri="{FF2B5EF4-FFF2-40B4-BE49-F238E27FC236}">
                <a16:creationId xmlns="" xmlns:a16="http://schemas.microsoft.com/office/drawing/2014/main" id="{A318AD66-5B7C-46F8-93A0-D60F852500F1}"/>
              </a:ext>
            </a:extLst>
          </p:cNvPr>
          <p:cNvSpPr>
            <a:spLocks noGrp="1"/>
          </p:cNvSpPr>
          <p:nvPr>
            <p:ph idx="1"/>
          </p:nvPr>
        </p:nvSpPr>
        <p:spPr>
          <a:xfrm>
            <a:off x="457200" y="4653136"/>
            <a:ext cx="8003232" cy="1473027"/>
          </a:xfrm>
        </p:spPr>
        <p:txBody>
          <a:bodyPr/>
          <a:lstStyle/>
          <a:p>
            <a:pPr marL="0" indent="0">
              <a:buNone/>
            </a:pPr>
            <a:endParaRPr lang="en-US" altLang="zh-CN" dirty="0"/>
          </a:p>
          <a:p>
            <a:pPr marL="0" indent="0">
              <a:buNone/>
            </a:pP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340768"/>
            <a:ext cx="7056784" cy="4591050"/>
          </a:xfrm>
          <a:prstGeom prst="rect">
            <a:avLst/>
          </a:prstGeom>
        </p:spPr>
      </p:pic>
    </p:spTree>
    <p:extLst>
      <p:ext uri="{BB962C8B-B14F-4D97-AF65-F5344CB8AC3E}">
        <p14:creationId xmlns:p14="http://schemas.microsoft.com/office/powerpoint/2010/main" val="109369170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64704"/>
            <a:ext cx="8229600" cy="1084983"/>
          </a:xfrm>
          <a:prstGeom prst="rect">
            <a:avLst/>
          </a:prstGeom>
        </p:spPr>
        <p:txBody>
          <a:bodyPr/>
          <a:lstStyle/>
          <a:p>
            <a:pPr eaLnBrk="1" hangingPunct="1">
              <a:defRPr/>
            </a:pPr>
            <a:r>
              <a:rPr lang="zh-CN" altLang="en-US" dirty="0" smtClean="0">
                <a:effectLst>
                  <a:outerShdw blurRad="38100" dist="38100" dir="2700000" algn="tl">
                    <a:srgbClr val="C0C0C0"/>
                  </a:outerShdw>
                </a:effectLst>
                <a:latin typeface="幼圆" pitchFamily="49" charset="-122"/>
                <a:ea typeface="幼圆" pitchFamily="49" charset="-122"/>
              </a:rPr>
              <a:t>一、</a:t>
            </a:r>
            <a:r>
              <a:rPr lang="en-US" altLang="zh-CN" dirty="0" smtClean="0">
                <a:effectLst>
                  <a:outerShdw blurRad="38100" dist="38100" dir="2700000" algn="tl">
                    <a:srgbClr val="C0C0C0"/>
                  </a:outerShdw>
                </a:effectLst>
                <a:latin typeface="幼圆" pitchFamily="49" charset="-122"/>
                <a:ea typeface="幼圆" pitchFamily="49" charset="-122"/>
              </a:rPr>
              <a:t>JAVA</a:t>
            </a:r>
            <a:r>
              <a:rPr lang="zh-CN" altLang="en-US" dirty="0" smtClean="0">
                <a:effectLst>
                  <a:outerShdw blurRad="38100" dist="38100" dir="2700000" algn="tl">
                    <a:srgbClr val="C0C0C0"/>
                  </a:outerShdw>
                </a:effectLst>
                <a:latin typeface="幼圆" pitchFamily="49" charset="-122"/>
                <a:ea typeface="幼圆" pitchFamily="49" charset="-122"/>
              </a:rPr>
              <a:t>的发源</a:t>
            </a:r>
            <a:endParaRPr lang="zh-CN" altLang="en-US" dirty="0"/>
          </a:p>
        </p:txBody>
      </p:sp>
      <p:sp>
        <p:nvSpPr>
          <p:cNvPr id="3" name="内容占位符 2">
            <a:extLst>
              <a:ext uri="{FF2B5EF4-FFF2-40B4-BE49-F238E27FC236}">
                <a16:creationId xmlns="" xmlns:a16="http://schemas.microsoft.com/office/drawing/2014/main" id="{A17A9248-662A-4C0F-B4C5-7CFF5054DE25}"/>
              </a:ext>
            </a:extLst>
          </p:cNvPr>
          <p:cNvSpPr>
            <a:spLocks noGrp="1"/>
          </p:cNvSpPr>
          <p:nvPr>
            <p:ph idx="1"/>
          </p:nvPr>
        </p:nvSpPr>
        <p:spPr>
          <a:xfrm>
            <a:off x="457200" y="1916832"/>
            <a:ext cx="7859216" cy="4209331"/>
          </a:xfrm>
        </p:spPr>
        <p:txBody>
          <a:bodyPr>
            <a:noAutofit/>
          </a:bodyPr>
          <a:lstStyle/>
          <a:p>
            <a:pPr latinLnBrk="1"/>
            <a:r>
              <a:rPr lang="en-US" altLang="zh-CN" sz="2400" dirty="0"/>
              <a:t>Java</a:t>
            </a:r>
            <a:r>
              <a:rPr lang="zh-CN" altLang="en-US" sz="2400" dirty="0"/>
              <a:t>之父：詹姆斯</a:t>
            </a:r>
            <a:r>
              <a:rPr lang="en-US" altLang="zh-CN" sz="2400" dirty="0"/>
              <a:t>.</a:t>
            </a:r>
            <a:r>
              <a:rPr lang="zh-CN" altLang="en-US" sz="2400" dirty="0"/>
              <a:t>高斯林</a:t>
            </a:r>
          </a:p>
          <a:p>
            <a:pPr latinLnBrk="1"/>
            <a:r>
              <a:rPr lang="en-US" altLang="zh-CN" sz="2400" dirty="0"/>
              <a:t>Java</a:t>
            </a:r>
            <a:r>
              <a:rPr lang="zh-CN" altLang="en-US" sz="2400" dirty="0"/>
              <a:t>语言是由</a:t>
            </a:r>
            <a:r>
              <a:rPr lang="en-US" altLang="zh-CN" sz="2400" dirty="0"/>
              <a:t>SUN</a:t>
            </a:r>
            <a:r>
              <a:rPr lang="zh-CN" altLang="en-US" sz="2400" dirty="0"/>
              <a:t>（斯坦福大学网络公司）于</a:t>
            </a:r>
            <a:r>
              <a:rPr lang="en-US" altLang="zh-CN" sz="2400" dirty="0"/>
              <a:t>1995</a:t>
            </a:r>
            <a:r>
              <a:rPr lang="zh-CN" altLang="en-US" sz="2400" dirty="0"/>
              <a:t>年</a:t>
            </a:r>
            <a:r>
              <a:rPr lang="en-US" altLang="zh-CN" sz="2400" dirty="0"/>
              <a:t>05</a:t>
            </a:r>
            <a:r>
              <a:rPr lang="zh-CN" altLang="en-US" sz="2400" dirty="0"/>
              <a:t>月</a:t>
            </a:r>
            <a:r>
              <a:rPr lang="en-US" altLang="zh-CN" sz="2400" dirty="0"/>
              <a:t>23</a:t>
            </a:r>
            <a:r>
              <a:rPr lang="zh-CN" altLang="en-US" sz="2400" dirty="0"/>
              <a:t>日发布的一门高级程序设计语言</a:t>
            </a:r>
          </a:p>
          <a:p>
            <a:pPr latinLnBrk="1"/>
            <a:r>
              <a:rPr lang="en-US" altLang="zh-CN" sz="2400" dirty="0"/>
              <a:t>Java</a:t>
            </a:r>
            <a:r>
              <a:rPr lang="zh-CN" altLang="en-US" sz="2400" dirty="0"/>
              <a:t>最初被命名为</a:t>
            </a:r>
            <a:r>
              <a:rPr lang="en-US" altLang="zh-CN" sz="2400" dirty="0"/>
              <a:t>Oak</a:t>
            </a:r>
            <a:r>
              <a:rPr lang="zh-CN" altLang="en-US" sz="2400" dirty="0"/>
              <a:t>，目标在于家用电器等小型系统的编程语言，早期致力于机顶盒。后随网络市场发展，着眼于网络应用开发。</a:t>
            </a:r>
            <a:r>
              <a:rPr lang="en-US" altLang="zh-CN" sz="2400" dirty="0"/>
              <a:t>Java</a:t>
            </a:r>
            <a:r>
              <a:rPr lang="zh-CN" altLang="en-US" sz="2400" dirty="0"/>
              <a:t>是印度尼西亚爪哇岛的英文名，因盛产咖啡豆闻名，故</a:t>
            </a:r>
            <a:r>
              <a:rPr lang="en-US" altLang="zh-CN" sz="2400" dirty="0"/>
              <a:t>Java</a:t>
            </a:r>
            <a:r>
              <a:rPr lang="zh-CN" altLang="en-US" sz="2400" dirty="0"/>
              <a:t>图片是一杯咖啡</a:t>
            </a:r>
          </a:p>
          <a:p>
            <a:pPr latinLnBrk="1"/>
            <a:r>
              <a:rPr lang="en-US" altLang="zh-CN" sz="2400" dirty="0"/>
              <a:t>2004</a:t>
            </a:r>
            <a:r>
              <a:rPr lang="zh-CN" altLang="en-US" sz="2400" dirty="0"/>
              <a:t>年</a:t>
            </a:r>
            <a:r>
              <a:rPr lang="en-US" altLang="zh-CN" sz="2400" dirty="0"/>
              <a:t>JDK1.5</a:t>
            </a:r>
            <a:r>
              <a:rPr lang="zh-CN" altLang="en-US" sz="2400" dirty="0"/>
              <a:t>版本发布，成为</a:t>
            </a:r>
            <a:r>
              <a:rPr lang="en-US" altLang="zh-CN" sz="2400" dirty="0"/>
              <a:t>Java</a:t>
            </a:r>
            <a:r>
              <a:rPr lang="zh-CN" altLang="en-US" sz="2400" dirty="0"/>
              <a:t>发展史上的一个里程碑，</a:t>
            </a:r>
            <a:r>
              <a:rPr lang="en-US" altLang="zh-CN" sz="2400" dirty="0"/>
              <a:t>JDK1.5</a:t>
            </a:r>
            <a:r>
              <a:rPr lang="zh-CN" altLang="en-US" sz="2400" dirty="0"/>
              <a:t>版本改名为</a:t>
            </a:r>
            <a:r>
              <a:rPr lang="en-US" altLang="zh-CN" sz="2400" dirty="0"/>
              <a:t>JDK5.0</a:t>
            </a:r>
            <a:endParaRPr lang="zh-CN" altLang="en-US" sz="2400" dirty="0"/>
          </a:p>
          <a:p>
            <a:pPr latinLnBrk="1"/>
            <a:r>
              <a:rPr lang="en-US" altLang="zh-CN" sz="2400" dirty="0"/>
              <a:t>2009</a:t>
            </a:r>
            <a:r>
              <a:rPr lang="zh-CN" altLang="en-US" sz="2400" dirty="0"/>
              <a:t>年</a:t>
            </a:r>
            <a:r>
              <a:rPr lang="en-US" altLang="zh-CN" sz="2400" dirty="0"/>
              <a:t>Oracle</a:t>
            </a:r>
            <a:r>
              <a:rPr lang="zh-CN" altLang="en-US" sz="2400" dirty="0"/>
              <a:t>公司以</a:t>
            </a:r>
            <a:r>
              <a:rPr lang="en-US" altLang="zh-CN" sz="2400" dirty="0"/>
              <a:t>74</a:t>
            </a:r>
            <a:r>
              <a:rPr lang="zh-CN" altLang="en-US" sz="2400" dirty="0"/>
              <a:t>亿美元收购</a:t>
            </a:r>
            <a:r>
              <a:rPr lang="en-US" altLang="zh-CN" sz="2400" dirty="0"/>
              <a:t>SUN</a:t>
            </a:r>
            <a:r>
              <a:rPr lang="zh-CN" altLang="en-US" sz="2400" dirty="0"/>
              <a:t>公司，取得了</a:t>
            </a:r>
            <a:r>
              <a:rPr lang="en-US" altLang="zh-CN" sz="2400" dirty="0"/>
              <a:t>Java</a:t>
            </a:r>
            <a:r>
              <a:rPr lang="zh-CN" altLang="en-US" sz="2400" dirty="0"/>
              <a:t>版权</a:t>
            </a:r>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Verdana" panose="020B0604030504040204" pitchFamily="34" charset="0"/>
              </a:rPr>
              <a:t>Java的发源</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64704"/>
            <a:ext cx="8229600" cy="1084983"/>
          </a:xfrm>
          <a:prstGeom prst="rect">
            <a:avLst/>
          </a:prstGeom>
        </p:spPr>
        <p:txBody>
          <a:bodyPr/>
          <a:lstStyle/>
          <a:p>
            <a:pPr eaLnBrk="1" hangingPunct="1">
              <a:defRPr/>
            </a:pPr>
            <a:r>
              <a:rPr lang="zh-CN" altLang="en-US" dirty="0" smtClean="0">
                <a:effectLst>
                  <a:outerShdw blurRad="38100" dist="38100" dir="2700000" algn="tl">
                    <a:srgbClr val="C0C0C0"/>
                  </a:outerShdw>
                </a:effectLst>
                <a:latin typeface="幼圆" pitchFamily="49" charset="-122"/>
                <a:ea typeface="幼圆" pitchFamily="49" charset="-122"/>
              </a:rPr>
              <a:t>二、</a:t>
            </a:r>
            <a:r>
              <a:rPr lang="en-US" altLang="zh-CN" dirty="0" smtClean="0">
                <a:effectLst>
                  <a:outerShdw blurRad="38100" dist="38100" dir="2700000" algn="tl">
                    <a:srgbClr val="C0C0C0"/>
                  </a:outerShdw>
                </a:effectLst>
                <a:latin typeface="幼圆" pitchFamily="49" charset="-122"/>
                <a:ea typeface="幼圆" pitchFamily="49" charset="-122"/>
              </a:rPr>
              <a:t>JAVA</a:t>
            </a:r>
            <a:r>
              <a:rPr lang="zh-CN" altLang="en-US" dirty="0" smtClean="0">
                <a:effectLst>
                  <a:outerShdw blurRad="38100" dist="38100" dir="2700000" algn="tl">
                    <a:srgbClr val="C0C0C0"/>
                  </a:outerShdw>
                </a:effectLst>
                <a:latin typeface="幼圆" pitchFamily="49" charset="-122"/>
                <a:ea typeface="幼圆" pitchFamily="49" charset="-122"/>
              </a:rPr>
              <a:t>开发环境</a:t>
            </a:r>
            <a:endParaRPr lang="zh-CN" altLang="en-US" dirty="0"/>
          </a:p>
        </p:txBody>
      </p:sp>
      <p:sp>
        <p:nvSpPr>
          <p:cNvPr id="3" name="内容占位符 2">
            <a:extLst>
              <a:ext uri="{FF2B5EF4-FFF2-40B4-BE49-F238E27FC236}">
                <a16:creationId xmlns="" xmlns:a16="http://schemas.microsoft.com/office/drawing/2014/main" id="{A17A9248-662A-4C0F-B4C5-7CFF5054DE25}"/>
              </a:ext>
            </a:extLst>
          </p:cNvPr>
          <p:cNvSpPr>
            <a:spLocks noGrp="1"/>
          </p:cNvSpPr>
          <p:nvPr>
            <p:ph idx="1"/>
          </p:nvPr>
        </p:nvSpPr>
        <p:spPr>
          <a:xfrm>
            <a:off x="457200" y="1916832"/>
            <a:ext cx="7859216" cy="4209331"/>
          </a:xfrm>
        </p:spPr>
        <p:txBody>
          <a:bodyPr>
            <a:normAutofit fontScale="92500" lnSpcReduction="10000"/>
          </a:bodyPr>
          <a:lstStyle/>
          <a:p>
            <a:r>
              <a:rPr lang="en-US" altLang="zh-CN" sz="2800" dirty="0"/>
              <a:t>1</a:t>
            </a:r>
            <a:r>
              <a:rPr lang="zh-CN" altLang="en-US" sz="2800" dirty="0"/>
              <a:t>、</a:t>
            </a:r>
            <a:r>
              <a:rPr lang="en-US" altLang="zh-CN" sz="2800" dirty="0"/>
              <a:t>JDK</a:t>
            </a:r>
            <a:r>
              <a:rPr lang="zh-CN" altLang="en-US" sz="2800" dirty="0"/>
              <a:t>（</a:t>
            </a:r>
            <a:r>
              <a:rPr lang="en-US" altLang="zh-CN" sz="2800" dirty="0"/>
              <a:t>Java Development Kit</a:t>
            </a:r>
            <a:r>
              <a:rPr lang="zh-CN" altLang="en-US" sz="2800" dirty="0"/>
              <a:t>）是</a:t>
            </a:r>
            <a:r>
              <a:rPr lang="en-US" altLang="zh-CN" sz="2800" dirty="0"/>
              <a:t>Java</a:t>
            </a:r>
            <a:r>
              <a:rPr lang="zh-CN" altLang="en-US" sz="2800" dirty="0"/>
              <a:t>开发工具集，包括</a:t>
            </a:r>
            <a:r>
              <a:rPr lang="en-US" altLang="zh-CN" sz="2800" dirty="0"/>
              <a:t>Java</a:t>
            </a:r>
            <a:r>
              <a:rPr lang="zh-CN" altLang="en-US" sz="2800" dirty="0"/>
              <a:t>运行环境（</a:t>
            </a:r>
            <a:r>
              <a:rPr lang="en-US" altLang="zh-CN" sz="2800" dirty="0"/>
              <a:t>JRE</a:t>
            </a:r>
            <a:r>
              <a:rPr lang="zh-CN" altLang="en-US" sz="2800" dirty="0"/>
              <a:t>）、</a:t>
            </a:r>
            <a:r>
              <a:rPr lang="en-US" altLang="zh-CN" sz="2800" dirty="0"/>
              <a:t>Java</a:t>
            </a:r>
            <a:r>
              <a:rPr lang="zh-CN" altLang="en-US" sz="2800" dirty="0"/>
              <a:t>开发工具以及一些基础类库，进行</a:t>
            </a:r>
            <a:r>
              <a:rPr lang="en-US" altLang="zh-CN" sz="2800" dirty="0"/>
              <a:t>Java</a:t>
            </a:r>
            <a:r>
              <a:rPr lang="zh-CN" altLang="en-US" sz="2800" dirty="0"/>
              <a:t>开发所必须安装的软件。</a:t>
            </a:r>
          </a:p>
          <a:p>
            <a:r>
              <a:rPr lang="en-US" altLang="zh-CN" sz="2800" dirty="0"/>
              <a:t>2</a:t>
            </a:r>
            <a:r>
              <a:rPr lang="zh-CN" altLang="en-US" sz="2800" dirty="0"/>
              <a:t>、</a:t>
            </a:r>
            <a:r>
              <a:rPr lang="en-US" altLang="zh-CN" sz="2800" dirty="0"/>
              <a:t>JRE(Java Runtime Environment)</a:t>
            </a:r>
            <a:r>
              <a:rPr lang="zh-CN" altLang="en-US" sz="2800" dirty="0"/>
              <a:t>是</a:t>
            </a:r>
            <a:r>
              <a:rPr lang="en-US" altLang="zh-CN" sz="2800" dirty="0"/>
              <a:t>Java</a:t>
            </a:r>
            <a:r>
              <a:rPr lang="zh-CN" altLang="en-US" sz="2800" dirty="0"/>
              <a:t>运行环境，包括</a:t>
            </a:r>
            <a:r>
              <a:rPr lang="en-US" altLang="zh-CN" sz="2800" dirty="0"/>
              <a:t>Java</a:t>
            </a:r>
            <a:r>
              <a:rPr lang="zh-CN" altLang="en-US" sz="2800" dirty="0"/>
              <a:t>虚拟机（</a:t>
            </a:r>
            <a:r>
              <a:rPr lang="en-US" altLang="zh-CN" sz="2800" dirty="0"/>
              <a:t>JVM</a:t>
            </a:r>
            <a:r>
              <a:rPr lang="zh-CN" altLang="en-US" sz="2800" dirty="0"/>
              <a:t>）以及核心类库（辅助</a:t>
            </a:r>
            <a:r>
              <a:rPr lang="en-US" altLang="zh-CN" sz="2800" dirty="0"/>
              <a:t>Java</a:t>
            </a:r>
            <a:r>
              <a:rPr lang="zh-CN" altLang="en-US" sz="2800" dirty="0"/>
              <a:t>虚拟机运行的文件），主要用于运行一个开发好的</a:t>
            </a:r>
            <a:r>
              <a:rPr lang="en-US" altLang="zh-CN" sz="2800" dirty="0"/>
              <a:t>Java</a:t>
            </a:r>
            <a:r>
              <a:rPr lang="zh-CN" altLang="en-US" sz="2800" dirty="0"/>
              <a:t>程序。</a:t>
            </a:r>
          </a:p>
          <a:p>
            <a:r>
              <a:rPr lang="en-US" altLang="zh-CN" sz="2800" dirty="0"/>
              <a:t>3</a:t>
            </a:r>
            <a:r>
              <a:rPr lang="zh-CN" altLang="en-US" sz="2800" dirty="0"/>
              <a:t>、</a:t>
            </a:r>
            <a:r>
              <a:rPr lang="en-US" altLang="zh-CN" sz="2800" dirty="0"/>
              <a:t>JVM</a:t>
            </a:r>
            <a:r>
              <a:rPr lang="zh-CN" altLang="en-US" sz="2800" dirty="0"/>
              <a:t>（</a:t>
            </a:r>
            <a:r>
              <a:rPr lang="en-US" altLang="zh-CN" sz="2800" dirty="0"/>
              <a:t>Java Virtual Machine</a:t>
            </a:r>
            <a:r>
              <a:rPr lang="zh-CN" altLang="en-US" sz="2800" dirty="0"/>
              <a:t>）是</a:t>
            </a:r>
            <a:r>
              <a:rPr lang="en-US" altLang="zh-CN" sz="2800" dirty="0"/>
              <a:t>Java</a:t>
            </a:r>
            <a:r>
              <a:rPr lang="zh-CN" altLang="en-US" sz="2800" dirty="0"/>
              <a:t>虚拟机，主要包括解释器，相当于用软件虚拟出来的一个计算机，主要用于解析，运行编译好的</a:t>
            </a:r>
            <a:r>
              <a:rPr lang="en-US" altLang="zh-CN" sz="2800" dirty="0"/>
              <a:t>class</a:t>
            </a:r>
            <a:r>
              <a:rPr lang="zh-CN" altLang="en-US" sz="2800" dirty="0"/>
              <a:t>文件。</a:t>
            </a:r>
          </a:p>
          <a:p>
            <a:pPr marL="0" indent="0" latinLnBrk="1">
              <a:buNone/>
            </a:pPr>
            <a:endParaRPr lang="zh-CN" altLang="en-US" dirty="0"/>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Verdana" panose="020B0604030504040204" pitchFamily="34" charset="0"/>
              </a:rPr>
              <a:t>Java的发源</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689097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457200" y="594241"/>
            <a:ext cx="8229600" cy="1143000"/>
          </a:xfrm>
          <a:prstGeom prst="rect">
            <a:avLst/>
          </a:prstGeom>
        </p:spPr>
        <p:txBody>
          <a:bodyPr>
            <a:normAutofit/>
          </a:bodyPr>
          <a:lstStyle/>
          <a:p>
            <a:pPr algn="l"/>
            <a:r>
              <a:rPr lang="zh-CN" altLang="en-US" sz="2400" b="1" dirty="0" smtClean="0"/>
              <a:t>三</a:t>
            </a:r>
            <a:r>
              <a:rPr lang="zh-CN" altLang="en-US" sz="2400" b="1" dirty="0"/>
              <a:t>者的关系如下图：</a:t>
            </a:r>
          </a:p>
        </p:txBody>
      </p:sp>
      <p:sp>
        <p:nvSpPr>
          <p:cNvPr id="2" name="内容占位符 1">
            <a:extLst>
              <a:ext uri="{FF2B5EF4-FFF2-40B4-BE49-F238E27FC236}">
                <a16:creationId xmlns="" xmlns:a16="http://schemas.microsoft.com/office/drawing/2014/main" id="{A318AD66-5B7C-46F8-93A0-D60F852500F1}"/>
              </a:ext>
            </a:extLst>
          </p:cNvPr>
          <p:cNvSpPr>
            <a:spLocks noGrp="1"/>
          </p:cNvSpPr>
          <p:nvPr>
            <p:ph idx="1"/>
          </p:nvPr>
        </p:nvSpPr>
        <p:spPr>
          <a:xfrm>
            <a:off x="457200" y="1844824"/>
            <a:ext cx="8003232" cy="4281339"/>
          </a:xfrm>
        </p:spPr>
        <p:txBody>
          <a:bodyPr/>
          <a:lstStyle/>
          <a:p>
            <a:pPr marL="0" indent="0">
              <a:buNone/>
            </a:pPr>
            <a:endParaRPr lang="en-US" altLang="zh-CN" dirty="0"/>
          </a:p>
          <a:p>
            <a:pPr marL="0" indent="0">
              <a:buNone/>
            </a:pPr>
            <a:endParaRPr lang="zh-CN" altLang="en-US" dirty="0"/>
          </a:p>
        </p:txBody>
      </p:sp>
      <p:sp>
        <p:nvSpPr>
          <p:cNvPr id="5126" name="Text Box 19"/>
          <p:cNvSpPr txBox="1">
            <a:spLocks noChangeArrowheads="1"/>
          </p:cNvSpPr>
          <p:nvPr/>
        </p:nvSpPr>
        <p:spPr bwMode="auto">
          <a:xfrm>
            <a:off x="3635375" y="981075"/>
            <a:ext cx="2520950" cy="369332"/>
          </a:xfrm>
          <a:prstGeom prst="rect">
            <a:avLst/>
          </a:prstGeom>
          <a:noFill/>
          <a:ln w="9525">
            <a:noFill/>
            <a:miter lim="800000"/>
            <a:headEnd/>
            <a:tailEnd/>
          </a:ln>
        </p:spPr>
        <p:txBody>
          <a:bodyPr>
            <a:spAutoFit/>
          </a:bodyPr>
          <a:lstStyle/>
          <a:p>
            <a:pPr>
              <a:spcBef>
                <a:spcPct val="50000"/>
              </a:spcBef>
            </a:pP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77" y="1716852"/>
            <a:ext cx="7958947" cy="1979662"/>
          </a:xfrm>
          <a:prstGeom prst="rect">
            <a:avLst/>
          </a:prstGeom>
        </p:spPr>
      </p:pic>
      <p:sp>
        <p:nvSpPr>
          <p:cNvPr id="5" name="文本框 4"/>
          <p:cNvSpPr txBox="1"/>
          <p:nvPr/>
        </p:nvSpPr>
        <p:spPr>
          <a:xfrm>
            <a:off x="457200" y="4819125"/>
            <a:ext cx="7776864" cy="1200329"/>
          </a:xfrm>
          <a:prstGeom prst="rect">
            <a:avLst/>
          </a:prstGeom>
          <a:noFill/>
        </p:spPr>
        <p:txBody>
          <a:bodyPr wrap="square" rtlCol="0">
            <a:spAutoFit/>
          </a:bodyPr>
          <a:lstStyle/>
          <a:p>
            <a:r>
              <a:rPr lang="zh-CN" altLang="en-US" b="1" dirty="0">
                <a:solidFill>
                  <a:srgbClr val="FF0000"/>
                </a:solidFill>
              </a:rPr>
              <a:t>因此，只要安装</a:t>
            </a:r>
            <a:r>
              <a:rPr lang="en-US" altLang="zh-CN" b="1" dirty="0">
                <a:solidFill>
                  <a:srgbClr val="FF0000"/>
                </a:solidFill>
              </a:rPr>
              <a:t>JDK</a:t>
            </a:r>
            <a:r>
              <a:rPr lang="zh-CN" altLang="en-US" b="1" dirty="0">
                <a:solidFill>
                  <a:srgbClr val="FF0000"/>
                </a:solidFill>
              </a:rPr>
              <a:t>，就意味着安装了</a:t>
            </a:r>
            <a:r>
              <a:rPr lang="en-US" altLang="zh-CN" b="1" dirty="0">
                <a:solidFill>
                  <a:srgbClr val="FF0000"/>
                </a:solidFill>
              </a:rPr>
              <a:t>JRE</a:t>
            </a:r>
            <a:r>
              <a:rPr lang="zh-CN" altLang="en-US" b="1" dirty="0">
                <a:solidFill>
                  <a:srgbClr val="FF0000"/>
                </a:solidFill>
              </a:rPr>
              <a:t>和</a:t>
            </a:r>
            <a:r>
              <a:rPr lang="en-US" altLang="zh-CN" b="1" dirty="0">
                <a:solidFill>
                  <a:srgbClr val="FF0000"/>
                </a:solidFill>
              </a:rPr>
              <a:t>JVM</a:t>
            </a:r>
            <a:r>
              <a:rPr lang="zh-CN" altLang="en-US" b="1" dirty="0"/>
              <a:t>。当然，如果只是单独想运行一个已经开发好的</a:t>
            </a:r>
            <a:r>
              <a:rPr lang="en-US" altLang="zh-CN" b="1" dirty="0"/>
              <a:t>Java</a:t>
            </a:r>
            <a:r>
              <a:rPr lang="zh-CN" altLang="en-US" b="1" dirty="0"/>
              <a:t>程序，只安装</a:t>
            </a:r>
            <a:r>
              <a:rPr lang="en-US" altLang="zh-CN" b="1" dirty="0"/>
              <a:t>JRE</a:t>
            </a:r>
            <a:r>
              <a:rPr lang="zh-CN" altLang="en-US" b="1" dirty="0"/>
              <a:t>也是可以</a:t>
            </a:r>
            <a:r>
              <a:rPr lang="zh-CN" altLang="en-US" b="1" dirty="0" smtClean="0"/>
              <a:t>的</a:t>
            </a:r>
            <a:endParaRPr lang="en-US" altLang="zh-CN" b="1" dirty="0" smtClean="0"/>
          </a:p>
          <a:p>
            <a:r>
              <a:rPr lang="en-US" altLang="zh-CN" b="1" dirty="0" smtClean="0"/>
              <a:t/>
            </a:r>
            <a:br>
              <a:rPr lang="en-US" altLang="zh-CN" b="1" dirty="0" smtClean="0"/>
            </a:br>
            <a:r>
              <a:rPr lang="zh-CN" altLang="en-US" b="1" dirty="0" smtClean="0"/>
              <a:t>网上安装</a:t>
            </a:r>
            <a:r>
              <a:rPr lang="en-US" altLang="zh-CN" b="1" dirty="0" err="1" smtClean="0"/>
              <a:t>jdk</a:t>
            </a:r>
            <a:r>
              <a:rPr lang="zh-CN" altLang="en-US" b="1" dirty="0" smtClean="0"/>
              <a:t>的例子很多，不做过多的解释</a:t>
            </a:r>
            <a:endParaRPr lang="zh-CN" altLang="en-US" b="1" dirty="0"/>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457200" y="594241"/>
            <a:ext cx="8229600" cy="1143000"/>
          </a:xfrm>
          <a:prstGeom prst="rect">
            <a:avLst/>
          </a:prstGeom>
        </p:spPr>
        <p:txBody>
          <a:bodyPr>
            <a:normAutofit/>
          </a:bodyPr>
          <a:lstStyle/>
          <a:p>
            <a:pPr algn="l"/>
            <a:r>
              <a:rPr lang="zh-CN" altLang="en-US" sz="2400" b="1" dirty="0" smtClean="0"/>
              <a:t>认识</a:t>
            </a:r>
            <a:r>
              <a:rPr lang="en-US" altLang="zh-CN" sz="2400" b="1" dirty="0" smtClean="0"/>
              <a:t>JVM</a:t>
            </a:r>
            <a:endParaRPr lang="zh-CN" altLang="en-US" sz="2400" b="1" dirty="0"/>
          </a:p>
        </p:txBody>
      </p:sp>
      <p:sp>
        <p:nvSpPr>
          <p:cNvPr id="2" name="内容占位符 1">
            <a:extLst>
              <a:ext uri="{FF2B5EF4-FFF2-40B4-BE49-F238E27FC236}">
                <a16:creationId xmlns="" xmlns:a16="http://schemas.microsoft.com/office/drawing/2014/main" id="{A318AD66-5B7C-46F8-93A0-D60F852500F1}"/>
              </a:ext>
            </a:extLst>
          </p:cNvPr>
          <p:cNvSpPr>
            <a:spLocks noGrp="1"/>
          </p:cNvSpPr>
          <p:nvPr>
            <p:ph idx="1"/>
          </p:nvPr>
        </p:nvSpPr>
        <p:spPr>
          <a:xfrm>
            <a:off x="457200" y="4653136"/>
            <a:ext cx="8003232" cy="1473027"/>
          </a:xfrm>
        </p:spPr>
        <p:txBody>
          <a:bodyPr/>
          <a:lstStyle/>
          <a:p>
            <a:pPr marL="0" indent="0">
              <a:buNone/>
            </a:pPr>
            <a:endParaRPr lang="en-US" altLang="zh-CN" dirty="0"/>
          </a:p>
          <a:p>
            <a:pPr marL="0" indent="0">
              <a:buNone/>
            </a:pPr>
            <a:endParaRPr lang="zh-CN" altLang="en-US" dirty="0"/>
          </a:p>
        </p:txBody>
      </p:sp>
      <p:sp>
        <p:nvSpPr>
          <p:cNvPr id="5126" name="Text Box 19"/>
          <p:cNvSpPr txBox="1">
            <a:spLocks noChangeArrowheads="1"/>
          </p:cNvSpPr>
          <p:nvPr/>
        </p:nvSpPr>
        <p:spPr bwMode="auto">
          <a:xfrm>
            <a:off x="3635375" y="981075"/>
            <a:ext cx="2520950" cy="369332"/>
          </a:xfrm>
          <a:prstGeom prst="rect">
            <a:avLst/>
          </a:prstGeom>
          <a:noFill/>
          <a:ln w="9525">
            <a:noFill/>
            <a:miter lim="800000"/>
            <a:headEnd/>
            <a:tailEnd/>
          </a:ln>
        </p:spPr>
        <p:txBody>
          <a:bodyPr>
            <a:spAutoFit/>
          </a:bodyPr>
          <a:lstStyle/>
          <a:p>
            <a:pPr>
              <a:spcBef>
                <a:spcPct val="50000"/>
              </a:spcBef>
            </a:pPr>
            <a:endParaRPr lang="zh-CN" altLang="en-US"/>
          </a:p>
        </p:txBody>
      </p:sp>
      <p:sp>
        <p:nvSpPr>
          <p:cNvPr id="4" name="文本框 3"/>
          <p:cNvSpPr txBox="1"/>
          <p:nvPr/>
        </p:nvSpPr>
        <p:spPr>
          <a:xfrm>
            <a:off x="432865" y="1552575"/>
            <a:ext cx="7801199" cy="646331"/>
          </a:xfrm>
          <a:prstGeom prst="rect">
            <a:avLst/>
          </a:prstGeom>
          <a:noFill/>
        </p:spPr>
        <p:txBody>
          <a:bodyPr wrap="square" rtlCol="0">
            <a:spAutoFit/>
          </a:bodyPr>
          <a:lstStyle/>
          <a:p>
            <a:r>
              <a:rPr lang="en-US" altLang="zh-CN" dirty="0" smtClean="0"/>
              <a:t>JVM</a:t>
            </a:r>
            <a:r>
              <a:rPr lang="zh-CN" altLang="en-US" dirty="0"/>
              <a:t>将内存主要划分为：方法区、虚拟机栈、本地方法栈、堆、程序计数器。</a:t>
            </a:r>
            <a:r>
              <a:rPr lang="en-US" altLang="zh-CN" dirty="0"/>
              <a:t>JVM</a:t>
            </a:r>
            <a:r>
              <a:rPr lang="zh-CN" altLang="en-US" dirty="0"/>
              <a:t>运行时数据区如下：</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401074"/>
            <a:ext cx="7416824" cy="4196278"/>
          </a:xfrm>
          <a:prstGeom prst="rect">
            <a:avLst/>
          </a:prstGeom>
        </p:spPr>
      </p:pic>
    </p:spTree>
    <p:extLst>
      <p:ext uri="{BB962C8B-B14F-4D97-AF65-F5344CB8AC3E}">
        <p14:creationId xmlns:p14="http://schemas.microsoft.com/office/powerpoint/2010/main" val="400365085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64704"/>
            <a:ext cx="8229600" cy="1084983"/>
          </a:xfrm>
          <a:prstGeom prst="rect">
            <a:avLst/>
          </a:prstGeom>
        </p:spPr>
        <p:txBody>
          <a:bodyPr/>
          <a:lstStyle/>
          <a:p>
            <a:pPr eaLnBrk="1" hangingPunct="1">
              <a:defRPr/>
            </a:pPr>
            <a:r>
              <a:rPr lang="zh-CN" altLang="en-US" dirty="0">
                <a:effectLst>
                  <a:outerShdw blurRad="38100" dist="38100" dir="2700000" algn="tl">
                    <a:srgbClr val="C0C0C0"/>
                  </a:outerShdw>
                </a:effectLst>
                <a:latin typeface="幼圆" pitchFamily="49" charset="-122"/>
                <a:ea typeface="幼圆" pitchFamily="49" charset="-122"/>
              </a:rPr>
              <a:t>三</a:t>
            </a:r>
            <a:r>
              <a:rPr lang="zh-CN" altLang="en-US" dirty="0" smtClean="0">
                <a:effectLst>
                  <a:outerShdw blurRad="38100" dist="38100" dir="2700000" algn="tl">
                    <a:srgbClr val="C0C0C0"/>
                  </a:outerShdw>
                </a:effectLst>
                <a:latin typeface="幼圆" pitchFamily="49" charset="-122"/>
                <a:ea typeface="幼圆" pitchFamily="49" charset="-122"/>
              </a:rPr>
              <a:t>、</a:t>
            </a:r>
            <a:r>
              <a:rPr lang="zh-CN" altLang="en-US" dirty="0">
                <a:effectLst>
                  <a:outerShdw blurRad="38100" dist="38100" dir="2700000" algn="tl">
                    <a:srgbClr val="C0C0C0"/>
                  </a:outerShdw>
                </a:effectLst>
                <a:latin typeface="幼圆" pitchFamily="49" charset="-122"/>
                <a:ea typeface="幼圆" pitchFamily="49" charset="-122"/>
              </a:rPr>
              <a:t>我</a:t>
            </a:r>
            <a:r>
              <a:rPr lang="zh-CN" altLang="en-US" dirty="0" smtClean="0">
                <a:effectLst>
                  <a:outerShdw blurRad="38100" dist="38100" dir="2700000" algn="tl">
                    <a:srgbClr val="C0C0C0"/>
                  </a:outerShdw>
                </a:effectLst>
                <a:latin typeface="幼圆" pitchFamily="49" charset="-122"/>
                <a:ea typeface="幼圆" pitchFamily="49" charset="-122"/>
              </a:rPr>
              <a:t>的第一个</a:t>
            </a:r>
            <a:r>
              <a:rPr lang="en-US" altLang="zh-CN" dirty="0" smtClean="0">
                <a:effectLst>
                  <a:outerShdw blurRad="38100" dist="38100" dir="2700000" algn="tl">
                    <a:srgbClr val="C0C0C0"/>
                  </a:outerShdw>
                </a:effectLst>
                <a:latin typeface="幼圆" pitchFamily="49" charset="-122"/>
                <a:ea typeface="幼圆" pitchFamily="49" charset="-122"/>
              </a:rPr>
              <a:t>JAVA</a:t>
            </a:r>
            <a:r>
              <a:rPr lang="zh-CN" altLang="en-US" dirty="0" smtClean="0">
                <a:effectLst>
                  <a:outerShdw blurRad="38100" dist="38100" dir="2700000" algn="tl">
                    <a:srgbClr val="C0C0C0"/>
                  </a:outerShdw>
                </a:effectLst>
                <a:latin typeface="幼圆" pitchFamily="49" charset="-122"/>
                <a:ea typeface="幼圆" pitchFamily="49" charset="-122"/>
              </a:rPr>
              <a:t>程序</a:t>
            </a:r>
            <a:endParaRPr lang="zh-CN" altLang="en-US" dirty="0"/>
          </a:p>
        </p:txBody>
      </p:sp>
      <p:sp>
        <p:nvSpPr>
          <p:cNvPr id="3" name="内容占位符 2">
            <a:extLst>
              <a:ext uri="{FF2B5EF4-FFF2-40B4-BE49-F238E27FC236}">
                <a16:creationId xmlns="" xmlns:a16="http://schemas.microsoft.com/office/drawing/2014/main" id="{A17A9248-662A-4C0F-B4C5-7CFF5054DE25}"/>
              </a:ext>
            </a:extLst>
          </p:cNvPr>
          <p:cNvSpPr>
            <a:spLocks noGrp="1"/>
          </p:cNvSpPr>
          <p:nvPr>
            <p:ph idx="1"/>
          </p:nvPr>
        </p:nvSpPr>
        <p:spPr>
          <a:xfrm>
            <a:off x="457200" y="1916832"/>
            <a:ext cx="7859216" cy="4209331"/>
          </a:xfrm>
        </p:spPr>
        <p:txBody>
          <a:bodyPr>
            <a:normAutofit/>
          </a:bodyPr>
          <a:lstStyle/>
          <a:p>
            <a:pPr marL="0" indent="0">
              <a:buNone/>
            </a:pPr>
            <a:r>
              <a:rPr lang="zh-CN" altLang="en-US" sz="2400" dirty="0" smtClean="0"/>
              <a:t>安装完</a:t>
            </a:r>
            <a:r>
              <a:rPr lang="en-US" altLang="zh-CN" sz="2400" dirty="0" smtClean="0"/>
              <a:t>JDK</a:t>
            </a:r>
            <a:r>
              <a:rPr lang="zh-CN" altLang="en-US" sz="2400" dirty="0" smtClean="0"/>
              <a:t>后，可以开始写我的第一个</a:t>
            </a:r>
            <a:r>
              <a:rPr lang="en-US" altLang="zh-CN" sz="2400" dirty="0" smtClean="0"/>
              <a:t>java</a:t>
            </a:r>
            <a:r>
              <a:rPr lang="zh-CN" altLang="en-US" sz="2400" dirty="0" smtClean="0"/>
              <a:t>程序了</a:t>
            </a:r>
            <a:r>
              <a:rPr lang="zh-CN" altLang="en-US" sz="2400" dirty="0"/>
              <a:t>，</a:t>
            </a:r>
            <a:r>
              <a:rPr lang="zh-CN" altLang="en-US" sz="2400" dirty="0" smtClean="0"/>
              <a:t>演示：</a:t>
            </a:r>
            <a:endParaRPr lang="zh-CN" altLang="en-US" sz="2400" dirty="0"/>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Verdana" panose="020B0604030504040204" pitchFamily="34" charset="0"/>
              </a:rPr>
              <a:t>Java的发源</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519649"/>
            <a:ext cx="6490207" cy="165618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4144184"/>
            <a:ext cx="8229600" cy="2066342"/>
          </a:xfrm>
          <a:prstGeom prst="rect">
            <a:avLst/>
          </a:prstGeom>
        </p:spPr>
      </p:pic>
    </p:spTree>
    <p:extLst>
      <p:ext uri="{BB962C8B-B14F-4D97-AF65-F5344CB8AC3E}">
        <p14:creationId xmlns:p14="http://schemas.microsoft.com/office/powerpoint/2010/main" val="40383756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004035"/>
            <a:ext cx="7801199" cy="461665"/>
          </a:xfrm>
          <a:prstGeom prst="rect">
            <a:avLst/>
          </a:prstGeom>
          <a:noFill/>
        </p:spPr>
        <p:txBody>
          <a:bodyPr wrap="square" rtlCol="0">
            <a:spAutoFit/>
          </a:bodyPr>
          <a:lstStyle/>
          <a:p>
            <a:r>
              <a:rPr lang="en-US" altLang="zh-CN" sz="2400" b="1" dirty="0"/>
              <a:t>m</a:t>
            </a:r>
            <a:r>
              <a:rPr lang="en-US" altLang="zh-CN" sz="2400" b="1" dirty="0" smtClean="0"/>
              <a:t>ain</a:t>
            </a:r>
            <a:r>
              <a:rPr lang="en-US" altLang="zh-CN" sz="2400" b="1" dirty="0" smtClean="0"/>
              <a:t>()</a:t>
            </a:r>
            <a:r>
              <a:rPr lang="zh-CN" altLang="en-US" sz="2400" b="1" dirty="0" smtClean="0"/>
              <a:t>方法</a:t>
            </a:r>
            <a:r>
              <a:rPr lang="zh-CN" altLang="en-US" sz="2400" b="1" dirty="0" smtClean="0"/>
              <a:t>：</a:t>
            </a:r>
            <a:endParaRPr lang="zh-CN" altLang="en-US" sz="2400" b="1" dirty="0"/>
          </a:p>
        </p:txBody>
      </p:sp>
      <p:sp>
        <p:nvSpPr>
          <p:cNvPr id="2" name="文本框 1"/>
          <p:cNvSpPr txBox="1"/>
          <p:nvPr/>
        </p:nvSpPr>
        <p:spPr>
          <a:xfrm>
            <a:off x="251520" y="1465700"/>
            <a:ext cx="8019464" cy="5078313"/>
          </a:xfrm>
          <a:prstGeom prst="rect">
            <a:avLst/>
          </a:prstGeom>
          <a:noFill/>
        </p:spPr>
        <p:txBody>
          <a:bodyPr wrap="square" rtlCol="0">
            <a:spAutoFit/>
          </a:bodyPr>
          <a:lstStyle/>
          <a:p>
            <a:r>
              <a:rPr lang="en-US" altLang="zh-CN" b="1" dirty="0"/>
              <a:t>Java</a:t>
            </a:r>
            <a:r>
              <a:rPr lang="zh-CN" altLang="en-US" b="1" dirty="0"/>
              <a:t>应用程序的入口就是</a:t>
            </a:r>
            <a:r>
              <a:rPr lang="en-US" altLang="zh-CN" b="1" dirty="0"/>
              <a:t>main</a:t>
            </a:r>
            <a:r>
              <a:rPr lang="zh-CN" altLang="en-US" b="1" dirty="0"/>
              <a:t>方法（）！</a:t>
            </a:r>
          </a:p>
          <a:p>
            <a:r>
              <a:rPr lang="en-US" altLang="zh-CN" dirty="0"/>
              <a:t> </a:t>
            </a:r>
            <a:r>
              <a:rPr lang="en-US" altLang="zh-CN" dirty="0" smtClean="0"/>
              <a:t>       </a:t>
            </a:r>
            <a:r>
              <a:rPr lang="zh-CN" altLang="en-US" dirty="0" smtClean="0"/>
              <a:t>这个</a:t>
            </a:r>
            <a:r>
              <a:rPr lang="en-US" altLang="zh-CN" dirty="0"/>
              <a:t>main()</a:t>
            </a:r>
            <a:r>
              <a:rPr lang="zh-CN" altLang="en-US" dirty="0"/>
              <a:t>方法的声明为：</a:t>
            </a:r>
            <a:r>
              <a:rPr lang="en-US" altLang="zh-CN" dirty="0"/>
              <a:t>public static void main(String </a:t>
            </a:r>
            <a:r>
              <a:rPr lang="en-US" altLang="zh-CN" dirty="0" err="1"/>
              <a:t>args</a:t>
            </a:r>
            <a:r>
              <a:rPr lang="en-US" altLang="zh-CN" dirty="0"/>
              <a:t>[])</a:t>
            </a:r>
            <a:r>
              <a:rPr lang="zh-CN" altLang="en-US" dirty="0"/>
              <a:t>。必须这么定义，这是</a:t>
            </a:r>
            <a:r>
              <a:rPr lang="en-US" altLang="zh-CN" dirty="0"/>
              <a:t>Java</a:t>
            </a:r>
            <a:r>
              <a:rPr lang="zh-CN" altLang="en-US" dirty="0"/>
              <a:t>的规范</a:t>
            </a:r>
            <a:r>
              <a:rPr lang="zh-CN" altLang="en-US" dirty="0" smtClean="0"/>
              <a:t>。</a:t>
            </a:r>
            <a:endParaRPr lang="zh-CN" altLang="en-US" dirty="0"/>
          </a:p>
          <a:p>
            <a:r>
              <a:rPr lang="en-US" altLang="zh-CN" dirty="0" smtClean="0"/>
              <a:t>        </a:t>
            </a:r>
            <a:r>
              <a:rPr lang="zh-CN" altLang="en-US" dirty="0" smtClean="0"/>
              <a:t>为什么</a:t>
            </a:r>
            <a:r>
              <a:rPr lang="zh-CN" altLang="en-US" dirty="0"/>
              <a:t>要这么定义，和</a:t>
            </a:r>
            <a:r>
              <a:rPr lang="en-US" altLang="zh-CN" dirty="0"/>
              <a:t>JVM</a:t>
            </a:r>
            <a:r>
              <a:rPr lang="zh-CN" altLang="en-US" dirty="0"/>
              <a:t>的运行有关系。</a:t>
            </a:r>
          </a:p>
          <a:p>
            <a:r>
              <a:rPr lang="zh-CN" altLang="en-US" dirty="0"/>
              <a:t>当一个类中有</a:t>
            </a:r>
            <a:r>
              <a:rPr lang="en-US" altLang="zh-CN" dirty="0"/>
              <a:t>main()</a:t>
            </a:r>
            <a:r>
              <a:rPr lang="zh-CN" altLang="en-US" dirty="0"/>
              <a:t>方法，执行命令“</a:t>
            </a:r>
            <a:r>
              <a:rPr lang="en-US" altLang="zh-CN" dirty="0"/>
              <a:t>java </a:t>
            </a:r>
            <a:r>
              <a:rPr lang="zh-CN" altLang="en-US" dirty="0"/>
              <a:t>类名”则会启动虚拟机执行该类中的</a:t>
            </a:r>
            <a:r>
              <a:rPr lang="en-US" altLang="zh-CN" dirty="0"/>
              <a:t>main</a:t>
            </a:r>
            <a:r>
              <a:rPr lang="zh-CN" altLang="en-US" dirty="0"/>
              <a:t>方法</a:t>
            </a:r>
            <a:r>
              <a:rPr lang="zh-CN" altLang="en-US" dirty="0" smtClean="0"/>
              <a:t>。</a:t>
            </a:r>
            <a:endParaRPr lang="zh-CN" altLang="en-US" dirty="0"/>
          </a:p>
          <a:p>
            <a:r>
              <a:rPr lang="zh-CN" altLang="en-US" dirty="0" smtClean="0"/>
              <a:t>        由于</a:t>
            </a:r>
            <a:r>
              <a:rPr lang="en-US" altLang="zh-CN" dirty="0"/>
              <a:t>JVM</a:t>
            </a:r>
            <a:r>
              <a:rPr lang="zh-CN" altLang="en-US" dirty="0"/>
              <a:t>在运行这个</a:t>
            </a:r>
            <a:r>
              <a:rPr lang="en-US" altLang="zh-CN" dirty="0"/>
              <a:t>Java</a:t>
            </a:r>
            <a:r>
              <a:rPr lang="zh-CN" altLang="en-US" dirty="0"/>
              <a:t>应用程序的时候，首先会调用</a:t>
            </a:r>
            <a:r>
              <a:rPr lang="en-US" altLang="zh-CN" dirty="0"/>
              <a:t>main</a:t>
            </a:r>
            <a:r>
              <a:rPr lang="zh-CN" altLang="en-US" dirty="0"/>
              <a:t>方法，调用时不实例化这个类的对象，而是通过类名直接调用因此需要是限制为</a:t>
            </a:r>
            <a:r>
              <a:rPr lang="en-US" altLang="zh-CN" dirty="0"/>
              <a:t>public static</a:t>
            </a:r>
            <a:r>
              <a:rPr lang="zh-CN" altLang="en-US" dirty="0"/>
              <a:t>。</a:t>
            </a:r>
          </a:p>
          <a:p>
            <a:r>
              <a:rPr lang="zh-CN" altLang="en-US" dirty="0"/>
              <a:t> </a:t>
            </a:r>
            <a:r>
              <a:rPr lang="zh-CN" altLang="en-US" dirty="0" smtClean="0"/>
              <a:t>       对于</a:t>
            </a:r>
            <a:r>
              <a:rPr lang="en-US" altLang="zh-CN" dirty="0"/>
              <a:t>java</a:t>
            </a:r>
            <a:r>
              <a:rPr lang="zh-CN" altLang="en-US" dirty="0"/>
              <a:t>中的</a:t>
            </a:r>
            <a:r>
              <a:rPr lang="en-US" altLang="zh-CN" dirty="0"/>
              <a:t>main</a:t>
            </a:r>
            <a:r>
              <a:rPr lang="zh-CN" altLang="en-US" dirty="0"/>
              <a:t>方法，</a:t>
            </a:r>
            <a:r>
              <a:rPr lang="en-US" altLang="zh-CN" dirty="0" err="1"/>
              <a:t>jvm</a:t>
            </a:r>
            <a:r>
              <a:rPr lang="zh-CN" altLang="en-US" dirty="0"/>
              <a:t>有限制，不能有返回值，因此返回值类型为</a:t>
            </a:r>
            <a:r>
              <a:rPr lang="en-US" altLang="zh-CN" dirty="0"/>
              <a:t>void</a:t>
            </a:r>
            <a:r>
              <a:rPr lang="zh-CN" altLang="en-US" dirty="0"/>
              <a:t>。</a:t>
            </a:r>
          </a:p>
          <a:p>
            <a:r>
              <a:rPr lang="en-US" altLang="zh-CN" dirty="0" smtClean="0"/>
              <a:t>        main</a:t>
            </a:r>
            <a:r>
              <a:rPr lang="zh-CN" altLang="en-US" dirty="0"/>
              <a:t>方法中还有一个输入参数，类型为</a:t>
            </a:r>
            <a:r>
              <a:rPr lang="en-US" altLang="zh-CN" dirty="0"/>
              <a:t>String[]</a:t>
            </a:r>
            <a:r>
              <a:rPr lang="zh-CN" altLang="en-US" dirty="0"/>
              <a:t>，这个也是</a:t>
            </a:r>
            <a:r>
              <a:rPr lang="en-US" altLang="zh-CN" dirty="0"/>
              <a:t>java</a:t>
            </a:r>
            <a:r>
              <a:rPr lang="zh-CN" altLang="en-US" dirty="0"/>
              <a:t>的规范，</a:t>
            </a:r>
            <a:r>
              <a:rPr lang="en-US" altLang="zh-CN" dirty="0"/>
              <a:t>main()</a:t>
            </a:r>
            <a:r>
              <a:rPr lang="zh-CN" altLang="en-US" dirty="0"/>
              <a:t>方法中必须有一个入参，类细必须</a:t>
            </a:r>
            <a:r>
              <a:rPr lang="en-US" altLang="zh-CN" dirty="0"/>
              <a:t>String[]</a:t>
            </a:r>
            <a:r>
              <a:rPr lang="zh-CN" altLang="en-US" dirty="0"/>
              <a:t>，至于字符串数组的名字，这个是可以自己设定的，根据习惯，这个字符串数组的名字一般和</a:t>
            </a:r>
            <a:r>
              <a:rPr lang="en-US" altLang="zh-CN" dirty="0"/>
              <a:t>sun java</a:t>
            </a:r>
            <a:r>
              <a:rPr lang="zh-CN" altLang="en-US" dirty="0"/>
              <a:t>规范范例中</a:t>
            </a:r>
            <a:r>
              <a:rPr lang="en-US" altLang="zh-CN" dirty="0" err="1"/>
              <a:t>mian</a:t>
            </a:r>
            <a:r>
              <a:rPr lang="zh-CN" altLang="en-US" dirty="0"/>
              <a:t>参数名保持一致，取名为</a:t>
            </a:r>
            <a:r>
              <a:rPr lang="en-US" altLang="zh-CN" dirty="0" err="1"/>
              <a:t>args</a:t>
            </a:r>
            <a:r>
              <a:rPr lang="zh-CN" altLang="en-US" dirty="0"/>
              <a:t>。</a:t>
            </a:r>
          </a:p>
          <a:p>
            <a:r>
              <a:rPr lang="zh-CN" altLang="en-US" dirty="0"/>
              <a:t> </a:t>
            </a:r>
          </a:p>
          <a:p>
            <a:r>
              <a:rPr lang="zh-CN" altLang="en-US" dirty="0" smtClean="0"/>
              <a:t>        因此</a:t>
            </a:r>
            <a:r>
              <a:rPr lang="zh-CN" altLang="en-US" dirty="0"/>
              <a:t>，</a:t>
            </a:r>
            <a:r>
              <a:rPr lang="en-US" altLang="zh-CN" dirty="0"/>
              <a:t>main()</a:t>
            </a:r>
            <a:r>
              <a:rPr lang="zh-CN" altLang="en-US" dirty="0"/>
              <a:t>方法定义必须是：“</a:t>
            </a:r>
            <a:r>
              <a:rPr lang="en-US" altLang="zh-CN" dirty="0"/>
              <a:t>public static void main(String </a:t>
            </a:r>
            <a:r>
              <a:rPr lang="zh-CN" altLang="en-US" dirty="0"/>
              <a:t>字符串数组参数名</a:t>
            </a:r>
            <a:r>
              <a:rPr lang="en-US" altLang="zh-CN" dirty="0"/>
              <a:t>[])”</a:t>
            </a:r>
            <a:r>
              <a:rPr lang="zh-CN" altLang="en-US" dirty="0"/>
              <a:t>。</a:t>
            </a:r>
          </a:p>
        </p:txBody>
      </p:sp>
    </p:spTree>
    <p:extLst>
      <p:ext uri="{BB962C8B-B14F-4D97-AF65-F5344CB8AC3E}">
        <p14:creationId xmlns:p14="http://schemas.microsoft.com/office/powerpoint/2010/main" val="2911261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19"/>
          <p:cNvSpPr txBox="1">
            <a:spLocks noChangeArrowheads="1"/>
          </p:cNvSpPr>
          <p:nvPr/>
        </p:nvSpPr>
        <p:spPr bwMode="auto">
          <a:xfrm>
            <a:off x="3635375" y="981075"/>
            <a:ext cx="2520950" cy="369332"/>
          </a:xfrm>
          <a:prstGeom prst="rect">
            <a:avLst/>
          </a:prstGeom>
          <a:noFill/>
          <a:ln w="9525">
            <a:noFill/>
            <a:miter lim="800000"/>
            <a:headEnd/>
            <a:tailEnd/>
          </a:ln>
        </p:spPr>
        <p:txBody>
          <a:bodyPr>
            <a:spAutoFit/>
          </a:bodyPr>
          <a:lstStyle/>
          <a:p>
            <a:pPr>
              <a:spcBef>
                <a:spcPct val="50000"/>
              </a:spcBef>
            </a:pPr>
            <a:endParaRPr lang="zh-CN" altLang="en-US"/>
          </a:p>
        </p:txBody>
      </p:sp>
      <p:sp>
        <p:nvSpPr>
          <p:cNvPr id="4" name="文本框 3"/>
          <p:cNvSpPr txBox="1"/>
          <p:nvPr/>
        </p:nvSpPr>
        <p:spPr>
          <a:xfrm>
            <a:off x="251520" y="1004035"/>
            <a:ext cx="7801199" cy="461665"/>
          </a:xfrm>
          <a:prstGeom prst="rect">
            <a:avLst/>
          </a:prstGeom>
          <a:noFill/>
        </p:spPr>
        <p:txBody>
          <a:bodyPr wrap="square" rtlCol="0">
            <a:spAutoFit/>
          </a:bodyPr>
          <a:lstStyle/>
          <a:p>
            <a:r>
              <a:rPr lang="zh-CN" altLang="en-US" sz="2400" b="1" dirty="0" smtClean="0"/>
              <a:t>编译和运行：</a:t>
            </a:r>
            <a:endParaRPr lang="zh-CN" altLang="en-US" sz="2400" b="1"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8067675" cy="2476500"/>
          </a:xfrm>
          <a:prstGeom prst="rect">
            <a:avLst/>
          </a:prstGeom>
        </p:spPr>
      </p:pic>
      <p:sp>
        <p:nvSpPr>
          <p:cNvPr id="10" name="文本框 9"/>
          <p:cNvSpPr txBox="1"/>
          <p:nvPr/>
        </p:nvSpPr>
        <p:spPr>
          <a:xfrm>
            <a:off x="251519" y="4354815"/>
            <a:ext cx="7801199" cy="461665"/>
          </a:xfrm>
          <a:prstGeom prst="rect">
            <a:avLst/>
          </a:prstGeom>
          <a:noFill/>
        </p:spPr>
        <p:txBody>
          <a:bodyPr wrap="square" rtlCol="0">
            <a:spAutoFit/>
          </a:bodyPr>
          <a:lstStyle/>
          <a:p>
            <a:r>
              <a:rPr lang="zh-CN" altLang="en-US" sz="2400" b="1" dirty="0" smtClean="0"/>
              <a:t>认识两个指令</a:t>
            </a:r>
            <a:r>
              <a:rPr lang="zh-CN" altLang="en-US" sz="2400" b="1" dirty="0" smtClean="0"/>
              <a:t>：</a:t>
            </a:r>
            <a:endParaRPr lang="zh-CN" altLang="en-US" sz="2400" b="1" dirty="0"/>
          </a:p>
        </p:txBody>
      </p:sp>
      <p:sp>
        <p:nvSpPr>
          <p:cNvPr id="8" name="文本框 7"/>
          <p:cNvSpPr txBox="1"/>
          <p:nvPr/>
        </p:nvSpPr>
        <p:spPr>
          <a:xfrm>
            <a:off x="251519" y="4902651"/>
            <a:ext cx="8007320" cy="646331"/>
          </a:xfrm>
          <a:prstGeom prst="rect">
            <a:avLst/>
          </a:prstGeom>
          <a:noFill/>
        </p:spPr>
        <p:txBody>
          <a:bodyPr wrap="none" rtlCol="0">
            <a:spAutoFit/>
          </a:bodyPr>
          <a:lstStyle/>
          <a:p>
            <a:r>
              <a:rPr lang="en-US" altLang="zh-CN" dirty="0" err="1"/>
              <a:t>javac</a:t>
            </a:r>
            <a:r>
              <a:rPr lang="en-US" altLang="zh-CN" dirty="0"/>
              <a:t> </a:t>
            </a:r>
            <a:r>
              <a:rPr lang="zh-CN" altLang="en-US" dirty="0"/>
              <a:t>源文件（带后缀名）              启动</a:t>
            </a:r>
            <a:r>
              <a:rPr lang="en-US" altLang="zh-CN" dirty="0"/>
              <a:t>java</a:t>
            </a:r>
            <a:r>
              <a:rPr lang="zh-CN" altLang="en-US" dirty="0"/>
              <a:t>编译器并对源文件进行编译</a:t>
            </a:r>
            <a:r>
              <a:rPr lang="zh-CN" altLang="en-US" dirty="0" smtClean="0"/>
              <a:t>；</a:t>
            </a:r>
            <a:r>
              <a:rPr lang="en-US" altLang="zh-CN" dirty="0"/>
              <a:t/>
            </a:r>
            <a:br>
              <a:rPr lang="en-US" altLang="zh-CN" dirty="0"/>
            </a:br>
            <a:r>
              <a:rPr lang="en-US" altLang="zh-CN" dirty="0"/>
              <a:t>java  </a:t>
            </a:r>
            <a:r>
              <a:rPr lang="zh-CN" altLang="en-US" dirty="0"/>
              <a:t>字节码文件（不带后缀名）      启动</a:t>
            </a:r>
            <a:r>
              <a:rPr lang="en-US" altLang="zh-CN" dirty="0"/>
              <a:t>java</a:t>
            </a:r>
            <a:r>
              <a:rPr lang="zh-CN" altLang="en-US" dirty="0"/>
              <a:t>虚拟机并解释运行字节码文件；</a:t>
            </a:r>
          </a:p>
        </p:txBody>
      </p:sp>
    </p:spTree>
    <p:extLst>
      <p:ext uri="{BB962C8B-B14F-4D97-AF65-F5344CB8AC3E}">
        <p14:creationId xmlns:p14="http://schemas.microsoft.com/office/powerpoint/2010/main" val="145110067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457200" y="594241"/>
            <a:ext cx="8229600" cy="1143000"/>
          </a:xfrm>
          <a:prstGeom prst="rect">
            <a:avLst/>
          </a:prstGeom>
        </p:spPr>
        <p:txBody>
          <a:bodyPr>
            <a:normAutofit/>
          </a:bodyPr>
          <a:lstStyle/>
          <a:p>
            <a:pPr algn="l"/>
            <a:r>
              <a:rPr lang="zh-CN" altLang="en-US" sz="2400" b="1" dirty="0" smtClean="0"/>
              <a:t>类加载机制</a:t>
            </a:r>
            <a:endParaRPr lang="zh-CN" altLang="en-US" sz="2400" b="1" dirty="0"/>
          </a:p>
        </p:txBody>
      </p:sp>
      <p:sp>
        <p:nvSpPr>
          <p:cNvPr id="2" name="内容占位符 1">
            <a:extLst>
              <a:ext uri="{FF2B5EF4-FFF2-40B4-BE49-F238E27FC236}">
                <a16:creationId xmlns="" xmlns:a16="http://schemas.microsoft.com/office/drawing/2014/main" id="{A318AD66-5B7C-46F8-93A0-D60F852500F1}"/>
              </a:ext>
            </a:extLst>
          </p:cNvPr>
          <p:cNvSpPr>
            <a:spLocks noGrp="1"/>
          </p:cNvSpPr>
          <p:nvPr>
            <p:ph idx="1"/>
          </p:nvPr>
        </p:nvSpPr>
        <p:spPr>
          <a:xfrm>
            <a:off x="457200" y="4653136"/>
            <a:ext cx="8003232" cy="1473027"/>
          </a:xfrm>
        </p:spPr>
        <p:txBody>
          <a:bodyPr/>
          <a:lstStyle/>
          <a:p>
            <a:pPr marL="0" indent="0">
              <a:buNone/>
            </a:pPr>
            <a:endParaRPr lang="en-US" altLang="zh-CN" dirty="0"/>
          </a:p>
          <a:p>
            <a:pPr marL="0" indent="0">
              <a:buNone/>
            </a:pPr>
            <a:endParaRPr lang="zh-CN" altLang="en-US" dirty="0"/>
          </a:p>
        </p:txBody>
      </p:sp>
      <p:sp>
        <p:nvSpPr>
          <p:cNvPr id="4" name="文本框 3"/>
          <p:cNvSpPr txBox="1"/>
          <p:nvPr/>
        </p:nvSpPr>
        <p:spPr>
          <a:xfrm>
            <a:off x="432865" y="1552575"/>
            <a:ext cx="7801199" cy="646331"/>
          </a:xfrm>
          <a:prstGeom prst="rect">
            <a:avLst/>
          </a:prstGeom>
          <a:noFill/>
        </p:spPr>
        <p:txBody>
          <a:bodyPr wrap="square" rtlCol="0">
            <a:spAutoFit/>
          </a:bodyPr>
          <a:lstStyle/>
          <a:p>
            <a:r>
              <a:rPr lang="en-US" altLang="zh-CN" dirty="0"/>
              <a:t>JVM</a:t>
            </a:r>
            <a:r>
              <a:rPr lang="zh-CN" altLang="en-US" dirty="0"/>
              <a:t>把</a:t>
            </a:r>
            <a:r>
              <a:rPr lang="en-US" altLang="zh-CN" dirty="0"/>
              <a:t>class</a:t>
            </a:r>
            <a:r>
              <a:rPr lang="zh-CN" altLang="en-US" dirty="0"/>
              <a:t>文件加载到内存，并对数据进行校验、解析和初始化，最终形成</a:t>
            </a:r>
            <a:r>
              <a:rPr lang="en-US" altLang="zh-CN" dirty="0"/>
              <a:t>JVM</a:t>
            </a:r>
            <a:r>
              <a:rPr lang="zh-CN" altLang="en-US" dirty="0"/>
              <a:t>可以直接使用的</a:t>
            </a:r>
            <a:r>
              <a:rPr lang="en-US" altLang="zh-CN" dirty="0"/>
              <a:t>java</a:t>
            </a:r>
            <a:r>
              <a:rPr lang="zh-CN" altLang="en-US" dirty="0"/>
              <a:t>类型的全过程</a:t>
            </a:r>
            <a:r>
              <a:rPr lang="zh-CN" altLang="en-US" dirty="0" smtClean="0"/>
              <a:t>。</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23639"/>
            <a:ext cx="7622504" cy="4072587"/>
          </a:xfrm>
          <a:prstGeom prst="rect">
            <a:avLst/>
          </a:prstGeom>
        </p:spPr>
      </p:pic>
    </p:spTree>
    <p:extLst>
      <p:ext uri="{BB962C8B-B14F-4D97-AF65-F5344CB8AC3E}">
        <p14:creationId xmlns:p14="http://schemas.microsoft.com/office/powerpoint/2010/main" val="331672966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4030</TotalTime>
  <Words>748</Words>
  <Application>Microsoft Office PowerPoint</Application>
  <PresentationFormat>全屏显示(4:3)</PresentationFormat>
  <Paragraphs>55</Paragraphs>
  <Slides>14</Slides>
  <Notes>12</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14</vt:i4>
      </vt:variant>
    </vt:vector>
  </HeadingPairs>
  <TitlesOfParts>
    <vt:vector size="23" baseType="lpstr">
      <vt:lpstr>黑体</vt:lpstr>
      <vt:lpstr>宋体</vt:lpstr>
      <vt:lpstr>幼圆</vt:lpstr>
      <vt:lpstr>Arial</vt:lpstr>
      <vt:lpstr>Calibri</vt:lpstr>
      <vt:lpstr>Verdana</vt:lpstr>
      <vt:lpstr>Office 主题</vt:lpstr>
      <vt:lpstr>1_Office 主题</vt:lpstr>
      <vt:lpstr>2_Office 主题</vt:lpstr>
      <vt:lpstr>PowerPoint 演示文稿</vt:lpstr>
      <vt:lpstr>一、JAVA的发源</vt:lpstr>
      <vt:lpstr>二、JAVA开发环境</vt:lpstr>
      <vt:lpstr>三者的关系如下图：</vt:lpstr>
      <vt:lpstr>认识JVM</vt:lpstr>
      <vt:lpstr>三、我的第一个JAVA程序</vt:lpstr>
      <vt:lpstr>PowerPoint 演示文稿</vt:lpstr>
      <vt:lpstr>PowerPoint 演示文稿</vt:lpstr>
      <vt:lpstr>类加载机制</vt:lpstr>
      <vt:lpstr>加载</vt:lpstr>
      <vt:lpstr>链接</vt:lpstr>
      <vt:lpstr>猜输出内容</vt:lpstr>
      <vt:lpstr>分析</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集团人力资源部XXX室工作汇报</dc:title>
  <dc:creator>admin</dc:creator>
  <dc:description>吉利</dc:description>
  <cp:lastModifiedBy>林喜纯(Xichun Lin)</cp:lastModifiedBy>
  <cp:revision>183</cp:revision>
  <dcterms:modified xsi:type="dcterms:W3CDTF">2018-04-04T10:18:46Z</dcterms:modified>
</cp:coreProperties>
</file>