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76" r:id="rId5"/>
    <p:sldId id="287" r:id="rId7"/>
    <p:sldId id="272" r:id="rId8"/>
    <p:sldId id="275" r:id="rId9"/>
    <p:sldId id="273" r:id="rId10"/>
    <p:sldId id="277" r:id="rId11"/>
    <p:sldId id="289" r:id="rId12"/>
    <p:sldId id="290" r:id="rId13"/>
    <p:sldId id="291" r:id="rId14"/>
    <p:sldId id="295" r:id="rId15"/>
    <p:sldId id="29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71794-4674-4D74-9BB1-3DA3C9DB0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865DA-37CC-42E0-848D-18164FFB9D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890C-3587-496F-8286-56505C6073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EE3D-4E3B-4029-967D-76030BF091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8480" y="1041400"/>
            <a:ext cx="4802518" cy="2387600"/>
          </a:xfrm>
        </p:spPr>
        <p:txBody>
          <a:bodyPr/>
          <a:lstStyle/>
          <a:p>
            <a:r>
              <a:rPr lang="en-US" altLang="zh-CN" dirty="0"/>
              <a:t>DAMG7275</a:t>
            </a:r>
            <a:br>
              <a:rPr lang="en-US" altLang="zh-CN" dirty="0"/>
            </a:br>
            <a:r>
              <a:rPr lang="en-US" altLang="zh-CN" sz="3200" dirty="0"/>
              <a:t>Team3 Final Project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4810" y="3495040"/>
            <a:ext cx="4128770" cy="59563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        Wood Furniture Database  </a:t>
            </a:r>
            <a:endParaRPr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5270" y="836295"/>
            <a:ext cx="6383020" cy="4976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7277100" y="4808220"/>
            <a:ext cx="4096385" cy="126428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/>
              <a:t>Xingyu Gao, Linxin Liu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5;p2"/>
          <p:cNvSpPr/>
          <p:nvPr/>
        </p:nvSpPr>
        <p:spPr>
          <a:xfrm>
            <a:off x="490855" y="520065"/>
            <a:ext cx="4221480" cy="16459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96;p2"/>
          <p:cNvSpPr txBox="1">
            <a:spLocks noGrp="1"/>
          </p:cNvSpPr>
          <p:nvPr/>
        </p:nvSpPr>
        <p:spPr>
          <a:xfrm>
            <a:off x="916305" y="574675"/>
            <a:ext cx="3606165" cy="164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dirty="0"/>
              <a:t>Furniture Qty Analysis</a:t>
            </a:r>
            <a:endParaRPr lang="en-US" sz="3200" dirty="0"/>
          </a:p>
        </p:txBody>
      </p:sp>
      <p:sp>
        <p:nvSpPr>
          <p:cNvPr id="11" name="Google Shape;97;p2"/>
          <p:cNvSpPr/>
          <p:nvPr/>
        </p:nvSpPr>
        <p:spPr>
          <a:xfrm>
            <a:off x="491043" y="10456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 descr="final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2220595"/>
            <a:ext cx="11577320" cy="4657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09515" y="520065"/>
            <a:ext cx="69805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a in FurnitureOrder</a:t>
            </a:r>
            <a:endParaRPr lang="zh-CN" altLang="en-US"/>
          </a:p>
          <a:p>
            <a:r>
              <a:rPr lang="zh-CN" altLang="en-US"/>
              <a:t>For b in FurnitureDetails</a:t>
            </a:r>
            <a:endParaRPr lang="zh-CN" altLang="en-US"/>
          </a:p>
          <a:p>
            <a:r>
              <a:rPr lang="zh-CN" altLang="en-US"/>
              <a:t>Filter a.FurnitureDetailsID==b.FurnitureDetailsID</a:t>
            </a:r>
            <a:endParaRPr lang="zh-CN" altLang="en-US"/>
          </a:p>
          <a:p>
            <a:r>
              <a:rPr lang="zh-CN" altLang="en-US"/>
              <a:t>Let x=merge(a,b) sort a.OrderQty DESC Return { "Type": x.Type, "Name": x.Name , "Order QTY": x.OrderQty}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5;p2"/>
          <p:cNvSpPr/>
          <p:nvPr/>
        </p:nvSpPr>
        <p:spPr>
          <a:xfrm>
            <a:off x="490855" y="520065"/>
            <a:ext cx="4221480" cy="16459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96;p2"/>
          <p:cNvSpPr txBox="1">
            <a:spLocks noGrp="1"/>
          </p:cNvSpPr>
          <p:nvPr/>
        </p:nvSpPr>
        <p:spPr>
          <a:xfrm>
            <a:off x="916305" y="574675"/>
            <a:ext cx="3606165" cy="164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dirty="0"/>
              <a:t>Customer Prefrence </a:t>
            </a:r>
            <a:endParaRPr lang="en-US" sz="3200" dirty="0"/>
          </a:p>
        </p:txBody>
      </p:sp>
      <p:sp>
        <p:nvSpPr>
          <p:cNvPr id="11" name="Google Shape;97;p2"/>
          <p:cNvSpPr/>
          <p:nvPr/>
        </p:nvSpPr>
        <p:spPr>
          <a:xfrm>
            <a:off x="491043" y="10456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3155" y="0"/>
            <a:ext cx="71469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a in FurnitureOrder</a:t>
            </a:r>
            <a:endParaRPr lang="zh-CN" altLang="en-US"/>
          </a:p>
          <a:p>
            <a:r>
              <a:rPr lang="zh-CN" altLang="en-US"/>
              <a:t>For b in FurnitureDetails</a:t>
            </a:r>
            <a:endParaRPr lang="zh-CN" altLang="en-US"/>
          </a:p>
          <a:p>
            <a:r>
              <a:rPr lang="zh-CN" altLang="en-US"/>
              <a:t>For c in Customer</a:t>
            </a:r>
            <a:endParaRPr lang="zh-CN" altLang="en-US"/>
          </a:p>
          <a:p>
            <a:r>
              <a:rPr lang="zh-CN" altLang="en-US"/>
              <a:t>For d in Manufacture</a:t>
            </a:r>
            <a:endParaRPr lang="zh-CN" altLang="en-US"/>
          </a:p>
          <a:p>
            <a:r>
              <a:rPr lang="zh-CN" altLang="en-US"/>
              <a:t>Filter a.FurnitureDetailsID==b.FurnitureDetailsID and a._from == c._id and a._to==d._id</a:t>
            </a:r>
            <a:endParaRPr lang="zh-CN" altLang="en-US"/>
          </a:p>
          <a:p>
            <a:r>
              <a:rPr lang="zh-CN" altLang="en-US"/>
              <a:t>Let x=merge(a,b, c, d) </a:t>
            </a:r>
            <a:endParaRPr lang="zh-CN" altLang="en-US"/>
          </a:p>
          <a:p>
            <a:r>
              <a:rPr lang="zh-CN" altLang="en-US"/>
              <a:t>collect nums = d.Name</a:t>
            </a:r>
            <a:endParaRPr lang="zh-CN" altLang="en-US"/>
          </a:p>
          <a:p>
            <a:r>
              <a:rPr lang="zh-CN" altLang="en-US"/>
              <a:t>    aggregate counts = count(d.Name) into group </a:t>
            </a:r>
            <a:endParaRPr lang="zh-CN" altLang="en-US"/>
          </a:p>
          <a:p>
            <a:r>
              <a:rPr lang="zh-CN" altLang="en-US"/>
              <a:t>sort counts DESC</a:t>
            </a:r>
            <a:endParaRPr lang="zh-CN" altLang="en-US"/>
          </a:p>
          <a:p>
            <a:r>
              <a:rPr lang="zh-CN" altLang="en-US"/>
              <a:t>return {"Company Name": nums, "Count":counts}</a:t>
            </a:r>
            <a:endParaRPr lang="zh-CN" altLang="en-US"/>
          </a:p>
        </p:txBody>
      </p:sp>
      <p:pic>
        <p:nvPicPr>
          <p:cNvPr id="4" name="图片 3" descr="final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170" y="3113405"/>
            <a:ext cx="7280910" cy="374459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90855" y="2220595"/>
          <a:ext cx="4222750" cy="460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50"/>
                <a:gridCol w="844550"/>
                <a:gridCol w="844550"/>
                <a:gridCol w="844550"/>
                <a:gridCol w="844550"/>
              </a:tblGrid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Customer FirstName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Customer LastName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Manufacture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Order QTY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Adam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West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Johnson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Door(Black)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934000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Eliot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Giles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Johnson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Table(White)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John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Barns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Oxford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Night Table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90000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Jimmy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Fallon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MTD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Door(White)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Ken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North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Johnson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Door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Katherine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Hormes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Pepsi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Bookcase(white)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40900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Anne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Berlin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Pfizer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Bookcase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Andrea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Trump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COCO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Cupboard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Fiona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Good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Moderna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Table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Anna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Kennedy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Johnson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Wooden Chair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5;p2"/>
          <p:cNvSpPr/>
          <p:nvPr/>
        </p:nvSpPr>
        <p:spPr>
          <a:xfrm>
            <a:off x="490855" y="520065"/>
            <a:ext cx="4221480" cy="16459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96;p2"/>
          <p:cNvSpPr txBox="1">
            <a:spLocks noGrp="1"/>
          </p:cNvSpPr>
          <p:nvPr/>
        </p:nvSpPr>
        <p:spPr>
          <a:xfrm>
            <a:off x="916305" y="574675"/>
            <a:ext cx="3606165" cy="164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dirty="0"/>
              <a:t>Transport Prefrerence</a:t>
            </a:r>
            <a:endParaRPr lang="en-US" sz="3200" dirty="0"/>
          </a:p>
        </p:txBody>
      </p:sp>
      <p:sp>
        <p:nvSpPr>
          <p:cNvPr id="11" name="Google Shape;97;p2"/>
          <p:cNvSpPr/>
          <p:nvPr/>
        </p:nvSpPr>
        <p:spPr>
          <a:xfrm>
            <a:off x="491043" y="10456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90855" y="2844800"/>
          <a:ext cx="4221480" cy="307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/>
                <a:gridCol w="2110740"/>
              </a:tblGrid>
              <a:tr h="614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Companyname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Count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Yuantong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ShunFeng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ShenTong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SunRise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893945" y="520065"/>
            <a:ext cx="72123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a in FurnitureOrder</a:t>
            </a:r>
            <a:endParaRPr lang="zh-CN" altLang="en-US"/>
          </a:p>
          <a:p>
            <a:r>
              <a:rPr lang="zh-CN" altLang="en-US"/>
              <a:t>For b in TransportCompany</a:t>
            </a:r>
            <a:endParaRPr lang="zh-CN" altLang="en-US"/>
          </a:p>
          <a:p>
            <a:r>
              <a:rPr lang="zh-CN" altLang="en-US"/>
              <a:t>For c in Customer</a:t>
            </a:r>
            <a:endParaRPr lang="zh-CN" altLang="en-US"/>
          </a:p>
          <a:p>
            <a:r>
              <a:rPr lang="zh-CN" altLang="en-US"/>
              <a:t>Filter a.TransportCompanyID==b._key</a:t>
            </a:r>
            <a:endParaRPr lang="zh-CN" altLang="en-US"/>
          </a:p>
          <a:p>
            <a:r>
              <a:rPr lang="zh-CN" altLang="en-US"/>
              <a:t>and a._from == c._id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Let x=merge(a,b, c) </a:t>
            </a:r>
            <a:endParaRPr lang="zh-CN" altLang="en-US"/>
          </a:p>
          <a:p>
            <a:r>
              <a:rPr lang="zh-CN" altLang="en-US"/>
              <a:t>collect nums = b.CompanyName</a:t>
            </a:r>
            <a:endParaRPr lang="zh-CN" altLang="en-US"/>
          </a:p>
          <a:p>
            <a:r>
              <a:rPr lang="zh-CN" altLang="en-US"/>
              <a:t>    aggregate counts = count(b.CompanyName)</a:t>
            </a:r>
            <a:endParaRPr lang="zh-CN" altLang="en-US"/>
          </a:p>
          <a:p>
            <a:r>
              <a:rPr lang="zh-CN" altLang="en-US"/>
              <a:t>    into group </a:t>
            </a:r>
            <a:endParaRPr lang="zh-CN" altLang="en-US"/>
          </a:p>
          <a:p>
            <a:r>
              <a:rPr lang="zh-CN" altLang="en-US"/>
              <a:t>sort counts DESC</a:t>
            </a:r>
            <a:endParaRPr lang="zh-CN" altLang="en-US"/>
          </a:p>
          <a:p>
            <a:r>
              <a:rPr lang="zh-CN" altLang="en-US"/>
              <a:t>return {"Companyname":nums, "Count":counts}</a:t>
            </a:r>
            <a:endParaRPr lang="zh-CN" altLang="en-US"/>
          </a:p>
        </p:txBody>
      </p:sp>
      <p:pic>
        <p:nvPicPr>
          <p:cNvPr id="8" name="图片 7" descr="final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10" y="3621405"/>
            <a:ext cx="8711565" cy="3236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685" y="223520"/>
            <a:ext cx="7331710" cy="2068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85" y="2961005"/>
            <a:ext cx="7270115" cy="2232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" y="850265"/>
            <a:ext cx="3566160" cy="8153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" y="2880360"/>
            <a:ext cx="371856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11089" y="428445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 altLang="zh-CN" sz="5400" dirty="0"/>
              <a:t>Part1:</a:t>
            </a:r>
            <a:r>
              <a:rPr lang="zh-CN" altLang="en-US" sz="5400" dirty="0"/>
              <a:t> </a:t>
            </a:r>
            <a:r>
              <a:rPr lang="en-US" altLang="zh-CN" sz="5400" dirty="0"/>
              <a:t>ERD</a:t>
            </a:r>
            <a:endParaRPr sz="5400" dirty="0"/>
          </a:p>
        </p:txBody>
      </p:sp>
      <p:sp>
        <p:nvSpPr>
          <p:cNvPr id="127" name="Google Shape;127;p6"/>
          <p:cNvSpPr/>
          <p:nvPr/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36803" y="3127719"/>
            <a:ext cx="10509504" cy="29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Tx/>
              <a:buNone/>
            </a:pPr>
            <a:endParaRPr lang="en-US" altLang="zh-CN" sz="22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Tx/>
              <a:buChar char="-"/>
            </a:pPr>
            <a:r>
              <a:rPr lang="en-US" altLang="zh-CN" sz="2200" dirty="0"/>
              <a:t>Relationship</a:t>
            </a:r>
            <a:endParaRPr lang="en-US" altLang="zh-CN" sz="22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Tx/>
              <a:buChar char="-"/>
            </a:pPr>
            <a:endParaRPr lang="en-US" altLang="zh-CN" sz="22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4675" y="90170"/>
            <a:ext cx="10934065" cy="658622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362835" y="3534410"/>
            <a:ext cx="3047365" cy="21590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28015" y="2358390"/>
            <a:ext cx="2140585" cy="2119630"/>
          </a:xfrm>
          <a:prstGeom prst="rect">
            <a:avLst/>
          </a:prstGeom>
          <a:noFill/>
          <a:ln w="50800" cap="rnd" cmpd="dbl">
            <a:solidFill>
              <a:srgbClr val="FF0000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26025" y="2485390"/>
            <a:ext cx="2140585" cy="2119630"/>
          </a:xfrm>
          <a:prstGeom prst="rect">
            <a:avLst/>
          </a:prstGeom>
          <a:noFill/>
          <a:ln w="50800" cap="rnd" cmpd="dbl">
            <a:solidFill>
              <a:srgbClr val="FF0000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24035" y="2886075"/>
            <a:ext cx="2140585" cy="2119630"/>
          </a:xfrm>
          <a:prstGeom prst="rect">
            <a:avLst/>
          </a:prstGeom>
          <a:noFill/>
          <a:ln w="50800" cap="rnd" cmpd="dbl">
            <a:solidFill>
              <a:srgbClr val="FF0000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820535" y="3556000"/>
            <a:ext cx="3047365" cy="21590"/>
          </a:xfrm>
          <a:prstGeom prst="straightConnector1">
            <a:avLst/>
          </a:prstGeom>
          <a:ln w="889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53640" y="1222375"/>
            <a:ext cx="1055370" cy="124269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423795" y="5883275"/>
            <a:ext cx="2362835" cy="1016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121400" y="5873115"/>
            <a:ext cx="2362835" cy="1016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5310" y="1917065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/>
              <a:t>Porvider</a:t>
            </a:r>
            <a:endParaRPr lang="en-US" altLang="zh-CN" sz="2000" b="1" i="1"/>
          </a:p>
        </p:txBody>
      </p:sp>
      <p:sp>
        <p:nvSpPr>
          <p:cNvPr id="15" name="文本框 14"/>
          <p:cNvSpPr txBox="1"/>
          <p:nvPr/>
        </p:nvSpPr>
        <p:spPr>
          <a:xfrm>
            <a:off x="4965065" y="2086610"/>
            <a:ext cx="1855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/>
              <a:t>Manufacture</a:t>
            </a:r>
            <a:endParaRPr lang="en-US" altLang="zh-CN" sz="2000" b="1" i="1"/>
          </a:p>
        </p:txBody>
      </p:sp>
      <p:sp>
        <p:nvSpPr>
          <p:cNvPr id="16" name="文本框 15"/>
          <p:cNvSpPr txBox="1"/>
          <p:nvPr/>
        </p:nvSpPr>
        <p:spPr>
          <a:xfrm>
            <a:off x="9773920" y="3037840"/>
            <a:ext cx="144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/>
              <a:t>Customer</a:t>
            </a:r>
            <a:endParaRPr lang="en-US" altLang="zh-CN" sz="2000" b="1" i="1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566025" y="1517650"/>
            <a:ext cx="111760" cy="8255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823960" y="1517650"/>
            <a:ext cx="417195" cy="90678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 altLang="zh-CN" sz="5400" dirty="0"/>
              <a:t>Part2:</a:t>
            </a:r>
            <a:r>
              <a:rPr lang="zh-CN" altLang="en-US" sz="5400" dirty="0"/>
              <a:t> </a:t>
            </a:r>
            <a:r>
              <a:rPr lang="en-US" altLang="zh-CN" sz="5400" dirty="0"/>
              <a:t>Database</a:t>
            </a:r>
            <a:r>
              <a:rPr lang="zh-CN" altLang="en-US" sz="5400" dirty="0"/>
              <a:t> </a:t>
            </a:r>
            <a:r>
              <a:rPr lang="en-US" altLang="zh-CN" sz="5400" dirty="0"/>
              <a:t>Implementation</a:t>
            </a:r>
            <a:endParaRPr sz="5400" dirty="0"/>
          </a:p>
        </p:txBody>
      </p:sp>
      <p:sp>
        <p:nvSpPr>
          <p:cNvPr id="127" name="Google Shape;127;p6"/>
          <p:cNvSpPr/>
          <p:nvPr/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41248" y="3337269"/>
            <a:ext cx="10509504" cy="29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Tx/>
              <a:buChar char="-"/>
            </a:pPr>
            <a:r>
              <a:rPr lang="en-US" altLang="zh-CN" sz="2200" dirty="0"/>
              <a:t>How we implement Auto Refresh</a:t>
            </a:r>
            <a:endParaRPr lang="en-US" altLang="zh-CN" sz="22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Tx/>
              <a:buChar char="-"/>
            </a:pPr>
            <a:endParaRPr lang="en-US" altLang="zh-CN" sz="22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Tx/>
              <a:buChar char="-"/>
            </a:pPr>
            <a:r>
              <a:rPr lang="en-US" altLang="zh-CN" sz="2200" dirty="0"/>
              <a:t>Some Graphs of DataBase</a:t>
            </a:r>
            <a:endParaRPr lang="en-US" altLang="zh-CN" sz="22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554355" y="586740"/>
            <a:ext cx="4221480" cy="16459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923925" y="587375"/>
            <a:ext cx="3606165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altLang="zh-CN" sz="3200" dirty="0">
                <a:sym typeface="+mn-ea"/>
              </a:rPr>
              <a:t>How we implement Auto Refresh</a:t>
            </a:r>
            <a:endParaRPr sz="3200" dirty="0"/>
          </a:p>
        </p:txBody>
      </p:sp>
      <p:sp>
        <p:nvSpPr>
          <p:cNvPr id="97" name="Google Shape;97;p2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3522345"/>
            <a:ext cx="5191125" cy="2218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0" y="209550"/>
            <a:ext cx="5547360" cy="264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20" y="3367405"/>
            <a:ext cx="5547360" cy="2160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5;p2"/>
          <p:cNvSpPr/>
          <p:nvPr/>
        </p:nvSpPr>
        <p:spPr>
          <a:xfrm>
            <a:off x="490855" y="520065"/>
            <a:ext cx="4221480" cy="16459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96;p2"/>
          <p:cNvSpPr txBox="1">
            <a:spLocks noGrp="1"/>
          </p:cNvSpPr>
          <p:nvPr/>
        </p:nvSpPr>
        <p:spPr>
          <a:xfrm>
            <a:off x="916305" y="574675"/>
            <a:ext cx="3606165" cy="164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altLang="zh-CN" sz="3200" dirty="0">
                <a:sym typeface="+mn-ea"/>
              </a:rPr>
              <a:t>Some Data Graph in ArangoDB</a:t>
            </a:r>
            <a:endParaRPr sz="3200" dirty="0"/>
          </a:p>
        </p:txBody>
      </p:sp>
      <p:sp>
        <p:nvSpPr>
          <p:cNvPr id="11" name="Google Shape;97;p2"/>
          <p:cNvSpPr/>
          <p:nvPr/>
        </p:nvSpPr>
        <p:spPr>
          <a:xfrm>
            <a:off x="491043" y="10456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 descr="finalgraph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2335" y="520065"/>
            <a:ext cx="7219950" cy="230505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90855" y="2997835"/>
          <a:ext cx="672465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930"/>
                <a:gridCol w="1344930"/>
                <a:gridCol w="1344930"/>
                <a:gridCol w="1344930"/>
                <a:gridCol w="1344930"/>
              </a:tblGrid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workerID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Last Name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First Name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Sex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Title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Fong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Alex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Philips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Ben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Wei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Wang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Andy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Liu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Zach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Kors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Michael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Ford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Armani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Giorgio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Hermes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Louis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Fendi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Bran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Manager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Google Shape;95;p2"/>
          <p:cNvSpPr/>
          <p:nvPr/>
        </p:nvSpPr>
        <p:spPr>
          <a:xfrm>
            <a:off x="7346315" y="4329430"/>
            <a:ext cx="4221480" cy="16459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96;p2"/>
          <p:cNvSpPr txBox="1">
            <a:spLocks noGrp="1"/>
          </p:cNvSpPr>
          <p:nvPr/>
        </p:nvSpPr>
        <p:spPr>
          <a:xfrm>
            <a:off x="7771765" y="4384040"/>
            <a:ext cx="3606165" cy="164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dirty="0"/>
              <a:t>Workers in Factory</a:t>
            </a:r>
            <a:endParaRPr lang="en-US" sz="3200" dirty="0"/>
          </a:p>
        </p:txBody>
      </p:sp>
      <p:sp>
        <p:nvSpPr>
          <p:cNvPr id="8" name="Google Shape;97;p2"/>
          <p:cNvSpPr/>
          <p:nvPr/>
        </p:nvSpPr>
        <p:spPr>
          <a:xfrm>
            <a:off x="7346503" y="48550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 altLang="zh-CN" sz="5400" dirty="0"/>
              <a:t>Part3:</a:t>
            </a:r>
            <a:r>
              <a:rPr lang="zh-CN" altLang="en-US" sz="5400" dirty="0"/>
              <a:t> </a:t>
            </a:r>
            <a:r>
              <a:rPr lang="en-US" altLang="zh-CN" sz="5400" dirty="0"/>
              <a:t>Report </a:t>
            </a:r>
            <a:endParaRPr sz="5400" dirty="0"/>
          </a:p>
        </p:txBody>
      </p:sp>
      <p:sp>
        <p:nvSpPr>
          <p:cNvPr id="127" name="Google Shape;127;p6"/>
          <p:cNvSpPr/>
          <p:nvPr/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41248" y="3337269"/>
            <a:ext cx="10509504" cy="29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Tx/>
              <a:buChar char="-"/>
            </a:pPr>
            <a:r>
              <a:rPr lang="en-US" altLang="zh-CN" sz="2200" dirty="0"/>
              <a:t>Visualize by using Tableau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5;p2"/>
          <p:cNvSpPr/>
          <p:nvPr/>
        </p:nvSpPr>
        <p:spPr>
          <a:xfrm>
            <a:off x="490855" y="520065"/>
            <a:ext cx="4221480" cy="16459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96;p2"/>
          <p:cNvSpPr txBox="1">
            <a:spLocks noGrp="1"/>
          </p:cNvSpPr>
          <p:nvPr/>
        </p:nvSpPr>
        <p:spPr>
          <a:xfrm>
            <a:off x="916305" y="574675"/>
            <a:ext cx="3606165" cy="164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 dirty="0"/>
              <a:t>Wood Quantity Analysis </a:t>
            </a:r>
            <a:endParaRPr lang="en-US" sz="3200" dirty="0"/>
          </a:p>
        </p:txBody>
      </p:sp>
      <p:sp>
        <p:nvSpPr>
          <p:cNvPr id="11" name="Google Shape;97;p2"/>
          <p:cNvSpPr/>
          <p:nvPr/>
        </p:nvSpPr>
        <p:spPr>
          <a:xfrm>
            <a:off x="491043" y="10456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90855" y="2284730"/>
          <a:ext cx="3172460" cy="405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/>
                <a:gridCol w="1586230"/>
              </a:tblGrid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Order QTY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Wood Name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934000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Fir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Beeck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Spruce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Poplar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Elm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40900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Cerda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Fir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Hickory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Pine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Poplar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 descr="final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80" y="2285365"/>
            <a:ext cx="8444865" cy="4048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77130" y="574675"/>
            <a:ext cx="65824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r in WoodOrder</a:t>
            </a:r>
            <a:endParaRPr lang="zh-CN" altLang="en-US"/>
          </a:p>
          <a:p>
            <a:r>
              <a:rPr lang="zh-CN" altLang="en-US"/>
              <a:t>For e in WoodDetails</a:t>
            </a:r>
            <a:endParaRPr lang="zh-CN" altLang="en-US"/>
          </a:p>
          <a:p>
            <a:r>
              <a:rPr lang="zh-CN" altLang="en-US"/>
              <a:t>Filter r.WoodDetailsID==e._key</a:t>
            </a:r>
            <a:endParaRPr lang="zh-CN" altLang="en-US"/>
          </a:p>
          <a:p>
            <a:r>
              <a:rPr lang="zh-CN" altLang="en-US"/>
              <a:t>Let x=merge(r,e) sort r.OrderQty DESC Return { "Order QTY": x.OrderQty, "Wood Name": x.Name}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40,&quot;width&quot;:15384}"/>
</p:tagLst>
</file>

<file path=ppt/tags/tag2.xml><?xml version="1.0" encoding="utf-8"?>
<p:tagLst xmlns:p="http://schemas.openxmlformats.org/presentationml/2006/main">
  <p:tag name="KSO_WM_UNIT_TABLE_BEAUTIFY" val="smartTable{c3489eaf-6c28-4f7d-a3e7-7e29b35c447c}"/>
  <p:tag name="TABLE_ENDDRAG_ORIGIN_RECT" val="529*272"/>
  <p:tag name="TABLE_ENDDRAG_RECT" val="38*236*529*272"/>
</p:tagLst>
</file>

<file path=ppt/tags/tag3.xml><?xml version="1.0" encoding="utf-8"?>
<p:tagLst xmlns:p="http://schemas.openxmlformats.org/presentationml/2006/main">
  <p:tag name="KSO_WM_UNIT_TABLE_BEAUTIFY" val="smartTable{28371440-7f82-478f-949f-01d31741d1ee}"/>
  <p:tag name="TABLE_ENDDRAG_ORIGIN_RECT" val="249*318"/>
  <p:tag name="TABLE_ENDDRAG_RECT" val="38*179*249*318"/>
</p:tagLst>
</file>

<file path=ppt/tags/tag4.xml><?xml version="1.0" encoding="utf-8"?>
<p:tagLst xmlns:p="http://schemas.openxmlformats.org/presentationml/2006/main">
  <p:tag name="KSO_WM_UNIT_TABLE_BEAUTIFY" val="smartTable{d5c8b2b3-9128-44cb-8206-e86d21087c83}"/>
</p:tagLst>
</file>

<file path=ppt/tags/tag5.xml><?xml version="1.0" encoding="utf-8"?>
<p:tagLst xmlns:p="http://schemas.openxmlformats.org/presentationml/2006/main">
  <p:tag name="KSO_WM_UNIT_TABLE_BEAUTIFY" val="smartTable{0702efcc-53b6-4783-84da-847f38552afe}"/>
  <p:tag name="TABLE_ENDDRAG_ORIGIN_RECT" val="332*241"/>
  <p:tag name="TABLE_ENDDRAG_RECT" val="38*224*332*24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WPS 演示</Application>
  <PresentationFormat>宽屏</PresentationFormat>
  <Paragraphs>363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等线 Light</vt:lpstr>
      <vt:lpstr>等线</vt:lpstr>
      <vt:lpstr>微软雅黑</vt:lpstr>
      <vt:lpstr>Arial Unicode MS</vt:lpstr>
      <vt:lpstr>Office Theme</vt:lpstr>
      <vt:lpstr>DAMG7275 Team3 Final Project </vt:lpstr>
      <vt:lpstr>PowerPoint 演示文稿</vt:lpstr>
      <vt:lpstr>Part1: ERD</vt:lpstr>
      <vt:lpstr>PowerPoint 演示文稿</vt:lpstr>
      <vt:lpstr>Part2: Database Implementation</vt:lpstr>
      <vt:lpstr>How we implement Auto Refresh</vt:lpstr>
      <vt:lpstr>PowerPoint 演示文稿</vt:lpstr>
      <vt:lpstr>Part3: Report 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Juntao Zhang</dc:creator>
  <cp:lastModifiedBy>Administrator</cp:lastModifiedBy>
  <cp:revision>49</cp:revision>
  <dcterms:created xsi:type="dcterms:W3CDTF">2020-12-09T03:42:00Z</dcterms:created>
  <dcterms:modified xsi:type="dcterms:W3CDTF">2021-12-10T07:21:37Z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D04143FDA5BB43E99FFC8E1116DB2E91</vt:lpwstr>
  </property>
</Properties>
</file>