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handoutMasterIdLst>
    <p:handoutMasterId r:id="rId24"/>
  </p:handoutMasterIdLst>
  <p:sldIdLst>
    <p:sldId id="256" r:id="rId3"/>
    <p:sldId id="287" r:id="rId4"/>
    <p:sldId id="289" r:id="rId5"/>
    <p:sldId id="305" r:id="rId6"/>
    <p:sldId id="304" r:id="rId7"/>
    <p:sldId id="306" r:id="rId8"/>
    <p:sldId id="263" r:id="rId9"/>
    <p:sldId id="288" r:id="rId10"/>
    <p:sldId id="297" r:id="rId11"/>
    <p:sldId id="333" r:id="rId12"/>
    <p:sldId id="267" r:id="rId13"/>
    <p:sldId id="335" r:id="rId14"/>
    <p:sldId id="336" r:id="rId15"/>
    <p:sldId id="338" r:id="rId16"/>
    <p:sldId id="339" r:id="rId17"/>
    <p:sldId id="340" r:id="rId18"/>
    <p:sldId id="341" r:id="rId19"/>
    <p:sldId id="343" r:id="rId20"/>
    <p:sldId id="342" r:id="rId21"/>
    <p:sldId id="344" r:id="rId22"/>
  </p:sldIdLst>
  <p:sldSz cx="9144000" cy="5143500" type="screen16x9"/>
  <p:notesSz cx="6858000" cy="9144000"/>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5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74014"/>
  </p:normalViewPr>
  <p:slideViewPr>
    <p:cSldViewPr snapToGrid="0" showGuides="1">
      <p:cViewPr varScale="1">
        <p:scale>
          <a:sx n="69" d="100"/>
          <a:sy n="69" d="100"/>
        </p:scale>
        <p:origin x="968" y="32"/>
      </p:cViewPr>
      <p:guideLst>
        <p:guide orient="horz" pos="165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14" d="100"/>
          <a:sy n="114" d="100"/>
        </p:scale>
        <p:origin x="5224" y="18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373472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vl1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0964" name="幻灯片图像占位符 3"/>
          <p:cNvSpPr>
            <a:spLocks noGrp="1" noRot="1" noChangeAspect="1"/>
          </p:cNvSpPr>
          <p:nvPr>
            <p:ph type="sldImg" idx="2"/>
          </p:nvPr>
        </p:nvSpPr>
        <p:spPr>
          <a:xfrm>
            <a:off x="685800" y="1143000"/>
            <a:ext cx="5486400" cy="3086100"/>
          </a:xfrm>
          <a:prstGeom prst="rect">
            <a:avLst/>
          </a:prstGeom>
          <a:noFill/>
          <a:ln w="9525">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ea typeface="微软雅黑"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lgn="r" eaLnBrk="1" hangingPunct="1"/>
            <a:fld id="{9A0DB2DC-4C9A-4742-B13C-FB6460FD3503}" type="slidenum">
              <a:rPr lang="zh-CN" altLang="en-US" dirty="0"/>
              <a:t>‹#›</a:t>
            </a:fld>
            <a:endParaRPr lang="zh-CN" altLang="en-US" sz="1200" dirty="0">
              <a:ea typeface="微软雅黑" panose="020B0503020204020204" pitchFamily="34" charset="-122"/>
            </a:endParaRPr>
          </a:p>
        </p:txBody>
      </p:sp>
    </p:spTree>
    <p:extLst>
      <p:ext uri="{BB962C8B-B14F-4D97-AF65-F5344CB8AC3E}">
        <p14:creationId xmlns:p14="http://schemas.microsoft.com/office/powerpoint/2010/main" val="38291184"/>
      </p:ext>
    </p:extLst>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ion.network/"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polkadot.network/" TargetMode="External"/><Relationship Id="rId4" Type="http://schemas.openxmlformats.org/officeDocument/2006/relationships/hyperlink" Target="https://www.wanchain.or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p:sp>
      <p:sp>
        <p:nvSpPr>
          <p:cNvPr id="9219" name="Notes Placeholder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220" name="Date Placeholder 3"/>
          <p:cNvSpPr>
            <a:spLocks noGrp="1"/>
          </p:cNvSpPr>
          <p:nvPr>
            <p:ph type="dt" sz="quarter" idx="1"/>
          </p:nvPr>
        </p:nvSpPr>
        <p:spPr>
          <a:noFill/>
        </p:spPr>
        <p:txBody>
          <a:bodyPr/>
          <a:lstStyle/>
          <a:p>
            <a:fld id="{CF444420-084F-AC46-A9F2-B315930628E7}" type="datetime1">
              <a:rPr lang="zh-CN" altLang="en-US" smtClean="0"/>
              <a:t>2021/11/29</a:t>
            </a:fld>
            <a:endParaRPr lang="zh-CN" altLang="en-US" sz="1200">
              <a:ea typeface="微软雅黑" panose="020B0503020204020204" pitchFamily="34" charset="-122"/>
            </a:endParaRPr>
          </a:p>
        </p:txBody>
      </p:sp>
      <p:sp>
        <p:nvSpPr>
          <p:cNvPr id="9221" name="Slide Number Placeholder 4"/>
          <p:cNvSpPr>
            <a:spLocks noGrp="1"/>
          </p:cNvSpPr>
          <p:nvPr>
            <p:ph type="sldNum" sz="quarter" idx="5"/>
          </p:nvPr>
        </p:nvSpPr>
        <p:spPr>
          <a:noFill/>
        </p:spPr>
        <p:txBody>
          <a:bodyPr/>
          <a:lstStyle/>
          <a:p>
            <a:fld id="{D9FB2793-1AC0-EA46-8D3C-B1F1C244D967}" type="slidenum">
              <a:rPr lang="zh-CN" altLang="en-US"/>
              <a:t>6</a:t>
            </a:fld>
            <a:endParaRPr lang="zh-CN" altLang="en-US" sz="1200">
              <a:ea typeface="微软雅黑" panose="020B0503020204020204" pitchFamily="34" charset="-122"/>
            </a:endParaRPr>
          </a:p>
        </p:txBody>
      </p:sp>
    </p:spTree>
    <p:extLst>
      <p:ext uri="{BB962C8B-B14F-4D97-AF65-F5344CB8AC3E}">
        <p14:creationId xmlns:p14="http://schemas.microsoft.com/office/powerpoint/2010/main" val="387278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GB" altLang="zh-CN" sz="1200" b="1" i="0" u="none" strike="noStrike" kern="1200" dirty="0">
                <a:solidFill>
                  <a:schemeClr val="tx1"/>
                </a:solidFill>
                <a:effectLst/>
                <a:latin typeface="Arial" panose="020B0604020202020204" pitchFamily="34" charset="0"/>
                <a:ea typeface="+mn-ea"/>
                <a:cs typeface="+mn-cs"/>
              </a:rPr>
              <a:t>Blockchain 3.0 is an upgraded version of blockchain 2.0, built to improve the technology's capabilities and solve the existing scalability problems, while facilitating speedier, cost-effective, and efficient transactions.</a:t>
            </a:r>
          </a:p>
        </p:txBody>
      </p:sp>
    </p:spTree>
    <p:extLst>
      <p:ext uri="{BB962C8B-B14F-4D97-AF65-F5344CB8AC3E}">
        <p14:creationId xmlns:p14="http://schemas.microsoft.com/office/powerpoint/2010/main" val="360553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dirty="0"/>
              <a:t>For the scalability issues,</a:t>
            </a:r>
          </a:p>
          <a:p>
            <a:r>
              <a:rPr lang="en-US" altLang="zh-CN" dirty="0"/>
              <a:t>We classify existing scaling solutions for blockchain by level. </a:t>
            </a:r>
          </a:p>
          <a:p>
            <a:r>
              <a:rPr lang="en-US" altLang="zh-CN" dirty="0"/>
              <a:t>Here we mainly talk about the DAG, other will introduce in the final paper.</a:t>
            </a:r>
          </a:p>
        </p:txBody>
      </p:sp>
    </p:spTree>
    <p:extLst>
      <p:ext uri="{BB962C8B-B14F-4D97-AF65-F5344CB8AC3E}">
        <p14:creationId xmlns:p14="http://schemas.microsoft.com/office/powerpoint/2010/main" val="71026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GB" altLang="zh-CN" sz="1200" b="1" i="0" u="none" strike="noStrike" kern="1200" dirty="0">
                <a:solidFill>
                  <a:schemeClr val="tx1"/>
                </a:solidFill>
                <a:effectLst/>
                <a:latin typeface="Arial" panose="020B0604020202020204" pitchFamily="34" charset="0"/>
                <a:ea typeface="+mn-ea"/>
                <a:cs typeface="+mn-cs"/>
              </a:rPr>
              <a:t>One of the things that make blockchain 3.0 notable and viable is DAG (Directed Acyclic Graph) As the name implies, the information on a DAG-based network flows </a:t>
            </a:r>
            <a:r>
              <a:rPr lang="en-GB" altLang="zh-CN" sz="1200" b="1" i="0" u="none" strike="noStrike" kern="1200" dirty="0" err="1">
                <a:solidFill>
                  <a:schemeClr val="tx1"/>
                </a:solidFill>
                <a:effectLst/>
                <a:latin typeface="Arial" panose="020B0604020202020204" pitchFamily="34" charset="0"/>
                <a:ea typeface="+mn-ea"/>
                <a:cs typeface="+mn-cs"/>
              </a:rPr>
              <a:t>acyclically</a:t>
            </a:r>
            <a:r>
              <a:rPr lang="en-GB" altLang="zh-CN" sz="1200" b="1" i="0" u="none" strike="noStrike" kern="1200" dirty="0">
                <a:solidFill>
                  <a:schemeClr val="tx1"/>
                </a:solidFill>
                <a:effectLst/>
                <a:latin typeface="Arial" panose="020B0604020202020204" pitchFamily="34" charset="0"/>
                <a:ea typeface="+mn-ea"/>
                <a:cs typeface="+mn-cs"/>
              </a:rPr>
              <a:t>.</a:t>
            </a:r>
          </a:p>
          <a:p>
            <a:r>
              <a:rPr lang="en-GB" altLang="zh-CN" sz="1200" b="0" i="0" u="none" strike="noStrike" kern="1200" dirty="0">
                <a:solidFill>
                  <a:schemeClr val="tx1"/>
                </a:solidFill>
                <a:effectLst/>
                <a:latin typeface="Arial" panose="020B0604020202020204" pitchFamily="34" charset="0"/>
                <a:ea typeface="+mn-ea"/>
                <a:cs typeface="+mn-cs"/>
              </a:rPr>
              <a:t>So, this means that the information cannot be sent back to the sender. The information will flow in only one direction. It makes sure that nodes are not connected to any previous ones. Such a structure eliminates the block times, which is 10 minutes for bitcoins and 20 seconds for Ethereum, thereby allowing transactions to get processed almost in real-time. DAG is being used by IoT chain (ITC) and it processes 10,000 transactions per second, which is far more than Visa.</a:t>
            </a:r>
          </a:p>
          <a:p>
            <a:endParaRPr lang="en-GB" altLang="zh-CN" sz="1200" b="0" i="0" u="none" strike="noStrike" kern="1200" dirty="0">
              <a:solidFill>
                <a:schemeClr val="tx1"/>
              </a:solidFill>
              <a:effectLst/>
              <a:latin typeface="Arial" panose="020B0604020202020204" pitchFamily="34" charset="0"/>
              <a:ea typeface="+mn-ea"/>
              <a:cs typeface="+mn-cs"/>
            </a:endParaRPr>
          </a:p>
          <a:p>
            <a:r>
              <a:rPr lang="en-GB" altLang="zh-CN" sz="1200" b="0" i="0" u="none" strike="noStrike" kern="1200" dirty="0">
                <a:solidFill>
                  <a:schemeClr val="tx1"/>
                </a:solidFill>
                <a:effectLst/>
                <a:latin typeface="Arial" panose="020B0604020202020204" pitchFamily="34" charset="0"/>
                <a:ea typeface="+mn-ea"/>
                <a:cs typeface="+mn-cs"/>
              </a:rPr>
              <a:t>The traditional blockchain stores transactions in blocks that are organized in a single chain structure. With this kind of structure, blocks cannot be generated concurrently and thus limits the transaction throughput. In order to solve this prob- </a:t>
            </a:r>
            <a:r>
              <a:rPr lang="en-GB" altLang="zh-CN" sz="1200" b="0" i="0" u="none" strike="noStrike" kern="1200" dirty="0" err="1">
                <a:solidFill>
                  <a:schemeClr val="tx1"/>
                </a:solidFill>
                <a:effectLst/>
                <a:latin typeface="Arial" panose="020B0604020202020204" pitchFamily="34" charset="0"/>
                <a:ea typeface="+mn-ea"/>
                <a:cs typeface="+mn-cs"/>
              </a:rPr>
              <a:t>lem</a:t>
            </a:r>
            <a:r>
              <a:rPr lang="en-GB" altLang="zh-CN" sz="1200" b="0" i="0" u="none" strike="noStrike" kern="1200" dirty="0">
                <a:solidFill>
                  <a:schemeClr val="tx1"/>
                </a:solidFill>
                <a:effectLst/>
                <a:latin typeface="Arial" panose="020B0604020202020204" pitchFamily="34" charset="0"/>
                <a:ea typeface="+mn-ea"/>
                <a:cs typeface="+mn-cs"/>
              </a:rPr>
              <a:t>, an idea dedicated to revising the structure of blockchain called DAG [86] is proposed. </a:t>
            </a:r>
            <a:endParaRPr lang="en-US" altLang="zh-CN" dirty="0"/>
          </a:p>
        </p:txBody>
      </p:sp>
    </p:spTree>
    <p:extLst>
      <p:ext uri="{BB962C8B-B14F-4D97-AF65-F5344CB8AC3E}">
        <p14:creationId xmlns:p14="http://schemas.microsoft.com/office/powerpoint/2010/main" val="319324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GB" altLang="zh-CN" sz="1200" b="0" i="0" u="none" strike="noStrike" kern="1200" dirty="0">
                <a:solidFill>
                  <a:schemeClr val="tx1"/>
                </a:solidFill>
                <a:effectLst/>
                <a:latin typeface="Arial" panose="020B0604020202020204" pitchFamily="34" charset="0"/>
                <a:ea typeface="+mn-ea"/>
                <a:cs typeface="+mn-cs"/>
              </a:rPr>
              <a:t>With hundreds, possibly even thousands, of distinct blockchains, the ability to communicate between them is paramount. Unfortunately, the industry is lacking an interoperability protocol to facilitate that communication. Once again, numerous companies and projects are approaching this issue from all angles.</a:t>
            </a:r>
          </a:p>
          <a:p>
            <a:r>
              <a:rPr lang="en-GB" altLang="zh-CN" sz="1200" b="0" i="0" u="none" strike="noStrike" kern="1200" dirty="0">
                <a:solidFill>
                  <a:schemeClr val="tx1"/>
                </a:solidFill>
                <a:effectLst/>
                <a:latin typeface="Arial" panose="020B0604020202020204" pitchFamily="34" charset="0"/>
                <a:ea typeface="+mn-ea"/>
                <a:cs typeface="+mn-cs"/>
                <a:hlinkClick r:id="rId3"/>
              </a:rPr>
              <a:t>Aion</a:t>
            </a:r>
            <a:r>
              <a:rPr lang="en-GB" altLang="zh-CN" sz="1200" b="0" i="0" u="none" strike="noStrike" kern="1200" dirty="0">
                <a:solidFill>
                  <a:schemeClr val="tx1"/>
                </a:solidFill>
                <a:effectLst/>
                <a:latin typeface="Arial" panose="020B0604020202020204" pitchFamily="34" charset="0"/>
                <a:ea typeface="+mn-ea"/>
                <a:cs typeface="+mn-cs"/>
              </a:rPr>
              <a:t>, </a:t>
            </a:r>
            <a:r>
              <a:rPr lang="en-GB" altLang="zh-CN" sz="1200" b="0" i="0" u="none" strike="noStrike" kern="1200" dirty="0">
                <a:solidFill>
                  <a:schemeClr val="tx1"/>
                </a:solidFill>
                <a:effectLst/>
                <a:latin typeface="Arial" panose="020B0604020202020204" pitchFamily="34" charset="0"/>
                <a:ea typeface="+mn-ea"/>
                <a:cs typeface="+mn-cs"/>
                <a:hlinkClick r:id="rId4"/>
              </a:rPr>
              <a:t>Wanchain</a:t>
            </a:r>
            <a:r>
              <a:rPr lang="en-GB" altLang="zh-CN" sz="1200" b="0" i="0" u="none" strike="noStrike" kern="1200" dirty="0">
                <a:solidFill>
                  <a:schemeClr val="tx1"/>
                </a:solidFill>
                <a:effectLst/>
                <a:latin typeface="Arial" panose="020B0604020202020204" pitchFamily="34" charset="0"/>
                <a:ea typeface="+mn-ea"/>
                <a:cs typeface="+mn-cs"/>
              </a:rPr>
              <a:t>, and most recently, </a:t>
            </a:r>
            <a:r>
              <a:rPr lang="en-GB" altLang="zh-CN" sz="1200" b="0" i="0" u="none" strike="noStrike" kern="1200" dirty="0">
                <a:solidFill>
                  <a:schemeClr val="tx1"/>
                </a:solidFill>
                <a:effectLst/>
                <a:latin typeface="Arial" panose="020B0604020202020204" pitchFamily="34" charset="0"/>
                <a:ea typeface="+mn-ea"/>
                <a:cs typeface="+mn-cs"/>
                <a:hlinkClick r:id="rId5"/>
              </a:rPr>
              <a:t>Polkadot</a:t>
            </a:r>
            <a:r>
              <a:rPr lang="en-GB" altLang="zh-CN" sz="1200" b="0" i="0" u="none" strike="noStrike" kern="1200" dirty="0">
                <a:solidFill>
                  <a:schemeClr val="tx1"/>
                </a:solidFill>
                <a:effectLst/>
                <a:latin typeface="Arial" panose="020B0604020202020204" pitchFamily="34" charset="0"/>
                <a:ea typeface="+mn-ea"/>
                <a:cs typeface="+mn-cs"/>
              </a:rPr>
              <a:t> are three prime examples of blockchain 3.0 projects specializing in interoperability. The goal of these projects is to provide a mechanism for transferring data and assets between blockchains without needing a centralized third-party. So, you could exchange bitcoin for ether, for example, directly from one blockchain to the other.</a:t>
            </a:r>
          </a:p>
        </p:txBody>
      </p:sp>
    </p:spTree>
    <p:extLst>
      <p:ext uri="{BB962C8B-B14F-4D97-AF65-F5344CB8AC3E}">
        <p14:creationId xmlns:p14="http://schemas.microsoft.com/office/powerpoint/2010/main" val="38433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sym typeface="+mn-ea"/>
              </a:rPr>
              <a:t>Let us talk about the improvment of blockchain2.0</a:t>
            </a:r>
          </a:p>
          <a:p>
            <a:r>
              <a:rPr lang="en-US" altLang="zh-CN">
                <a:sym typeface="+mn-ea"/>
              </a:rPr>
              <a:t>1.Blockchain 2 inrtrouce smart contract and we will talk about it later.</a:t>
            </a:r>
          </a:p>
          <a:p>
            <a:r>
              <a:rPr lang="en-US" altLang="zh-CN">
                <a:sym typeface="+mn-ea"/>
              </a:rPr>
              <a:t>2.Secondly , Proof of stake is gradually replacing Proof of work to become the concensus mechanism.It saves computation power and it is envonmentally friendly.</a:t>
            </a:r>
          </a:p>
          <a:p>
            <a:r>
              <a:rPr lang="en-US" altLang="zh-CN">
                <a:sym typeface="+mn-ea"/>
              </a:rPr>
              <a:t>3.Blockchain uses the Ghost protocol as soon as possible to initiate a forked block to facilitate a unified blockchain, and therefore guarantee  higher efficiency.</a:t>
            </a:r>
            <a:endParaRPr lang="en-US" altLang="zh-CN"/>
          </a:p>
          <a:p>
            <a:endParaRPr lang="zh-CN" altLang="en-US"/>
          </a:p>
          <a:p>
            <a:endParaRPr lang="zh-CN" altLang="en-US"/>
          </a:p>
        </p:txBody>
      </p:sp>
    </p:spTree>
    <p:extLst>
      <p:ext uri="{BB962C8B-B14F-4D97-AF65-F5344CB8AC3E}">
        <p14:creationId xmlns:p14="http://schemas.microsoft.com/office/powerpoint/2010/main" val="205012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Compare with blockchain1.0 , blockchain2.0 have more states, providing more flexiblity so that it can deal with more complex business logic. And it has shorter blocktime and higher TPS, providing higher efficiency. Small contracts can be run over blockchain2.0 and PoS is supported. It has a wider range of applications including Decentralize finance, decentralize app and NFT.</a:t>
            </a:r>
          </a:p>
        </p:txBody>
      </p:sp>
    </p:spTree>
    <p:extLst>
      <p:ext uri="{BB962C8B-B14F-4D97-AF65-F5344CB8AC3E}">
        <p14:creationId xmlns:p14="http://schemas.microsoft.com/office/powerpoint/2010/main" val="34740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The representative application of Blockchain 2.0 is Ethereum. And we made a todolist app on ethereum, It can show us how exactly the ethereum work.I will show it later on.</a:t>
            </a:r>
          </a:p>
          <a:p>
            <a:r>
              <a:rPr lang="en-US" altLang="zh-CN"/>
              <a:t>In order to understand how a blockchain application works, let's first look at how a todo list might work as a web application. To access the todo list, you would use a web browser that would communicate with a web server over the Internet. The server contains all of the code and data for the todo list.</a:t>
            </a:r>
          </a:p>
          <a:p>
            <a:r>
              <a:rPr lang="en-US" altLang="zh-CN"/>
              <a:t>We have:</a:t>
            </a:r>
          </a:p>
          <a:p>
            <a:r>
              <a:rPr lang="en-US" altLang="zh-CN"/>
              <a:t>● Client side files in HTML, CSS, and JavaScript</a:t>
            </a:r>
          </a:p>
          <a:p>
            <a:r>
              <a:rPr lang="en-US" altLang="zh-CN"/>
              <a:t>● Back end code responsible for the application's business logic</a:t>
            </a:r>
          </a:p>
          <a:p>
            <a:r>
              <a:rPr lang="en-US" altLang="zh-CN"/>
              <a:t>● Database that stores the tasks in the todo list</a:t>
            </a:r>
          </a:p>
          <a:p>
            <a:r>
              <a:rPr lang="en-US" altLang="zh-CN"/>
              <a:t>This server is a centralized entity . Anyone with full access to the server can change any part of the code or the data at any time.</a:t>
            </a:r>
          </a:p>
        </p:txBody>
      </p:sp>
    </p:spTree>
    <p:extLst>
      <p:ext uri="{BB962C8B-B14F-4D97-AF65-F5344CB8AC3E}">
        <p14:creationId xmlns:p14="http://schemas.microsoft.com/office/powerpoint/2010/main" val="7395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A blockchain application works quite differently. All of the code and the data in the todo list does not lie on a centralized server. Instead, it is distributed across the blockchain. All of the code and the data is shared and unchangeable on the blockchain.</a:t>
            </a:r>
          </a:p>
          <a:p>
            <a:r>
              <a:rPr lang="en-US" altLang="zh-CN"/>
              <a:t>Instead of talking to a back end web server, the client side application will talk to the blockchain through smart contract.</a:t>
            </a:r>
          </a:p>
          <a:p>
            <a:r>
              <a:rPr lang="en-US" altLang="zh-CN"/>
              <a:t>Smart contract is written in a language called solidity, and in this project it is used to power our todo list. It will be responsible for fetching all of the tasks in our todo list from the blockchain, adding new tasks, and completing tasks.All of the code in the smart contract is immutable, or unchangeable,and that makes the data on blockchain very safe.</a:t>
            </a:r>
          </a:p>
        </p:txBody>
      </p:sp>
    </p:spTree>
    <p:extLst>
      <p:ext uri="{BB962C8B-B14F-4D97-AF65-F5344CB8AC3E}">
        <p14:creationId xmlns:p14="http://schemas.microsoft.com/office/powerpoint/2010/main" val="3681487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We also have a migration module, it acts like a middleware between smart contract and blockchain. When we are changing the blockchain, we are actually migrating it from one state to another. So that we need a migration module to help us update the blockchain.</a:t>
            </a:r>
          </a:p>
        </p:txBody>
      </p:sp>
    </p:spTree>
    <p:extLst>
      <p:ext uri="{BB962C8B-B14F-4D97-AF65-F5344CB8AC3E}">
        <p14:creationId xmlns:p14="http://schemas.microsoft.com/office/powerpoint/2010/main" val="103584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sym typeface="+mn-ea"/>
              </a:rPr>
              <a:t>The basic idea of our todolist app is that you can store and change data in the blockchain.</a:t>
            </a:r>
            <a:endParaRPr lang="en-US" altLang="zh-CN"/>
          </a:p>
        </p:txBody>
      </p:sp>
    </p:spTree>
    <p:extLst>
      <p:ext uri="{BB962C8B-B14F-4D97-AF65-F5344CB8AC3E}">
        <p14:creationId xmlns:p14="http://schemas.microsoft.com/office/powerpoint/2010/main" val="77145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You need to confirm and pay for each transaction by clicking the confirm button</a:t>
            </a:r>
          </a:p>
        </p:txBody>
      </p:sp>
    </p:spTree>
    <p:extLst>
      <p:ext uri="{BB962C8B-B14F-4D97-AF65-F5344CB8AC3E}">
        <p14:creationId xmlns:p14="http://schemas.microsoft.com/office/powerpoint/2010/main" val="155147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F9B94A00-09D2-4745-AFB5-3BB9BE9A8C3F}" type="datetime1">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After the transaction is commited, you can check the account</a:t>
            </a:r>
            <a:r>
              <a:rPr lang="zh-CN" altLang="en-US"/>
              <a:t>，</a:t>
            </a:r>
            <a:r>
              <a:rPr lang="en-US" altLang="zh-CN"/>
              <a:t>blocks and transactions.</a:t>
            </a:r>
          </a:p>
        </p:txBody>
      </p:sp>
    </p:spTree>
    <p:extLst>
      <p:ext uri="{BB962C8B-B14F-4D97-AF65-F5344CB8AC3E}">
        <p14:creationId xmlns:p14="http://schemas.microsoft.com/office/powerpoint/2010/main" val="83069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2200" y="114300"/>
            <a:ext cx="1905000" cy="447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14300"/>
            <a:ext cx="5562600" cy="4479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14450"/>
            <a:ext cx="3733800" cy="327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314450"/>
            <a:ext cx="3733800" cy="327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ts val="600"/>
              </a:spcAft>
              <a:buClrTx/>
              <a:buSzTx/>
              <a:buFont typeface="Arial" panose="020B0604020202020204" pitchFamily="34" charset="0"/>
              <a:buNone/>
              <a:defRPr/>
            </a:pPr>
            <a:endParaRPr kumimoji="0" lang="zh-CN" altLang="en-US" sz="3200" b="1" i="0" u="none" strike="noStrike" kern="1200" cap="none" spc="0" normalizeH="0" baseline="0" noProof="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72200" y="114300"/>
            <a:ext cx="1905000" cy="447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14300"/>
            <a:ext cx="5562600" cy="4479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14450"/>
            <a:ext cx="3733800" cy="327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43400" y="1314450"/>
            <a:ext cx="3733800" cy="327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ts val="600"/>
              </a:spcAft>
              <a:buClrTx/>
              <a:buSzTx/>
              <a:buFont typeface="Arial" panose="020B0604020202020204" pitchFamily="34" charset="0"/>
              <a:buNone/>
              <a:defRPr/>
            </a:pPr>
            <a:endParaRPr kumimoji="0" lang="zh-CN" altLang="en-US" sz="3200" b="1" i="0" u="none" strike="noStrike" kern="1200" cap="none" spc="0" normalizeH="0" baseline="0" noProof="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114300"/>
            <a:ext cx="5791200" cy="1028700"/>
          </a:xfrm>
          <a:prstGeom prst="rect">
            <a:avLst/>
          </a:prstGeom>
          <a:noFill/>
          <a:ln w="9525">
            <a:noFill/>
          </a:ln>
        </p:spPr>
        <p:txBody>
          <a:bodyPr anchor="b" anchorCtr="0"/>
          <a:lstStyle/>
          <a:p>
            <a:pPr lvl="0"/>
            <a:r>
              <a:rPr lang="zh-CN" altLang="zh-CN" dirty="0"/>
              <a:t>单击此处编辑母版标题样式</a:t>
            </a:r>
          </a:p>
        </p:txBody>
      </p:sp>
      <p:sp>
        <p:nvSpPr>
          <p:cNvPr id="1027" name="Text Placeholder 2"/>
          <p:cNvSpPr>
            <a:spLocks noGrp="1"/>
          </p:cNvSpPr>
          <p:nvPr>
            <p:ph type="body" idx="1"/>
          </p:nvPr>
        </p:nvSpPr>
        <p:spPr>
          <a:xfrm>
            <a:off x="457200" y="1314450"/>
            <a:ext cx="7620000" cy="3279775"/>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Date Placeholder 3"/>
          <p:cNvSpPr>
            <a:spLocks noGrp="1" noChangeArrowheads="1"/>
          </p:cNvSpPr>
          <p:nvPr>
            <p:ph type="dt" sz="half" idx="2"/>
          </p:nvPr>
        </p:nvSpPr>
        <p:spPr bwMode="auto">
          <a:xfrm>
            <a:off x="457200" y="4629150"/>
            <a:ext cx="3429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b" anchorCtr="0" compatLnSpc="1"/>
          <a:lstStyle>
            <a:lvl1pPr eaLnBrk="1" hangingPunct="1">
              <a:buFont typeface="Arial" panose="020B0604020202020204" pitchFamily="34" charset="0"/>
              <a:buNone/>
              <a:defRPr sz="1000" smtClean="0"/>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457200" y="4870450"/>
            <a:ext cx="3429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000" smtClean="0"/>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rot="16200000">
            <a:off x="8391525" y="4368800"/>
            <a:ext cx="987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tx2"/>
                </a:solidFill>
              </a:defRPr>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1" name="Rectangle 6"/>
          <p:cNvSpPr/>
          <p:nvPr/>
        </p:nvSpPr>
        <p:spPr>
          <a:xfrm>
            <a:off x="9001125" y="0"/>
            <a:ext cx="142875" cy="1028700"/>
          </a:xfrm>
          <a:prstGeom prst="rect">
            <a:avLst/>
          </a:prstGeom>
          <a:solidFill>
            <a:srgbClr val="314865"/>
          </a:solidFill>
          <a:ln w="9525">
            <a:noFill/>
          </a:ln>
        </p:spPr>
        <p:txBody>
          <a:bodyPr anchor="ctr" anchorCtr="0"/>
          <a:lstStyle/>
          <a:p>
            <a:pPr lvl="0" algn="ctr" eaLnBrk="1" hangingPunct="1"/>
            <a:endParaRPr lang="zh-CN" altLang="zh-CN" sz="1800" dirty="0">
              <a:solidFill>
                <a:srgbClr val="FFFFFF"/>
              </a:solidFill>
              <a:latin typeface="Arial" panose="020B0604020202020204" pitchFamily="34" charset="0"/>
              <a:ea typeface="Arial" panose="020B0604020202020204" pitchFamily="34" charset="0"/>
              <a:sym typeface="Arial" panose="020B0604020202020204" pitchFamily="34" charset="0"/>
            </a:endParaRPr>
          </a:p>
        </p:txBody>
      </p:sp>
      <p:sp>
        <p:nvSpPr>
          <p:cNvPr id="1032" name="Rectangle 7"/>
          <p:cNvSpPr/>
          <p:nvPr/>
        </p:nvSpPr>
        <p:spPr>
          <a:xfrm>
            <a:off x="9001125" y="1028700"/>
            <a:ext cx="142875" cy="4114800"/>
          </a:xfrm>
          <a:prstGeom prst="rect">
            <a:avLst/>
          </a:prstGeom>
          <a:solidFill>
            <a:srgbClr val="314865"/>
          </a:solidFill>
          <a:ln w="9525">
            <a:noFill/>
          </a:ln>
        </p:spPr>
        <p:txBody>
          <a:bodyPr anchor="ctr" anchorCtr="0"/>
          <a:lstStyle/>
          <a:p>
            <a:pPr lvl="0" algn="ctr" eaLnBrk="1" hangingPunct="1"/>
            <a:endParaRPr lang="zh-CN" altLang="zh-CN" sz="1800" dirty="0">
              <a:solidFill>
                <a:srgbClr val="FFFFFF"/>
              </a:solidFill>
              <a:latin typeface="Arial" panose="020B0604020202020204" pitchFamily="34" charset="0"/>
              <a:ea typeface="Arial" panose="020B0604020202020204" pitchFamily="34" charset="0"/>
              <a:sym typeface="Arial" panose="020B0604020202020204" pitchFamily="34" charset="0"/>
            </a:endParaRPr>
          </a:p>
        </p:txBody>
      </p:sp>
      <p:sp>
        <p:nvSpPr>
          <p:cNvPr id="1033" name="圆角矩形 8"/>
          <p:cNvSpPr/>
          <p:nvPr/>
        </p:nvSpPr>
        <p:spPr>
          <a:xfrm>
            <a:off x="0" y="4867275"/>
            <a:ext cx="7048500" cy="276225"/>
          </a:xfrm>
          <a:prstGeom prst="roundRect">
            <a:avLst>
              <a:gd name="adj" fmla="val 0"/>
            </a:avLst>
          </a:prstGeom>
          <a:solidFill>
            <a:srgbClr val="314865"/>
          </a:solidFill>
          <a:ln w="9525">
            <a:noFill/>
          </a:ln>
        </p:spPr>
        <p:txBody>
          <a:bodyPr anchor="ctr" anchorCtr="0"/>
          <a:lstStyle/>
          <a:p>
            <a:pPr lvl="0" algn="ctr" eaLnBrk="1" hangingPunct="1"/>
            <a:endParaRPr lang="zh-CN" altLang="zh-CN" sz="1600" b="1" dirty="0">
              <a:solidFill>
                <a:srgbClr val="FFFFFF"/>
              </a:solidFill>
              <a:latin typeface="Arial" panose="020B0604020202020204" pitchFamily="34" charset="0"/>
              <a:ea typeface="微软雅黑" panose="020B0503020204020204" pitchFamily="34" charset="-122"/>
            </a:endParaRPr>
          </a:p>
        </p:txBody>
      </p:sp>
      <p:sp>
        <p:nvSpPr>
          <p:cNvPr id="1034" name="圆角矩形 9"/>
          <p:cNvSpPr/>
          <p:nvPr/>
        </p:nvSpPr>
        <p:spPr>
          <a:xfrm>
            <a:off x="8124825" y="4867275"/>
            <a:ext cx="1019175" cy="276225"/>
          </a:xfrm>
          <a:prstGeom prst="roundRect">
            <a:avLst>
              <a:gd name="adj" fmla="val 0"/>
            </a:avLst>
          </a:prstGeom>
          <a:solidFill>
            <a:srgbClr val="314865"/>
          </a:solidFill>
          <a:ln w="9525">
            <a:noFill/>
          </a:ln>
        </p:spPr>
        <p:txBody>
          <a:bodyPr anchor="ctr" anchorCtr="0"/>
          <a:lstStyle/>
          <a:p>
            <a:pPr lvl="0" algn="ctr" eaLnBrk="1" hangingPunct="1"/>
            <a:endParaRPr lang="zh-CN" altLang="zh-CN" sz="1600" b="1" dirty="0">
              <a:solidFill>
                <a:srgbClr val="FFFFFF"/>
              </a:solidFill>
              <a:latin typeface="Arial" panose="020B0604020202020204" pitchFamily="34" charset="0"/>
              <a:ea typeface="微软雅黑" panose="020B0503020204020204" pitchFamily="34" charset="-122"/>
            </a:endParaRPr>
          </a:p>
        </p:txBody>
      </p:sp>
      <p:sp>
        <p:nvSpPr>
          <p:cNvPr id="1035" name="文本框 9"/>
          <p:cNvSpPr/>
          <p:nvPr/>
        </p:nvSpPr>
        <p:spPr>
          <a:xfrm>
            <a:off x="7143750" y="4843463"/>
            <a:ext cx="309880" cy="368300"/>
          </a:xfrm>
          <a:prstGeom prst="rect">
            <a:avLst/>
          </a:prstGeom>
          <a:noFill/>
          <a:ln w="9525">
            <a:noFill/>
          </a:ln>
        </p:spPr>
        <p:txBody>
          <a:bodyPr wrap="none">
            <a:spAutoFit/>
          </a:bodyPr>
          <a:lstStyle/>
          <a:p>
            <a:pPr lvl="0" eaLnBrk="1" hangingPunct="1"/>
            <a:endParaRPr lang="zh-CN" altLang="en-US" sz="1800" b="1"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spcBef>
          <a:spcPct val="0"/>
        </a:spcBef>
        <a:spcAft>
          <a:spcPct val="0"/>
        </a:spcAft>
        <a:defRPr sz="3600" kern="1200">
          <a:solidFill>
            <a:schemeClr val="tx2"/>
          </a:solidFill>
          <a:latin typeface="+mj-lt"/>
          <a:ea typeface="+mj-ea"/>
          <a:cs typeface="+mj-cs"/>
          <a:sym typeface="Arial Black" panose="020B0A04020102020204" pitchFamily="34" charset="0"/>
        </a:defRPr>
      </a:lvl1pPr>
      <a:lvl2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2pPr>
      <a:lvl3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3pPr>
      <a:lvl4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4pPr>
      <a:lvl5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5pPr>
      <a:lvl6pPr marL="13716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6pPr>
      <a:lvl7pPr marL="18288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7pPr>
      <a:lvl8pPr marL="22860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8pPr>
      <a:lvl9pPr marL="27432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9pPr>
    </p:titleStyle>
    <p:bodyStyle>
      <a:lvl1pPr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sym typeface="Arial" panose="020B0604020202020204" pitchFamily="34" charset="0"/>
        </a:defRPr>
      </a:lvl1pPr>
      <a:lvl2pPr marL="457200" indent="-182880" algn="l" rtl="0" eaLnBrk="0" fontAlgn="base" hangingPunct="0">
        <a:spcBef>
          <a:spcPct val="20000"/>
        </a:spcBef>
        <a:spcAft>
          <a:spcPts val="600"/>
        </a:spcAft>
        <a:buClr>
          <a:schemeClr val="tx2"/>
        </a:buClr>
        <a:buFont typeface="Arial" panose="020B0604020202020204" pitchFamily="34" charset="0"/>
        <a:buChar char="•"/>
        <a:defRPr sz="2000" b="1" kern="1200">
          <a:solidFill>
            <a:schemeClr val="tx1"/>
          </a:solidFill>
          <a:latin typeface="+mn-lt"/>
          <a:ea typeface="+mn-ea"/>
          <a:cs typeface="+mn-cs"/>
          <a:sym typeface="Arial" panose="020B0604020202020204" pitchFamily="34" charset="0"/>
        </a:defRPr>
      </a:lvl2pPr>
      <a:lvl3pPr marL="11430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3pPr>
      <a:lvl4pPr marL="16002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4pPr>
      <a:lvl5pPr marL="20574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114300"/>
            <a:ext cx="5791200" cy="1028700"/>
          </a:xfrm>
          <a:prstGeom prst="rect">
            <a:avLst/>
          </a:prstGeom>
          <a:noFill/>
          <a:ln w="9525">
            <a:noFill/>
          </a:ln>
        </p:spPr>
        <p:txBody>
          <a:bodyPr anchor="b" anchorCtr="0"/>
          <a:lstStyle/>
          <a:p>
            <a:pPr lvl="0"/>
            <a:r>
              <a:rPr lang="zh-CN" altLang="zh-CN" dirty="0"/>
              <a:t>单击此处编辑母版标题样式</a:t>
            </a:r>
          </a:p>
        </p:txBody>
      </p:sp>
      <p:sp>
        <p:nvSpPr>
          <p:cNvPr id="1027" name="Text Placeholder 2"/>
          <p:cNvSpPr>
            <a:spLocks noGrp="1"/>
          </p:cNvSpPr>
          <p:nvPr>
            <p:ph type="body" idx="1"/>
          </p:nvPr>
        </p:nvSpPr>
        <p:spPr>
          <a:xfrm>
            <a:off x="457200" y="1314450"/>
            <a:ext cx="7620000" cy="3279775"/>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Date Placeholder 3"/>
          <p:cNvSpPr>
            <a:spLocks noGrp="1" noChangeArrowheads="1"/>
          </p:cNvSpPr>
          <p:nvPr>
            <p:ph type="dt" sz="half" idx="2"/>
          </p:nvPr>
        </p:nvSpPr>
        <p:spPr bwMode="auto">
          <a:xfrm>
            <a:off x="457200" y="4629150"/>
            <a:ext cx="3429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b" anchorCtr="0" compatLnSpc="1"/>
          <a:lstStyle>
            <a:lvl1pPr eaLnBrk="1" hangingPunct="1">
              <a:buFont typeface="Arial" panose="020B0604020202020204" pitchFamily="34" charset="0"/>
              <a:buNone/>
              <a:defRPr sz="1000" smtClean="0"/>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fld id="{97277B6D-27CC-49CA-BEE6-800CA4A975ED}"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2021/11/29</a:t>
            </a:fld>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457200" y="4870450"/>
            <a:ext cx="3429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000" smtClean="0"/>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Footer Text</a:t>
            </a: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rot="16200000">
            <a:off x="8391525" y="4368800"/>
            <a:ext cx="987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tx2"/>
                </a:solidFill>
              </a:defRPr>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1" name="Rectangle 6"/>
          <p:cNvSpPr/>
          <p:nvPr/>
        </p:nvSpPr>
        <p:spPr>
          <a:xfrm>
            <a:off x="9001125" y="0"/>
            <a:ext cx="142875" cy="1028700"/>
          </a:xfrm>
          <a:prstGeom prst="rect">
            <a:avLst/>
          </a:prstGeom>
          <a:solidFill>
            <a:srgbClr val="314865"/>
          </a:solidFill>
          <a:ln w="9525">
            <a:noFill/>
          </a:ln>
        </p:spPr>
        <p:txBody>
          <a:bodyPr anchor="ctr" anchorCtr="0"/>
          <a:lstStyle/>
          <a:p>
            <a:pPr lvl="0" algn="ctr" eaLnBrk="1" hangingPunct="1"/>
            <a:endParaRPr lang="zh-CN" altLang="zh-CN" sz="1800" dirty="0">
              <a:solidFill>
                <a:srgbClr val="FFFFFF"/>
              </a:solidFill>
              <a:latin typeface="Arial" panose="020B0604020202020204" pitchFamily="34" charset="0"/>
              <a:ea typeface="Arial" panose="020B0604020202020204" pitchFamily="34" charset="0"/>
              <a:sym typeface="Arial" panose="020B0604020202020204" pitchFamily="34" charset="0"/>
            </a:endParaRPr>
          </a:p>
        </p:txBody>
      </p:sp>
      <p:sp>
        <p:nvSpPr>
          <p:cNvPr id="1032" name="Rectangle 7"/>
          <p:cNvSpPr/>
          <p:nvPr/>
        </p:nvSpPr>
        <p:spPr>
          <a:xfrm>
            <a:off x="9001125" y="1028700"/>
            <a:ext cx="142875" cy="4114800"/>
          </a:xfrm>
          <a:prstGeom prst="rect">
            <a:avLst/>
          </a:prstGeom>
          <a:solidFill>
            <a:srgbClr val="314865"/>
          </a:solidFill>
          <a:ln w="9525">
            <a:noFill/>
          </a:ln>
        </p:spPr>
        <p:txBody>
          <a:bodyPr anchor="ctr" anchorCtr="0"/>
          <a:lstStyle/>
          <a:p>
            <a:pPr lvl="0" algn="ctr" eaLnBrk="1" hangingPunct="1"/>
            <a:endParaRPr lang="zh-CN" altLang="zh-CN" sz="1800" dirty="0">
              <a:solidFill>
                <a:srgbClr val="FFFFFF"/>
              </a:solidFill>
              <a:latin typeface="Arial" panose="020B0604020202020204" pitchFamily="34" charset="0"/>
              <a:ea typeface="Arial" panose="020B0604020202020204" pitchFamily="34" charset="0"/>
              <a:sym typeface="Arial" panose="020B0604020202020204" pitchFamily="34" charset="0"/>
            </a:endParaRPr>
          </a:p>
        </p:txBody>
      </p:sp>
      <p:sp>
        <p:nvSpPr>
          <p:cNvPr id="1033" name="圆角矩形 8"/>
          <p:cNvSpPr/>
          <p:nvPr/>
        </p:nvSpPr>
        <p:spPr>
          <a:xfrm>
            <a:off x="0" y="4867275"/>
            <a:ext cx="7048500" cy="276225"/>
          </a:xfrm>
          <a:prstGeom prst="roundRect">
            <a:avLst>
              <a:gd name="adj" fmla="val 0"/>
            </a:avLst>
          </a:prstGeom>
          <a:solidFill>
            <a:srgbClr val="314865"/>
          </a:solidFill>
          <a:ln w="9525">
            <a:noFill/>
          </a:ln>
        </p:spPr>
        <p:txBody>
          <a:bodyPr anchor="ctr" anchorCtr="0"/>
          <a:lstStyle/>
          <a:p>
            <a:pPr lvl="0" algn="ctr" eaLnBrk="1" hangingPunct="1"/>
            <a:endParaRPr lang="zh-CN" altLang="zh-CN" sz="1600" b="1" dirty="0">
              <a:solidFill>
                <a:srgbClr val="FFFFFF"/>
              </a:solidFill>
              <a:latin typeface="Arial" panose="020B0604020202020204" pitchFamily="34" charset="0"/>
              <a:ea typeface="微软雅黑" panose="020B0503020204020204" pitchFamily="34" charset="-122"/>
            </a:endParaRPr>
          </a:p>
        </p:txBody>
      </p:sp>
      <p:sp>
        <p:nvSpPr>
          <p:cNvPr id="1034" name="圆角矩形 9"/>
          <p:cNvSpPr/>
          <p:nvPr/>
        </p:nvSpPr>
        <p:spPr>
          <a:xfrm>
            <a:off x="8124825" y="4867275"/>
            <a:ext cx="1019175" cy="276225"/>
          </a:xfrm>
          <a:prstGeom prst="roundRect">
            <a:avLst>
              <a:gd name="adj" fmla="val 0"/>
            </a:avLst>
          </a:prstGeom>
          <a:solidFill>
            <a:srgbClr val="314865"/>
          </a:solidFill>
          <a:ln w="9525">
            <a:noFill/>
          </a:ln>
        </p:spPr>
        <p:txBody>
          <a:bodyPr anchor="ctr" anchorCtr="0"/>
          <a:lstStyle/>
          <a:p>
            <a:pPr lvl="0" algn="ctr" eaLnBrk="1" hangingPunct="1"/>
            <a:endParaRPr lang="zh-CN" altLang="zh-CN" sz="1600" b="1" dirty="0">
              <a:solidFill>
                <a:srgbClr val="FFFFFF"/>
              </a:solidFill>
              <a:latin typeface="Arial" panose="020B0604020202020204" pitchFamily="34" charset="0"/>
              <a:ea typeface="微软雅黑" panose="020B0503020204020204" pitchFamily="34" charset="-122"/>
            </a:endParaRPr>
          </a:p>
        </p:txBody>
      </p:sp>
      <p:sp>
        <p:nvSpPr>
          <p:cNvPr id="1035" name="文本框 9"/>
          <p:cNvSpPr/>
          <p:nvPr/>
        </p:nvSpPr>
        <p:spPr>
          <a:xfrm>
            <a:off x="7143750" y="4843463"/>
            <a:ext cx="309880" cy="368300"/>
          </a:xfrm>
          <a:prstGeom prst="rect">
            <a:avLst/>
          </a:prstGeom>
          <a:noFill/>
          <a:ln w="9525">
            <a:noFill/>
          </a:ln>
        </p:spPr>
        <p:txBody>
          <a:bodyPr wrap="none">
            <a:spAutoFit/>
          </a:bodyPr>
          <a:lstStyle/>
          <a:p>
            <a:pPr lvl="0" eaLnBrk="1" hangingPunct="1"/>
            <a:endParaRPr lang="zh-CN" altLang="en-US" sz="1800" b="1"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marL="914400" indent="-914400" algn="l" rtl="0" eaLnBrk="0" fontAlgn="base" hangingPunct="0">
        <a:spcBef>
          <a:spcPct val="0"/>
        </a:spcBef>
        <a:spcAft>
          <a:spcPct val="0"/>
        </a:spcAft>
        <a:defRPr sz="3600" kern="1200">
          <a:solidFill>
            <a:schemeClr val="tx2"/>
          </a:solidFill>
          <a:latin typeface="+mj-lt"/>
          <a:ea typeface="+mj-ea"/>
          <a:cs typeface="+mj-cs"/>
          <a:sym typeface="Arial Black" panose="020B0A04020102020204" pitchFamily="34" charset="0"/>
        </a:defRPr>
      </a:lvl1pPr>
      <a:lvl2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2pPr>
      <a:lvl3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3pPr>
      <a:lvl4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4pPr>
      <a:lvl5pPr marL="914400" indent="-914400"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5pPr>
      <a:lvl6pPr marL="13716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6pPr>
      <a:lvl7pPr marL="18288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7pPr>
      <a:lvl8pPr marL="22860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8pPr>
      <a:lvl9pPr marL="2743200" indent="-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sym typeface="Arial Black" panose="020B0A04020102020204" pitchFamily="34" charset="0"/>
        </a:defRPr>
      </a:lvl9pPr>
    </p:titleStyle>
    <p:bodyStyle>
      <a:lvl1pPr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mn-ea"/>
          <a:cs typeface="+mn-cs"/>
          <a:sym typeface="Arial" panose="020B0604020202020204" pitchFamily="34" charset="0"/>
        </a:defRPr>
      </a:lvl1pPr>
      <a:lvl2pPr marL="457200" indent="-182880" algn="l" rtl="0" eaLnBrk="0" fontAlgn="base" hangingPunct="0">
        <a:spcBef>
          <a:spcPct val="20000"/>
        </a:spcBef>
        <a:spcAft>
          <a:spcPts val="600"/>
        </a:spcAft>
        <a:buClr>
          <a:schemeClr val="tx2"/>
        </a:buClr>
        <a:buFont typeface="Arial" panose="020B0604020202020204" pitchFamily="34" charset="0"/>
        <a:buChar char="•"/>
        <a:defRPr sz="2000" b="1" kern="1200">
          <a:solidFill>
            <a:schemeClr val="tx1"/>
          </a:solidFill>
          <a:latin typeface="+mn-lt"/>
          <a:ea typeface="+mn-ea"/>
          <a:cs typeface="+mn-cs"/>
          <a:sym typeface="Arial" panose="020B0604020202020204" pitchFamily="34" charset="0"/>
        </a:defRPr>
      </a:lvl2pPr>
      <a:lvl3pPr marL="11430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3pPr>
      <a:lvl4pPr marL="16002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4pPr>
      <a:lvl5pPr marL="2057400" indent="-228600" algn="l" rtl="0" eaLnBrk="0" fontAlgn="base" hangingPunct="0">
        <a:spcBef>
          <a:spcPct val="20000"/>
        </a:spcBef>
        <a:spcAft>
          <a:spcPts val="600"/>
        </a:spcAft>
        <a:buClr>
          <a:schemeClr val="tx2"/>
        </a:buClr>
        <a:buFont typeface="Arial" panose="020B0604020202020204" pitchFamily="34" charset="0"/>
        <a:buChar char="•"/>
        <a:defRPr b="1"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ion.networ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polkadot.network/" TargetMode="External"/><Relationship Id="rId4" Type="http://schemas.openxmlformats.org/officeDocument/2006/relationships/hyperlink" Target="https://www.wanchain.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001125" y="3635375"/>
            <a:ext cx="142875" cy="15081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ea typeface="宋体" panose="02010600030101010101" pitchFamily="2" charset="-122"/>
              <a:cs typeface="Arial" panose="020B0604020202020204" pitchFamily="34" charset="0"/>
            </a:endParaRPr>
          </a:p>
        </p:txBody>
      </p:sp>
      <p:sp>
        <p:nvSpPr>
          <p:cNvPr id="3075" name="Rectangle 9"/>
          <p:cNvSpPr>
            <a:spLocks noChangeArrowheads="1"/>
          </p:cNvSpPr>
          <p:nvPr/>
        </p:nvSpPr>
        <p:spPr bwMode="auto">
          <a:xfrm>
            <a:off x="9001125" y="0"/>
            <a:ext cx="142875" cy="3635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ea typeface="宋体" panose="02010600030101010101" pitchFamily="2" charset="-122"/>
              <a:cs typeface="Arial" panose="020B0604020202020204" pitchFamily="34" charset="0"/>
            </a:endParaRPr>
          </a:p>
        </p:txBody>
      </p:sp>
      <p:pic>
        <p:nvPicPr>
          <p:cNvPr id="3077" name="medi3928.mp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4">
            <a:extLst>
              <a:ext uri="{28A0092B-C50C-407E-A947-70E740481C1C}">
                <a14:useLocalDpi xmlns:a14="http://schemas.microsoft.com/office/drawing/2010/main" val="0"/>
              </a:ext>
            </a:extLst>
          </a:blip>
          <a:srcRect/>
          <a:stretch>
            <a:fillRect/>
          </a:stretch>
        </p:blipFill>
        <p:spPr bwMode="auto">
          <a:xfrm>
            <a:off x="2725738" y="-145732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矩形 31"/>
          <p:cNvSpPr>
            <a:spLocks noChangeArrowheads="1"/>
          </p:cNvSpPr>
          <p:nvPr/>
        </p:nvSpPr>
        <p:spPr bwMode="auto">
          <a:xfrm>
            <a:off x="2560213" y="2036763"/>
            <a:ext cx="4061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en-US" altLang="zh-CN" sz="2400" dirty="0">
                <a:solidFill>
                  <a:srgbClr val="314865"/>
                </a:solidFill>
                <a:latin typeface="微软雅黑" panose="020B0503020204020204" pitchFamily="34" charset="-122"/>
                <a:sym typeface="微软雅黑" panose="020B0503020204020204" pitchFamily="34" charset="-122"/>
              </a:rPr>
              <a:t>Evaluation of Blockchain </a:t>
            </a:r>
          </a:p>
          <a:p>
            <a:pPr algn="ctr" eaLnBrk="1" hangingPunct="1">
              <a:spcBef>
                <a:spcPct val="0"/>
              </a:spcBef>
              <a:spcAft>
                <a:spcPct val="0"/>
              </a:spcAft>
            </a:pPr>
            <a:r>
              <a:rPr lang="en-US" altLang="zh-CN" sz="2400" dirty="0">
                <a:solidFill>
                  <a:srgbClr val="314865"/>
                </a:solidFill>
                <a:latin typeface="微软雅黑" panose="020B0503020204020204" pitchFamily="34" charset="-122"/>
                <a:sym typeface="微软雅黑" panose="020B0503020204020204" pitchFamily="34" charset="-122"/>
              </a:rPr>
              <a:t> From 1.0 to 3.0 </a:t>
            </a:r>
            <a:endParaRPr lang="zh-CN" altLang="en-US" sz="2400" dirty="0">
              <a:solidFill>
                <a:srgbClr val="314865"/>
              </a:solidFill>
              <a:latin typeface="微软雅黑" panose="020B0503020204020204" pitchFamily="34" charset="-122"/>
              <a:sym typeface="微软雅黑" panose="020B0503020204020204" pitchFamily="34" charset="-122"/>
            </a:endParaRPr>
          </a:p>
        </p:txBody>
      </p:sp>
      <p:sp>
        <p:nvSpPr>
          <p:cNvPr id="3080" name="矩形 36"/>
          <p:cNvSpPr>
            <a:spLocks noChangeArrowheads="1"/>
          </p:cNvSpPr>
          <p:nvPr/>
        </p:nvSpPr>
        <p:spPr bwMode="auto">
          <a:xfrm>
            <a:off x="3452813" y="3141663"/>
            <a:ext cx="2085975" cy="307975"/>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en-US" altLang="zh-CN" sz="1400">
                <a:solidFill>
                  <a:schemeClr val="bg1"/>
                </a:solidFill>
                <a:latin typeface="微软雅黑" panose="020B0503020204020204" pitchFamily="34" charset="-122"/>
                <a:sym typeface="微软雅黑" panose="020B0503020204020204" pitchFamily="34" charset="-122"/>
              </a:rPr>
              <a:t> ECLT5820 – Group 1 </a:t>
            </a:r>
            <a:endParaRPr lang="zh-CN" altLang="en-US" sz="1400">
              <a:solidFill>
                <a:schemeClr val="bg1"/>
              </a:solidFill>
              <a:latin typeface="微软雅黑" panose="020B0503020204020204" pitchFamily="34" charset="-122"/>
              <a:sym typeface="微软雅黑" panose="020B0503020204020204" pitchFamily="34" charset="-122"/>
            </a:endParaRPr>
          </a:p>
        </p:txBody>
      </p:sp>
      <p:sp>
        <p:nvSpPr>
          <p:cNvPr id="3083" name="Freeform 15"/>
          <p:cNvSpPr>
            <a:spLocks noEditPoints="1" noChangeArrowheads="1"/>
          </p:cNvSpPr>
          <p:nvPr/>
        </p:nvSpPr>
        <p:spPr bwMode="auto">
          <a:xfrm>
            <a:off x="3929063" y="488950"/>
            <a:ext cx="1133475" cy="1008063"/>
          </a:xfrm>
          <a:custGeom>
            <a:avLst/>
            <a:gdLst>
              <a:gd name="T0" fmla="*/ 2147483646 w 1910"/>
              <a:gd name="T1" fmla="*/ 2147483646 h 1774"/>
              <a:gd name="T2" fmla="*/ 2147483646 w 1910"/>
              <a:gd name="T3" fmla="*/ 2147483646 h 1774"/>
              <a:gd name="T4" fmla="*/ 2147483646 w 1910"/>
              <a:gd name="T5" fmla="*/ 2147483646 h 1774"/>
              <a:gd name="T6" fmla="*/ 2147483646 w 1910"/>
              <a:gd name="T7" fmla="*/ 2147483646 h 1774"/>
              <a:gd name="T8" fmla="*/ 2147483646 w 1910"/>
              <a:gd name="T9" fmla="*/ 733951691 h 1774"/>
              <a:gd name="T10" fmla="*/ 2147483646 w 1910"/>
              <a:gd name="T11" fmla="*/ 2147483646 h 1774"/>
              <a:gd name="T12" fmla="*/ 2147483646 w 1910"/>
              <a:gd name="T13" fmla="*/ 2147483646 h 1774"/>
              <a:gd name="T14" fmla="*/ 2147483646 w 1910"/>
              <a:gd name="T15" fmla="*/ 2147483646 h 1774"/>
              <a:gd name="T16" fmla="*/ 2147483646 w 1910"/>
              <a:gd name="T17" fmla="*/ 2147483646 h 1774"/>
              <a:gd name="T18" fmla="*/ 2147483646 w 1910"/>
              <a:gd name="T19" fmla="*/ 2147483646 h 1774"/>
              <a:gd name="T20" fmla="*/ 2147483646 w 1910"/>
              <a:gd name="T21" fmla="*/ 2147483646 h 1774"/>
              <a:gd name="T22" fmla="*/ 2147483646 w 1910"/>
              <a:gd name="T23" fmla="*/ 2147483646 h 1774"/>
              <a:gd name="T24" fmla="*/ 2147483646 w 1910"/>
              <a:gd name="T25" fmla="*/ 2147483646 h 1774"/>
              <a:gd name="T26" fmla="*/ 2147483646 w 1910"/>
              <a:gd name="T27" fmla="*/ 2147483646 h 1774"/>
              <a:gd name="T28" fmla="*/ 2147483646 w 1910"/>
              <a:gd name="T29" fmla="*/ 2147483646 h 1774"/>
              <a:gd name="T30" fmla="*/ 2147483646 w 1910"/>
              <a:gd name="T31" fmla="*/ 2147483646 h 1774"/>
              <a:gd name="T32" fmla="*/ 2147483646 w 1910"/>
              <a:gd name="T33" fmla="*/ 2147483646 h 1774"/>
              <a:gd name="T34" fmla="*/ 2147483646 w 1910"/>
              <a:gd name="T35" fmla="*/ 2147483646 h 1774"/>
              <a:gd name="T36" fmla="*/ 2147483646 w 1910"/>
              <a:gd name="T37" fmla="*/ 2147483646 h 1774"/>
              <a:gd name="T38" fmla="*/ 2147483646 w 1910"/>
              <a:gd name="T39" fmla="*/ 2147483646 h 1774"/>
              <a:gd name="T40" fmla="*/ 2147483646 w 1910"/>
              <a:gd name="T41" fmla="*/ 2147483646 h 1774"/>
              <a:gd name="T42" fmla="*/ 2147483646 w 1910"/>
              <a:gd name="T43" fmla="*/ 2147483646 h 1774"/>
              <a:gd name="T44" fmla="*/ 2147483646 w 1910"/>
              <a:gd name="T45" fmla="*/ 2147483646 h 1774"/>
              <a:gd name="T46" fmla="*/ 2147483646 w 1910"/>
              <a:gd name="T47" fmla="*/ 2147483646 h 1774"/>
              <a:gd name="T48" fmla="*/ 2147483646 w 1910"/>
              <a:gd name="T49" fmla="*/ 2147483646 h 1774"/>
              <a:gd name="T50" fmla="*/ 2147483646 w 1910"/>
              <a:gd name="T51" fmla="*/ 2147483646 h 1774"/>
              <a:gd name="T52" fmla="*/ 2147483646 w 1910"/>
              <a:gd name="T53" fmla="*/ 2147483646 h 1774"/>
              <a:gd name="T54" fmla="*/ 2147483646 w 1910"/>
              <a:gd name="T55" fmla="*/ 2147483646 h 1774"/>
              <a:gd name="T56" fmla="*/ 2147483646 w 1910"/>
              <a:gd name="T57" fmla="*/ 2147483646 h 1774"/>
              <a:gd name="T58" fmla="*/ 2147483646 w 1910"/>
              <a:gd name="T59" fmla="*/ 2147483646 h 1774"/>
              <a:gd name="T60" fmla="*/ 2147483646 w 1910"/>
              <a:gd name="T61" fmla="*/ 2147483646 h 1774"/>
              <a:gd name="T62" fmla="*/ 2147483646 w 1910"/>
              <a:gd name="T63" fmla="*/ 2147483646 h 1774"/>
              <a:gd name="T64" fmla="*/ 0 w 1910"/>
              <a:gd name="T65" fmla="*/ 2147483646 h 1774"/>
              <a:gd name="T66" fmla="*/ 2147483646 w 1910"/>
              <a:gd name="T67" fmla="*/ 2147483646 h 1774"/>
              <a:gd name="T68" fmla="*/ 2147483646 w 1910"/>
              <a:gd name="T69" fmla="*/ 2147483646 h 1774"/>
              <a:gd name="T70" fmla="*/ 2147483646 w 1910"/>
              <a:gd name="T71" fmla="*/ 2147483646 h 1774"/>
              <a:gd name="T72" fmla="*/ 2147483646 w 1910"/>
              <a:gd name="T73" fmla="*/ 2147483646 h 1774"/>
              <a:gd name="T74" fmla="*/ 2147483646 w 1910"/>
              <a:gd name="T75" fmla="*/ 2147483646 h 1774"/>
              <a:gd name="T76" fmla="*/ 2147483646 w 1910"/>
              <a:gd name="T77" fmla="*/ 2147483646 h 1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0"/>
              <a:gd name="T118" fmla="*/ 0 h 1774"/>
              <a:gd name="T119" fmla="*/ 1910 w 1910"/>
              <a:gd name="T120" fmla="*/ 1774 h 1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314865"/>
          </a:solidFill>
          <a:ln>
            <a:noFill/>
          </a:ln>
          <a:extLst>
            <a:ext uri="{91240B29-F687-4F45-9708-019B960494DF}">
              <a14:hiddenLine xmlns:a14="http://schemas.microsoft.com/office/drawing/2010/main" w="9525">
                <a:solidFill>
                  <a:srgbClr val="000000"/>
                </a:solidFill>
                <a:round/>
              </a14:hiddenLine>
            </a:ext>
          </a:extLst>
        </p:spPr>
        <p:txBody>
          <a:bodyPr lIns="81614" tIns="40807" rIns="81614" bIns="40807"/>
          <a:lstStyle/>
          <a:p>
            <a:endParaRPr lang="zh-CN" altLang="en-US"/>
          </a:p>
        </p:txBody>
      </p:sp>
      <p:grpSp>
        <p:nvGrpSpPr>
          <p:cNvPr id="2" name="组合 1"/>
          <p:cNvGrpSpPr/>
          <p:nvPr/>
        </p:nvGrpSpPr>
        <p:grpSpPr bwMode="auto">
          <a:xfrm>
            <a:off x="-12700" y="1743075"/>
            <a:ext cx="2014538" cy="1555750"/>
            <a:chOff x="-13183" y="1743604"/>
            <a:chExt cx="2015159" cy="1554692"/>
          </a:xfrm>
        </p:grpSpPr>
        <p:sp>
          <p:nvSpPr>
            <p:cNvPr id="3093" name="Freeform 13"/>
            <p:cNvSpPr>
              <a:spLocks noChangeArrowheads="1"/>
            </p:cNvSpPr>
            <p:nvPr/>
          </p:nvSpPr>
          <p:spPr bwMode="auto">
            <a:xfrm>
              <a:off x="916402"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4" name="Freeform 13"/>
            <p:cNvSpPr>
              <a:spLocks noChangeArrowheads="1"/>
            </p:cNvSpPr>
            <p:nvPr/>
          </p:nvSpPr>
          <p:spPr bwMode="auto">
            <a:xfrm>
              <a:off x="448089"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5" name="Freeform 13"/>
            <p:cNvSpPr>
              <a:spLocks noChangeArrowheads="1"/>
            </p:cNvSpPr>
            <p:nvPr/>
          </p:nvSpPr>
          <p:spPr bwMode="auto">
            <a:xfrm>
              <a:off x="39515"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6" name="Freeform 13"/>
            <p:cNvSpPr>
              <a:spLocks noChangeArrowheads="1"/>
            </p:cNvSpPr>
            <p:nvPr/>
          </p:nvSpPr>
          <p:spPr bwMode="auto">
            <a:xfrm>
              <a:off x="-13183"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grpSp>
      <p:grpSp>
        <p:nvGrpSpPr>
          <p:cNvPr id="52" name="组合 51"/>
          <p:cNvGrpSpPr/>
          <p:nvPr/>
        </p:nvGrpSpPr>
        <p:grpSpPr bwMode="auto">
          <a:xfrm flipH="1">
            <a:off x="7129463" y="1743075"/>
            <a:ext cx="2014537" cy="1555750"/>
            <a:chOff x="-13183" y="1743604"/>
            <a:chExt cx="2015159" cy="1554692"/>
          </a:xfrm>
        </p:grpSpPr>
        <p:sp>
          <p:nvSpPr>
            <p:cNvPr id="3089" name="Freeform 13"/>
            <p:cNvSpPr>
              <a:spLocks noChangeArrowheads="1"/>
            </p:cNvSpPr>
            <p:nvPr/>
          </p:nvSpPr>
          <p:spPr bwMode="auto">
            <a:xfrm>
              <a:off x="916402"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0" name="Freeform 13"/>
            <p:cNvSpPr>
              <a:spLocks noChangeArrowheads="1"/>
            </p:cNvSpPr>
            <p:nvPr/>
          </p:nvSpPr>
          <p:spPr bwMode="auto">
            <a:xfrm>
              <a:off x="448089"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1" name="Freeform 13"/>
            <p:cNvSpPr>
              <a:spLocks noChangeArrowheads="1"/>
            </p:cNvSpPr>
            <p:nvPr/>
          </p:nvSpPr>
          <p:spPr bwMode="auto">
            <a:xfrm>
              <a:off x="39515"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3092" name="Freeform 13"/>
            <p:cNvSpPr>
              <a:spLocks noChangeArrowheads="1"/>
            </p:cNvSpPr>
            <p:nvPr/>
          </p:nvSpPr>
          <p:spPr bwMode="auto">
            <a:xfrm>
              <a:off x="-13183" y="1743604"/>
              <a:ext cx="1085574" cy="155469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grpSp>
      <p:graphicFrame>
        <p:nvGraphicFramePr>
          <p:cNvPr id="4" name="Table 3"/>
          <p:cNvGraphicFramePr>
            <a:graphicFrameLocks noGrp="1"/>
          </p:cNvGraphicFramePr>
          <p:nvPr/>
        </p:nvGraphicFramePr>
        <p:xfrm>
          <a:off x="6107113" y="3722688"/>
          <a:ext cx="2627312" cy="941387"/>
        </p:xfrm>
        <a:graphic>
          <a:graphicData uri="http://schemas.openxmlformats.org/drawingml/2006/table">
            <a:tbl>
              <a:tblPr firstRow="1" bandRow="1">
                <a:tableStyleId>{5C22544A-7EE6-4342-B048-85BDC9FD1C3A}</a:tableStyleId>
              </a:tblPr>
              <a:tblGrid>
                <a:gridCol w="1376037"/>
                <a:gridCol w="1251275"/>
              </a:tblGrid>
              <a:tr h="330941">
                <a:tc>
                  <a:txBody>
                    <a:bodyPr/>
                    <a:lstStyle/>
                    <a:p>
                      <a:r>
                        <a:rPr lang="en-US" sz="1400" b="0" dirty="0">
                          <a:solidFill>
                            <a:schemeClr val="tx2"/>
                          </a:solidFill>
                        </a:rPr>
                        <a:t>Lin </a:t>
                      </a:r>
                      <a:r>
                        <a:rPr lang="en-US" sz="1400" b="0" dirty="0" err="1">
                          <a:solidFill>
                            <a:schemeClr val="tx2"/>
                          </a:solidFill>
                        </a:rPr>
                        <a:t>Youguang</a:t>
                      </a:r>
                      <a:endParaRPr lang="en-US" sz="1400" b="0" dirty="0">
                        <a:solidFill>
                          <a:schemeClr val="tx2"/>
                        </a:solidFill>
                      </a:endParaRP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2"/>
                          </a:solidFill>
                        </a:rPr>
                        <a:t>1155169171</a:t>
                      </a: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223">
                <a:tc>
                  <a:txBody>
                    <a:bodyPr/>
                    <a:lstStyle/>
                    <a:p>
                      <a:r>
                        <a:rPr lang="en-US" sz="1400" dirty="0">
                          <a:solidFill>
                            <a:schemeClr val="tx2"/>
                          </a:solidFill>
                        </a:rPr>
                        <a:t>Li </a:t>
                      </a:r>
                      <a:r>
                        <a:rPr lang="en-US" sz="1400" dirty="0" err="1">
                          <a:solidFill>
                            <a:schemeClr val="tx2"/>
                          </a:solidFill>
                        </a:rPr>
                        <a:t>Jialang</a:t>
                      </a:r>
                      <a:endParaRPr lang="en-US" sz="1400" dirty="0">
                        <a:solidFill>
                          <a:schemeClr val="tx2"/>
                        </a:solidFill>
                      </a:endParaRP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2"/>
                          </a:solidFill>
                        </a:rPr>
                        <a:t>1155160950</a:t>
                      </a: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223">
                <a:tc>
                  <a:txBody>
                    <a:bodyPr/>
                    <a:lstStyle/>
                    <a:p>
                      <a:r>
                        <a:rPr lang="en-US" sz="1400" dirty="0">
                          <a:solidFill>
                            <a:schemeClr val="tx2"/>
                          </a:solidFill>
                        </a:rPr>
                        <a:t>Kong Fan Nap</a:t>
                      </a: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2"/>
                          </a:solidFill>
                        </a:rPr>
                        <a:t>1155152768</a:t>
                      </a:r>
                    </a:p>
                  </a:txBody>
                  <a:tcPr marL="91467" marR="91467" marT="45783" marB="4578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slow" advTm="15000">
    <p:wipe dir="r"/>
  </p:transition>
  <p:timing>
    <p:tnLst>
      <p:par>
        <p:cTn id="1" dur="indefinite" restart="never" nodeType="tmRoot">
          <p:childTnLst>
            <p:audio>
              <p:cMediaNode vol="80000">
                <p:cTn id="2" repeatCount="indefinite" fill="remove" display="0">
                  <p:stCondLst>
                    <p:cond delay="indefinite"/>
                  </p:stCondLst>
                  <p:endCondLst>
                    <p:cond evt="onStopAudio" delay="0">
                      <p:tgtEl>
                        <p:sldTgt/>
                      </p:tgtEl>
                    </p:cond>
                  </p:endCondLst>
                </p:cTn>
                <p:tgtEl>
                  <p:spTgt spid="307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10</a:t>
            </a:fld>
            <a:endParaRPr lang="zh-CN" altLang="en-US" sz="2400" b="1" dirty="0">
              <a:solidFill>
                <a:schemeClr val="tx2"/>
              </a:solidFill>
            </a:endParaRPr>
          </a:p>
        </p:txBody>
      </p:sp>
      <p:sp>
        <p:nvSpPr>
          <p:cNvPr id="921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2"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normalizeH="0" baseline="0" dirty="0">
                          <a:ln>
                            <a:noFill/>
                          </a:ln>
                          <a:solidFill>
                            <a:srgbClr val="595959"/>
                          </a:solidFill>
                          <a:effectLst/>
                          <a:latin typeface="微软雅黑" panose="020B0503020204020204" pitchFamily="34" charset="-122"/>
                          <a:ea typeface="微软雅黑" panose="020B0503020204020204" pitchFamily="34" charset="-122"/>
                          <a:cs typeface="+mn-cs"/>
                          <a:sym typeface="黑体" panose="02010609060101010101" pitchFamily="49" charset="-122"/>
                        </a:rPr>
                        <a:t>Blockchain</a:t>
                      </a:r>
                      <a:r>
                        <a:rPr lang="en-US" altLang="zh-CN" sz="1200" dirty="0">
                          <a:solidFill>
                            <a:schemeClr val="bg1">
                              <a:lumMod val="50000"/>
                            </a:schemeClr>
                          </a:solidFill>
                          <a:latin typeface="微软雅黑" panose="020B0503020204020204" pitchFamily="34" charset="-122"/>
                          <a:ea typeface="微软雅黑" panose="020B0503020204020204" pitchFamily="34" charset="-122"/>
                          <a:sym typeface="黑体" panose="02010609060101010101" pitchFamily="49" charset="-122"/>
                        </a:rPr>
                        <a:t> </a:t>
                      </a:r>
                      <a:r>
                        <a:rPr kumimoji="0" lang="en-US" altLang="zh-CN" sz="1200" b="0" i="0" u="none" strike="noStrike" kern="1200" cap="none" normalizeH="0" baseline="0" dirty="0">
                          <a:ln>
                            <a:noFill/>
                          </a:ln>
                          <a:solidFill>
                            <a:srgbClr val="595959"/>
                          </a:solidFill>
                          <a:effectLst/>
                          <a:latin typeface="微软雅黑" panose="020B0503020204020204" pitchFamily="34" charset="-122"/>
                          <a:ea typeface="微软雅黑" panose="020B0503020204020204" pitchFamily="34" charset="-122"/>
                          <a:cs typeface="+mn-cs"/>
                          <a:sym typeface="黑体" panose="02010609060101010101" pitchFamily="49" charset="-122"/>
                        </a:rPr>
                        <a:t>2.0</a:t>
                      </a:r>
                      <a:endParaRPr kumimoji="0" lang="zh-CN" altLang="zh-CN" sz="1200" b="0" i="0" u="none" strike="noStrike" kern="1200" cap="none" normalizeH="0" baseline="0" dirty="0">
                        <a:ln>
                          <a:noFill/>
                        </a:ln>
                        <a:solidFill>
                          <a:srgbClr val="595959"/>
                        </a:solidFill>
                        <a:effectLst/>
                        <a:latin typeface="微软雅黑" panose="020B0503020204020204" pitchFamily="34" charset="-122"/>
                        <a:ea typeface="微软雅黑" panose="020B0503020204020204" pitchFamily="34" charset="-122"/>
                        <a:cs typeface="+mn-cs"/>
                        <a:sym typeface="黑体" panose="02010609060101010101" pitchFamily="49"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9234" name="组合 13"/>
          <p:cNvGrpSpPr/>
          <p:nvPr/>
        </p:nvGrpSpPr>
        <p:grpSpPr>
          <a:xfrm>
            <a:off x="-1" y="1787549"/>
            <a:ext cx="1268414" cy="1533502"/>
            <a:chOff x="-1" y="322086"/>
            <a:chExt cx="1691681" cy="2046711"/>
          </a:xfrm>
        </p:grpSpPr>
        <p:sp>
          <p:nvSpPr>
            <p:cNvPr id="9287" name="矩形 14"/>
            <p:cNvSpPr/>
            <p:nvPr/>
          </p:nvSpPr>
          <p:spPr>
            <a:xfrm>
              <a:off x="-1" y="1580611"/>
              <a:ext cx="1691680" cy="788186"/>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Blockchain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88"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9235" name="直角三角形 11"/>
          <p:cNvSpPr/>
          <p:nvPr/>
        </p:nvSpPr>
        <p:spPr>
          <a:xfrm flipH="1">
            <a:off x="8537575"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9236" name="五边形 17"/>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0264" name="直接连接符 77"/>
          <p:cNvSpPr/>
          <p:nvPr/>
        </p:nvSpPr>
        <p:spPr>
          <a:xfrm>
            <a:off x="0" y="372110"/>
            <a:ext cx="2358390" cy="635"/>
          </a:xfrm>
          <a:prstGeom prst="line">
            <a:avLst/>
          </a:prstGeom>
          <a:ln w="25400" cap="flat" cmpd="sng">
            <a:solidFill>
              <a:srgbClr val="314865"/>
            </a:solidFill>
            <a:prstDash val="solid"/>
            <a:miter/>
            <a:headEnd type="none" w="med" len="med"/>
            <a:tailEnd type="none" w="med" len="med"/>
          </a:ln>
        </p:spPr>
      </p:sp>
      <p:sp>
        <p:nvSpPr>
          <p:cNvPr id="10265" name="直接连接符 78"/>
          <p:cNvSpPr/>
          <p:nvPr/>
        </p:nvSpPr>
        <p:spPr>
          <a:xfrm flipV="1">
            <a:off x="7108190" y="372110"/>
            <a:ext cx="2035810" cy="635"/>
          </a:xfrm>
          <a:prstGeom prst="line">
            <a:avLst/>
          </a:prstGeom>
          <a:ln w="25400" cap="flat" cmpd="sng">
            <a:solidFill>
              <a:srgbClr val="314865"/>
            </a:solidFill>
            <a:prstDash val="solid"/>
            <a:miter/>
            <a:headEnd type="none" w="med" len="med"/>
            <a:tailEnd type="none" w="med" len="med"/>
          </a:ln>
        </p:spPr>
      </p:sp>
      <p:sp>
        <p:nvSpPr>
          <p:cNvPr id="10266" name="TextBox 500"/>
          <p:cNvSpPr/>
          <p:nvPr/>
        </p:nvSpPr>
        <p:spPr>
          <a:xfrm>
            <a:off x="2358390" y="173355"/>
            <a:ext cx="4736465"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Blockchain1.0 vs Blockchain2.0</a:t>
            </a:r>
          </a:p>
        </p:txBody>
      </p:sp>
      <p:graphicFrame>
        <p:nvGraphicFramePr>
          <p:cNvPr id="5" name="表格 4"/>
          <p:cNvGraphicFramePr/>
          <p:nvPr>
            <p:custDataLst>
              <p:tags r:id="rId1"/>
            </p:custDataLst>
          </p:nvPr>
        </p:nvGraphicFramePr>
        <p:xfrm>
          <a:off x="1765935" y="868045"/>
          <a:ext cx="6989445" cy="3877945"/>
        </p:xfrm>
        <a:graphic>
          <a:graphicData uri="http://schemas.openxmlformats.org/drawingml/2006/table">
            <a:tbl>
              <a:tblPr firstRow="1" bandRow="1">
                <a:tableStyleId>{5C22544A-7EE6-4342-B048-85BDC9FD1C3A}</a:tableStyleId>
              </a:tblPr>
              <a:tblGrid>
                <a:gridCol w="2329815"/>
                <a:gridCol w="2329815"/>
                <a:gridCol w="2329815"/>
              </a:tblGrid>
              <a:tr h="385445">
                <a:tc>
                  <a:txBody>
                    <a:bodyPr/>
                    <a:lstStyle/>
                    <a:p>
                      <a:pPr>
                        <a:buNone/>
                      </a:pPr>
                      <a:endParaRPr lang="zh-CN" altLang="en-US"/>
                    </a:p>
                  </a:txBody>
                  <a:tcPr/>
                </a:tc>
                <a:tc>
                  <a:txBody>
                    <a:bodyPr/>
                    <a:lstStyle/>
                    <a:p>
                      <a:pPr>
                        <a:buNone/>
                      </a:pPr>
                      <a:r>
                        <a:rPr lang="en-US" altLang="zh-CN"/>
                        <a:t>Blockchain1.0</a:t>
                      </a:r>
                    </a:p>
                  </a:txBody>
                  <a:tcPr/>
                </a:tc>
                <a:tc>
                  <a:txBody>
                    <a:bodyPr/>
                    <a:lstStyle/>
                    <a:p>
                      <a:pPr>
                        <a:buNone/>
                      </a:pPr>
                      <a:r>
                        <a:rPr lang="en-US" altLang="zh-CN"/>
                        <a:t>Blockchain2.0</a:t>
                      </a:r>
                    </a:p>
                  </a:txBody>
                  <a:tcPr/>
                </a:tc>
              </a:tr>
              <a:tr h="925830">
                <a:tc>
                  <a:txBody>
                    <a:bodyPr/>
                    <a:lstStyle/>
                    <a:p>
                      <a:pPr>
                        <a:buNone/>
                      </a:pPr>
                      <a:r>
                        <a:rPr lang="en-US" altLang="zh-CN"/>
                        <a:t>Type of State</a:t>
                      </a:r>
                    </a:p>
                  </a:txBody>
                  <a:tcPr/>
                </a:tc>
                <a:tc>
                  <a:txBody>
                    <a:bodyPr/>
                    <a:lstStyle/>
                    <a:p>
                      <a:pPr>
                        <a:buNone/>
                      </a:pPr>
                      <a:r>
                        <a:rPr lang="en-US" altLang="zh-CN"/>
                        <a:t>Only two(Successful/Unsuccessful)</a:t>
                      </a:r>
                    </a:p>
                  </a:txBody>
                  <a:tcPr/>
                </a:tc>
                <a:tc>
                  <a:txBody>
                    <a:bodyPr/>
                    <a:lstStyle/>
                    <a:p>
                      <a:pPr>
                        <a:buNone/>
                      </a:pPr>
                      <a:r>
                        <a:rPr lang="en-US" altLang="zh-CN"/>
                        <a:t>Multiple State</a:t>
                      </a:r>
                    </a:p>
                  </a:txBody>
                  <a:tcPr/>
                </a:tc>
              </a:tr>
              <a:tr h="385445">
                <a:tc>
                  <a:txBody>
                    <a:bodyPr/>
                    <a:lstStyle/>
                    <a:p>
                      <a:pPr>
                        <a:buNone/>
                      </a:pPr>
                      <a:r>
                        <a:rPr lang="en-US" altLang="zh-CN"/>
                        <a:t>Block Time </a:t>
                      </a:r>
                    </a:p>
                  </a:txBody>
                  <a:tcPr/>
                </a:tc>
                <a:tc>
                  <a:txBody>
                    <a:bodyPr/>
                    <a:lstStyle/>
                    <a:p>
                      <a:pPr>
                        <a:buNone/>
                      </a:pPr>
                      <a:r>
                        <a:rPr lang="en-US" altLang="zh-CN"/>
                        <a:t>Long (in minutes)</a:t>
                      </a:r>
                    </a:p>
                  </a:txBody>
                  <a:tcPr/>
                </a:tc>
                <a:tc>
                  <a:txBody>
                    <a:bodyPr/>
                    <a:lstStyle/>
                    <a:p>
                      <a:pPr>
                        <a:buNone/>
                      </a:pPr>
                      <a:r>
                        <a:rPr lang="en-US" altLang="zh-CN"/>
                        <a:t>Short (in seconds)</a:t>
                      </a:r>
                    </a:p>
                  </a:txBody>
                  <a:tcPr/>
                </a:tc>
              </a:tr>
              <a:tr h="384810">
                <a:tc>
                  <a:txBody>
                    <a:bodyPr/>
                    <a:lstStyle/>
                    <a:p>
                      <a:pPr>
                        <a:buNone/>
                      </a:pPr>
                      <a:r>
                        <a:rPr lang="en-US" altLang="zh-CN"/>
                        <a:t>TPS</a:t>
                      </a:r>
                    </a:p>
                  </a:txBody>
                  <a:tcPr/>
                </a:tc>
                <a:tc>
                  <a:txBody>
                    <a:bodyPr/>
                    <a:lstStyle/>
                    <a:p>
                      <a:pPr>
                        <a:buNone/>
                      </a:pPr>
                      <a:r>
                        <a:rPr lang="en-US" altLang="zh-CN"/>
                        <a:t>3.3 - 7</a:t>
                      </a:r>
                    </a:p>
                  </a:txBody>
                  <a:tcPr/>
                </a:tc>
                <a:tc>
                  <a:txBody>
                    <a:bodyPr/>
                    <a:lstStyle/>
                    <a:p>
                      <a:pPr>
                        <a:buNone/>
                      </a:pPr>
                      <a:r>
                        <a:rPr lang="en-US" altLang="zh-CN"/>
                        <a:t>15</a:t>
                      </a:r>
                    </a:p>
                  </a:txBody>
                  <a:tcPr/>
                </a:tc>
              </a:tr>
              <a:tr h="385445">
                <a:tc>
                  <a:txBody>
                    <a:bodyPr/>
                    <a:lstStyle/>
                    <a:p>
                      <a:pPr>
                        <a:buNone/>
                      </a:pPr>
                      <a:r>
                        <a:rPr lang="en-US" altLang="zh-CN"/>
                        <a:t>Programmable</a:t>
                      </a:r>
                    </a:p>
                  </a:txBody>
                  <a:tcPr/>
                </a:tc>
                <a:tc>
                  <a:txBody>
                    <a:bodyPr/>
                    <a:lstStyle/>
                    <a:p>
                      <a:pPr>
                        <a:buNone/>
                      </a:pPr>
                      <a:r>
                        <a:rPr lang="en-US" altLang="zh-CN"/>
                        <a:t>No</a:t>
                      </a:r>
                    </a:p>
                  </a:txBody>
                  <a:tcPr/>
                </a:tc>
                <a:tc>
                  <a:txBody>
                    <a:bodyPr/>
                    <a:lstStyle/>
                    <a:p>
                      <a:pPr>
                        <a:buNone/>
                      </a:pPr>
                      <a:r>
                        <a:rPr lang="en-US" altLang="zh-CN"/>
                        <a:t>Yes</a:t>
                      </a:r>
                    </a:p>
                  </a:txBody>
                  <a:tcPr/>
                </a:tc>
              </a:tr>
              <a:tr h="640080">
                <a:tc>
                  <a:txBody>
                    <a:bodyPr/>
                    <a:lstStyle/>
                    <a:p>
                      <a:pPr>
                        <a:buNone/>
                      </a:pPr>
                      <a:r>
                        <a:rPr lang="zh-CN" altLang="en-US"/>
                        <a:t>Consensus mechanism</a:t>
                      </a:r>
                    </a:p>
                  </a:txBody>
                  <a:tcPr/>
                </a:tc>
                <a:tc>
                  <a:txBody>
                    <a:bodyPr/>
                    <a:lstStyle/>
                    <a:p>
                      <a:pPr>
                        <a:buNone/>
                      </a:pPr>
                      <a:r>
                        <a:rPr lang="en-US" altLang="zh-CN"/>
                        <a:t>PoW</a:t>
                      </a:r>
                    </a:p>
                  </a:txBody>
                  <a:tcPr/>
                </a:tc>
                <a:tc>
                  <a:txBody>
                    <a:bodyPr/>
                    <a:lstStyle/>
                    <a:p>
                      <a:pPr>
                        <a:buNone/>
                      </a:pPr>
                      <a:r>
                        <a:rPr lang="en-US" altLang="zh-CN"/>
                        <a:t>PoW + PoS</a:t>
                      </a:r>
                    </a:p>
                  </a:txBody>
                  <a:tcPr/>
                </a:tc>
              </a:tr>
              <a:tr h="385445">
                <a:tc>
                  <a:txBody>
                    <a:bodyPr/>
                    <a:lstStyle/>
                    <a:p>
                      <a:pPr>
                        <a:buNone/>
                      </a:pPr>
                      <a:r>
                        <a:rPr lang="en-US" altLang="zh-CN"/>
                        <a:t>Application</a:t>
                      </a:r>
                    </a:p>
                  </a:txBody>
                  <a:tcPr/>
                </a:tc>
                <a:tc>
                  <a:txBody>
                    <a:bodyPr/>
                    <a:lstStyle/>
                    <a:p>
                      <a:pPr>
                        <a:buNone/>
                      </a:pPr>
                      <a:r>
                        <a:rPr lang="en-US" altLang="zh-CN"/>
                        <a:t>Bitcoin</a:t>
                      </a:r>
                    </a:p>
                  </a:txBody>
                  <a:tcPr/>
                </a:tc>
                <a:tc>
                  <a:txBody>
                    <a:bodyPr/>
                    <a:lstStyle/>
                    <a:p>
                      <a:pPr>
                        <a:buNone/>
                      </a:pPr>
                      <a:r>
                        <a:rPr lang="en-US" altLang="zh-CN"/>
                        <a:t>Defi,Dapp,NFT</a:t>
                      </a:r>
                    </a:p>
                  </a:txBody>
                  <a:tcPr/>
                </a:tc>
              </a:tr>
              <a:tr h="385445">
                <a:tc>
                  <a:txBody>
                    <a:bodyPr/>
                    <a:lstStyle/>
                    <a:p>
                      <a:pPr>
                        <a:buNone/>
                      </a:pPr>
                      <a:r>
                        <a:rPr lang="en-US" altLang="zh-CN"/>
                        <a:t>Final goal</a:t>
                      </a:r>
                    </a:p>
                  </a:txBody>
                  <a:tcPr/>
                </a:tc>
                <a:tc>
                  <a:txBody>
                    <a:bodyPr/>
                    <a:lstStyle/>
                    <a:p>
                      <a:pPr>
                        <a:buNone/>
                      </a:pPr>
                      <a:r>
                        <a:rPr lang="en-US" altLang="zh-CN"/>
                        <a:t>Digital gold</a:t>
                      </a:r>
                    </a:p>
                  </a:txBody>
                  <a:tcPr/>
                </a:tc>
                <a:tc>
                  <a:txBody>
                    <a:bodyPr/>
                    <a:lstStyle/>
                    <a:p>
                      <a:pPr>
                        <a:buNone/>
                      </a:pPr>
                      <a:r>
                        <a:rPr lang="en-US" altLang="zh-CN"/>
                        <a:t>Financial OS</a:t>
                      </a:r>
                    </a:p>
                  </a:txBody>
                  <a:tcPr/>
                </a:tc>
              </a:tr>
            </a:tbl>
          </a:graphicData>
        </a:graphic>
      </p:graphicFrame>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11</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2"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485267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4272915"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How does a web application work?</a:t>
            </a:r>
            <a:endParaRPr lang="zh-CN" altLang="en-US" dirty="0">
              <a:latin typeface="Arial" panose="020B0604020202020204" pitchFamily="34" charset="0"/>
            </a:endParaRPr>
          </a:p>
        </p:txBody>
      </p:sp>
      <p:pic>
        <p:nvPicPr>
          <p:cNvPr id="34" name="图片 33" descr="tradition"/>
          <p:cNvPicPr>
            <a:picLocks noChangeAspect="1"/>
          </p:cNvPicPr>
          <p:nvPr/>
        </p:nvPicPr>
        <p:blipFill>
          <a:blip r:embed="rId3"/>
          <a:stretch>
            <a:fillRect/>
          </a:stretch>
        </p:blipFill>
        <p:spPr>
          <a:xfrm>
            <a:off x="2478405" y="1557655"/>
            <a:ext cx="5080000" cy="3098165"/>
          </a:xfrm>
          <a:prstGeom prst="rect">
            <a:avLst/>
          </a:prstGeom>
        </p:spPr>
      </p:pic>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12</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532511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5044440"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How does a blockchain application work?</a:t>
            </a:r>
            <a:endParaRPr lang="zh-CN" altLang="en-US" dirty="0">
              <a:latin typeface="Arial" panose="020B0604020202020204" pitchFamily="34" charset="0"/>
            </a:endParaRPr>
          </a:p>
        </p:txBody>
      </p:sp>
      <p:sp>
        <p:nvSpPr>
          <p:cNvPr id="4119" name="TextBox 3"/>
          <p:cNvSpPr/>
          <p:nvPr/>
        </p:nvSpPr>
        <p:spPr>
          <a:xfrm>
            <a:off x="3105150" y="609600"/>
            <a:ext cx="289560" cy="496570"/>
          </a:xfrm>
          <a:prstGeom prst="rect">
            <a:avLst/>
          </a:prstGeom>
          <a:noFill/>
          <a:ln w="9525">
            <a:noFill/>
          </a:ln>
        </p:spPr>
        <p:txBody>
          <a:bodyPr wrap="none" lIns="81614" tIns="40807" rIns="81614" bIns="40807">
            <a:spAutoFit/>
          </a:bodyPr>
          <a:lstStyle/>
          <a:p>
            <a:pPr eaLnBrk="1" hangingPunct="1"/>
            <a:endParaRPr lang="zh-CN" altLang="en-US" sz="2700" b="1" dirty="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pic>
        <p:nvPicPr>
          <p:cNvPr id="3" name="图片 2" descr="blockchain"/>
          <p:cNvPicPr>
            <a:picLocks noChangeAspect="1"/>
          </p:cNvPicPr>
          <p:nvPr/>
        </p:nvPicPr>
        <p:blipFill>
          <a:blip r:embed="rId3"/>
          <a:stretch>
            <a:fillRect/>
          </a:stretch>
        </p:blipFill>
        <p:spPr>
          <a:xfrm>
            <a:off x="1976755" y="1499870"/>
            <a:ext cx="6132830" cy="3096260"/>
          </a:xfrm>
          <a:prstGeom prst="rect">
            <a:avLst/>
          </a:prstGeom>
        </p:spPr>
      </p:pic>
      <p:graphicFrame>
        <p:nvGraphicFramePr>
          <p:cNvPr id="17"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8" name="组合 13"/>
          <p:cNvGrpSpPr/>
          <p:nvPr/>
        </p:nvGrpSpPr>
        <p:grpSpPr>
          <a:xfrm>
            <a:off x="0" y="2976319"/>
            <a:ext cx="1268413" cy="983383"/>
            <a:chOff x="0" y="322086"/>
            <a:chExt cx="1691680" cy="1308967"/>
          </a:xfrm>
        </p:grpSpPr>
        <p:sp>
          <p:nvSpPr>
            <p:cNvPr id="19" name="矩形 14"/>
            <p:cNvSpPr/>
            <p:nvPr/>
          </p:nvSpPr>
          <p:spPr>
            <a:xfrm>
              <a:off x="0" y="785030"/>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13</a:t>
            </a:fld>
            <a:endParaRPr lang="zh-CN" altLang="en-US" sz="2400" b="1" dirty="0">
              <a:solidFill>
                <a:schemeClr val="tx2"/>
              </a:solidFill>
            </a:endParaRPr>
          </a:p>
        </p:txBody>
      </p:sp>
      <p:sp>
        <p:nvSpPr>
          <p:cNvPr id="14339" name="矩形 6"/>
          <p:cNvSpPr/>
          <p:nvPr/>
        </p:nvSpPr>
        <p:spPr>
          <a:xfrm>
            <a:off x="0" y="290456"/>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270002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2210435"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Migration Module</a:t>
            </a:r>
            <a:endParaRPr lang="zh-CN" altLang="en-US" dirty="0">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1496060" y="1922780"/>
            <a:ext cx="7249795" cy="2038985"/>
          </a:xfrm>
          <a:prstGeom prst="rect">
            <a:avLst/>
          </a:prstGeom>
        </p:spPr>
      </p:pic>
      <p:graphicFrame>
        <p:nvGraphicFramePr>
          <p:cNvPr id="17"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8" name="组合 13"/>
          <p:cNvGrpSpPr/>
          <p:nvPr/>
        </p:nvGrpSpPr>
        <p:grpSpPr>
          <a:xfrm>
            <a:off x="0" y="2976319"/>
            <a:ext cx="1268413" cy="983383"/>
            <a:chOff x="0" y="322086"/>
            <a:chExt cx="1691680" cy="1308967"/>
          </a:xfrm>
        </p:grpSpPr>
        <p:sp>
          <p:nvSpPr>
            <p:cNvPr id="19" name="矩形 14"/>
            <p:cNvSpPr/>
            <p:nvPr/>
          </p:nvSpPr>
          <p:spPr>
            <a:xfrm>
              <a:off x="0" y="785030"/>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14</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270002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1899285"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TodoList demo</a:t>
            </a:r>
            <a:endParaRPr lang="zh-CN" altLang="en-US" dirty="0">
              <a:latin typeface="Arial" panose="020B0604020202020204" pitchFamily="34" charset="0"/>
            </a:endParaRPr>
          </a:p>
        </p:txBody>
      </p:sp>
      <p:pic>
        <p:nvPicPr>
          <p:cNvPr id="5" name="图片 4"/>
          <p:cNvPicPr>
            <a:picLocks noChangeAspect="1"/>
          </p:cNvPicPr>
          <p:nvPr/>
        </p:nvPicPr>
        <p:blipFill>
          <a:blip r:embed="rId3"/>
          <a:stretch>
            <a:fillRect/>
          </a:stretch>
        </p:blipFill>
        <p:spPr>
          <a:xfrm>
            <a:off x="2478405" y="1466215"/>
            <a:ext cx="5334635" cy="3164840"/>
          </a:xfrm>
          <a:prstGeom prst="rect">
            <a:avLst/>
          </a:prstGeom>
        </p:spPr>
      </p:pic>
      <p:graphicFrame>
        <p:nvGraphicFramePr>
          <p:cNvPr id="17"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8" name="组合 13"/>
          <p:cNvGrpSpPr/>
          <p:nvPr/>
        </p:nvGrpSpPr>
        <p:grpSpPr>
          <a:xfrm>
            <a:off x="0" y="2976319"/>
            <a:ext cx="1268413" cy="983383"/>
            <a:chOff x="0" y="322086"/>
            <a:chExt cx="1691680" cy="1308967"/>
          </a:xfrm>
        </p:grpSpPr>
        <p:sp>
          <p:nvSpPr>
            <p:cNvPr id="19" name="矩形 14"/>
            <p:cNvSpPr/>
            <p:nvPr/>
          </p:nvSpPr>
          <p:spPr>
            <a:xfrm>
              <a:off x="0" y="785030"/>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15</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3208655"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2922905"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Confirm the transaction</a:t>
            </a:r>
            <a:endParaRPr lang="zh-CN" altLang="en-US" dirty="0">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5400675" y="656590"/>
            <a:ext cx="2324735" cy="4154170"/>
          </a:xfrm>
          <a:prstGeom prst="rect">
            <a:avLst/>
          </a:prstGeom>
        </p:spPr>
      </p:pic>
      <p:graphicFrame>
        <p:nvGraphicFramePr>
          <p:cNvPr id="19"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20" name="组合 13"/>
          <p:cNvGrpSpPr/>
          <p:nvPr/>
        </p:nvGrpSpPr>
        <p:grpSpPr>
          <a:xfrm>
            <a:off x="0" y="2976319"/>
            <a:ext cx="1268413" cy="983383"/>
            <a:chOff x="0" y="322086"/>
            <a:chExt cx="1691680" cy="1308967"/>
          </a:xfrm>
        </p:grpSpPr>
        <p:sp>
          <p:nvSpPr>
            <p:cNvPr id="21" name="矩形 14"/>
            <p:cNvSpPr/>
            <p:nvPr/>
          </p:nvSpPr>
          <p:spPr>
            <a:xfrm>
              <a:off x="0" y="785030"/>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16</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latin typeface="Arial" panose="020B0604020202020204" pitchFamily="34" charset="0"/>
                <a:ea typeface="微软雅黑" panose="020B0503020204020204" pitchFamily="34" charset="-122"/>
              </a:rPr>
              <a:t>Todolist running on Ethereum </a:t>
            </a:r>
          </a:p>
        </p:txBody>
      </p:sp>
      <p:sp>
        <p:nvSpPr>
          <p:cNvPr id="4107" name="圆角矩形 29"/>
          <p:cNvSpPr/>
          <p:nvPr/>
        </p:nvSpPr>
        <p:spPr>
          <a:xfrm>
            <a:off x="1553210" y="764540"/>
            <a:ext cx="511175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665288" y="816610"/>
            <a:ext cx="4702810" cy="403860"/>
          </a:xfrm>
          <a:prstGeom prst="rect">
            <a:avLst/>
          </a:prstGeom>
          <a:noFill/>
          <a:ln w="9525">
            <a:noFill/>
          </a:ln>
        </p:spPr>
        <p:txBody>
          <a:bodyPr wrap="none" lIns="81614" tIns="40807" rIns="81614" bIns="40807">
            <a:spAutoFit/>
          </a:bodyPr>
          <a:lstStyle/>
          <a:p>
            <a:pPr algn="l" eaLnBrk="1" hangingPunct="1"/>
            <a:r>
              <a:rPr lang="en-US" altLang="zh-CN" sz="2100">
                <a:sym typeface="+mn-ea"/>
              </a:rPr>
              <a:t>Check my account/blocks/transactions</a:t>
            </a:r>
            <a:endParaRPr lang="zh-CN" altLang="en-US" dirty="0">
              <a:latin typeface="Arial" panose="020B0604020202020204" pitchFamily="34" charset="0"/>
            </a:endParaRPr>
          </a:p>
        </p:txBody>
      </p:sp>
      <p:pic>
        <p:nvPicPr>
          <p:cNvPr id="3" name="图片 2"/>
          <p:cNvPicPr>
            <a:picLocks noChangeAspect="1"/>
          </p:cNvPicPr>
          <p:nvPr/>
        </p:nvPicPr>
        <p:blipFill>
          <a:blip r:embed="rId3"/>
          <a:stretch>
            <a:fillRect/>
          </a:stretch>
        </p:blipFill>
        <p:spPr>
          <a:xfrm>
            <a:off x="3486150" y="1393190"/>
            <a:ext cx="3382645" cy="1339215"/>
          </a:xfrm>
          <a:prstGeom prst="rect">
            <a:avLst/>
          </a:prstGeom>
        </p:spPr>
      </p:pic>
      <p:pic>
        <p:nvPicPr>
          <p:cNvPr id="4" name="图片 3"/>
          <p:cNvPicPr>
            <a:picLocks noChangeAspect="1"/>
          </p:cNvPicPr>
          <p:nvPr/>
        </p:nvPicPr>
        <p:blipFill>
          <a:blip r:embed="rId4"/>
          <a:stretch>
            <a:fillRect/>
          </a:stretch>
        </p:blipFill>
        <p:spPr>
          <a:xfrm>
            <a:off x="1301115" y="3060065"/>
            <a:ext cx="3880485" cy="1238250"/>
          </a:xfrm>
          <a:prstGeom prst="rect">
            <a:avLst/>
          </a:prstGeom>
        </p:spPr>
      </p:pic>
      <p:pic>
        <p:nvPicPr>
          <p:cNvPr id="6" name="图片 5"/>
          <p:cNvPicPr>
            <a:picLocks noChangeAspect="1"/>
          </p:cNvPicPr>
          <p:nvPr/>
        </p:nvPicPr>
        <p:blipFill>
          <a:blip r:embed="rId5"/>
          <a:stretch>
            <a:fillRect/>
          </a:stretch>
        </p:blipFill>
        <p:spPr>
          <a:xfrm>
            <a:off x="5280025" y="3049905"/>
            <a:ext cx="3787775" cy="1310640"/>
          </a:xfrm>
          <a:prstGeom prst="rect">
            <a:avLst/>
          </a:prstGeom>
        </p:spPr>
      </p:pic>
      <p:graphicFrame>
        <p:nvGraphicFramePr>
          <p:cNvPr id="18"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200" b="0"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成果与运用</a:t>
                      </a:r>
                      <a:endParaRPr kumimoji="0" lang="zh-CN" altLang="zh-CN" sz="1200" b="1" i="0" u="none" strike="noStrike" cap="none" normalizeH="0" baseline="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9" name="组合 13"/>
          <p:cNvGrpSpPr/>
          <p:nvPr/>
        </p:nvGrpSpPr>
        <p:grpSpPr>
          <a:xfrm>
            <a:off x="0" y="2976319"/>
            <a:ext cx="1268413" cy="983383"/>
            <a:chOff x="0" y="322086"/>
            <a:chExt cx="1691680" cy="1308967"/>
          </a:xfrm>
        </p:grpSpPr>
        <p:sp>
          <p:nvSpPr>
            <p:cNvPr id="20" name="矩形 14"/>
            <p:cNvSpPr/>
            <p:nvPr/>
          </p:nvSpPr>
          <p:spPr>
            <a:xfrm>
              <a:off x="0" y="785030"/>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17</a:t>
            </a:fld>
            <a:endParaRPr lang="zh-CN" altLang="en-US" sz="2400" b="1" dirty="0">
              <a:solidFill>
                <a:schemeClr val="tx2"/>
              </a:solidFill>
            </a:endParaRPr>
          </a:p>
        </p:txBody>
      </p:sp>
      <p:sp>
        <p:nvSpPr>
          <p:cNvPr id="3481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34851" name="等腰三角形 16"/>
          <p:cNvSpPr/>
          <p:nvPr/>
        </p:nvSpPr>
        <p:spPr>
          <a:xfrm rot="16200000">
            <a:off x="1160470" y="4165585"/>
            <a:ext cx="107904" cy="107982"/>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3483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3483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35874" name="直接连接符 13"/>
          <p:cNvSpPr/>
          <p:nvPr/>
        </p:nvSpPr>
        <p:spPr>
          <a:xfrm>
            <a:off x="0" y="371475"/>
            <a:ext cx="2700020" cy="635"/>
          </a:xfrm>
          <a:prstGeom prst="line">
            <a:avLst/>
          </a:prstGeom>
          <a:ln w="25400" cap="flat" cmpd="sng">
            <a:solidFill>
              <a:srgbClr val="314865"/>
            </a:solidFill>
            <a:prstDash val="solid"/>
            <a:miter/>
            <a:headEnd type="none" w="med" len="med"/>
            <a:tailEnd type="none" w="med" len="med"/>
          </a:ln>
        </p:spPr>
      </p:sp>
      <p:sp>
        <p:nvSpPr>
          <p:cNvPr id="35875" name="直接连接符 14"/>
          <p:cNvSpPr/>
          <p:nvPr/>
        </p:nvSpPr>
        <p:spPr>
          <a:xfrm>
            <a:off x="6458585" y="371475"/>
            <a:ext cx="2685415" cy="635"/>
          </a:xfrm>
          <a:prstGeom prst="line">
            <a:avLst/>
          </a:prstGeom>
          <a:ln w="25400" cap="flat" cmpd="sng">
            <a:solidFill>
              <a:srgbClr val="314865"/>
            </a:solidFill>
            <a:prstDash val="solid"/>
            <a:miter/>
            <a:headEnd type="none" w="med" len="med"/>
            <a:tailEnd type="none" w="med" len="med"/>
          </a:ln>
        </p:spPr>
      </p:sp>
      <p:sp>
        <p:nvSpPr>
          <p:cNvPr id="35876" name="TextBox 500"/>
          <p:cNvSpPr/>
          <p:nvPr/>
        </p:nvSpPr>
        <p:spPr>
          <a:xfrm>
            <a:off x="2593340" y="155575"/>
            <a:ext cx="4079875" cy="398780"/>
          </a:xfrm>
          <a:prstGeom prst="rect">
            <a:avLst/>
          </a:prstGeom>
          <a:noFill/>
          <a:ln w="9525">
            <a:noFill/>
          </a:ln>
        </p:spPr>
        <p:txBody>
          <a:bodyPr wrap="square">
            <a:spAutoFit/>
          </a:bodyPr>
          <a:lstStyle/>
          <a:p>
            <a:pPr algn="ctr" eaLnBrk="1" hangingPunct="1"/>
            <a:r>
              <a:rPr lang="en-US" altLang="zh-CN" sz="2000" b="1" dirty="0">
                <a:solidFill>
                  <a:srgbClr val="314865"/>
                </a:solidFill>
                <a:ea typeface="微软雅黑" panose="020B0503020204020204" pitchFamily="34" charset="-122"/>
                <a:sym typeface="+mn-ea"/>
              </a:rPr>
              <a:t>Improvement of Blochain3.0</a:t>
            </a:r>
            <a:endParaRPr lang="zh-CN" altLang="en-US" sz="2000" b="1" dirty="0">
              <a:solidFill>
                <a:srgbClr val="314865"/>
              </a:solidFill>
              <a:latin typeface="Arial" panose="020B0604020202020204" pitchFamily="34" charset="0"/>
              <a:ea typeface="微软雅黑" panose="020B0503020204020204" pitchFamily="34" charset="-122"/>
            </a:endParaRPr>
          </a:p>
        </p:txBody>
      </p:sp>
      <p:sp>
        <p:nvSpPr>
          <p:cNvPr id="23" name="文本框 22"/>
          <p:cNvSpPr txBox="1"/>
          <p:nvPr/>
        </p:nvSpPr>
        <p:spPr>
          <a:xfrm>
            <a:off x="1551244" y="863590"/>
            <a:ext cx="6486861" cy="2677656"/>
          </a:xfrm>
          <a:prstGeom prst="rect">
            <a:avLst/>
          </a:prstGeom>
          <a:noFill/>
        </p:spPr>
        <p:txBody>
          <a:bodyPr wrap="square" rtlCol="0">
            <a:spAutoFit/>
          </a:bodyPr>
          <a:lstStyle/>
          <a:p>
            <a:pPr algn="just"/>
            <a:r>
              <a:rPr kumimoji="1" lang="en-US" altLang="zh-CN" sz="2400" b="1" dirty="0"/>
              <a:t>Main problem</a:t>
            </a:r>
          </a:p>
          <a:p>
            <a:pPr algn="just"/>
            <a:endParaRPr kumimoji="1" lang="en-US" altLang="zh-CN" sz="2400" b="1" dirty="0"/>
          </a:p>
          <a:p>
            <a:pPr marL="342900" indent="-342900" algn="just">
              <a:buFont typeface="Wingdings" panose="05000000000000000000" pitchFamily="2" charset="2"/>
              <a:buChar char="p"/>
            </a:pPr>
            <a:r>
              <a:rPr kumimoji="1" lang="en-US" altLang="zh-CN" sz="2400" dirty="0"/>
              <a:t>Scalability issues ——</a:t>
            </a:r>
            <a:r>
              <a:rPr kumimoji="1" lang="zh-CN" altLang="en-US" sz="2400" dirty="0"/>
              <a:t> </a:t>
            </a:r>
            <a:r>
              <a:rPr kumimoji="1" lang="en-US" altLang="zh-CN" sz="2400" dirty="0"/>
              <a:t>Low throughput and high transaction latency</a:t>
            </a:r>
          </a:p>
          <a:p>
            <a:pPr marL="342900" indent="-342900" algn="just">
              <a:buFont typeface="Wingdings" panose="05000000000000000000" pitchFamily="2" charset="2"/>
              <a:buChar char="p"/>
            </a:pPr>
            <a:endParaRPr kumimoji="1" lang="en-US" altLang="zh-CN" sz="2400" dirty="0"/>
          </a:p>
          <a:p>
            <a:pPr marL="342900" indent="-342900" algn="just">
              <a:buFont typeface="Wingdings" panose="05000000000000000000" pitchFamily="2" charset="2"/>
              <a:buChar char="p"/>
            </a:pPr>
            <a:r>
              <a:rPr kumimoji="1" lang="en-GB" altLang="zh-CN" sz="2400" dirty="0"/>
              <a:t>Lack Interoperability between distinct blockchains</a:t>
            </a:r>
            <a:endParaRPr kumimoji="1" lang="en-US" altLang="zh-CN" sz="2400" dirty="0"/>
          </a:p>
        </p:txBody>
      </p:sp>
      <p:graphicFrame>
        <p:nvGraphicFramePr>
          <p:cNvPr id="18" name="Group 3"/>
          <p:cNvGraphicFramePr>
            <a:graphicFrameLocks noGrp="1"/>
          </p:cNvGraphicFramePr>
          <p:nvPr/>
        </p:nvGraphicFramePr>
        <p:xfrm>
          <a:off x="0" y="1209675"/>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9" name="组合 13"/>
          <p:cNvGrpSpPr/>
          <p:nvPr/>
        </p:nvGrpSpPr>
        <p:grpSpPr>
          <a:xfrm>
            <a:off x="-1" y="3233494"/>
            <a:ext cx="1268414" cy="1567719"/>
            <a:chOff x="-1" y="322086"/>
            <a:chExt cx="1691681" cy="2086768"/>
          </a:xfrm>
        </p:grpSpPr>
        <p:sp>
          <p:nvSpPr>
            <p:cNvPr id="20" name="矩形 14"/>
            <p:cNvSpPr/>
            <p:nvPr/>
          </p:nvSpPr>
          <p:spPr>
            <a:xfrm>
              <a:off x="-1" y="1562831"/>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Blockchain 3.0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18</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ea typeface="微软雅黑" panose="020B0503020204020204" pitchFamily="34" charset="-122"/>
                <a:sym typeface="+mn-ea"/>
              </a:rPr>
              <a:t>Improvement of Blochain3.0</a:t>
            </a:r>
            <a:endParaRPr lang="zh-CN" altLang="en-US" sz="2000" b="1" dirty="0">
              <a:solidFill>
                <a:srgbClr val="314865"/>
              </a:solidFill>
              <a:ea typeface="微软雅黑" panose="020B0503020204020204" pitchFamily="34" charset="-122"/>
            </a:endParaRPr>
          </a:p>
        </p:txBody>
      </p:sp>
      <p:sp>
        <p:nvSpPr>
          <p:cNvPr id="4107" name="圆角矩形 29"/>
          <p:cNvSpPr/>
          <p:nvPr/>
        </p:nvSpPr>
        <p:spPr>
          <a:xfrm>
            <a:off x="1553211" y="764540"/>
            <a:ext cx="2024670"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768230" y="895130"/>
            <a:ext cx="1594631" cy="482521"/>
          </a:xfrm>
          <a:prstGeom prst="rect">
            <a:avLst/>
          </a:prstGeom>
          <a:noFill/>
          <a:ln w="9525">
            <a:noFill/>
          </a:ln>
        </p:spPr>
        <p:txBody>
          <a:bodyPr wrap="square" lIns="81614" tIns="40807" rIns="81614" bIns="40807">
            <a:spAutoFit/>
          </a:bodyPr>
          <a:lstStyle/>
          <a:p>
            <a:r>
              <a:rPr lang="en-GB" altLang="zh-CN" b="1" dirty="0"/>
              <a:t>Scalability issues</a:t>
            </a:r>
          </a:p>
          <a:p>
            <a:endParaRPr lang="en-GB" altLang="zh-CN" b="1" dirty="0"/>
          </a:p>
        </p:txBody>
      </p:sp>
      <p:sp>
        <p:nvSpPr>
          <p:cNvPr id="4" name="文本框 3"/>
          <p:cNvSpPr txBox="1"/>
          <p:nvPr/>
        </p:nvSpPr>
        <p:spPr>
          <a:xfrm>
            <a:off x="1512888" y="1508241"/>
            <a:ext cx="3328642" cy="3785652"/>
          </a:xfrm>
          <a:prstGeom prst="rect">
            <a:avLst/>
          </a:prstGeom>
          <a:noFill/>
        </p:spPr>
        <p:txBody>
          <a:bodyPr wrap="square" rtlCol="0">
            <a:spAutoFit/>
          </a:bodyPr>
          <a:lstStyle/>
          <a:p>
            <a:r>
              <a:rPr lang="en-GB" altLang="zh-CN" sz="1200" dirty="0"/>
              <a:t>Classify existing scaling solutions for blockchain by level</a:t>
            </a:r>
            <a:r>
              <a:rPr lang="zh-CN" altLang="en-US" sz="1200" dirty="0"/>
              <a:t> </a:t>
            </a:r>
            <a:r>
              <a:rPr lang="en-US" altLang="zh-CN" sz="1200" dirty="0"/>
              <a:t>[1]</a:t>
            </a:r>
            <a:endParaRPr lang="en-GB" altLang="zh-CN" sz="1200" dirty="0"/>
          </a:p>
          <a:p>
            <a:endParaRPr lang="en-GB" altLang="zh-CN" sz="1200" dirty="0"/>
          </a:p>
          <a:p>
            <a:pPr marL="285750" indent="-285750">
              <a:buFont typeface="Wingdings" panose="05000000000000000000" pitchFamily="2" charset="2"/>
              <a:buChar char="Ø"/>
            </a:pPr>
            <a:r>
              <a:rPr lang="en-GB" altLang="zh-CN" sz="1200" dirty="0"/>
              <a:t>Layer1 focuses on consensus, network and data structure of blockchain, all of which are executed on-chain.</a:t>
            </a:r>
          </a:p>
          <a:p>
            <a:endParaRPr lang="en-GB" altLang="zh-CN" sz="1200" dirty="0"/>
          </a:p>
          <a:p>
            <a:pPr marL="285750" indent="-285750">
              <a:buFont typeface="Wingdings" panose="05000000000000000000" pitchFamily="2" charset="2"/>
              <a:buChar char="Ø"/>
            </a:pPr>
            <a:r>
              <a:rPr lang="en-GB" altLang="zh-CN" sz="1200" dirty="0"/>
              <a:t>Layer2 seeks the opportunity to scale out blockchain by off-chain methods such as off-chain, channel, side-chain and cross-chain protocols.</a:t>
            </a:r>
          </a:p>
          <a:p>
            <a:endParaRPr lang="en-GB" altLang="zh-CN" sz="1200" dirty="0"/>
          </a:p>
          <a:p>
            <a:r>
              <a:rPr lang="en-GB" altLang="zh-CN" sz="1200" dirty="0"/>
              <a:t>[1] Q. Zhou, H. Huang, Z. Zheng and J. </a:t>
            </a:r>
            <a:r>
              <a:rPr lang="en-GB" altLang="zh-CN" sz="1200" dirty="0" err="1"/>
              <a:t>Bian</a:t>
            </a:r>
            <a:r>
              <a:rPr lang="en-GB" altLang="zh-CN" sz="1200" dirty="0"/>
              <a:t>, "Solutions to Scalability of Blockchain: A Survey," in IEEE Access, vol. 8, pp. 16440-16455, 2020, </a:t>
            </a:r>
            <a:r>
              <a:rPr lang="en-GB" altLang="zh-CN" sz="1200" dirty="0" err="1"/>
              <a:t>doi</a:t>
            </a:r>
            <a:r>
              <a:rPr lang="en-GB" altLang="zh-CN" sz="1200" dirty="0"/>
              <a:t>: 10.1109/ACCESS.2020.2967218.</a:t>
            </a:r>
          </a:p>
          <a:p>
            <a:pPr marL="285750" indent="-285750">
              <a:buFont typeface="Wingdings" panose="05000000000000000000" pitchFamily="2" charset="2"/>
              <a:buChar char="Ø"/>
            </a:pPr>
            <a:endParaRPr lang="en-GB" altLang="zh-CN" sz="1200" dirty="0"/>
          </a:p>
          <a:p>
            <a:r>
              <a:rPr lang="en-GB" altLang="zh-CN" sz="1200" dirty="0"/>
              <a:t>	</a:t>
            </a:r>
          </a:p>
          <a:p>
            <a:endParaRPr lang="en-GB" altLang="zh-CN" sz="1200" dirty="0"/>
          </a:p>
        </p:txBody>
      </p:sp>
      <p:pic>
        <p:nvPicPr>
          <p:cNvPr id="5" name="图片 4"/>
          <p:cNvPicPr>
            <a:picLocks noChangeAspect="1"/>
          </p:cNvPicPr>
          <p:nvPr/>
        </p:nvPicPr>
        <p:blipFill>
          <a:blip r:embed="rId3"/>
          <a:stretch>
            <a:fillRect/>
          </a:stretch>
        </p:blipFill>
        <p:spPr>
          <a:xfrm>
            <a:off x="5163538" y="1167091"/>
            <a:ext cx="3356138" cy="3119159"/>
          </a:xfrm>
          <a:prstGeom prst="rect">
            <a:avLst/>
          </a:prstGeom>
        </p:spPr>
      </p:pic>
      <p:sp>
        <p:nvSpPr>
          <p:cNvPr id="17" name="等腰三角形 16"/>
          <p:cNvSpPr/>
          <p:nvPr/>
        </p:nvSpPr>
        <p:spPr>
          <a:xfrm rot="16200000">
            <a:off x="1160470" y="4165585"/>
            <a:ext cx="107904" cy="107982"/>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18" name="Group 3"/>
          <p:cNvGraphicFramePr>
            <a:graphicFrameLocks noGrp="1"/>
          </p:cNvGraphicFramePr>
          <p:nvPr/>
        </p:nvGraphicFramePr>
        <p:xfrm>
          <a:off x="0" y="1209675"/>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9" name="组合 13"/>
          <p:cNvGrpSpPr/>
          <p:nvPr/>
        </p:nvGrpSpPr>
        <p:grpSpPr>
          <a:xfrm>
            <a:off x="-1" y="3233494"/>
            <a:ext cx="1268414" cy="1567719"/>
            <a:chOff x="-1" y="322086"/>
            <a:chExt cx="1691681" cy="2086768"/>
          </a:xfrm>
        </p:grpSpPr>
        <p:sp>
          <p:nvSpPr>
            <p:cNvPr id="20" name="矩形 14"/>
            <p:cNvSpPr/>
            <p:nvPr/>
          </p:nvSpPr>
          <p:spPr>
            <a:xfrm>
              <a:off x="-1" y="1562831"/>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Blockchain 3.0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19</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ea typeface="微软雅黑" panose="020B0503020204020204" pitchFamily="34" charset="-122"/>
                <a:sym typeface="+mn-ea"/>
              </a:rPr>
              <a:t>Improvement of Blochain3.0</a:t>
            </a:r>
            <a:endParaRPr lang="zh-CN" altLang="en-US" sz="2000" b="1" dirty="0">
              <a:solidFill>
                <a:srgbClr val="314865"/>
              </a:solidFill>
              <a:ea typeface="微软雅黑" panose="020B0503020204020204" pitchFamily="34" charset="-122"/>
            </a:endParaRPr>
          </a:p>
        </p:txBody>
      </p:sp>
      <p:sp>
        <p:nvSpPr>
          <p:cNvPr id="4107" name="圆角矩形 29"/>
          <p:cNvSpPr/>
          <p:nvPr/>
        </p:nvSpPr>
        <p:spPr>
          <a:xfrm>
            <a:off x="1553210" y="764540"/>
            <a:ext cx="2478405"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768230" y="895130"/>
            <a:ext cx="2534829" cy="682575"/>
          </a:xfrm>
          <a:prstGeom prst="rect">
            <a:avLst/>
          </a:prstGeom>
          <a:noFill/>
          <a:ln w="9525">
            <a:noFill/>
          </a:ln>
        </p:spPr>
        <p:txBody>
          <a:bodyPr wrap="square" lIns="81614" tIns="40807" rIns="81614" bIns="40807">
            <a:spAutoFit/>
          </a:bodyPr>
          <a:lstStyle/>
          <a:p>
            <a:r>
              <a:rPr lang="en-GB" altLang="zh-CN" b="1" dirty="0"/>
              <a:t>Acyclic Graphs (DAGs)</a:t>
            </a:r>
          </a:p>
          <a:p>
            <a:endParaRPr lang="en-GB" altLang="zh-CN" b="1" dirty="0"/>
          </a:p>
          <a:p>
            <a:endParaRPr lang="en-GB" altLang="zh-CN" b="1" dirty="0"/>
          </a:p>
        </p:txBody>
      </p:sp>
      <p:sp>
        <p:nvSpPr>
          <p:cNvPr id="4" name="文本框 3"/>
          <p:cNvSpPr txBox="1"/>
          <p:nvPr/>
        </p:nvSpPr>
        <p:spPr>
          <a:xfrm>
            <a:off x="1553210" y="1628755"/>
            <a:ext cx="6486861" cy="3416320"/>
          </a:xfrm>
          <a:prstGeom prst="rect">
            <a:avLst/>
          </a:prstGeom>
          <a:noFill/>
        </p:spPr>
        <p:txBody>
          <a:bodyPr wrap="square" rtlCol="0">
            <a:spAutoFit/>
          </a:bodyPr>
          <a:lstStyle/>
          <a:p>
            <a:pPr marL="285750" indent="-285750" algn="just">
              <a:buFont typeface="Wingdings" panose="05000000000000000000" pitchFamily="2" charset="2"/>
              <a:buChar char="n"/>
            </a:pPr>
            <a:r>
              <a:rPr lang="en-GB" altLang="zh-CN" sz="2400" dirty="0"/>
              <a:t>As the name implies, the information on a DAG-based network flows </a:t>
            </a:r>
            <a:r>
              <a:rPr lang="en-GB" altLang="zh-CN" sz="2400" dirty="0" err="1"/>
              <a:t>acyclically</a:t>
            </a:r>
            <a:r>
              <a:rPr lang="en-GB" altLang="zh-CN" sz="2400" dirty="0"/>
              <a:t>.</a:t>
            </a:r>
          </a:p>
          <a:p>
            <a:pPr marL="285750" indent="-285750" algn="just">
              <a:buFont typeface="Wingdings" panose="05000000000000000000" pitchFamily="2" charset="2"/>
              <a:buChar char="n"/>
            </a:pPr>
            <a:endParaRPr lang="en-GB" altLang="zh-CN" sz="2400" dirty="0"/>
          </a:p>
          <a:p>
            <a:pPr marL="285750" indent="-285750" algn="just">
              <a:buFont typeface="Wingdings" panose="05000000000000000000" pitchFamily="2" charset="2"/>
              <a:buChar char="n"/>
            </a:pPr>
            <a:r>
              <a:rPr lang="en-GB" altLang="zh-CN" sz="2400" dirty="0"/>
              <a:t>Such a structure eliminates the block times, which is 10 minutes for bitcoins and 20 seconds for Ethereum, thereby allowing transactions to get processed almost in real-time. </a:t>
            </a:r>
          </a:p>
          <a:p>
            <a:pPr marL="285750" indent="-285750" algn="just">
              <a:buFont typeface="Wingdings" panose="05000000000000000000" pitchFamily="2" charset="2"/>
              <a:buChar char="n"/>
            </a:pPr>
            <a:endParaRPr kumimoji="1" lang="zh-CN" altLang="en-US" sz="2400" dirty="0"/>
          </a:p>
        </p:txBody>
      </p:sp>
      <p:sp>
        <p:nvSpPr>
          <p:cNvPr id="16" name="等腰三角形 16"/>
          <p:cNvSpPr/>
          <p:nvPr/>
        </p:nvSpPr>
        <p:spPr>
          <a:xfrm rot="16200000">
            <a:off x="1160470" y="4165585"/>
            <a:ext cx="107904" cy="107982"/>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17" name="Group 3"/>
          <p:cNvGraphicFramePr>
            <a:graphicFrameLocks noGrp="1"/>
          </p:cNvGraphicFramePr>
          <p:nvPr/>
        </p:nvGraphicFramePr>
        <p:xfrm>
          <a:off x="0" y="1209675"/>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8" name="组合 13"/>
          <p:cNvGrpSpPr/>
          <p:nvPr/>
        </p:nvGrpSpPr>
        <p:grpSpPr>
          <a:xfrm>
            <a:off x="-1" y="3233494"/>
            <a:ext cx="1268414" cy="1567719"/>
            <a:chOff x="-1" y="322086"/>
            <a:chExt cx="1691681" cy="2086768"/>
          </a:xfrm>
        </p:grpSpPr>
        <p:sp>
          <p:nvSpPr>
            <p:cNvPr id="19" name="矩形 14"/>
            <p:cNvSpPr/>
            <p:nvPr/>
          </p:nvSpPr>
          <p:spPr>
            <a:xfrm>
              <a:off x="-1" y="1562831"/>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Blockchain 3.0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spcBef>
                <a:spcPct val="0"/>
              </a:spcBef>
              <a:spcAft>
                <a:spcPct val="0"/>
              </a:spcAft>
            </a:pPr>
            <a:fld id="{E2127794-5ADE-0149-A3D4-4B98099B80A8}" type="slidenum">
              <a:rPr lang="zh-CN" altLang="en-US" sz="2400">
                <a:solidFill>
                  <a:schemeClr val="tx2"/>
                </a:solidFill>
                <a:ea typeface="宋体" panose="02010600030101010101" pitchFamily="2" charset="-122"/>
              </a:rPr>
              <a:t>2</a:t>
            </a:fld>
            <a:endParaRPr lang="en-US" altLang="zh-CN" sz="1800" b="0">
              <a:ea typeface="宋体" panose="02010600030101010101" pitchFamily="2" charset="-122"/>
            </a:endParaRPr>
          </a:p>
        </p:txBody>
      </p:sp>
      <p:sp>
        <p:nvSpPr>
          <p:cNvPr id="2" name="Rectangle 12"/>
          <p:cNvSpPr>
            <a:spLocks noChangeArrowheads="1"/>
          </p:cNvSpPr>
          <p:nvPr/>
        </p:nvSpPr>
        <p:spPr bwMode="auto">
          <a:xfrm>
            <a:off x="8247063" y="1357313"/>
            <a:ext cx="900112" cy="2093912"/>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099" name="Freeform 13"/>
          <p:cNvSpPr>
            <a:spLocks noChangeArrowheads="1"/>
          </p:cNvSpPr>
          <p:nvPr/>
        </p:nvSpPr>
        <p:spPr bwMode="auto">
          <a:xfrm>
            <a:off x="0" y="1357313"/>
            <a:ext cx="1462088" cy="2093912"/>
          </a:xfrm>
          <a:custGeom>
            <a:avLst/>
            <a:gdLst>
              <a:gd name="T0" fmla="*/ 2147483646 w 2055"/>
              <a:gd name="T1" fmla="*/ 2147483646 h 3548"/>
              <a:gd name="T2" fmla="*/ 0 w 2055"/>
              <a:gd name="T3" fmla="*/ 2147483646 h 3548"/>
              <a:gd name="T4" fmla="*/ 0 w 2055"/>
              <a:gd name="T5" fmla="*/ 0 h 3548"/>
              <a:gd name="T6" fmla="*/ 2147483646 w 2055"/>
              <a:gd name="T7" fmla="*/ 0 h 3548"/>
              <a:gd name="T8" fmla="*/ 2147483646 w 2055"/>
              <a:gd name="T9" fmla="*/ 2147483646 h 3548"/>
              <a:gd name="T10" fmla="*/ 2147483646 w 2055"/>
              <a:gd name="T11" fmla="*/ 2147483646 h 3548"/>
              <a:gd name="T12" fmla="*/ 0 60000 65536"/>
              <a:gd name="T13" fmla="*/ 0 60000 65536"/>
              <a:gd name="T14" fmla="*/ 0 60000 65536"/>
              <a:gd name="T15" fmla="*/ 0 60000 65536"/>
              <a:gd name="T16" fmla="*/ 0 60000 65536"/>
              <a:gd name="T17" fmla="*/ 0 60000 65536"/>
              <a:gd name="T18" fmla="*/ 0 w 2055"/>
              <a:gd name="T19" fmla="*/ 0 h 3548"/>
              <a:gd name="T20" fmla="*/ 2055 w 2055"/>
              <a:gd name="T21" fmla="*/ 3548 h 3548"/>
            </a:gdLst>
            <a:ahLst/>
            <a:cxnLst>
              <a:cxn ang="T12">
                <a:pos x="T0" y="T1"/>
              </a:cxn>
              <a:cxn ang="T13">
                <a:pos x="T2" y="T3"/>
              </a:cxn>
              <a:cxn ang="T14">
                <a:pos x="T4" y="T5"/>
              </a:cxn>
              <a:cxn ang="T15">
                <a:pos x="T6" y="T7"/>
              </a:cxn>
              <a:cxn ang="T16">
                <a:pos x="T8" y="T9"/>
              </a:cxn>
              <a:cxn ang="T17">
                <a:pos x="T10" y="T11"/>
              </a:cxn>
            </a:cxnLst>
            <a:rect l="T18" t="T19" r="T20" b="T21"/>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4100" name="Freeform 19"/>
          <p:cNvSpPr>
            <a:spLocks noChangeArrowheads="1"/>
          </p:cNvSpPr>
          <p:nvPr/>
        </p:nvSpPr>
        <p:spPr bwMode="auto">
          <a:xfrm>
            <a:off x="2538413" y="-317500"/>
            <a:ext cx="1030287" cy="5187950"/>
          </a:xfrm>
          <a:custGeom>
            <a:avLst/>
            <a:gdLst>
              <a:gd name="T0" fmla="*/ 0 w 1703"/>
              <a:gd name="T1" fmla="*/ 0 h 9079"/>
              <a:gd name="T2" fmla="*/ 2147483646 w 1703"/>
              <a:gd name="T3" fmla="*/ 2147483646 h 9079"/>
              <a:gd name="T4" fmla="*/ 0 w 1703"/>
              <a:gd name="T5" fmla="*/ 2147483646 h 9079"/>
              <a:gd name="T6" fmla="*/ 0 60000 65536"/>
              <a:gd name="T7" fmla="*/ 0 60000 65536"/>
              <a:gd name="T8" fmla="*/ 0 60000 65536"/>
              <a:gd name="T9" fmla="*/ 0 w 1703"/>
              <a:gd name="T10" fmla="*/ 0 h 9079"/>
              <a:gd name="T11" fmla="*/ 1703 w 1703"/>
              <a:gd name="T12" fmla="*/ 9079 h 9079"/>
            </a:gdLst>
            <a:ahLst/>
            <a:cxnLst>
              <a:cxn ang="T6">
                <a:pos x="T0" y="T1"/>
              </a:cxn>
              <a:cxn ang="T7">
                <a:pos x="T2" y="T3"/>
              </a:cxn>
              <a:cxn ang="T8">
                <a:pos x="T4" y="T5"/>
              </a:cxn>
            </a:cxnLst>
            <a:rect l="T9" t="T10" r="T11" b="T12"/>
            <a:pathLst>
              <a:path w="1703" h="9079">
                <a:moveTo>
                  <a:pt x="0" y="0"/>
                </a:moveTo>
                <a:cubicBezTo>
                  <a:pt x="1060" y="1213"/>
                  <a:pt x="1703" y="2801"/>
                  <a:pt x="1703" y="4539"/>
                </a:cubicBezTo>
                <a:cubicBezTo>
                  <a:pt x="1703" y="6277"/>
                  <a:pt x="1060" y="7865"/>
                  <a:pt x="0" y="9079"/>
                </a:cubicBezTo>
              </a:path>
            </a:pathLst>
          </a:custGeom>
          <a:noFill/>
          <a:ln w="8" cap="flat" cmpd="sng">
            <a:solidFill>
              <a:srgbClr val="2E2C2C"/>
            </a:solidFill>
            <a:prstDash val="dash"/>
            <a:miter lim="800000"/>
          </a:ln>
          <a:extLst>
            <a:ext uri="{909E8E84-426E-40DD-AFC4-6F175D3DCCD1}">
              <a14:hiddenFill xmlns:a14="http://schemas.microsoft.com/office/drawing/2010/main">
                <a:solidFill>
                  <a:srgbClr val="FFFFFF"/>
                </a:solidFill>
              </a14:hiddenFill>
            </a:ext>
          </a:extLst>
        </p:spPr>
        <p:txBody>
          <a:bodyPr lIns="81614" tIns="40807" rIns="81614" bIns="40807"/>
          <a:lstStyle/>
          <a:p>
            <a:endParaRPr lang="zh-CN" altLang="en-US"/>
          </a:p>
        </p:txBody>
      </p:sp>
      <p:sp>
        <p:nvSpPr>
          <p:cNvPr id="4101" name="椭圆 28"/>
          <p:cNvSpPr>
            <a:spLocks noChangeAspect="1"/>
          </p:cNvSpPr>
          <p:nvPr/>
        </p:nvSpPr>
        <p:spPr bwMode="auto">
          <a:xfrm>
            <a:off x="2994025" y="585788"/>
            <a:ext cx="574675" cy="547687"/>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2" name="椭圆 66"/>
          <p:cNvSpPr>
            <a:spLocks noChangeAspect="1"/>
          </p:cNvSpPr>
          <p:nvPr/>
        </p:nvSpPr>
        <p:spPr bwMode="auto">
          <a:xfrm>
            <a:off x="3181350" y="1219200"/>
            <a:ext cx="576263" cy="547688"/>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3" name="椭圆 67"/>
          <p:cNvSpPr>
            <a:spLocks noChangeAspect="1"/>
          </p:cNvSpPr>
          <p:nvPr/>
        </p:nvSpPr>
        <p:spPr bwMode="auto">
          <a:xfrm>
            <a:off x="3252788" y="1849438"/>
            <a:ext cx="576262" cy="547687"/>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4" name="椭圆 68"/>
          <p:cNvSpPr>
            <a:spLocks noChangeAspect="1"/>
          </p:cNvSpPr>
          <p:nvPr/>
        </p:nvSpPr>
        <p:spPr bwMode="auto">
          <a:xfrm>
            <a:off x="3225800" y="2481263"/>
            <a:ext cx="574675" cy="547687"/>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5" name="椭圆 69"/>
          <p:cNvSpPr>
            <a:spLocks noChangeAspect="1"/>
          </p:cNvSpPr>
          <p:nvPr/>
        </p:nvSpPr>
        <p:spPr bwMode="auto">
          <a:xfrm>
            <a:off x="3101975" y="3113088"/>
            <a:ext cx="574675" cy="547687"/>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6" name="椭圆 70"/>
          <p:cNvSpPr>
            <a:spLocks noChangeAspect="1"/>
          </p:cNvSpPr>
          <p:nvPr/>
        </p:nvSpPr>
        <p:spPr bwMode="auto">
          <a:xfrm>
            <a:off x="2873375" y="3743325"/>
            <a:ext cx="574675" cy="546100"/>
          </a:xfrm>
          <a:prstGeom prst="ellipse">
            <a:avLst/>
          </a:prstGeom>
          <a:solidFill>
            <a:srgbClr val="314865"/>
          </a:solidFill>
          <a:ln w="9525">
            <a:solidFill>
              <a:schemeClr val="tx1"/>
            </a:solidFill>
            <a:miter lim="800000"/>
          </a:ln>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7" name="圆角矩形 29"/>
          <p:cNvSpPr/>
          <p:nvPr/>
        </p:nvSpPr>
        <p:spPr bwMode="auto">
          <a:xfrm>
            <a:off x="3630613" y="642938"/>
            <a:ext cx="3624262" cy="455612"/>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5436A"/>
              </a:solidFill>
              <a:ea typeface="黑体" panose="02010609060101010101" pitchFamily="49" charset="-122"/>
              <a:sym typeface="黑体" panose="02010609060101010101" pitchFamily="49" charset="-122"/>
            </a:endParaRPr>
          </a:p>
        </p:txBody>
      </p:sp>
      <p:sp>
        <p:nvSpPr>
          <p:cNvPr id="4108" name="圆角矩形 72"/>
          <p:cNvSpPr/>
          <p:nvPr/>
        </p:nvSpPr>
        <p:spPr bwMode="auto">
          <a:xfrm>
            <a:off x="3860800" y="1263650"/>
            <a:ext cx="3225800" cy="457200"/>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09" name="圆角矩形 73"/>
          <p:cNvSpPr/>
          <p:nvPr/>
        </p:nvSpPr>
        <p:spPr bwMode="auto">
          <a:xfrm>
            <a:off x="3941763" y="1893888"/>
            <a:ext cx="3144837" cy="455612"/>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10" name="圆角矩形 74"/>
          <p:cNvSpPr/>
          <p:nvPr/>
        </p:nvSpPr>
        <p:spPr bwMode="auto">
          <a:xfrm>
            <a:off x="3910013" y="2535238"/>
            <a:ext cx="3176587" cy="457200"/>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11" name="圆角矩形 75"/>
          <p:cNvSpPr/>
          <p:nvPr/>
        </p:nvSpPr>
        <p:spPr bwMode="auto">
          <a:xfrm>
            <a:off x="3810000" y="3167063"/>
            <a:ext cx="3276600" cy="455612"/>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12" name="圆角矩形 76"/>
          <p:cNvSpPr/>
          <p:nvPr/>
        </p:nvSpPr>
        <p:spPr bwMode="auto">
          <a:xfrm>
            <a:off x="3546475" y="3802063"/>
            <a:ext cx="3540125" cy="457200"/>
          </a:xfrm>
          <a:prstGeom prst="roundRect">
            <a:avLst>
              <a:gd name="adj" fmla="val 50000"/>
            </a:avLst>
          </a:prstGeom>
          <a:noFill/>
          <a:ln w="9525">
            <a:solidFill>
              <a:srgbClr val="314865"/>
            </a:solidFill>
            <a:miter lim="800000"/>
          </a:ln>
          <a:extLst>
            <a:ext uri="{909E8E84-426E-40DD-AFC4-6F175D3DCCD1}">
              <a14:hiddenFill xmlns:a14="http://schemas.microsoft.com/office/drawing/2010/main">
                <a:solidFill>
                  <a:srgbClr val="FFFFFF"/>
                </a:solidFill>
              </a14:hiddenFill>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5436A"/>
              </a:solidFill>
              <a:ea typeface="黑体" panose="02010609060101010101" pitchFamily="49" charset="-122"/>
              <a:sym typeface="黑体" panose="02010609060101010101" pitchFamily="49" charset="-122"/>
            </a:endParaRPr>
          </a:p>
        </p:txBody>
      </p:sp>
      <p:sp>
        <p:nvSpPr>
          <p:cNvPr id="4113" name="TextBox 1"/>
          <p:cNvSpPr>
            <a:spLocks noChangeArrowheads="1"/>
          </p:cNvSpPr>
          <p:nvPr/>
        </p:nvSpPr>
        <p:spPr bwMode="auto">
          <a:xfrm>
            <a:off x="3708400" y="684213"/>
            <a:ext cx="34798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b="0" dirty="0">
                <a:solidFill>
                  <a:srgbClr val="05436A"/>
                </a:solidFill>
                <a:latin typeface="微软雅黑" panose="020B0503020204020204" pitchFamily="34" charset="-122"/>
                <a:sym typeface="微软雅黑" panose="020B0503020204020204" pitchFamily="34" charset="-122"/>
              </a:rPr>
              <a:t>Introduction of Blockchain</a:t>
            </a:r>
            <a:endParaRPr lang="zh-CN" altLang="en-US" sz="1200" b="0" dirty="0">
              <a:ea typeface="宋体" panose="02010600030101010101" pitchFamily="2" charset="-122"/>
            </a:endParaRPr>
          </a:p>
        </p:txBody>
      </p:sp>
      <p:sp>
        <p:nvSpPr>
          <p:cNvPr id="4114" name="TextBox 24"/>
          <p:cNvSpPr>
            <a:spLocks noChangeArrowheads="1"/>
          </p:cNvSpPr>
          <p:nvPr/>
        </p:nvSpPr>
        <p:spPr bwMode="auto">
          <a:xfrm>
            <a:off x="4006850" y="1330325"/>
            <a:ext cx="1914596" cy="39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b="0" dirty="0">
                <a:solidFill>
                  <a:srgbClr val="05436A"/>
                </a:solidFill>
                <a:latin typeface="微软雅黑" panose="020B0503020204020204" pitchFamily="34" charset="-122"/>
                <a:sym typeface="微软雅黑" panose="020B0503020204020204" pitchFamily="34" charset="-122"/>
              </a:rPr>
              <a:t>Blockchain 1.0</a:t>
            </a:r>
            <a:endParaRPr lang="zh-CN" altLang="en-US" sz="1200" b="0" dirty="0">
              <a:ea typeface="宋体" panose="02010600030101010101" pitchFamily="2" charset="-122"/>
            </a:endParaRPr>
          </a:p>
        </p:txBody>
      </p:sp>
      <p:sp>
        <p:nvSpPr>
          <p:cNvPr id="4115" name="TextBox 25"/>
          <p:cNvSpPr>
            <a:spLocks noChangeArrowheads="1"/>
          </p:cNvSpPr>
          <p:nvPr/>
        </p:nvSpPr>
        <p:spPr bwMode="auto">
          <a:xfrm>
            <a:off x="4060825" y="1916113"/>
            <a:ext cx="29019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100" dirty="0">
                <a:solidFill>
                  <a:srgbClr val="05436A"/>
                </a:solidFill>
                <a:latin typeface="+mj-ea"/>
                <a:ea typeface="+mj-ea"/>
                <a:sym typeface="黑体" panose="02010609060101010101" pitchFamily="49" charset="-122"/>
              </a:rPr>
              <a:t>Demonstration of 1.0</a:t>
            </a:r>
            <a:endParaRPr lang="zh-CN" altLang="en-US" sz="2100" dirty="0">
              <a:solidFill>
                <a:srgbClr val="05436A"/>
              </a:solidFill>
              <a:latin typeface="+mj-ea"/>
              <a:ea typeface="+mj-ea"/>
              <a:sym typeface="黑体" panose="02010609060101010101" pitchFamily="49" charset="-122"/>
            </a:endParaRPr>
          </a:p>
        </p:txBody>
      </p:sp>
      <p:sp>
        <p:nvSpPr>
          <p:cNvPr id="4119" name="TextBox 3"/>
          <p:cNvSpPr>
            <a:spLocks noChangeArrowheads="1"/>
          </p:cNvSpPr>
          <p:nvPr/>
        </p:nvSpPr>
        <p:spPr bwMode="auto">
          <a:xfrm>
            <a:off x="3105150" y="609600"/>
            <a:ext cx="3397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1</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0" name="TextBox 32"/>
          <p:cNvSpPr>
            <a:spLocks noChangeArrowheads="1"/>
          </p:cNvSpPr>
          <p:nvPr/>
        </p:nvSpPr>
        <p:spPr bwMode="auto">
          <a:xfrm>
            <a:off x="3290888" y="1238250"/>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2</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1" name="TextBox 33"/>
          <p:cNvSpPr>
            <a:spLocks noChangeArrowheads="1"/>
          </p:cNvSpPr>
          <p:nvPr/>
        </p:nvSpPr>
        <p:spPr bwMode="auto">
          <a:xfrm>
            <a:off x="3368675" y="1866900"/>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3</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2" name="TextBox 34"/>
          <p:cNvSpPr>
            <a:spLocks noChangeArrowheads="1"/>
          </p:cNvSpPr>
          <p:nvPr/>
        </p:nvSpPr>
        <p:spPr bwMode="auto">
          <a:xfrm>
            <a:off x="3341688" y="2489200"/>
            <a:ext cx="3397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4</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3" name="TextBox 35"/>
          <p:cNvSpPr>
            <a:spLocks noChangeArrowheads="1"/>
          </p:cNvSpPr>
          <p:nvPr/>
        </p:nvSpPr>
        <p:spPr bwMode="auto">
          <a:xfrm>
            <a:off x="3219450" y="3127375"/>
            <a:ext cx="339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5</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4" name="TextBox 36"/>
          <p:cNvSpPr>
            <a:spLocks noChangeArrowheads="1"/>
          </p:cNvSpPr>
          <p:nvPr/>
        </p:nvSpPr>
        <p:spPr bwMode="auto">
          <a:xfrm>
            <a:off x="2970213" y="3741738"/>
            <a:ext cx="3397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2700">
                <a:solidFill>
                  <a:srgbClr val="F8F8F8"/>
                </a:solidFill>
                <a:latin typeface="黑体" panose="02010609060101010101" pitchFamily="49" charset="-122"/>
                <a:ea typeface="宋体" panose="02010600030101010101" pitchFamily="2" charset="-122"/>
                <a:sym typeface="黑体" panose="02010609060101010101" pitchFamily="49" charset="-122"/>
              </a:rPr>
              <a:t>6</a:t>
            </a:r>
            <a:endParaRPr lang="zh-CN" altLang="en-US" sz="270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4125" name="Oval 14"/>
          <p:cNvSpPr>
            <a:spLocks noChangeArrowheads="1"/>
          </p:cNvSpPr>
          <p:nvPr/>
        </p:nvSpPr>
        <p:spPr bwMode="auto">
          <a:xfrm>
            <a:off x="942975" y="1495425"/>
            <a:ext cx="1854200" cy="1812925"/>
          </a:xfrm>
          <a:prstGeom prst="ellipse">
            <a:avLst/>
          </a:prstGeom>
          <a:solidFill>
            <a:srgbClr val="314865"/>
          </a:solidFill>
          <a:ln>
            <a:noFill/>
          </a:ln>
          <a:extLst>
            <a:ext uri="{91240B29-F687-4F45-9708-019B960494DF}">
              <a14:hiddenLine xmlns:a14="http://schemas.microsoft.com/office/drawing/2010/main" w="9525">
                <a:solidFill>
                  <a:srgbClr val="000000"/>
                </a:solidFill>
                <a:round/>
              </a14:hiddenLine>
            </a:ext>
          </a:extLst>
        </p:spPr>
        <p:txBody>
          <a:bodyPr lIns="81614" tIns="40807" rIns="81614" bIns="40807"/>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300" b="0">
              <a:solidFill>
                <a:srgbClr val="000000"/>
              </a:solidFill>
              <a:ea typeface="黑体" panose="02010609060101010101" pitchFamily="49" charset="-122"/>
              <a:sym typeface="黑体" panose="02010609060101010101" pitchFamily="49" charset="-122"/>
            </a:endParaRPr>
          </a:p>
        </p:txBody>
      </p:sp>
      <p:sp>
        <p:nvSpPr>
          <p:cNvPr id="4126" name="Freeform 15"/>
          <p:cNvSpPr>
            <a:spLocks noEditPoints="1" noChangeArrowheads="1"/>
          </p:cNvSpPr>
          <p:nvPr/>
        </p:nvSpPr>
        <p:spPr bwMode="auto">
          <a:xfrm>
            <a:off x="1376363" y="1717675"/>
            <a:ext cx="976312" cy="871538"/>
          </a:xfrm>
          <a:custGeom>
            <a:avLst/>
            <a:gdLst>
              <a:gd name="T0" fmla="*/ 2147483646 w 1910"/>
              <a:gd name="T1" fmla="*/ 2147483646 h 1774"/>
              <a:gd name="T2" fmla="*/ 2147483646 w 1910"/>
              <a:gd name="T3" fmla="*/ 2147483646 h 1774"/>
              <a:gd name="T4" fmla="*/ 2147483646 w 1910"/>
              <a:gd name="T5" fmla="*/ 2147483646 h 1774"/>
              <a:gd name="T6" fmla="*/ 2147483646 w 1910"/>
              <a:gd name="T7" fmla="*/ 2147483646 h 1774"/>
              <a:gd name="T8" fmla="*/ 2147483646 w 1910"/>
              <a:gd name="T9" fmla="*/ 474272409 h 1774"/>
              <a:gd name="T10" fmla="*/ 2147483646 w 1910"/>
              <a:gd name="T11" fmla="*/ 2147483646 h 1774"/>
              <a:gd name="T12" fmla="*/ 2147483646 w 1910"/>
              <a:gd name="T13" fmla="*/ 2147483646 h 1774"/>
              <a:gd name="T14" fmla="*/ 2147483646 w 1910"/>
              <a:gd name="T15" fmla="*/ 2147483646 h 1774"/>
              <a:gd name="T16" fmla="*/ 2147483646 w 1910"/>
              <a:gd name="T17" fmla="*/ 2147483646 h 1774"/>
              <a:gd name="T18" fmla="*/ 2147483646 w 1910"/>
              <a:gd name="T19" fmla="*/ 2147483646 h 1774"/>
              <a:gd name="T20" fmla="*/ 2147483646 w 1910"/>
              <a:gd name="T21" fmla="*/ 2147483646 h 1774"/>
              <a:gd name="T22" fmla="*/ 2147483646 w 1910"/>
              <a:gd name="T23" fmla="*/ 2147483646 h 1774"/>
              <a:gd name="T24" fmla="*/ 2147483646 w 1910"/>
              <a:gd name="T25" fmla="*/ 2147483646 h 1774"/>
              <a:gd name="T26" fmla="*/ 2147483646 w 1910"/>
              <a:gd name="T27" fmla="*/ 2147483646 h 1774"/>
              <a:gd name="T28" fmla="*/ 2147483646 w 1910"/>
              <a:gd name="T29" fmla="*/ 2147483646 h 1774"/>
              <a:gd name="T30" fmla="*/ 2147483646 w 1910"/>
              <a:gd name="T31" fmla="*/ 2147483646 h 1774"/>
              <a:gd name="T32" fmla="*/ 2147483646 w 1910"/>
              <a:gd name="T33" fmla="*/ 2147483646 h 1774"/>
              <a:gd name="T34" fmla="*/ 2147483646 w 1910"/>
              <a:gd name="T35" fmla="*/ 2147483646 h 1774"/>
              <a:gd name="T36" fmla="*/ 2147483646 w 1910"/>
              <a:gd name="T37" fmla="*/ 2147483646 h 1774"/>
              <a:gd name="T38" fmla="*/ 2147483646 w 1910"/>
              <a:gd name="T39" fmla="*/ 2147483646 h 1774"/>
              <a:gd name="T40" fmla="*/ 2147483646 w 1910"/>
              <a:gd name="T41" fmla="*/ 2147483646 h 1774"/>
              <a:gd name="T42" fmla="*/ 2147483646 w 1910"/>
              <a:gd name="T43" fmla="*/ 2147483646 h 1774"/>
              <a:gd name="T44" fmla="*/ 2147483646 w 1910"/>
              <a:gd name="T45" fmla="*/ 2147483646 h 1774"/>
              <a:gd name="T46" fmla="*/ 2147483646 w 1910"/>
              <a:gd name="T47" fmla="*/ 2147483646 h 1774"/>
              <a:gd name="T48" fmla="*/ 2147483646 w 1910"/>
              <a:gd name="T49" fmla="*/ 2147483646 h 1774"/>
              <a:gd name="T50" fmla="*/ 2147483646 w 1910"/>
              <a:gd name="T51" fmla="*/ 2147483646 h 1774"/>
              <a:gd name="T52" fmla="*/ 2147483646 w 1910"/>
              <a:gd name="T53" fmla="*/ 2147483646 h 1774"/>
              <a:gd name="T54" fmla="*/ 2147483646 w 1910"/>
              <a:gd name="T55" fmla="*/ 2147483646 h 1774"/>
              <a:gd name="T56" fmla="*/ 2147483646 w 1910"/>
              <a:gd name="T57" fmla="*/ 2147483646 h 1774"/>
              <a:gd name="T58" fmla="*/ 2147483646 w 1910"/>
              <a:gd name="T59" fmla="*/ 2147483646 h 1774"/>
              <a:gd name="T60" fmla="*/ 2147483646 w 1910"/>
              <a:gd name="T61" fmla="*/ 2147483646 h 1774"/>
              <a:gd name="T62" fmla="*/ 2147483646 w 1910"/>
              <a:gd name="T63" fmla="*/ 2147483646 h 1774"/>
              <a:gd name="T64" fmla="*/ 0 w 1910"/>
              <a:gd name="T65" fmla="*/ 2147483646 h 1774"/>
              <a:gd name="T66" fmla="*/ 2147483646 w 1910"/>
              <a:gd name="T67" fmla="*/ 2147483646 h 1774"/>
              <a:gd name="T68" fmla="*/ 2147483646 w 1910"/>
              <a:gd name="T69" fmla="*/ 2147483646 h 1774"/>
              <a:gd name="T70" fmla="*/ 2147483646 w 1910"/>
              <a:gd name="T71" fmla="*/ 2147483646 h 1774"/>
              <a:gd name="T72" fmla="*/ 2147483646 w 1910"/>
              <a:gd name="T73" fmla="*/ 2147483646 h 1774"/>
              <a:gd name="T74" fmla="*/ 2147483646 w 1910"/>
              <a:gd name="T75" fmla="*/ 2147483646 h 1774"/>
              <a:gd name="T76" fmla="*/ 2147483646 w 1910"/>
              <a:gd name="T77" fmla="*/ 2147483646 h 17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10"/>
              <a:gd name="T118" fmla="*/ 0 h 1774"/>
              <a:gd name="T119" fmla="*/ 1910 w 1910"/>
              <a:gd name="T120" fmla="*/ 1774 h 17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1614" tIns="40807" rIns="81614" bIns="40807"/>
          <a:lstStyle/>
          <a:p>
            <a:endParaRPr lang="zh-CN" altLang="en-US"/>
          </a:p>
        </p:txBody>
      </p:sp>
      <p:sp>
        <p:nvSpPr>
          <p:cNvPr id="4128" name="TextBox 38"/>
          <p:cNvSpPr>
            <a:spLocks noChangeArrowheads="1"/>
          </p:cNvSpPr>
          <p:nvPr/>
        </p:nvSpPr>
        <p:spPr bwMode="auto">
          <a:xfrm>
            <a:off x="1423988" y="2673350"/>
            <a:ext cx="8826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sz="1400" b="0">
                <a:solidFill>
                  <a:srgbClr val="F8F8F8"/>
                </a:solidFill>
                <a:latin typeface="黑体" panose="02010609060101010101" pitchFamily="49" charset="-122"/>
                <a:ea typeface="宋体" panose="02010600030101010101" pitchFamily="2" charset="-122"/>
                <a:sym typeface="黑体" panose="02010609060101010101" pitchFamily="49" charset="-122"/>
              </a:rPr>
              <a:t>Contents</a:t>
            </a:r>
            <a:endParaRPr lang="zh-CN" altLang="en-US" sz="1400" b="0">
              <a:solidFill>
                <a:srgbClr val="F8F8F8"/>
              </a:solidFill>
              <a:latin typeface="黑体" panose="02010609060101010101" pitchFamily="49" charset="-122"/>
              <a:ea typeface="黑体" panose="02010609060101010101" pitchFamily="49" charset="-122"/>
              <a:sym typeface="黑体" panose="02010609060101010101" pitchFamily="49" charset="-122"/>
            </a:endParaRPr>
          </a:p>
        </p:txBody>
      </p:sp>
      <p:sp>
        <p:nvSpPr>
          <p:cNvPr id="34" name="TextBox 24"/>
          <p:cNvSpPr>
            <a:spLocks noChangeArrowheads="1"/>
          </p:cNvSpPr>
          <p:nvPr/>
        </p:nvSpPr>
        <p:spPr bwMode="auto">
          <a:xfrm>
            <a:off x="4137025" y="2581275"/>
            <a:ext cx="1995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b="0">
                <a:solidFill>
                  <a:srgbClr val="05436A"/>
                </a:solidFill>
                <a:latin typeface="微软雅黑" panose="020B0503020204020204" pitchFamily="34" charset="-122"/>
                <a:sym typeface="微软雅黑" panose="020B0503020204020204" pitchFamily="34" charset="-122"/>
              </a:rPr>
              <a:t>Block chain 2.0</a:t>
            </a:r>
            <a:endParaRPr lang="zh-CN" altLang="en-US" sz="1200" b="0">
              <a:ea typeface="宋体" panose="02010600030101010101" pitchFamily="2" charset="-122"/>
            </a:endParaRPr>
          </a:p>
        </p:txBody>
      </p:sp>
      <p:sp>
        <p:nvSpPr>
          <p:cNvPr id="35" name="TextBox 25"/>
          <p:cNvSpPr>
            <a:spLocks noChangeArrowheads="1"/>
          </p:cNvSpPr>
          <p:nvPr/>
        </p:nvSpPr>
        <p:spPr bwMode="auto">
          <a:xfrm>
            <a:off x="3910013" y="3213100"/>
            <a:ext cx="2901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100" dirty="0">
                <a:solidFill>
                  <a:srgbClr val="05436A"/>
                </a:solidFill>
                <a:latin typeface="+mj-ea"/>
                <a:ea typeface="+mj-ea"/>
                <a:sym typeface="黑体" panose="02010609060101010101" pitchFamily="49" charset="-122"/>
              </a:rPr>
              <a:t>Demonstration of 2.0</a:t>
            </a:r>
            <a:endParaRPr lang="zh-CN" altLang="en-US" sz="2100" dirty="0">
              <a:solidFill>
                <a:srgbClr val="05436A"/>
              </a:solidFill>
              <a:latin typeface="+mj-ea"/>
              <a:ea typeface="+mj-ea"/>
              <a:sym typeface="黑体" panose="02010609060101010101" pitchFamily="49" charset="-122"/>
            </a:endParaRPr>
          </a:p>
        </p:txBody>
      </p:sp>
      <p:sp>
        <p:nvSpPr>
          <p:cNvPr id="36" name="TextBox 24"/>
          <p:cNvSpPr>
            <a:spLocks noChangeArrowheads="1"/>
          </p:cNvSpPr>
          <p:nvPr/>
        </p:nvSpPr>
        <p:spPr bwMode="auto">
          <a:xfrm>
            <a:off x="3741738" y="3835400"/>
            <a:ext cx="1914596" cy="39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14" tIns="40807" rIns="81614" bIns="40807">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r>
              <a:rPr lang="en-US" altLang="zh-CN" b="0" dirty="0">
                <a:solidFill>
                  <a:srgbClr val="05436A"/>
                </a:solidFill>
                <a:latin typeface="微软雅黑" panose="020B0503020204020204" pitchFamily="34" charset="-122"/>
                <a:sym typeface="微软雅黑" panose="020B0503020204020204" pitchFamily="34" charset="-122"/>
              </a:rPr>
              <a:t>Blockchain 3.0</a:t>
            </a:r>
            <a:endParaRPr lang="zh-CN" altLang="en-US" sz="1200" b="0" dirty="0">
              <a:ea typeface="宋体" panose="02010600030101010101" pitchFamily="2" charset="-122"/>
            </a:endParaRP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20</a:t>
            </a:fld>
            <a:endParaRPr lang="zh-CN" altLang="en-US" sz="2400" b="1" dirty="0">
              <a:solidFill>
                <a:schemeClr val="tx2"/>
              </a:solidFill>
            </a:endParaRPr>
          </a:p>
        </p:txBody>
      </p:sp>
      <p:sp>
        <p:nvSpPr>
          <p:cNvPr id="1433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435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15420" name="直接连接符 31"/>
          <p:cNvSpPr/>
          <p:nvPr/>
        </p:nvSpPr>
        <p:spPr>
          <a:xfrm>
            <a:off x="0" y="372110"/>
            <a:ext cx="2478405" cy="1270"/>
          </a:xfrm>
          <a:prstGeom prst="line">
            <a:avLst/>
          </a:prstGeom>
          <a:ln w="25400" cap="flat" cmpd="sng">
            <a:solidFill>
              <a:srgbClr val="314865"/>
            </a:solidFill>
            <a:prstDash val="solid"/>
            <a:miter/>
            <a:headEnd type="none" w="med" len="med"/>
            <a:tailEnd type="none" w="med" len="med"/>
          </a:ln>
        </p:spPr>
      </p:sp>
      <p:sp>
        <p:nvSpPr>
          <p:cNvPr id="15421" name="直接连接符 32"/>
          <p:cNvSpPr/>
          <p:nvPr/>
        </p:nvSpPr>
        <p:spPr>
          <a:xfrm>
            <a:off x="6665595" y="372110"/>
            <a:ext cx="2478405" cy="635"/>
          </a:xfrm>
          <a:prstGeom prst="line">
            <a:avLst/>
          </a:prstGeom>
          <a:ln w="25400" cap="flat" cmpd="sng">
            <a:solidFill>
              <a:srgbClr val="314865"/>
            </a:solidFill>
            <a:prstDash val="solid"/>
            <a:miter/>
            <a:headEnd type="none" w="med" len="med"/>
            <a:tailEnd type="none" w="med" len="med"/>
          </a:ln>
        </p:spPr>
      </p:sp>
      <p:sp>
        <p:nvSpPr>
          <p:cNvPr id="15422" name="TextBox 500"/>
          <p:cNvSpPr/>
          <p:nvPr/>
        </p:nvSpPr>
        <p:spPr>
          <a:xfrm>
            <a:off x="2478405" y="172085"/>
            <a:ext cx="4187190" cy="398780"/>
          </a:xfrm>
          <a:prstGeom prst="rect">
            <a:avLst/>
          </a:prstGeom>
          <a:noFill/>
          <a:ln w="9525">
            <a:noFill/>
          </a:ln>
        </p:spPr>
        <p:txBody>
          <a:bodyPr wrap="square">
            <a:spAutoFit/>
          </a:bodyPr>
          <a:lstStyle/>
          <a:p>
            <a:pPr algn="ctr" eaLnBrk="1" hangingPunct="1"/>
            <a:r>
              <a:rPr lang="en-US" altLang="zh-CN" sz="2000" b="1" dirty="0">
                <a:solidFill>
                  <a:srgbClr val="314865"/>
                </a:solidFill>
                <a:ea typeface="微软雅黑" panose="020B0503020204020204" pitchFamily="34" charset="-122"/>
                <a:sym typeface="+mn-ea"/>
              </a:rPr>
              <a:t>Improvement of Blochain3.0</a:t>
            </a:r>
            <a:endParaRPr lang="zh-CN" altLang="en-US" sz="2000" b="1" dirty="0">
              <a:solidFill>
                <a:srgbClr val="314865"/>
              </a:solidFill>
              <a:ea typeface="微软雅黑" panose="020B0503020204020204" pitchFamily="34" charset="-122"/>
            </a:endParaRPr>
          </a:p>
        </p:txBody>
      </p:sp>
      <p:sp>
        <p:nvSpPr>
          <p:cNvPr id="4107" name="圆角矩形 29"/>
          <p:cNvSpPr/>
          <p:nvPr/>
        </p:nvSpPr>
        <p:spPr>
          <a:xfrm>
            <a:off x="1553210" y="764540"/>
            <a:ext cx="1793997" cy="541655"/>
          </a:xfrm>
          <a:prstGeom prst="roundRect">
            <a:avLst>
              <a:gd name="adj" fmla="val 50000"/>
            </a:avLst>
          </a:prstGeom>
          <a:noFill/>
          <a:ln w="9525" cap="flat" cmpd="sng">
            <a:solidFill>
              <a:srgbClr val="314865"/>
            </a:solidFill>
            <a:prstDash val="solid"/>
            <a:miter/>
            <a:headEnd type="none" w="med" len="med"/>
            <a:tailEnd type="none" w="med" len="med"/>
          </a:ln>
        </p:spPr>
        <p:txBody>
          <a:bodyPr lIns="81614" tIns="40807" rIns="81614" bIns="40807"/>
          <a:lstStyle/>
          <a:p>
            <a:pPr eaLnBrk="1" hangingPunct="1"/>
            <a:endParaRPr lang="zh-CN" altLang="zh-CN" dirty="0">
              <a:solidFill>
                <a:srgbClr val="05436A"/>
              </a:solidFill>
              <a:latin typeface="Arial" panose="020B0604020202020204" pitchFamily="34" charset="0"/>
              <a:ea typeface="黑体" panose="02010609060101010101" pitchFamily="49" charset="-122"/>
              <a:sym typeface="黑体" panose="02010609060101010101" pitchFamily="49" charset="-122"/>
            </a:endParaRPr>
          </a:p>
        </p:txBody>
      </p:sp>
      <p:sp>
        <p:nvSpPr>
          <p:cNvPr id="4113" name="TextBox 1"/>
          <p:cNvSpPr/>
          <p:nvPr/>
        </p:nvSpPr>
        <p:spPr>
          <a:xfrm>
            <a:off x="1768230" y="895130"/>
            <a:ext cx="2534829" cy="882630"/>
          </a:xfrm>
          <a:prstGeom prst="rect">
            <a:avLst/>
          </a:prstGeom>
          <a:noFill/>
          <a:ln w="9525">
            <a:noFill/>
          </a:ln>
        </p:spPr>
        <p:txBody>
          <a:bodyPr wrap="square" lIns="81614" tIns="40807" rIns="81614" bIns="40807">
            <a:spAutoFit/>
          </a:bodyPr>
          <a:lstStyle/>
          <a:p>
            <a:r>
              <a:rPr lang="en-GB" altLang="zh-CN" b="1" dirty="0"/>
              <a:t>Interoperability </a:t>
            </a:r>
          </a:p>
          <a:p>
            <a:endParaRPr lang="en-GB" altLang="zh-CN" b="1" dirty="0"/>
          </a:p>
          <a:p>
            <a:endParaRPr lang="en-GB" altLang="zh-CN" b="1" dirty="0"/>
          </a:p>
          <a:p>
            <a:endParaRPr lang="en-GB" altLang="zh-CN" b="1" dirty="0"/>
          </a:p>
        </p:txBody>
      </p:sp>
      <p:sp>
        <p:nvSpPr>
          <p:cNvPr id="4" name="文本框 3"/>
          <p:cNvSpPr txBox="1"/>
          <p:nvPr/>
        </p:nvSpPr>
        <p:spPr>
          <a:xfrm>
            <a:off x="1553210" y="1628755"/>
            <a:ext cx="6486861" cy="1815882"/>
          </a:xfrm>
          <a:prstGeom prst="rect">
            <a:avLst/>
          </a:prstGeom>
          <a:noFill/>
        </p:spPr>
        <p:txBody>
          <a:bodyPr wrap="square" rtlCol="0">
            <a:spAutoFit/>
          </a:bodyPr>
          <a:lstStyle/>
          <a:p>
            <a:pPr marL="285750" indent="-285750">
              <a:buFont typeface="Wingdings" panose="05000000000000000000" pitchFamily="2" charset="2"/>
              <a:buChar char="u"/>
            </a:pPr>
            <a:r>
              <a:rPr lang="en-GB" altLang="zh-CN" sz="1400" dirty="0"/>
              <a:t>Unfortunately, the industry is lacking an interoperability protocol to facilitate that communication.</a:t>
            </a:r>
          </a:p>
          <a:p>
            <a:pPr marL="285750" indent="-285750">
              <a:buFont typeface="Wingdings" panose="05000000000000000000" pitchFamily="2" charset="2"/>
              <a:buChar char="u"/>
            </a:pPr>
            <a:endParaRPr lang="en-GB" altLang="zh-CN" sz="1400" dirty="0"/>
          </a:p>
          <a:p>
            <a:pPr marL="285750" indent="-285750">
              <a:buFont typeface="Wingdings" panose="05000000000000000000" pitchFamily="2" charset="2"/>
              <a:buChar char="u"/>
            </a:pPr>
            <a:r>
              <a:rPr lang="en-GB" altLang="zh-CN" sz="1400" dirty="0">
                <a:hlinkClick r:id="rId3"/>
              </a:rPr>
              <a:t>Aion</a:t>
            </a:r>
            <a:r>
              <a:rPr lang="en-GB" altLang="zh-CN" sz="1400" dirty="0"/>
              <a:t>, </a:t>
            </a:r>
            <a:r>
              <a:rPr lang="en-GB" altLang="zh-CN" sz="1400" dirty="0">
                <a:hlinkClick r:id="rId4"/>
              </a:rPr>
              <a:t>Wanchain</a:t>
            </a:r>
            <a:r>
              <a:rPr lang="en-GB" altLang="zh-CN" sz="1400" dirty="0"/>
              <a:t>, and most recently, </a:t>
            </a:r>
            <a:r>
              <a:rPr lang="en-GB" altLang="zh-CN" sz="1400" dirty="0">
                <a:hlinkClick r:id="rId5"/>
              </a:rPr>
              <a:t>Polkadot</a:t>
            </a:r>
            <a:r>
              <a:rPr lang="en-GB" altLang="zh-CN" sz="1400" dirty="0"/>
              <a:t> are three prime examples of blockchain 3.0 projects specializing in interoperability. </a:t>
            </a:r>
          </a:p>
          <a:p>
            <a:pPr marL="285750" indent="-285750">
              <a:buFont typeface="Wingdings" panose="05000000000000000000" pitchFamily="2" charset="2"/>
              <a:buChar char="u"/>
            </a:pPr>
            <a:endParaRPr lang="en-GB" altLang="zh-CN" sz="1400" dirty="0"/>
          </a:p>
          <a:p>
            <a:pPr marL="285750" indent="-285750">
              <a:buFont typeface="Wingdings" panose="05000000000000000000" pitchFamily="2" charset="2"/>
              <a:buChar char="u"/>
            </a:pPr>
            <a:r>
              <a:rPr lang="en-GB" altLang="zh-CN" sz="1400" dirty="0"/>
              <a:t>The goal of these projects is to provide a mechanism for transferring data and assets between blockchains without needing a centralized third-party.</a:t>
            </a:r>
          </a:p>
        </p:txBody>
      </p:sp>
      <p:sp>
        <p:nvSpPr>
          <p:cNvPr id="16" name="等腰三角形 16"/>
          <p:cNvSpPr/>
          <p:nvPr/>
        </p:nvSpPr>
        <p:spPr>
          <a:xfrm rot="16200000">
            <a:off x="1160470" y="4165585"/>
            <a:ext cx="107904" cy="107982"/>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17" name="Group 3"/>
          <p:cNvGraphicFramePr>
            <a:graphicFrameLocks noGrp="1"/>
          </p:cNvGraphicFramePr>
          <p:nvPr/>
        </p:nvGraphicFramePr>
        <p:xfrm>
          <a:off x="0" y="1209675"/>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8" name="组合 13"/>
          <p:cNvGrpSpPr/>
          <p:nvPr/>
        </p:nvGrpSpPr>
        <p:grpSpPr>
          <a:xfrm>
            <a:off x="-1" y="3233494"/>
            <a:ext cx="1268414" cy="1567719"/>
            <a:chOff x="-1" y="322086"/>
            <a:chExt cx="1691681" cy="2086768"/>
          </a:xfrm>
        </p:grpSpPr>
        <p:sp>
          <p:nvSpPr>
            <p:cNvPr id="19" name="矩形 14"/>
            <p:cNvSpPr/>
            <p:nvPr/>
          </p:nvSpPr>
          <p:spPr>
            <a:xfrm>
              <a:off x="-1" y="1562831"/>
              <a:ext cx="1691680" cy="846023"/>
            </a:xfrm>
            <a:prstGeom prst="rect">
              <a:avLst/>
            </a:prstGeom>
            <a:solidFill>
              <a:srgbClr val="314865"/>
            </a:solidFill>
            <a:ln w="9525">
              <a:noFill/>
            </a:ln>
          </p:spPr>
          <p:txBody>
            <a:bodyPr anchor="ctr" anchorCtr="0"/>
            <a:lstStyle/>
            <a:p>
              <a:pPr algn="ctr" eaLnBrk="1" hangingPunct="1"/>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Blockchain 3.0</a:t>
              </a:r>
              <a:endParaRPr lang="zh-CN"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spcBef>
                <a:spcPct val="0"/>
              </a:spcBef>
              <a:spcAft>
                <a:spcPct val="0"/>
              </a:spcAft>
            </a:pPr>
            <a:fld id="{63581ACE-6C8E-934C-B759-E83FDD83E15F}" type="slidenum">
              <a:rPr lang="zh-CN" altLang="en-US" sz="2400">
                <a:solidFill>
                  <a:schemeClr val="tx2"/>
                </a:solidFill>
                <a:ea typeface="宋体" panose="02010600030101010101" pitchFamily="2" charset="-122"/>
              </a:rPr>
              <a:t>3</a:t>
            </a:fld>
            <a:endParaRPr lang="en-US" altLang="zh-CN" sz="1800" b="0">
              <a:ea typeface="宋体" panose="02010600030101010101" pitchFamily="2" charset="-122"/>
            </a:endParaRPr>
          </a:p>
        </p:txBody>
      </p:sp>
      <p:sp>
        <p:nvSpPr>
          <p:cNvPr id="2" name="圆角矩形 258"/>
          <p:cNvSpPr>
            <a:spLocks noChangeArrowheads="1"/>
          </p:cNvSpPr>
          <p:nvPr/>
        </p:nvSpPr>
        <p:spPr bwMode="auto">
          <a:xfrm>
            <a:off x="776288" y="2149475"/>
            <a:ext cx="7531100" cy="1039813"/>
          </a:xfrm>
          <a:prstGeom prst="roundRect">
            <a:avLst>
              <a:gd name="adj" fmla="val 50000"/>
            </a:avLst>
          </a:prstGeom>
          <a:solidFill>
            <a:srgbClr val="314865"/>
          </a:solidFill>
          <a:ln w="34925">
            <a:solidFill>
              <a:schemeClr val="bg1"/>
            </a:solidFill>
            <a:miter lim="800000"/>
          </a:ln>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600" b="0">
              <a:solidFill>
                <a:srgbClr val="FFFFFF"/>
              </a:solidFill>
              <a:latin typeface="微软雅黑" panose="020B0503020204020204" pitchFamily="34" charset="-122"/>
              <a:sym typeface="微软雅黑" panose="020B0503020204020204" pitchFamily="34" charset="-122"/>
            </a:endParaRPr>
          </a:p>
        </p:txBody>
      </p:sp>
      <p:grpSp>
        <p:nvGrpSpPr>
          <p:cNvPr id="5123" name="组合 6"/>
          <p:cNvGrpSpPr/>
          <p:nvPr/>
        </p:nvGrpSpPr>
        <p:grpSpPr bwMode="auto">
          <a:xfrm>
            <a:off x="950913" y="2209800"/>
            <a:ext cx="893762" cy="865188"/>
            <a:chOff x="0" y="0"/>
            <a:chExt cx="893128" cy="865406"/>
          </a:xfrm>
        </p:grpSpPr>
        <p:sp>
          <p:nvSpPr>
            <p:cNvPr id="5127" name="椭圆 259"/>
            <p:cNvSpPr>
              <a:spLocks noChangeArrowheads="1"/>
            </p:cNvSpPr>
            <p:nvPr/>
          </p:nvSpPr>
          <p:spPr bwMode="auto">
            <a:xfrm rot="-5400000">
              <a:off x="27599" y="52993"/>
              <a:ext cx="812259" cy="81256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微软雅黑" panose="020B0503020204020204" pitchFamily="34" charset="-122"/>
                <a:sym typeface="微软雅黑" panose="020B0503020204020204" pitchFamily="34" charset="-122"/>
              </a:endParaRPr>
            </a:p>
          </p:txBody>
        </p:sp>
        <p:sp>
          <p:nvSpPr>
            <p:cNvPr id="5128" name="Text Box 39"/>
            <p:cNvSpPr>
              <a:spLocks noChangeArrowheads="1"/>
            </p:cNvSpPr>
            <p:nvPr/>
          </p:nvSpPr>
          <p:spPr bwMode="auto">
            <a:xfrm>
              <a:off x="0" y="0"/>
              <a:ext cx="893128" cy="74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lnSpc>
                  <a:spcPct val="150000"/>
                </a:lnSpc>
                <a:spcBef>
                  <a:spcPct val="0"/>
                </a:spcBef>
                <a:spcAft>
                  <a:spcPct val="0"/>
                </a:spcAft>
              </a:pPr>
              <a:r>
                <a:rPr lang="en-US" altLang="zh-CN" sz="3200" b="0">
                  <a:solidFill>
                    <a:srgbClr val="314865"/>
                  </a:solidFill>
                  <a:latin typeface="微软雅黑" panose="020B0503020204020204" pitchFamily="34" charset="-122"/>
                  <a:sym typeface="微软雅黑" panose="020B0503020204020204" pitchFamily="34" charset="-122"/>
                </a:rPr>
                <a:t>1</a:t>
              </a:r>
              <a:endParaRPr lang="zh-CN" altLang="en-US" sz="1300" b="0">
                <a:solidFill>
                  <a:srgbClr val="314865"/>
                </a:solidFill>
              </a:endParaRPr>
            </a:p>
          </p:txBody>
        </p:sp>
      </p:grpSp>
      <p:sp>
        <p:nvSpPr>
          <p:cNvPr id="5126" name="Text Box 39"/>
          <p:cNvSpPr>
            <a:spLocks noChangeArrowheads="1"/>
          </p:cNvSpPr>
          <p:nvPr/>
        </p:nvSpPr>
        <p:spPr bwMode="auto">
          <a:xfrm>
            <a:off x="1057275" y="2209800"/>
            <a:ext cx="69691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lnSpc>
                <a:spcPct val="150000"/>
              </a:lnSpc>
              <a:spcBef>
                <a:spcPct val="0"/>
              </a:spcBef>
              <a:spcAft>
                <a:spcPct val="0"/>
              </a:spcAft>
              <a:buClr>
                <a:schemeClr val="tx1"/>
              </a:buClr>
            </a:pPr>
            <a:r>
              <a:rPr lang="en-US" altLang="zh-CN" sz="2800" dirty="0">
                <a:solidFill>
                  <a:schemeClr val="bg1"/>
                </a:solidFill>
                <a:latin typeface="微软雅黑" panose="020B0503020204020204" pitchFamily="34" charset="-122"/>
                <a:sym typeface="微软雅黑" panose="020B0503020204020204" pitchFamily="34" charset="-122"/>
              </a:rPr>
              <a:t>Introduction of Block</a:t>
            </a:r>
            <a:r>
              <a:rPr lang="en-US" altLang="zh-CN" sz="3200" dirty="0">
                <a:solidFill>
                  <a:schemeClr val="bg1"/>
                </a:solidFill>
                <a:latin typeface="微软雅黑" panose="020B0503020204020204" pitchFamily="34" charset="-122"/>
                <a:sym typeface="微软雅黑" panose="020B0503020204020204" pitchFamily="34" charset="-122"/>
              </a:rPr>
              <a:t>chain</a:t>
            </a:r>
          </a:p>
        </p:txBody>
      </p:sp>
      <p:sp>
        <p:nvSpPr>
          <p:cNvPr id="3" name="矩形 1"/>
          <p:cNvSpPr>
            <a:spLocks noChangeArrowheads="1"/>
          </p:cNvSpPr>
          <p:nvPr/>
        </p:nvSpPr>
        <p:spPr bwMode="auto">
          <a:xfrm>
            <a:off x="0" y="265113"/>
            <a:ext cx="1790700" cy="449262"/>
          </a:xfrm>
          <a:custGeom>
            <a:avLst/>
            <a:gdLst>
              <a:gd name="T0" fmla="*/ 0 w 2849910"/>
              <a:gd name="T1" fmla="*/ 0 h 484751"/>
              <a:gd name="T2" fmla="*/ 1709317 w 2849910"/>
              <a:gd name="T3" fmla="*/ 0 h 484751"/>
              <a:gd name="T4" fmla="*/ 2019853 w 2849910"/>
              <a:gd name="T5" fmla="*/ 385986 h 484751"/>
              <a:gd name="T6" fmla="*/ 0 w 2849910"/>
              <a:gd name="T7" fmla="*/ 385986 h 484751"/>
              <a:gd name="T8" fmla="*/ 0 w 2849910"/>
              <a:gd name="T9" fmla="*/ 0 h 484751"/>
              <a:gd name="T10" fmla="*/ 0 60000 65536"/>
              <a:gd name="T11" fmla="*/ 0 60000 65536"/>
              <a:gd name="T12" fmla="*/ 0 60000 65536"/>
              <a:gd name="T13" fmla="*/ 0 60000 65536"/>
              <a:gd name="T14" fmla="*/ 0 60000 65536"/>
              <a:gd name="T15" fmla="*/ 0 w 2849910"/>
              <a:gd name="T16" fmla="*/ 0 h 484751"/>
              <a:gd name="T17" fmla="*/ 2849910 w 2849910"/>
              <a:gd name="T18" fmla="*/ 484751 h 484751"/>
            </a:gdLst>
            <a:ahLst/>
            <a:cxnLst>
              <a:cxn ang="T10">
                <a:pos x="T0" y="T1"/>
              </a:cxn>
              <a:cxn ang="T11">
                <a:pos x="T2" y="T3"/>
              </a:cxn>
              <a:cxn ang="T12">
                <a:pos x="T4" y="T5"/>
              </a:cxn>
              <a:cxn ang="T13">
                <a:pos x="T6" y="T7"/>
              </a:cxn>
              <a:cxn ang="T14">
                <a:pos x="T8" y="T9"/>
              </a:cxn>
            </a:cxnLst>
            <a:rect l="T15" t="T16" r="T17" b="T18"/>
            <a:pathLst>
              <a:path w="2849910" h="484751">
                <a:moveTo>
                  <a:pt x="0" y="0"/>
                </a:moveTo>
                <a:lnTo>
                  <a:pt x="2411760" y="0"/>
                </a:lnTo>
                <a:lnTo>
                  <a:pt x="2849910" y="484751"/>
                </a:lnTo>
                <a:lnTo>
                  <a:pt x="0" y="484751"/>
                </a:lnTo>
                <a:lnTo>
                  <a:pt x="0" y="0"/>
                </a:lnTo>
                <a:close/>
              </a:path>
            </a:pathLst>
          </a:cu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a:t>Definition</a:t>
            </a:r>
          </a:p>
        </p:txBody>
      </p:sp>
      <p:sp>
        <p:nvSpPr>
          <p:cNvPr id="6147" name="Content Placeholder 2"/>
          <p:cNvSpPr>
            <a:spLocks noGrp="1"/>
          </p:cNvSpPr>
          <p:nvPr>
            <p:ph idx="1"/>
          </p:nvPr>
        </p:nvSpPr>
        <p:spPr>
          <a:xfrm>
            <a:off x="457200" y="1314450"/>
            <a:ext cx="8159750" cy="3279775"/>
          </a:xfrm>
        </p:spPr>
        <p:txBody>
          <a:bodyPr/>
          <a:lstStyle/>
          <a:p>
            <a:pPr>
              <a:buFont typeface="Arial" panose="020B0604020202020204" pitchFamily="34" charset="0"/>
              <a:buChar char="•"/>
            </a:pPr>
            <a:r>
              <a:rPr lang="en-US" altLang="zh-CN" b="0" dirty="0"/>
              <a:t>a shared, immutable ledger </a:t>
            </a:r>
          </a:p>
          <a:p>
            <a:pPr>
              <a:buFont typeface="Arial" panose="020B0604020202020204" pitchFamily="34" charset="0"/>
              <a:buChar char="•"/>
            </a:pPr>
            <a:r>
              <a:rPr lang="en-US" altLang="zh-CN" b="0" dirty="0"/>
              <a:t>process of recording transactions </a:t>
            </a:r>
          </a:p>
          <a:p>
            <a:pPr>
              <a:buFont typeface="Arial" panose="020B0604020202020204" pitchFamily="34" charset="0"/>
              <a:buChar char="•"/>
            </a:pPr>
            <a:r>
              <a:rPr lang="en-US" altLang="zh-CN" b="0" dirty="0"/>
              <a:t>tracking assets in a business network. </a:t>
            </a:r>
            <a:br>
              <a:rPr lang="en-US" altLang="zh-CN" b="0" dirty="0"/>
            </a:br>
            <a:r>
              <a:rPr lang="en-US" altLang="zh-CN" b="0" dirty="0"/>
              <a:t>- Tangible asset: a house, car, cash, land) or </a:t>
            </a:r>
            <a:br>
              <a:rPr lang="en-US" altLang="zh-CN" b="0" dirty="0"/>
            </a:br>
            <a:r>
              <a:rPr lang="en-US" altLang="zh-CN" b="0" dirty="0"/>
              <a:t>- Intangible asset: intellectual property, patents, copyrights, branding</a:t>
            </a:r>
          </a:p>
          <a:p>
            <a:pPr>
              <a:buFont typeface="Arial" panose="020B0604020202020204" pitchFamily="34" charset="0"/>
              <a:buChar char="•"/>
            </a:pPr>
            <a:r>
              <a:rPr lang="en-US" altLang="zh-CN" b="0" dirty="0"/>
              <a:t>Anything of value can be tracked and traded on a </a:t>
            </a:r>
            <a:r>
              <a:rPr lang="en-US" altLang="zh-CN" b="0" dirty="0" err="1"/>
              <a:t>blockchain</a:t>
            </a:r>
            <a:r>
              <a:rPr lang="en-US" altLang="zh-CN" b="0" dirty="0"/>
              <a:t> network</a:t>
            </a:r>
          </a:p>
        </p:txBody>
      </p:sp>
      <p:pic>
        <p:nvPicPr>
          <p:cNvPr id="6148" name="Picture 6"/>
          <p:cNvPicPr>
            <a:picLocks noChangeAspect="1"/>
          </p:cNvPicPr>
          <p:nvPr/>
        </p:nvPicPr>
        <p:blipFill>
          <a:blip r:embed="rId2">
            <a:extLst>
              <a:ext uri="{28A0092B-C50C-407E-A947-70E740481C1C}">
                <a14:useLocalDpi xmlns:a14="http://schemas.microsoft.com/office/drawing/2010/main" val="0"/>
              </a:ext>
            </a:extLst>
          </a:blip>
          <a:srcRect l="8755" t="29726" r="10747" b="32159"/>
          <a:stretch>
            <a:fillRect/>
          </a:stretch>
        </p:blipFill>
        <p:spPr bwMode="auto">
          <a:xfrm>
            <a:off x="3789363" y="284163"/>
            <a:ext cx="20923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06375"/>
            <a:ext cx="7954963" cy="598488"/>
          </a:xfrm>
        </p:spPr>
        <p:txBody>
          <a:bodyPr/>
          <a:lstStyle/>
          <a:p>
            <a:r>
              <a:rPr lang="en-US" altLang="zh-CN" sz="3200"/>
              <a:t>Characteristics of Blockchain</a:t>
            </a:r>
          </a:p>
        </p:txBody>
      </p:sp>
      <p:sp>
        <p:nvSpPr>
          <p:cNvPr id="3" name="Content Placeholder 2"/>
          <p:cNvSpPr>
            <a:spLocks noGrp="1"/>
          </p:cNvSpPr>
          <p:nvPr>
            <p:ph idx="1"/>
          </p:nvPr>
        </p:nvSpPr>
        <p:spPr>
          <a:xfrm>
            <a:off x="457200" y="804863"/>
            <a:ext cx="7620000" cy="3825875"/>
          </a:xfrm>
        </p:spPr>
        <p:txBody>
          <a:bodyPr/>
          <a:lstStyle/>
          <a:p>
            <a:pPr>
              <a:buFont typeface="Arial" panose="020B0604020202020204" pitchFamily="34" charset="0"/>
              <a:buChar char="•"/>
              <a:defRPr/>
            </a:pPr>
            <a:r>
              <a:rPr lang="en-US" sz="1600" dirty="0"/>
              <a:t>Decentralized. </a:t>
            </a:r>
            <a:r>
              <a:rPr lang="en-US" sz="1800" dirty="0"/>
              <a:t/>
            </a:r>
            <a:br>
              <a:rPr lang="en-US" sz="1800" dirty="0"/>
            </a:br>
            <a:r>
              <a:rPr lang="en-US" sz="1400" b="0" dirty="0"/>
              <a:t>The basic feature of </a:t>
            </a:r>
            <a:r>
              <a:rPr lang="en-US" sz="1400" b="0" dirty="0" err="1" smtClean="0"/>
              <a:t>blockchain</a:t>
            </a:r>
            <a:r>
              <a:rPr lang="en-US" sz="1400" b="0" dirty="0"/>
              <a:t/>
            </a:r>
            <a:br>
              <a:rPr lang="en-US" sz="1400" b="0" dirty="0"/>
            </a:br>
            <a:r>
              <a:rPr lang="en-US" sz="1400" b="0" dirty="0"/>
              <a:t>do not rely on centralized node </a:t>
            </a:r>
            <a:br>
              <a:rPr lang="en-US" sz="1400" b="0" dirty="0"/>
            </a:br>
            <a:r>
              <a:rPr lang="en-US" sz="1400" b="0" dirty="0"/>
              <a:t>the data record, store and update </a:t>
            </a:r>
            <a:r>
              <a:rPr lang="en-US" sz="1400" b="0" dirty="0" smtClean="0"/>
              <a:t>distributed</a:t>
            </a:r>
            <a:endParaRPr lang="en-US" sz="1400" b="0" dirty="0"/>
          </a:p>
          <a:p>
            <a:pPr marL="0" indent="0">
              <a:defRPr/>
            </a:pPr>
            <a:endParaRPr lang="en-US" sz="1400" b="0" dirty="0"/>
          </a:p>
          <a:p>
            <a:pPr>
              <a:buFont typeface="Arial" panose="020B0604020202020204" pitchFamily="34" charset="0"/>
              <a:buChar char="•"/>
              <a:defRPr/>
            </a:pPr>
            <a:r>
              <a:rPr lang="en-US" sz="1600" dirty="0"/>
              <a:t>Transparent. </a:t>
            </a:r>
            <a:r>
              <a:rPr lang="en-US" sz="1400" dirty="0"/>
              <a:t/>
            </a:r>
            <a:br>
              <a:rPr lang="en-US" sz="1400" dirty="0"/>
            </a:br>
            <a:r>
              <a:rPr lang="en-US" sz="1400" b="0" dirty="0"/>
              <a:t>The data record is transparent to each node</a:t>
            </a:r>
            <a:br>
              <a:rPr lang="en-US" sz="1400" b="0" dirty="0"/>
            </a:br>
            <a:r>
              <a:rPr lang="en-US" sz="1400" b="0" dirty="0"/>
              <a:t>also transparent on update the data, </a:t>
            </a:r>
            <a:br>
              <a:rPr lang="en-US" sz="1400" b="0" dirty="0"/>
            </a:br>
            <a:r>
              <a:rPr lang="en-US" sz="1400" b="0" dirty="0"/>
              <a:t>therefore </a:t>
            </a:r>
            <a:r>
              <a:rPr lang="en-US" sz="1400" b="0" dirty="0" err="1"/>
              <a:t>blockchain</a:t>
            </a:r>
            <a:r>
              <a:rPr lang="en-US" sz="1400" b="0" dirty="0"/>
              <a:t> is trustworthy</a:t>
            </a:r>
          </a:p>
          <a:p>
            <a:pPr marL="0" indent="0">
              <a:defRPr/>
            </a:pPr>
            <a:endParaRPr lang="en-US" sz="1400" b="0" dirty="0"/>
          </a:p>
          <a:p>
            <a:pPr>
              <a:buFont typeface="Arial" panose="020B0604020202020204" pitchFamily="34" charset="0"/>
              <a:buChar char="•"/>
              <a:defRPr/>
            </a:pPr>
            <a:r>
              <a:rPr lang="en-US" sz="1600" dirty="0"/>
              <a:t>Open Source. </a:t>
            </a:r>
            <a:r>
              <a:rPr lang="en-US" sz="1400" dirty="0"/>
              <a:t/>
            </a:r>
            <a:br>
              <a:rPr lang="en-US" sz="1400" dirty="0"/>
            </a:br>
            <a:r>
              <a:rPr lang="en-US" sz="1400" b="0" dirty="0"/>
              <a:t>the novel </a:t>
            </a:r>
            <a:r>
              <a:rPr lang="en-US" sz="1400" b="0" dirty="0" err="1"/>
              <a:t>blockchain</a:t>
            </a:r>
            <a:r>
              <a:rPr lang="en-US" sz="1400" b="0" dirty="0"/>
              <a:t> system open to everyone (</a:t>
            </a:r>
            <a:r>
              <a:rPr lang="en-US" sz="1400" b="0" dirty="0" err="1"/>
              <a:t>Ethereum</a:t>
            </a:r>
            <a:r>
              <a:rPr lang="en-US" sz="1400" b="0" dirty="0"/>
              <a:t>, Cosmos, </a:t>
            </a:r>
            <a:r>
              <a:rPr lang="en-US" sz="1400" b="0" dirty="0" err="1"/>
              <a:t>Cardano</a:t>
            </a:r>
            <a:r>
              <a:rPr lang="en-US" sz="1400" b="0" dirty="0"/>
              <a:t>) </a:t>
            </a:r>
            <a:br>
              <a:rPr lang="en-US" sz="1400" b="0" dirty="0"/>
            </a:br>
            <a:r>
              <a:rPr lang="en-US" sz="1400" b="0" dirty="0"/>
              <a:t>record can be checked publicly, </a:t>
            </a:r>
            <a:br>
              <a:rPr lang="en-US" sz="1400" b="0" dirty="0"/>
            </a:br>
            <a:r>
              <a:rPr lang="en-US" sz="1400" b="0" dirty="0"/>
              <a:t>public can create application on it, enhance the variety of application</a:t>
            </a:r>
          </a:p>
          <a:p>
            <a:pPr>
              <a:buFont typeface="Arial" panose="020B0604020202020204" pitchFamily="34" charset="0"/>
              <a:buChar char="•"/>
              <a:defRPr/>
            </a:pPr>
            <a:endParaRPr lang="en-US" sz="1400" b="0" dirty="0"/>
          </a:p>
          <a:p>
            <a:pPr>
              <a:buFont typeface="Arial" panose="020B0604020202020204" pitchFamily="34" charset="0"/>
              <a:buChar char="•"/>
              <a:defRPr/>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955675"/>
            <a:ext cx="7620000" cy="3673475"/>
          </a:xfrm>
        </p:spPr>
        <p:txBody>
          <a:bodyPr/>
          <a:lstStyle/>
          <a:p>
            <a:pPr>
              <a:buFont typeface="Arial" panose="020B0604020202020204" pitchFamily="34" charset="0"/>
              <a:buChar char="•"/>
            </a:pPr>
            <a:r>
              <a:rPr lang="en-US" altLang="zh-CN" sz="1600"/>
              <a:t>Autonomy</a:t>
            </a:r>
            <a:br>
              <a:rPr lang="en-US" altLang="zh-CN" sz="1600"/>
            </a:br>
            <a:r>
              <a:rPr lang="en-US" altLang="zh-CN" sz="1400" b="0"/>
              <a:t>base on consensus, every node transfer safely</a:t>
            </a:r>
            <a:br>
              <a:rPr lang="en-US" altLang="zh-CN" sz="1400" b="0"/>
            </a:br>
            <a:r>
              <a:rPr lang="en-US" altLang="zh-CN" sz="1400" b="0"/>
              <a:t>the idea is to trust from single person </a:t>
            </a:r>
            <a:r>
              <a:rPr lang="en-US" altLang="zh-CN" sz="1400"/>
              <a:t>to the whole system</a:t>
            </a:r>
            <a:r>
              <a:rPr lang="en-US" altLang="zh-CN" sz="1400" b="0"/>
              <a:t/>
            </a:r>
            <a:br>
              <a:rPr lang="en-US" altLang="zh-CN" sz="1400" b="0"/>
            </a:br>
            <a:r>
              <a:rPr lang="en-US" altLang="zh-CN" sz="1400" b="0"/>
              <a:t>no single one can intervene it</a:t>
            </a:r>
          </a:p>
          <a:p>
            <a:pPr>
              <a:buFont typeface="Arial" panose="020B0604020202020204" pitchFamily="34" charset="0"/>
              <a:buChar char="•"/>
            </a:pPr>
            <a:endParaRPr lang="en-US" altLang="zh-CN" sz="1400" b="0"/>
          </a:p>
          <a:p>
            <a:pPr>
              <a:buFont typeface="Arial" panose="020B0604020202020204" pitchFamily="34" charset="0"/>
              <a:buChar char="•"/>
            </a:pPr>
            <a:r>
              <a:rPr lang="en-US" altLang="zh-CN" sz="1600"/>
              <a:t>Immutable </a:t>
            </a:r>
            <a:br>
              <a:rPr lang="en-US" altLang="zh-CN" sz="1600"/>
            </a:br>
            <a:r>
              <a:rPr lang="en-US" altLang="zh-CN" sz="1400" b="0"/>
              <a:t>Records will be reserved, cannot changed </a:t>
            </a:r>
            <a:br>
              <a:rPr lang="en-US" altLang="zh-CN" sz="1400" b="0"/>
            </a:br>
            <a:r>
              <a:rPr lang="en-US" altLang="zh-CN" sz="1400" b="0"/>
              <a:t>unless take control of &lt; 51% node</a:t>
            </a:r>
          </a:p>
          <a:p>
            <a:pPr>
              <a:buFont typeface="Arial" panose="020B0604020202020204" pitchFamily="34" charset="0"/>
              <a:buChar char="•"/>
            </a:pPr>
            <a:endParaRPr lang="en-US" altLang="zh-CN" sz="1400" b="0"/>
          </a:p>
          <a:p>
            <a:pPr>
              <a:buFont typeface="Arial" panose="020B0604020202020204" pitchFamily="34" charset="0"/>
              <a:buChar char="•"/>
            </a:pPr>
            <a:r>
              <a:rPr lang="en-US" altLang="zh-CN" sz="1600"/>
              <a:t>Anonymity </a:t>
            </a:r>
            <a:br>
              <a:rPr lang="en-US" altLang="zh-CN" sz="1600"/>
            </a:br>
            <a:r>
              <a:rPr lang="en-US" altLang="zh-CN" sz="1400" b="0"/>
              <a:t>solved the trust problem between node to node</a:t>
            </a:r>
            <a:br>
              <a:rPr lang="en-US" altLang="zh-CN" sz="1400" b="0"/>
            </a:br>
            <a:r>
              <a:rPr lang="en-US" altLang="zh-CN" sz="1400" b="0"/>
              <a:t>data transfer and transaction can be anonymous</a:t>
            </a:r>
            <a:br>
              <a:rPr lang="en-US" altLang="zh-CN" sz="1400" b="0"/>
            </a:br>
            <a:r>
              <a:rPr lang="en-US" altLang="zh-CN" sz="1400" b="0"/>
              <a:t>only need to know blockchain address</a:t>
            </a:r>
          </a:p>
        </p:txBody>
      </p:sp>
      <p:sp>
        <p:nvSpPr>
          <p:cNvPr id="8195" name="Title 1"/>
          <p:cNvSpPr txBox="1"/>
          <p:nvPr/>
        </p:nvSpPr>
        <p:spPr bwMode="auto">
          <a:xfrm>
            <a:off x="457200" y="206375"/>
            <a:ext cx="79549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914400" indent="-9144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914400" indent="-91440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indent="-9144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914400" indent="-9144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914400" indent="-9144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371600" indent="-9144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1828800" indent="-9144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286000" indent="-9144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2743200" indent="-9144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defTabSz="914400">
              <a:spcBef>
                <a:spcPct val="0"/>
              </a:spcBef>
              <a:spcAft>
                <a:spcPct val="0"/>
              </a:spcAft>
              <a:buFontTx/>
              <a:buNone/>
            </a:pPr>
            <a:r>
              <a:rPr lang="en-US" altLang="zh-CN" sz="3200" b="0">
                <a:solidFill>
                  <a:schemeClr val="tx2"/>
                </a:solidFill>
                <a:latin typeface="Arial Black" panose="020B0A04020102020204" pitchFamily="34" charset="0"/>
                <a:sym typeface="Arial Black" panose="020B0A04020102020204" pitchFamily="34" charset="0"/>
              </a:rPr>
              <a:t>Characteristics of Blockchain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spcBef>
                <a:spcPct val="0"/>
              </a:spcBef>
              <a:spcAft>
                <a:spcPct val="0"/>
              </a:spcAft>
            </a:pPr>
            <a:fld id="{525B67A3-AE10-044B-9C78-EDDB98B8F226}" type="slidenum">
              <a:rPr lang="zh-CN" altLang="en-US" sz="2400">
                <a:solidFill>
                  <a:schemeClr val="tx2"/>
                </a:solidFill>
                <a:ea typeface="宋体" panose="02010600030101010101" pitchFamily="2" charset="-122"/>
              </a:rPr>
              <a:t>7</a:t>
            </a:fld>
            <a:endParaRPr lang="en-US" altLang="zh-CN" sz="1800" b="0">
              <a:ea typeface="宋体" panose="02010600030101010101" pitchFamily="2" charset="-122"/>
            </a:endParaRPr>
          </a:p>
        </p:txBody>
      </p:sp>
      <p:sp>
        <p:nvSpPr>
          <p:cNvPr id="10243" name="矩形 6"/>
          <p:cNvSpPr>
            <a:spLocks noChangeArrowheads="1"/>
          </p:cNvSpPr>
          <p:nvPr/>
        </p:nvSpPr>
        <p:spPr bwMode="auto">
          <a:xfrm>
            <a:off x="0" y="0"/>
            <a:ext cx="1268413" cy="51435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2"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10258" name="组合 13"/>
          <p:cNvGrpSpPr/>
          <p:nvPr/>
        </p:nvGrpSpPr>
        <p:grpSpPr bwMode="auto">
          <a:xfrm>
            <a:off x="-6350" y="952500"/>
            <a:ext cx="1268413" cy="590550"/>
            <a:chOff x="34982" y="-31845"/>
            <a:chExt cx="1691680" cy="788186"/>
          </a:xfrm>
        </p:grpSpPr>
        <p:sp>
          <p:nvSpPr>
            <p:cNvPr id="10283" name="矩形 14"/>
            <p:cNvSpPr>
              <a:spLocks noChangeArrowheads="1"/>
            </p:cNvSpPr>
            <p:nvPr/>
          </p:nvSpPr>
          <p:spPr bwMode="auto">
            <a:xfrm>
              <a:off x="34982" y="-31845"/>
              <a:ext cx="1691680" cy="788186"/>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en-US" altLang="zh-CN" sz="1400" b="0" dirty="0">
                  <a:solidFill>
                    <a:schemeClr val="bg1"/>
                  </a:solidFill>
                  <a:latin typeface="微软雅黑" panose="020B0503020204020204" pitchFamily="34" charset="-122"/>
                  <a:sym typeface="微软雅黑" panose="020B0503020204020204" pitchFamily="34" charset="-122"/>
                </a:rPr>
                <a:t>Introduction</a:t>
              </a:r>
              <a:endParaRPr lang="zh-CN" altLang="zh-CN" sz="1400" dirty="0">
                <a:solidFill>
                  <a:schemeClr val="bg1"/>
                </a:solidFill>
                <a:latin typeface="微软雅黑" panose="020B0503020204020204" pitchFamily="34" charset="-122"/>
                <a:sym typeface="微软雅黑" panose="020B0503020204020204" pitchFamily="34" charset="-122"/>
              </a:endParaRPr>
            </a:p>
          </p:txBody>
        </p:sp>
        <p:sp>
          <p:nvSpPr>
            <p:cNvPr id="10284" name="等腰三角形 16"/>
            <p:cNvSpPr>
              <a:spLocks noChangeArrowheads="1"/>
            </p:cNvSpPr>
            <p:nvPr/>
          </p:nvSpPr>
          <p:spPr bwMode="auto">
            <a:xfrm rot="-5400000">
              <a:off x="1547664" y="322086"/>
              <a:ext cx="144016" cy="144016"/>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0259" name="直角三角形 11"/>
          <p:cNvSpPr>
            <a:spLocks noChangeArrowheads="1"/>
          </p:cNvSpPr>
          <p:nvPr/>
        </p:nvSpPr>
        <p:spPr bwMode="auto">
          <a:xfrm flipH="1">
            <a:off x="8458200" y="4514850"/>
            <a:ext cx="712788" cy="639763"/>
          </a:xfrm>
          <a:prstGeom prst="rtTriangle">
            <a:avLst/>
          </a:prstGeom>
          <a:solidFill>
            <a:srgbClr val="152F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0260" name="五边形 17"/>
          <p:cNvSpPr>
            <a:spLocks noChangeArrowheads="1"/>
          </p:cNvSpPr>
          <p:nvPr/>
        </p:nvSpPr>
        <p:spPr bwMode="auto">
          <a:xfrm flipH="1">
            <a:off x="8537575" y="4776788"/>
            <a:ext cx="739775" cy="377825"/>
          </a:xfrm>
          <a:prstGeom prst="homePlate">
            <a:avLst>
              <a:gd name="adj" fmla="val 4895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zh-CN" altLang="zh-CN" sz="1400" b="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a:t>
            </a:r>
            <a:endParaRPr lang="zh-CN" altLang="zh-CN" sz="1300" b="0">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1288" name="直接连接符 13"/>
          <p:cNvSpPr>
            <a:spLocks noChangeShapeType="1"/>
          </p:cNvSpPr>
          <p:nvPr/>
        </p:nvSpPr>
        <p:spPr bwMode="auto">
          <a:xfrm>
            <a:off x="0" y="371475"/>
            <a:ext cx="3779838" cy="0"/>
          </a:xfrm>
          <a:prstGeom prst="line">
            <a:avLst/>
          </a:prstGeom>
          <a:noFill/>
          <a:ln w="25400">
            <a:solidFill>
              <a:srgbClr val="314865"/>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289" name="直接连接符 14"/>
          <p:cNvSpPr>
            <a:spLocks noChangeShapeType="1"/>
          </p:cNvSpPr>
          <p:nvPr/>
        </p:nvSpPr>
        <p:spPr bwMode="auto">
          <a:xfrm>
            <a:off x="5364163" y="371475"/>
            <a:ext cx="3779837" cy="0"/>
          </a:xfrm>
          <a:prstGeom prst="line">
            <a:avLst/>
          </a:prstGeom>
          <a:noFill/>
          <a:ln w="25400">
            <a:solidFill>
              <a:srgbClr val="314865"/>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290" name="TextBox 500"/>
          <p:cNvSpPr>
            <a:spLocks noChangeArrowheads="1"/>
          </p:cNvSpPr>
          <p:nvPr/>
        </p:nvSpPr>
        <p:spPr bwMode="auto">
          <a:xfrm>
            <a:off x="3779838" y="155575"/>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zh-CN" altLang="en-US">
                <a:solidFill>
                  <a:srgbClr val="314865"/>
                </a:solidFill>
              </a:rPr>
              <a:t>选题内容</a:t>
            </a:r>
          </a:p>
        </p:txBody>
      </p:sp>
      <p:sp>
        <p:nvSpPr>
          <p:cNvPr id="11291" name="矩形 20"/>
          <p:cNvSpPr>
            <a:spLocks noChangeArrowheads="1"/>
          </p:cNvSpPr>
          <p:nvPr/>
        </p:nvSpPr>
        <p:spPr bwMode="auto">
          <a:xfrm>
            <a:off x="3049588" y="1081088"/>
            <a:ext cx="5484812" cy="1490662"/>
          </a:xfrm>
          <a:prstGeom prst="rect">
            <a:avLst/>
          </a:prstGeom>
          <a:solidFill>
            <a:srgbClr val="E2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000" b="0">
              <a:solidFill>
                <a:srgbClr val="FFFFFF"/>
              </a:solidFill>
            </a:endParaRPr>
          </a:p>
        </p:txBody>
      </p:sp>
      <p:sp>
        <p:nvSpPr>
          <p:cNvPr id="11292" name="矩形 21"/>
          <p:cNvSpPr>
            <a:spLocks noChangeArrowheads="1"/>
          </p:cNvSpPr>
          <p:nvPr/>
        </p:nvSpPr>
        <p:spPr bwMode="auto">
          <a:xfrm>
            <a:off x="3049588" y="2968625"/>
            <a:ext cx="5507037" cy="1546225"/>
          </a:xfrm>
          <a:prstGeom prst="rect">
            <a:avLst/>
          </a:prstGeom>
          <a:solidFill>
            <a:srgbClr val="E2E9E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000" b="0">
              <a:solidFill>
                <a:srgbClr val="FFFFFF"/>
              </a:solidFill>
            </a:endParaRPr>
          </a:p>
        </p:txBody>
      </p:sp>
      <p:grpSp>
        <p:nvGrpSpPr>
          <p:cNvPr id="11296" name="组合 30"/>
          <p:cNvGrpSpPr/>
          <p:nvPr/>
        </p:nvGrpSpPr>
        <p:grpSpPr bwMode="auto">
          <a:xfrm>
            <a:off x="1462088" y="2974975"/>
            <a:ext cx="1365250" cy="1363663"/>
            <a:chOff x="0" y="0"/>
            <a:chExt cx="1364456" cy="1364456"/>
          </a:xfrm>
        </p:grpSpPr>
        <p:sp>
          <p:nvSpPr>
            <p:cNvPr id="10279" name="矩形 17"/>
            <p:cNvSpPr>
              <a:spLocks noChangeArrowheads="1"/>
            </p:cNvSpPr>
            <p:nvPr/>
          </p:nvSpPr>
          <p:spPr bwMode="auto">
            <a:xfrm>
              <a:off x="0" y="0"/>
              <a:ext cx="1364456" cy="1364456"/>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000" b="0">
                <a:solidFill>
                  <a:srgbClr val="FFFFFF"/>
                </a:solidFill>
              </a:endParaRPr>
            </a:p>
          </p:txBody>
        </p:sp>
        <p:grpSp>
          <p:nvGrpSpPr>
            <p:cNvPr id="10280" name="组合 23"/>
            <p:cNvGrpSpPr>
              <a:grpSpLocks noChangeAspect="1"/>
            </p:cNvGrpSpPr>
            <p:nvPr/>
          </p:nvGrpSpPr>
          <p:grpSpPr bwMode="auto">
            <a:xfrm>
              <a:off x="122460" y="238247"/>
              <a:ext cx="1040356" cy="947461"/>
              <a:chOff x="0" y="0"/>
              <a:chExt cx="1143803" cy="1041671"/>
            </a:xfrm>
          </p:grpSpPr>
          <p:pic>
            <p:nvPicPr>
              <p:cNvPr id="10281" name="Picture 3" descr="\\MAGNUM\Projects\Microsoft\Cloud Power FY12\Design\ICONS_PNG\User.png"/>
              <p:cNvPicPr>
                <a:picLocks noChangeAspect="1" noChangeArrowheads="1"/>
              </p:cNvPicPr>
              <p:nvPr/>
            </p:nvPicPr>
            <p:blipFill>
              <a:blip r:embed="rId2" cstate="print">
                <a:biLevel thresh="50000"/>
                <a:grayscl/>
                <a:extLst>
                  <a:ext uri="{28A0092B-C50C-407E-A947-70E740481C1C}">
                    <a14:useLocalDpi xmlns:a14="http://schemas.microsoft.com/office/drawing/2010/main" val="0"/>
                  </a:ext>
                </a:extLst>
              </a:blip>
              <a:srcRect/>
              <a:stretch>
                <a:fillRect/>
              </a:stretch>
            </p:blipFill>
            <p:spPr bwMode="auto">
              <a:xfrm>
                <a:off x="0" y="0"/>
                <a:ext cx="1041942" cy="104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2" name="Picture 12"/>
              <p:cNvPicPr>
                <a:picLocks noChangeAspect="1" noChangeArrowheads="1"/>
              </p:cNvPicPr>
              <p:nvPr/>
            </p:nvPicPr>
            <p:blipFill>
              <a:blip r:embed="rId3">
                <a:biLevel thresh="50000"/>
                <a:grayscl/>
                <a:extLst>
                  <a:ext uri="{28A0092B-C50C-407E-A947-70E740481C1C}">
                    <a14:useLocalDpi xmlns:a14="http://schemas.microsoft.com/office/drawing/2010/main" val="0"/>
                  </a:ext>
                </a:extLst>
              </a:blip>
              <a:srcRect/>
              <a:stretch>
                <a:fillRect/>
              </a:stretch>
            </p:blipFill>
            <p:spPr bwMode="auto">
              <a:xfrm flipH="1">
                <a:off x="783131" y="231423"/>
                <a:ext cx="360672" cy="53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301" name="文本框 26"/>
          <p:cNvSpPr>
            <a:spLocks noChangeArrowheads="1"/>
          </p:cNvSpPr>
          <p:nvPr/>
        </p:nvSpPr>
        <p:spPr bwMode="auto">
          <a:xfrm>
            <a:off x="3021013" y="712788"/>
            <a:ext cx="55070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en-US" altLang="zh-CN" sz="1600" b="1" dirty="0">
                <a:solidFill>
                  <a:srgbClr val="314865"/>
                </a:solidFill>
                <a:latin typeface="Calibri" panose="020F0502020204030204" pitchFamily="34" charset="0"/>
                <a:ea typeface="微软雅黑" panose="020B0503020204020204" pitchFamily="34" charset="-122"/>
                <a:sym typeface="Calibri" panose="020F0502020204030204" pitchFamily="34" charset="0"/>
              </a:rPr>
              <a:t>Proof of Work (</a:t>
            </a:r>
            <a:r>
              <a:rPr lang="en-US" altLang="zh-CN" sz="1600" b="1" dirty="0" err="1">
                <a:solidFill>
                  <a:srgbClr val="314865"/>
                </a:solidFill>
                <a:latin typeface="Calibri" panose="020F0502020204030204" pitchFamily="34" charset="0"/>
                <a:ea typeface="微软雅黑" panose="020B0503020204020204" pitchFamily="34" charset="-122"/>
                <a:sym typeface="Calibri" panose="020F0502020204030204" pitchFamily="34" charset="0"/>
              </a:rPr>
              <a:t>PoW</a:t>
            </a:r>
            <a:r>
              <a:rPr lang="en-US" altLang="zh-CN" sz="1600" b="1" dirty="0">
                <a:solidFill>
                  <a:srgbClr val="314865"/>
                </a:solidFill>
                <a:latin typeface="Calibri" panose="020F0502020204030204" pitchFamily="34" charset="0"/>
                <a:ea typeface="微软雅黑" panose="020B0503020204020204" pitchFamily="34" charset="-122"/>
                <a:sym typeface="Calibri" panose="020F0502020204030204" pitchFamily="34" charset="0"/>
              </a:rPr>
              <a:t>)</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network participants spend time to solving an arbitrary mathematical puzzle</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very low probability of successful generation</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unpredictable which node will be able to generate the next block</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widely used in cryptocurrency mining</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peer-to-peer transactions securely without a trusted third party </a:t>
            </a:r>
          </a:p>
        </p:txBody>
      </p:sp>
      <p:sp>
        <p:nvSpPr>
          <p:cNvPr id="11302" name="文本框 28"/>
          <p:cNvSpPr>
            <a:spLocks noChangeArrowheads="1"/>
          </p:cNvSpPr>
          <p:nvPr/>
        </p:nvSpPr>
        <p:spPr bwMode="auto">
          <a:xfrm>
            <a:off x="3049588" y="2592388"/>
            <a:ext cx="54879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en-US" altLang="zh-CN" sz="1600" b="1" dirty="0">
                <a:solidFill>
                  <a:srgbClr val="314865"/>
                </a:solidFill>
                <a:latin typeface="Calibri" panose="020F0502020204030204" pitchFamily="34" charset="0"/>
                <a:ea typeface="微软雅黑" panose="020B0503020204020204" pitchFamily="34" charset="-122"/>
                <a:sym typeface="Calibri" panose="020F0502020204030204" pitchFamily="34" charset="0"/>
              </a:rPr>
              <a:t>Proof of Stake (</a:t>
            </a:r>
            <a:r>
              <a:rPr lang="en-US" altLang="zh-CN" sz="1600" b="1" dirty="0" err="1">
                <a:solidFill>
                  <a:srgbClr val="314865"/>
                </a:solidFill>
                <a:latin typeface="Calibri" panose="020F0502020204030204" pitchFamily="34" charset="0"/>
                <a:ea typeface="微软雅黑" panose="020B0503020204020204" pitchFamily="34" charset="-122"/>
                <a:sym typeface="Calibri" panose="020F0502020204030204" pitchFamily="34" charset="0"/>
              </a:rPr>
              <a:t>PoS</a:t>
            </a:r>
            <a:r>
              <a:rPr lang="en-US" altLang="zh-CN" sz="1600" b="1" dirty="0">
                <a:solidFill>
                  <a:srgbClr val="314865"/>
                </a:solidFill>
                <a:latin typeface="Calibri" panose="020F0502020204030204" pitchFamily="34" charset="0"/>
                <a:ea typeface="微软雅黑" panose="020B0503020204020204" pitchFamily="34" charset="-122"/>
                <a:sym typeface="Calibri" panose="020F0502020204030204" pitchFamily="34" charset="0"/>
              </a:rPr>
              <a:t>)</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an election process: one node is randomly chosen as a validator: mint or forge new blocks. </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To become a validator, deposit a certain amount of coins to the network as a stake</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Validator ordering transactions and creating new blocks </a:t>
            </a:r>
          </a:p>
          <a:p>
            <a:pPr marL="171450" indent="-171450" eaLnBrk="1" hangingPunct="1">
              <a:lnSpc>
                <a:spcPct val="150000"/>
              </a:lnSpc>
              <a:buFont typeface="Arial" panose="020B0604020202020204" pitchFamily="34" charset="0"/>
              <a:buChar char="•"/>
              <a:defRPr/>
            </a:pPr>
            <a:r>
              <a:rPr lang="en-US" altLang="zh-CN" sz="1200" dirty="0">
                <a:solidFill>
                  <a:srgbClr val="314865"/>
                </a:solidFill>
                <a:latin typeface="Calibri" panose="020F0502020204030204" pitchFamily="34" charset="0"/>
                <a:ea typeface="微软雅黑" panose="020B0503020204020204" pitchFamily="34" charset="-122"/>
                <a:sym typeface="Calibri" panose="020F0502020204030204" pitchFamily="34" charset="0"/>
              </a:rPr>
              <a:t>All nodes agree on the state of the network</a:t>
            </a:r>
            <a:endParaRPr lang="zh-CN" altLang="en-US" sz="1200" dirty="0">
              <a:solidFill>
                <a:srgbClr val="314865"/>
              </a:solidFill>
              <a:latin typeface="Calibri" panose="020F0502020204030204" pitchFamily="34" charset="0"/>
              <a:ea typeface="微软雅黑" panose="020B0503020204020204" pitchFamily="34" charset="-122"/>
              <a:sym typeface="Calibri" panose="020F0502020204030204" pitchFamily="34" charset="0"/>
            </a:endParaRPr>
          </a:p>
        </p:txBody>
      </p:sp>
      <p:grpSp>
        <p:nvGrpSpPr>
          <p:cNvPr id="37" name="组合 138"/>
          <p:cNvGrpSpPr/>
          <p:nvPr/>
        </p:nvGrpSpPr>
        <p:grpSpPr bwMode="auto">
          <a:xfrm>
            <a:off x="1474788" y="1081088"/>
            <a:ext cx="1341437" cy="1365250"/>
            <a:chOff x="-6177" y="15995"/>
            <a:chExt cx="1341221" cy="1388093"/>
          </a:xfrm>
        </p:grpSpPr>
        <p:sp>
          <p:nvSpPr>
            <p:cNvPr id="10270" name="矩形 93"/>
            <p:cNvSpPr>
              <a:spLocks noChangeArrowheads="1"/>
            </p:cNvSpPr>
            <p:nvPr/>
          </p:nvSpPr>
          <p:spPr bwMode="auto">
            <a:xfrm>
              <a:off x="-6177" y="15995"/>
              <a:ext cx="1341221" cy="1388093"/>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000" b="0">
                <a:solidFill>
                  <a:srgbClr val="FFFFFF"/>
                </a:solidFill>
              </a:endParaRPr>
            </a:p>
          </p:txBody>
        </p:sp>
        <p:grpSp>
          <p:nvGrpSpPr>
            <p:cNvPr id="10271" name="Group 416"/>
            <p:cNvGrpSpPr/>
            <p:nvPr/>
          </p:nvGrpSpPr>
          <p:grpSpPr bwMode="auto">
            <a:xfrm>
              <a:off x="344350" y="209635"/>
              <a:ext cx="638659" cy="822023"/>
              <a:chOff x="0" y="0"/>
              <a:chExt cx="2692401" cy="3448051"/>
            </a:xfrm>
          </p:grpSpPr>
          <p:sp>
            <p:nvSpPr>
              <p:cNvPr id="10272" name="Freeform 19"/>
              <p:cNvSpPr>
                <a:spLocks noEditPoints="1" noChangeArrowheads="1"/>
              </p:cNvSpPr>
              <p:nvPr/>
            </p:nvSpPr>
            <p:spPr bwMode="auto">
              <a:xfrm>
                <a:off x="865188" y="147638"/>
                <a:ext cx="641350" cy="641350"/>
              </a:xfrm>
              <a:custGeom>
                <a:avLst/>
                <a:gdLst>
                  <a:gd name="T0" fmla="*/ 2147483646 w 171"/>
                  <a:gd name="T1" fmla="*/ 2147483646 h 171"/>
                  <a:gd name="T2" fmla="*/ 2147483646 w 171"/>
                  <a:gd name="T3" fmla="*/ 2147483646 h 171"/>
                  <a:gd name="T4" fmla="*/ 2147483646 w 171"/>
                  <a:gd name="T5" fmla="*/ 2147483646 h 171"/>
                  <a:gd name="T6" fmla="*/ 2147483646 w 171"/>
                  <a:gd name="T7" fmla="*/ 2147483646 h 171"/>
                  <a:gd name="T8" fmla="*/ 2147483646 w 171"/>
                  <a:gd name="T9" fmla="*/ 2147483646 h 171"/>
                  <a:gd name="T10" fmla="*/ 2147483646 w 171"/>
                  <a:gd name="T11" fmla="*/ 2147483646 h 171"/>
                  <a:gd name="T12" fmla="*/ 2147483646 w 171"/>
                  <a:gd name="T13" fmla="*/ 2147483646 h 171"/>
                  <a:gd name="T14" fmla="*/ 2147483646 w 171"/>
                  <a:gd name="T15" fmla="*/ 2147483646 h 171"/>
                  <a:gd name="T16" fmla="*/ 2147483646 w 171"/>
                  <a:gd name="T17" fmla="*/ 2147483646 h 171"/>
                  <a:gd name="T18" fmla="*/ 2147483646 w 171"/>
                  <a:gd name="T19" fmla="*/ 2147483646 h 171"/>
                  <a:gd name="T20" fmla="*/ 2147483646 w 171"/>
                  <a:gd name="T21" fmla="*/ 2147483646 h 171"/>
                  <a:gd name="T22" fmla="*/ 2147483646 w 171"/>
                  <a:gd name="T23" fmla="*/ 2147483646 h 171"/>
                  <a:gd name="T24" fmla="*/ 2147483646 w 171"/>
                  <a:gd name="T25" fmla="*/ 2147483646 h 171"/>
                  <a:gd name="T26" fmla="*/ 2147483646 w 171"/>
                  <a:gd name="T27" fmla="*/ 2147483646 h 171"/>
                  <a:gd name="T28" fmla="*/ 2147483646 w 171"/>
                  <a:gd name="T29" fmla="*/ 2147483646 h 171"/>
                  <a:gd name="T30" fmla="*/ 2147483646 w 171"/>
                  <a:gd name="T31" fmla="*/ 0 h 171"/>
                  <a:gd name="T32" fmla="*/ 2147483646 w 171"/>
                  <a:gd name="T33" fmla="*/ 2147483646 h 171"/>
                  <a:gd name="T34" fmla="*/ 2147483646 w 171"/>
                  <a:gd name="T35" fmla="*/ 2147483646 h 171"/>
                  <a:gd name="T36" fmla="*/ 2147483646 w 171"/>
                  <a:gd name="T37" fmla="*/ 2147483646 h 171"/>
                  <a:gd name="T38" fmla="*/ 2147483646 w 171"/>
                  <a:gd name="T39" fmla="*/ 2147483646 h 171"/>
                  <a:gd name="T40" fmla="*/ 2147483646 w 171"/>
                  <a:gd name="T41" fmla="*/ 2147483646 h 171"/>
                  <a:gd name="T42" fmla="*/ 2147483646 w 171"/>
                  <a:gd name="T43" fmla="*/ 2147483646 h 171"/>
                  <a:gd name="T44" fmla="*/ 2147483646 w 171"/>
                  <a:gd name="T45" fmla="*/ 2147483646 h 171"/>
                  <a:gd name="T46" fmla="*/ 2147483646 w 171"/>
                  <a:gd name="T47" fmla="*/ 2147483646 h 171"/>
                  <a:gd name="T48" fmla="*/ 2147483646 w 171"/>
                  <a:gd name="T49" fmla="*/ 2147483646 h 171"/>
                  <a:gd name="T50" fmla="*/ 2147483646 w 171"/>
                  <a:gd name="T51" fmla="*/ 2147483646 h 171"/>
                  <a:gd name="T52" fmla="*/ 2147483646 w 171"/>
                  <a:gd name="T53" fmla="*/ 2147483646 h 171"/>
                  <a:gd name="T54" fmla="*/ 2147483646 w 171"/>
                  <a:gd name="T55" fmla="*/ 2147483646 h 171"/>
                  <a:gd name="T56" fmla="*/ 2147483646 w 171"/>
                  <a:gd name="T57" fmla="*/ 2147483646 h 171"/>
                  <a:gd name="T58" fmla="*/ 2147483646 w 171"/>
                  <a:gd name="T59" fmla="*/ 2147483646 h 171"/>
                  <a:gd name="T60" fmla="*/ 0 w 171"/>
                  <a:gd name="T61" fmla="*/ 2147483646 h 171"/>
                  <a:gd name="T62" fmla="*/ 2147483646 w 171"/>
                  <a:gd name="T63" fmla="*/ 2147483646 h 171"/>
                  <a:gd name="T64" fmla="*/ 2147483646 w 171"/>
                  <a:gd name="T65" fmla="*/ 2147483646 h 171"/>
                  <a:gd name="T66" fmla="*/ 2147483646 w 171"/>
                  <a:gd name="T67" fmla="*/ 2147483646 h 171"/>
                  <a:gd name="T68" fmla="*/ 2147483646 w 171"/>
                  <a:gd name="T69" fmla="*/ 2147483646 h 171"/>
                  <a:gd name="T70" fmla="*/ 2147483646 w 171"/>
                  <a:gd name="T71" fmla="*/ 2147483646 h 171"/>
                  <a:gd name="T72" fmla="*/ 2147483646 w 171"/>
                  <a:gd name="T73" fmla="*/ 2147483646 h 171"/>
                  <a:gd name="T74" fmla="*/ 2147483646 w 171"/>
                  <a:gd name="T75" fmla="*/ 2147483646 h 171"/>
                  <a:gd name="T76" fmla="*/ 2147483646 w 171"/>
                  <a:gd name="T77" fmla="*/ 2147483646 h 171"/>
                  <a:gd name="T78" fmla="*/ 2147483646 w 171"/>
                  <a:gd name="T79" fmla="*/ 2147483646 h 171"/>
                  <a:gd name="T80" fmla="*/ 2147483646 w 171"/>
                  <a:gd name="T81" fmla="*/ 2147483646 h 171"/>
                  <a:gd name="T82" fmla="*/ 2147483646 w 171"/>
                  <a:gd name="T83" fmla="*/ 2147483646 h 171"/>
                  <a:gd name="T84" fmla="*/ 2147483646 w 171"/>
                  <a:gd name="T85" fmla="*/ 2147483646 h 171"/>
                  <a:gd name="T86" fmla="*/ 2147483646 w 171"/>
                  <a:gd name="T87" fmla="*/ 2147483646 h 171"/>
                  <a:gd name="T88" fmla="*/ 2147483646 w 171"/>
                  <a:gd name="T89" fmla="*/ 2147483646 h 171"/>
                  <a:gd name="T90" fmla="*/ 2147483646 w 171"/>
                  <a:gd name="T91" fmla="*/ 2147483646 h 171"/>
                  <a:gd name="T92" fmla="*/ 2147483646 w 171"/>
                  <a:gd name="T93" fmla="*/ 2147483646 h 171"/>
                  <a:gd name="T94" fmla="*/ 2147483646 w 171"/>
                  <a:gd name="T95" fmla="*/ 2147483646 h 171"/>
                  <a:gd name="T96" fmla="*/ 2147483646 w 171"/>
                  <a:gd name="T97" fmla="*/ 2147483646 h 171"/>
                  <a:gd name="T98" fmla="*/ 2147483646 w 171"/>
                  <a:gd name="T99" fmla="*/ 2147483646 h 171"/>
                  <a:gd name="T100" fmla="*/ 2147483646 w 171"/>
                  <a:gd name="T101" fmla="*/ 2147483646 h 171"/>
                  <a:gd name="T102" fmla="*/ 2147483646 w 171"/>
                  <a:gd name="T103" fmla="*/ 2147483646 h 171"/>
                  <a:gd name="T104" fmla="*/ 2147483646 w 171"/>
                  <a:gd name="T105" fmla="*/ 2147483646 h 171"/>
                  <a:gd name="T106" fmla="*/ 2147483646 w 171"/>
                  <a:gd name="T107" fmla="*/ 2147483646 h 171"/>
                  <a:gd name="T108" fmla="*/ 2147483646 w 171"/>
                  <a:gd name="T109" fmla="*/ 2147483646 h 171"/>
                  <a:gd name="T110" fmla="*/ 2147483646 w 171"/>
                  <a:gd name="T111" fmla="*/ 2147483646 h 171"/>
                  <a:gd name="T112" fmla="*/ 2147483646 w 171"/>
                  <a:gd name="T113" fmla="*/ 2147483646 h 171"/>
                  <a:gd name="T114" fmla="*/ 2147483646 w 171"/>
                  <a:gd name="T115" fmla="*/ 2147483646 h 171"/>
                  <a:gd name="T116" fmla="*/ 2147483646 w 171"/>
                  <a:gd name="T117" fmla="*/ 2147483646 h 171"/>
                  <a:gd name="T118" fmla="*/ 2147483646 w 171"/>
                  <a:gd name="T119" fmla="*/ 2147483646 h 171"/>
                  <a:gd name="T120" fmla="*/ 2147483646 w 171"/>
                  <a:gd name="T121" fmla="*/ 2147483646 h 171"/>
                  <a:gd name="T122" fmla="*/ 2147483646 w 171"/>
                  <a:gd name="T123" fmla="*/ 2147483646 h 171"/>
                  <a:gd name="T124" fmla="*/ 2147483646 w 171"/>
                  <a:gd name="T125" fmla="*/ 2147483646 h 17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1"/>
                  <a:gd name="T190" fmla="*/ 0 h 171"/>
                  <a:gd name="T191" fmla="*/ 171 w 171"/>
                  <a:gd name="T192" fmla="*/ 171 h 17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a:p>
            </p:txBody>
          </p:sp>
          <p:sp>
            <p:nvSpPr>
              <p:cNvPr id="10273" name="Freeform 20"/>
              <p:cNvSpPr>
                <a:spLocks noEditPoints="1" noChangeArrowheads="1"/>
              </p:cNvSpPr>
              <p:nvPr/>
            </p:nvSpPr>
            <p:spPr bwMode="auto">
              <a:xfrm>
                <a:off x="1439863" y="0"/>
                <a:ext cx="454025" cy="454025"/>
              </a:xfrm>
              <a:custGeom>
                <a:avLst/>
                <a:gdLst>
                  <a:gd name="T0" fmla="*/ 2147483646 w 121"/>
                  <a:gd name="T1" fmla="*/ 2147483646 h 121"/>
                  <a:gd name="T2" fmla="*/ 2147483646 w 121"/>
                  <a:gd name="T3" fmla="*/ 2147483646 h 121"/>
                  <a:gd name="T4" fmla="*/ 2147483646 w 121"/>
                  <a:gd name="T5" fmla="*/ 2147483646 h 121"/>
                  <a:gd name="T6" fmla="*/ 2147483646 w 121"/>
                  <a:gd name="T7" fmla="*/ 2147483646 h 121"/>
                  <a:gd name="T8" fmla="*/ 2147483646 w 121"/>
                  <a:gd name="T9" fmla="*/ 2147483646 h 121"/>
                  <a:gd name="T10" fmla="*/ 2147483646 w 121"/>
                  <a:gd name="T11" fmla="*/ 2147483646 h 121"/>
                  <a:gd name="T12" fmla="*/ 2147483646 w 121"/>
                  <a:gd name="T13" fmla="*/ 2147483646 h 121"/>
                  <a:gd name="T14" fmla="*/ 2147483646 w 121"/>
                  <a:gd name="T15" fmla="*/ 2147483646 h 121"/>
                  <a:gd name="T16" fmla="*/ 2147483646 w 121"/>
                  <a:gd name="T17" fmla="*/ 2147483646 h 121"/>
                  <a:gd name="T18" fmla="*/ 2147483646 w 121"/>
                  <a:gd name="T19" fmla="*/ 2147483646 h 121"/>
                  <a:gd name="T20" fmla="*/ 2147483646 w 121"/>
                  <a:gd name="T21" fmla="*/ 2147483646 h 121"/>
                  <a:gd name="T22" fmla="*/ 2147483646 w 121"/>
                  <a:gd name="T23" fmla="*/ 2147483646 h 121"/>
                  <a:gd name="T24" fmla="*/ 2147483646 w 121"/>
                  <a:gd name="T25" fmla="*/ 2147483646 h 121"/>
                  <a:gd name="T26" fmla="*/ 2147483646 w 121"/>
                  <a:gd name="T27" fmla="*/ 2147483646 h 121"/>
                  <a:gd name="T28" fmla="*/ 2147483646 w 121"/>
                  <a:gd name="T29" fmla="*/ 2147483646 h 121"/>
                  <a:gd name="T30" fmla="*/ 2147483646 w 121"/>
                  <a:gd name="T31" fmla="*/ 0 h 121"/>
                  <a:gd name="T32" fmla="*/ 2147483646 w 121"/>
                  <a:gd name="T33" fmla="*/ 2147483646 h 121"/>
                  <a:gd name="T34" fmla="*/ 2147483646 w 121"/>
                  <a:gd name="T35" fmla="*/ 2147483646 h 121"/>
                  <a:gd name="T36" fmla="*/ 2147483646 w 121"/>
                  <a:gd name="T37" fmla="*/ 2147483646 h 121"/>
                  <a:gd name="T38" fmla="*/ 2147483646 w 121"/>
                  <a:gd name="T39" fmla="*/ 2147483646 h 121"/>
                  <a:gd name="T40" fmla="*/ 2147483646 w 121"/>
                  <a:gd name="T41" fmla="*/ 2147483646 h 121"/>
                  <a:gd name="T42" fmla="*/ 2147483646 w 121"/>
                  <a:gd name="T43" fmla="*/ 2147483646 h 121"/>
                  <a:gd name="T44" fmla="*/ 2147483646 w 121"/>
                  <a:gd name="T45" fmla="*/ 2147483646 h 121"/>
                  <a:gd name="T46" fmla="*/ 2147483646 w 121"/>
                  <a:gd name="T47" fmla="*/ 2147483646 h 121"/>
                  <a:gd name="T48" fmla="*/ 2147483646 w 121"/>
                  <a:gd name="T49" fmla="*/ 2147483646 h 121"/>
                  <a:gd name="T50" fmla="*/ 2147483646 w 121"/>
                  <a:gd name="T51" fmla="*/ 2147483646 h 121"/>
                  <a:gd name="T52" fmla="*/ 2147483646 w 121"/>
                  <a:gd name="T53" fmla="*/ 2147483646 h 121"/>
                  <a:gd name="T54" fmla="*/ 2147483646 w 121"/>
                  <a:gd name="T55" fmla="*/ 2147483646 h 121"/>
                  <a:gd name="T56" fmla="*/ 2147483646 w 121"/>
                  <a:gd name="T57" fmla="*/ 2147483646 h 121"/>
                  <a:gd name="T58" fmla="*/ 2147483646 w 121"/>
                  <a:gd name="T59" fmla="*/ 2147483646 h 121"/>
                  <a:gd name="T60" fmla="*/ 0 w 121"/>
                  <a:gd name="T61" fmla="*/ 2147483646 h 121"/>
                  <a:gd name="T62" fmla="*/ 2147483646 w 121"/>
                  <a:gd name="T63" fmla="*/ 2147483646 h 121"/>
                  <a:gd name="T64" fmla="*/ 2147483646 w 121"/>
                  <a:gd name="T65" fmla="*/ 2147483646 h 121"/>
                  <a:gd name="T66" fmla="*/ 2147483646 w 121"/>
                  <a:gd name="T67" fmla="*/ 2147483646 h 121"/>
                  <a:gd name="T68" fmla="*/ 2147483646 w 121"/>
                  <a:gd name="T69" fmla="*/ 2147483646 h 121"/>
                  <a:gd name="T70" fmla="*/ 2147483646 w 121"/>
                  <a:gd name="T71" fmla="*/ 2147483646 h 121"/>
                  <a:gd name="T72" fmla="*/ 2147483646 w 121"/>
                  <a:gd name="T73" fmla="*/ 2147483646 h 121"/>
                  <a:gd name="T74" fmla="*/ 2147483646 w 121"/>
                  <a:gd name="T75" fmla="*/ 2147483646 h 121"/>
                  <a:gd name="T76" fmla="*/ 2147483646 w 121"/>
                  <a:gd name="T77" fmla="*/ 2147483646 h 121"/>
                  <a:gd name="T78" fmla="*/ 2147483646 w 121"/>
                  <a:gd name="T79" fmla="*/ 2147483646 h 121"/>
                  <a:gd name="T80" fmla="*/ 2147483646 w 121"/>
                  <a:gd name="T81" fmla="*/ 2147483646 h 121"/>
                  <a:gd name="T82" fmla="*/ 2147483646 w 121"/>
                  <a:gd name="T83" fmla="*/ 2147483646 h 121"/>
                  <a:gd name="T84" fmla="*/ 2147483646 w 121"/>
                  <a:gd name="T85" fmla="*/ 2147483646 h 121"/>
                  <a:gd name="T86" fmla="*/ 2147483646 w 121"/>
                  <a:gd name="T87" fmla="*/ 2147483646 h 121"/>
                  <a:gd name="T88" fmla="*/ 2147483646 w 121"/>
                  <a:gd name="T89" fmla="*/ 2147483646 h 121"/>
                  <a:gd name="T90" fmla="*/ 2147483646 w 121"/>
                  <a:gd name="T91" fmla="*/ 2147483646 h 121"/>
                  <a:gd name="T92" fmla="*/ 2147483646 w 121"/>
                  <a:gd name="T93" fmla="*/ 2147483646 h 121"/>
                  <a:gd name="T94" fmla="*/ 2147483646 w 121"/>
                  <a:gd name="T95" fmla="*/ 2147483646 h 121"/>
                  <a:gd name="T96" fmla="*/ 2147483646 w 121"/>
                  <a:gd name="T97" fmla="*/ 2147483646 h 121"/>
                  <a:gd name="T98" fmla="*/ 2147483646 w 121"/>
                  <a:gd name="T99" fmla="*/ 2147483646 h 121"/>
                  <a:gd name="T100" fmla="*/ 2147483646 w 121"/>
                  <a:gd name="T101" fmla="*/ 2147483646 h 121"/>
                  <a:gd name="T102" fmla="*/ 2147483646 w 121"/>
                  <a:gd name="T103" fmla="*/ 2147483646 h 121"/>
                  <a:gd name="T104" fmla="*/ 2147483646 w 121"/>
                  <a:gd name="T105" fmla="*/ 2147483646 h 121"/>
                  <a:gd name="T106" fmla="*/ 2147483646 w 121"/>
                  <a:gd name="T107" fmla="*/ 2147483646 h 121"/>
                  <a:gd name="T108" fmla="*/ 2147483646 w 121"/>
                  <a:gd name="T109" fmla="*/ 2147483646 h 121"/>
                  <a:gd name="T110" fmla="*/ 2147483646 w 121"/>
                  <a:gd name="T111" fmla="*/ 2147483646 h 121"/>
                  <a:gd name="T112" fmla="*/ 2147483646 w 121"/>
                  <a:gd name="T113" fmla="*/ 2147483646 h 121"/>
                  <a:gd name="T114" fmla="*/ 2147483646 w 121"/>
                  <a:gd name="T115" fmla="*/ 2147483646 h 121"/>
                  <a:gd name="T116" fmla="*/ 2147483646 w 121"/>
                  <a:gd name="T117" fmla="*/ 2147483646 h 121"/>
                  <a:gd name="T118" fmla="*/ 2147483646 w 121"/>
                  <a:gd name="T119" fmla="*/ 2147483646 h 121"/>
                  <a:gd name="T120" fmla="*/ 2147483646 w 121"/>
                  <a:gd name="T121" fmla="*/ 2147483646 h 121"/>
                  <a:gd name="T122" fmla="*/ 2147483646 w 121"/>
                  <a:gd name="T123" fmla="*/ 2147483646 h 121"/>
                  <a:gd name="T124" fmla="*/ 2147483646 w 121"/>
                  <a:gd name="T125" fmla="*/ 2147483646 h 1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1"/>
                  <a:gd name="T190" fmla="*/ 0 h 121"/>
                  <a:gd name="T191" fmla="*/ 121 w 121"/>
                  <a:gd name="T192" fmla="*/ 121 h 1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a:p>
            </p:txBody>
          </p:sp>
          <p:sp>
            <p:nvSpPr>
              <p:cNvPr id="10274" name="Oval 21"/>
              <p:cNvSpPr>
                <a:spLocks noChangeArrowheads="1"/>
              </p:cNvSpPr>
              <p:nvPr/>
            </p:nvSpPr>
            <p:spPr bwMode="auto">
              <a:xfrm>
                <a:off x="1717675" y="811213"/>
                <a:ext cx="171450" cy="1714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000" b="0">
                  <a:solidFill>
                    <a:srgbClr val="000000"/>
                  </a:solidFill>
                  <a:ea typeface="宋体" panose="02010600030101010101" pitchFamily="2" charset="-122"/>
                  <a:cs typeface="Arial" panose="020B0604020202020204" pitchFamily="34" charset="0"/>
                </a:endParaRPr>
              </a:p>
            </p:txBody>
          </p:sp>
          <p:sp>
            <p:nvSpPr>
              <p:cNvPr id="10275" name="Oval 22"/>
              <p:cNvSpPr>
                <a:spLocks noChangeArrowheads="1"/>
              </p:cNvSpPr>
              <p:nvPr/>
            </p:nvSpPr>
            <p:spPr bwMode="auto">
              <a:xfrm>
                <a:off x="996950" y="1141413"/>
                <a:ext cx="115888" cy="1190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000" b="0">
                  <a:solidFill>
                    <a:srgbClr val="000000"/>
                  </a:solidFill>
                  <a:ea typeface="宋体" panose="02010600030101010101" pitchFamily="2" charset="-122"/>
                  <a:cs typeface="Arial" panose="020B0604020202020204" pitchFamily="34" charset="0"/>
                </a:endParaRPr>
              </a:p>
            </p:txBody>
          </p:sp>
          <p:sp>
            <p:nvSpPr>
              <p:cNvPr id="10276" name="Freeform 23"/>
              <p:cNvSpPr>
                <a:spLocks noEditPoints="1" noChangeArrowheads="1"/>
              </p:cNvSpPr>
              <p:nvPr/>
            </p:nvSpPr>
            <p:spPr bwMode="auto">
              <a:xfrm>
                <a:off x="0" y="788988"/>
                <a:ext cx="2692401" cy="2659063"/>
              </a:xfrm>
              <a:custGeom>
                <a:avLst/>
                <a:gdLst>
                  <a:gd name="T0" fmla="*/ 2147483646 w 718"/>
                  <a:gd name="T1" fmla="*/ 2147483646 h 709"/>
                  <a:gd name="T2" fmla="*/ 2147483646 w 718"/>
                  <a:gd name="T3" fmla="*/ 2147483646 h 709"/>
                  <a:gd name="T4" fmla="*/ 2147483646 w 718"/>
                  <a:gd name="T5" fmla="*/ 2147483646 h 709"/>
                  <a:gd name="T6" fmla="*/ 2147483646 w 718"/>
                  <a:gd name="T7" fmla="*/ 2147483646 h 709"/>
                  <a:gd name="T8" fmla="*/ 2147483646 w 718"/>
                  <a:gd name="T9" fmla="*/ 2147483646 h 709"/>
                  <a:gd name="T10" fmla="*/ 2147483646 w 718"/>
                  <a:gd name="T11" fmla="*/ 2147483646 h 709"/>
                  <a:gd name="T12" fmla="*/ 2147483646 w 718"/>
                  <a:gd name="T13" fmla="*/ 2147483646 h 709"/>
                  <a:gd name="T14" fmla="*/ 2147483646 w 718"/>
                  <a:gd name="T15" fmla="*/ 2147483646 h 709"/>
                  <a:gd name="T16" fmla="*/ 2147483646 w 718"/>
                  <a:gd name="T17" fmla="*/ 2147483646 h 709"/>
                  <a:gd name="T18" fmla="*/ 2147483646 w 718"/>
                  <a:gd name="T19" fmla="*/ 2147483646 h 709"/>
                  <a:gd name="T20" fmla="*/ 2147483646 w 718"/>
                  <a:gd name="T21" fmla="*/ 2147483646 h 709"/>
                  <a:gd name="T22" fmla="*/ 2147483646 w 718"/>
                  <a:gd name="T23" fmla="*/ 2147483646 h 709"/>
                  <a:gd name="T24" fmla="*/ 2147483646 w 718"/>
                  <a:gd name="T25" fmla="*/ 2147483646 h 709"/>
                  <a:gd name="T26" fmla="*/ 2147483646 w 718"/>
                  <a:gd name="T27" fmla="*/ 2147483646 h 709"/>
                  <a:gd name="T28" fmla="*/ 2147483646 w 718"/>
                  <a:gd name="T29" fmla="*/ 2147483646 h 709"/>
                  <a:gd name="T30" fmla="*/ 2147483646 w 718"/>
                  <a:gd name="T31" fmla="*/ 2147483646 h 709"/>
                  <a:gd name="T32" fmla="*/ 2147483646 w 718"/>
                  <a:gd name="T33" fmla="*/ 2147483646 h 709"/>
                  <a:gd name="T34" fmla="*/ 2147483646 w 718"/>
                  <a:gd name="T35" fmla="*/ 2147483646 h 709"/>
                  <a:gd name="T36" fmla="*/ 2147483646 w 718"/>
                  <a:gd name="T37" fmla="*/ 2147483646 h 709"/>
                  <a:gd name="T38" fmla="*/ 2147483646 w 718"/>
                  <a:gd name="T39" fmla="*/ 2147483646 h 709"/>
                  <a:gd name="T40" fmla="*/ 2147483646 w 718"/>
                  <a:gd name="T41" fmla="*/ 2147483646 h 709"/>
                  <a:gd name="T42" fmla="*/ 2147483646 w 718"/>
                  <a:gd name="T43" fmla="*/ 2147483646 h 709"/>
                  <a:gd name="T44" fmla="*/ 2147483646 w 718"/>
                  <a:gd name="T45" fmla="*/ 2147483646 h 709"/>
                  <a:gd name="T46" fmla="*/ 2147483646 w 718"/>
                  <a:gd name="T47" fmla="*/ 2147483646 h 709"/>
                  <a:gd name="T48" fmla="*/ 2147483646 w 718"/>
                  <a:gd name="T49" fmla="*/ 2147483646 h 709"/>
                  <a:gd name="T50" fmla="*/ 2147483646 w 718"/>
                  <a:gd name="T51" fmla="*/ 2147483646 h 709"/>
                  <a:gd name="T52" fmla="*/ 2147483646 w 718"/>
                  <a:gd name="T53" fmla="*/ 2147483646 h 709"/>
                  <a:gd name="T54" fmla="*/ 2147483646 w 718"/>
                  <a:gd name="T55" fmla="*/ 2147483646 h 709"/>
                  <a:gd name="T56" fmla="*/ 2147483646 w 718"/>
                  <a:gd name="T57" fmla="*/ 2147483646 h 709"/>
                  <a:gd name="T58" fmla="*/ 2147483646 w 718"/>
                  <a:gd name="T59" fmla="*/ 2147483646 h 709"/>
                  <a:gd name="T60" fmla="*/ 2147483646 w 718"/>
                  <a:gd name="T61" fmla="*/ 2147483646 h 709"/>
                  <a:gd name="T62" fmla="*/ 2147483646 w 718"/>
                  <a:gd name="T63" fmla="*/ 2147483646 h 709"/>
                  <a:gd name="T64" fmla="*/ 2147483646 w 718"/>
                  <a:gd name="T65" fmla="*/ 2147483646 h 709"/>
                  <a:gd name="T66" fmla="*/ 2147483646 w 718"/>
                  <a:gd name="T67" fmla="*/ 2147483646 h 709"/>
                  <a:gd name="T68" fmla="*/ 2147483646 w 718"/>
                  <a:gd name="T69" fmla="*/ 2147483646 h 709"/>
                  <a:gd name="T70" fmla="*/ 2147483646 w 718"/>
                  <a:gd name="T71" fmla="*/ 2147483646 h 709"/>
                  <a:gd name="T72" fmla="*/ 2147483646 w 718"/>
                  <a:gd name="T73" fmla="*/ 2147483646 h 709"/>
                  <a:gd name="T74" fmla="*/ 2147483646 w 718"/>
                  <a:gd name="T75" fmla="*/ 2147483646 h 709"/>
                  <a:gd name="T76" fmla="*/ 2147483646 w 718"/>
                  <a:gd name="T77" fmla="*/ 2147483646 h 709"/>
                  <a:gd name="T78" fmla="*/ 2147483646 w 718"/>
                  <a:gd name="T79" fmla="*/ 2147483646 h 709"/>
                  <a:gd name="T80" fmla="*/ 2147483646 w 718"/>
                  <a:gd name="T81" fmla="*/ 2147483646 h 709"/>
                  <a:gd name="T82" fmla="*/ 2147483646 w 718"/>
                  <a:gd name="T83" fmla="*/ 2147483646 h 709"/>
                  <a:gd name="T84" fmla="*/ 2147483646 w 718"/>
                  <a:gd name="T85" fmla="*/ 2147483646 h 709"/>
                  <a:gd name="T86" fmla="*/ 2147483646 w 718"/>
                  <a:gd name="T87" fmla="*/ 2147483646 h 709"/>
                  <a:gd name="T88" fmla="*/ 2147483646 w 718"/>
                  <a:gd name="T89" fmla="*/ 2147483646 h 709"/>
                  <a:gd name="T90" fmla="*/ 2147483646 w 718"/>
                  <a:gd name="T91" fmla="*/ 2147483646 h 709"/>
                  <a:gd name="T92" fmla="*/ 2147483646 w 718"/>
                  <a:gd name="T93" fmla="*/ 2147483646 h 709"/>
                  <a:gd name="T94" fmla="*/ 2147483646 w 718"/>
                  <a:gd name="T95" fmla="*/ 2147483646 h 709"/>
                  <a:gd name="T96" fmla="*/ 2147483646 w 718"/>
                  <a:gd name="T97" fmla="*/ 2147483646 h 709"/>
                  <a:gd name="T98" fmla="*/ 2147483646 w 718"/>
                  <a:gd name="T99" fmla="*/ 2147483646 h 709"/>
                  <a:gd name="T100" fmla="*/ 2147483646 w 718"/>
                  <a:gd name="T101" fmla="*/ 2147483646 h 709"/>
                  <a:gd name="T102" fmla="*/ 2147483646 w 718"/>
                  <a:gd name="T103" fmla="*/ 2147483646 h 709"/>
                  <a:gd name="T104" fmla="*/ 2147483646 w 718"/>
                  <a:gd name="T105" fmla="*/ 2147483646 h 709"/>
                  <a:gd name="T106" fmla="*/ 2147483646 w 718"/>
                  <a:gd name="T107" fmla="*/ 2147483646 h 709"/>
                  <a:gd name="T108" fmla="*/ 2147483646 w 718"/>
                  <a:gd name="T109" fmla="*/ 2147483646 h 70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8"/>
                  <a:gd name="T166" fmla="*/ 0 h 709"/>
                  <a:gd name="T167" fmla="*/ 718 w 718"/>
                  <a:gd name="T168" fmla="*/ 709 h 70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a:p>
            </p:txBody>
          </p:sp>
          <p:sp>
            <p:nvSpPr>
              <p:cNvPr id="10277" name="Oval 24"/>
              <p:cNvSpPr>
                <a:spLocks noChangeArrowheads="1"/>
              </p:cNvSpPr>
              <p:nvPr/>
            </p:nvSpPr>
            <p:spPr bwMode="auto">
              <a:xfrm>
                <a:off x="1439863" y="1477963"/>
                <a:ext cx="77788" cy="7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eaLnBrk="1" hangingPunct="1">
                  <a:spcBef>
                    <a:spcPct val="0"/>
                  </a:spcBef>
                  <a:spcAft>
                    <a:spcPct val="0"/>
                  </a:spcAft>
                </a:pPr>
                <a:endParaRPr lang="zh-CN" altLang="zh-CN" sz="1000" b="0">
                  <a:solidFill>
                    <a:srgbClr val="000000"/>
                  </a:solidFill>
                  <a:ea typeface="宋体" panose="02010600030101010101" pitchFamily="2" charset="-122"/>
                  <a:cs typeface="Arial" panose="020B0604020202020204" pitchFamily="34" charset="0"/>
                </a:endParaRPr>
              </a:p>
            </p:txBody>
          </p:sp>
          <p:sp>
            <p:nvSpPr>
              <p:cNvPr id="10278" name="Freeform 25"/>
              <p:cNvSpPr>
                <a:spLocks noChangeArrowheads="1"/>
              </p:cNvSpPr>
              <p:nvPr/>
            </p:nvSpPr>
            <p:spPr bwMode="auto">
              <a:xfrm>
                <a:off x="1349375" y="431800"/>
                <a:ext cx="889000" cy="357188"/>
              </a:xfrm>
              <a:custGeom>
                <a:avLst/>
                <a:gdLst>
                  <a:gd name="T0" fmla="*/ 2147483646 w 237"/>
                  <a:gd name="T1" fmla="*/ 2147483646 h 95"/>
                  <a:gd name="T2" fmla="*/ 2147483646 w 237"/>
                  <a:gd name="T3" fmla="*/ 2147483646 h 95"/>
                  <a:gd name="T4" fmla="*/ 2147483646 w 237"/>
                  <a:gd name="T5" fmla="*/ 2147483646 h 95"/>
                  <a:gd name="T6" fmla="*/ 2147483646 w 237"/>
                  <a:gd name="T7" fmla="*/ 2147483646 h 95"/>
                  <a:gd name="T8" fmla="*/ 2147483646 w 237"/>
                  <a:gd name="T9" fmla="*/ 2147483646 h 95"/>
                  <a:gd name="T10" fmla="*/ 2147483646 w 237"/>
                  <a:gd name="T11" fmla="*/ 2147483646 h 95"/>
                  <a:gd name="T12" fmla="*/ 2147483646 w 237"/>
                  <a:gd name="T13" fmla="*/ 2147483646 h 95"/>
                  <a:gd name="T14" fmla="*/ 2147483646 w 237"/>
                  <a:gd name="T15" fmla="*/ 2147483646 h 95"/>
                  <a:gd name="T16" fmla="*/ 2147483646 w 237"/>
                  <a:gd name="T17" fmla="*/ 2147483646 h 95"/>
                  <a:gd name="T18" fmla="*/ 2147483646 w 237"/>
                  <a:gd name="T19" fmla="*/ 2147483646 h 95"/>
                  <a:gd name="T20" fmla="*/ 2147483646 w 237"/>
                  <a:gd name="T21" fmla="*/ 2147483646 h 95"/>
                  <a:gd name="T22" fmla="*/ 2147483646 w 237"/>
                  <a:gd name="T23" fmla="*/ 2147483646 h 95"/>
                  <a:gd name="T24" fmla="*/ 2147483646 w 237"/>
                  <a:gd name="T25" fmla="*/ 2147483646 h 95"/>
                  <a:gd name="T26" fmla="*/ 2147483646 w 237"/>
                  <a:gd name="T27" fmla="*/ 2147483646 h 95"/>
                  <a:gd name="T28" fmla="*/ 2147483646 w 237"/>
                  <a:gd name="T29" fmla="*/ 2147483646 h 95"/>
                  <a:gd name="T30" fmla="*/ 2147483646 w 237"/>
                  <a:gd name="T31" fmla="*/ 2147483646 h 95"/>
                  <a:gd name="T32" fmla="*/ 2147483646 w 237"/>
                  <a:gd name="T33" fmla="*/ 2147483646 h 95"/>
                  <a:gd name="T34" fmla="*/ 2147483646 w 237"/>
                  <a:gd name="T35" fmla="*/ 2147483646 h 95"/>
                  <a:gd name="T36" fmla="*/ 2147483646 w 237"/>
                  <a:gd name="T37" fmla="*/ 2147483646 h 95"/>
                  <a:gd name="T38" fmla="*/ 2147483646 w 237"/>
                  <a:gd name="T39" fmla="*/ 2147483646 h 95"/>
                  <a:gd name="T40" fmla="*/ 2147483646 w 237"/>
                  <a:gd name="T41" fmla="*/ 2147483646 h 95"/>
                  <a:gd name="T42" fmla="*/ 2147483646 w 237"/>
                  <a:gd name="T43" fmla="*/ 2147483646 h 95"/>
                  <a:gd name="T44" fmla="*/ 2147483646 w 237"/>
                  <a:gd name="T45" fmla="*/ 2147483646 h 95"/>
                  <a:gd name="T46" fmla="*/ 2147483646 w 237"/>
                  <a:gd name="T47" fmla="*/ 2147483646 h 95"/>
                  <a:gd name="T48" fmla="*/ 2147483646 w 237"/>
                  <a:gd name="T49" fmla="*/ 2147483646 h 95"/>
                  <a:gd name="T50" fmla="*/ 2147483646 w 237"/>
                  <a:gd name="T51" fmla="*/ 2147483646 h 95"/>
                  <a:gd name="T52" fmla="*/ 2147483646 w 237"/>
                  <a:gd name="T53" fmla="*/ 2147483646 h 95"/>
                  <a:gd name="T54" fmla="*/ 2147483646 w 237"/>
                  <a:gd name="T55" fmla="*/ 0 h 95"/>
                  <a:gd name="T56" fmla="*/ 2147483646 w 237"/>
                  <a:gd name="T57" fmla="*/ 2147483646 h 95"/>
                  <a:gd name="T58" fmla="*/ 2147483646 w 237"/>
                  <a:gd name="T59" fmla="*/ 2147483646 h 95"/>
                  <a:gd name="T60" fmla="*/ 2147483646 w 237"/>
                  <a:gd name="T61" fmla="*/ 2147483646 h 95"/>
                  <a:gd name="T62" fmla="*/ 2147483646 w 237"/>
                  <a:gd name="T63" fmla="*/ 2147483646 h 95"/>
                  <a:gd name="T64" fmla="*/ 2147483646 w 237"/>
                  <a:gd name="T65" fmla="*/ 2147483646 h 95"/>
                  <a:gd name="T66" fmla="*/ 2147483646 w 237"/>
                  <a:gd name="T67" fmla="*/ 2147483646 h 95"/>
                  <a:gd name="T68" fmla="*/ 2147483646 w 237"/>
                  <a:gd name="T69" fmla="*/ 2147483646 h 95"/>
                  <a:gd name="T70" fmla="*/ 2147483646 w 237"/>
                  <a:gd name="T71" fmla="*/ 2147483646 h 95"/>
                  <a:gd name="T72" fmla="*/ 2147483646 w 237"/>
                  <a:gd name="T73" fmla="*/ 2147483646 h 95"/>
                  <a:gd name="T74" fmla="*/ 2147483646 w 237"/>
                  <a:gd name="T75" fmla="*/ 2147483646 h 95"/>
                  <a:gd name="T76" fmla="*/ 2147483646 w 237"/>
                  <a:gd name="T77" fmla="*/ 2147483646 h 95"/>
                  <a:gd name="T78" fmla="*/ 2147483646 w 237"/>
                  <a:gd name="T79" fmla="*/ 2147483646 h 95"/>
                  <a:gd name="T80" fmla="*/ 2147483646 w 237"/>
                  <a:gd name="T81" fmla="*/ 2147483646 h 95"/>
                  <a:gd name="T82" fmla="*/ 2147483646 w 237"/>
                  <a:gd name="T83" fmla="*/ 2147483646 h 95"/>
                  <a:gd name="T84" fmla="*/ 2147483646 w 237"/>
                  <a:gd name="T85" fmla="*/ 2147483646 h 95"/>
                  <a:gd name="T86" fmla="*/ 2147483646 w 237"/>
                  <a:gd name="T87" fmla="*/ 2147483646 h 95"/>
                  <a:gd name="T88" fmla="*/ 2147483646 w 237"/>
                  <a:gd name="T89" fmla="*/ 2147483646 h 95"/>
                  <a:gd name="T90" fmla="*/ 2147483646 w 237"/>
                  <a:gd name="T91" fmla="*/ 2147483646 h 95"/>
                  <a:gd name="T92" fmla="*/ 2147483646 w 237"/>
                  <a:gd name="T93" fmla="*/ 2147483646 h 95"/>
                  <a:gd name="T94" fmla="*/ 2147483646 w 237"/>
                  <a:gd name="T95" fmla="*/ 2147483646 h 95"/>
                  <a:gd name="T96" fmla="*/ 2147483646 w 237"/>
                  <a:gd name="T97" fmla="*/ 2147483646 h 95"/>
                  <a:gd name="T98" fmla="*/ 2147483646 w 237"/>
                  <a:gd name="T99" fmla="*/ 2147483646 h 95"/>
                  <a:gd name="T100" fmla="*/ 2147483646 w 237"/>
                  <a:gd name="T101" fmla="*/ 2147483646 h 95"/>
                  <a:gd name="T102" fmla="*/ 0 w 237"/>
                  <a:gd name="T103" fmla="*/ 2147483646 h 95"/>
                  <a:gd name="T104" fmla="*/ 0 w 237"/>
                  <a:gd name="T105" fmla="*/ 2147483646 h 95"/>
                  <a:gd name="T106" fmla="*/ 2147483646 w 237"/>
                  <a:gd name="T107" fmla="*/ 2147483646 h 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7"/>
                  <a:gd name="T163" fmla="*/ 0 h 95"/>
                  <a:gd name="T164" fmla="*/ 237 w 237"/>
                  <a:gd name="T165" fmla="*/ 95 h 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endParaRPr lang="zh-CN" altLang="en-US"/>
              </a:p>
            </p:txBody>
          </p:sp>
        </p:grpSp>
      </p:gr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spcBef>
                <a:spcPct val="0"/>
              </a:spcBef>
              <a:spcAft>
                <a:spcPct val="0"/>
              </a:spcAft>
            </a:pPr>
            <a:fld id="{CB620AB5-3F4B-9145-959E-430B3195E14F}" type="slidenum">
              <a:rPr lang="zh-CN" altLang="en-US" sz="2400">
                <a:solidFill>
                  <a:schemeClr val="tx2"/>
                </a:solidFill>
                <a:ea typeface="宋体" panose="02010600030101010101" pitchFamily="2" charset="-122"/>
              </a:rPr>
              <a:t>8</a:t>
            </a:fld>
            <a:endParaRPr lang="en-US" altLang="zh-CN" sz="1800" b="0">
              <a:ea typeface="宋体" panose="02010600030101010101" pitchFamily="2" charset="-122"/>
            </a:endParaRPr>
          </a:p>
        </p:txBody>
      </p:sp>
      <p:sp>
        <p:nvSpPr>
          <p:cNvPr id="11267" name="矩形 6"/>
          <p:cNvSpPr>
            <a:spLocks noChangeArrowheads="1"/>
          </p:cNvSpPr>
          <p:nvPr/>
        </p:nvSpPr>
        <p:spPr bwMode="auto">
          <a:xfrm>
            <a:off x="0" y="0"/>
            <a:ext cx="1268413" cy="514350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2"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b="0" i="0" u="none" kern="1200" baseline="0" dirty="0">
                          <a:solidFill>
                            <a:srgbClr val="595959"/>
                          </a:solidFill>
                          <a:latin typeface="微软雅黑" panose="020B0503020204020204" pitchFamily="34" charset="-122"/>
                          <a:ea typeface="微软雅黑" panose="020B0503020204020204" pitchFamily="34" charset="-122"/>
                          <a:cs typeface="+mn-cs"/>
                          <a:sym typeface="黑体" panose="02010609060101010101" pitchFamily="49" charset="-122"/>
                        </a:rPr>
                        <a:t>Introduction</a:t>
                      </a:r>
                      <a:endParaRPr lang="zh-CN" altLang="zh-CN" sz="1400" b="0" i="0" u="none" kern="1200" baseline="0" dirty="0">
                        <a:solidFill>
                          <a:srgbClr val="595959"/>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buFont typeface="Arial" panose="020B0604020202020204" pitchFamily="34" charset="0"/>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indent="457200" eaLnBrk="0" fontAlgn="base" hangingPunct="0">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a:noFill/>
                    </a:lnL>
                    <a:lnR>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sp>
        <p:nvSpPr>
          <p:cNvPr id="11282" name="矩形 10"/>
          <p:cNvSpPr>
            <a:spLocks noChangeArrowheads="1"/>
          </p:cNvSpPr>
          <p:nvPr/>
        </p:nvSpPr>
        <p:spPr bwMode="auto">
          <a:xfrm>
            <a:off x="0" y="1549399"/>
            <a:ext cx="1268413" cy="592137"/>
          </a:xfrm>
          <a:prstGeom prst="rect">
            <a:avLst/>
          </a:prstGeom>
          <a:solidFill>
            <a:srgbClr val="31486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en-US" altLang="zh-CN" sz="1400" b="0" dirty="0">
                <a:solidFill>
                  <a:schemeClr val="bg1"/>
                </a:solidFill>
                <a:latin typeface="微软雅黑" panose="020B0503020204020204" pitchFamily="34" charset="-122"/>
                <a:sym typeface="微软雅黑" panose="020B0503020204020204" pitchFamily="34" charset="-122"/>
              </a:rPr>
              <a:t>Blockchain 1.0</a:t>
            </a:r>
            <a:endParaRPr lang="zh-CN" altLang="zh-CN" sz="1400" dirty="0">
              <a:solidFill>
                <a:schemeClr val="bg1"/>
              </a:solidFill>
              <a:latin typeface="微软雅黑" panose="020B0503020204020204" pitchFamily="34" charset="-122"/>
              <a:sym typeface="微软雅黑" panose="020B0503020204020204" pitchFamily="34" charset="-122"/>
            </a:endParaRPr>
          </a:p>
        </p:txBody>
      </p:sp>
      <p:sp>
        <p:nvSpPr>
          <p:cNvPr id="11283" name="等腰三角形 11"/>
          <p:cNvSpPr>
            <a:spLocks noChangeArrowheads="1"/>
          </p:cNvSpPr>
          <p:nvPr/>
        </p:nvSpPr>
        <p:spPr bwMode="auto">
          <a:xfrm rot="-5400000">
            <a:off x="1160463" y="1196975"/>
            <a:ext cx="107950" cy="107950"/>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1284" name="直角三角形 17"/>
          <p:cNvSpPr>
            <a:spLocks noChangeArrowheads="1"/>
          </p:cNvSpPr>
          <p:nvPr/>
        </p:nvSpPr>
        <p:spPr bwMode="auto">
          <a:xfrm flipH="1">
            <a:off x="8458200" y="4514850"/>
            <a:ext cx="712788" cy="639763"/>
          </a:xfrm>
          <a:prstGeom prst="rtTriangle">
            <a:avLst/>
          </a:prstGeom>
          <a:solidFill>
            <a:srgbClr val="152F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endParaRPr lang="zh-CN" altLang="zh-CN" sz="1300" b="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11285" name="五边形 18"/>
          <p:cNvSpPr>
            <a:spLocks noChangeArrowheads="1"/>
          </p:cNvSpPr>
          <p:nvPr/>
        </p:nvSpPr>
        <p:spPr bwMode="auto">
          <a:xfrm flipH="1">
            <a:off x="8537575" y="4776788"/>
            <a:ext cx="739775" cy="377825"/>
          </a:xfrm>
          <a:prstGeom prst="homePlate">
            <a:avLst>
              <a:gd name="adj" fmla="val 4895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742950" indent="-285750">
              <a:spcBef>
                <a:spcPct val="20000"/>
              </a:spcBef>
              <a:spcAft>
                <a:spcPts val="600"/>
              </a:spcAft>
              <a:buClr>
                <a:schemeClr val="tx2"/>
              </a:buClr>
              <a:buFont typeface="Arial" panose="020B0604020202020204" pitchFamily="34" charset="0"/>
              <a:buChar char="•"/>
              <a:defRPr sz="2000"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11430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6002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2057400" indent="-22860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25146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29718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34290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3886200" indent="-228600" defTabSz="685800" eaLnBrk="0" fontAlgn="base" hangingPunct="0">
              <a:spcBef>
                <a:spcPct val="20000"/>
              </a:spcBef>
              <a:spcAft>
                <a:spcPts val="600"/>
              </a:spcAft>
              <a:buClr>
                <a:schemeClr val="tx2"/>
              </a:buClr>
              <a:buFont typeface="Arial" panose="020B0604020202020204" pitchFamily="34" charset="0"/>
              <a:buChar cha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algn="ctr" eaLnBrk="1" hangingPunct="1">
              <a:spcBef>
                <a:spcPct val="0"/>
              </a:spcBef>
              <a:spcAft>
                <a:spcPct val="0"/>
              </a:spcAft>
            </a:pPr>
            <a:r>
              <a:rPr lang="zh-CN" altLang="zh-CN" sz="1400" b="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sym typeface="Arial Unicode MS" panose="020B0604020202020204" pitchFamily="34" charset="-128"/>
              </a:rPr>
              <a:t>*</a:t>
            </a:r>
            <a:endParaRPr lang="zh-CN" altLang="zh-CN" sz="1300" b="0">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6168" name="Title 13"/>
          <p:cNvSpPr>
            <a:spLocks noGrp="1" noChangeArrowheads="1"/>
          </p:cNvSpPr>
          <p:nvPr>
            <p:ph type="title" idx="4294967295"/>
          </p:nvPr>
        </p:nvSpPr>
        <p:spPr>
          <a:xfrm>
            <a:off x="1268413" y="111125"/>
            <a:ext cx="4908550" cy="585788"/>
          </a:xfrm>
        </p:spPr>
        <p:txBody>
          <a:bodyPr/>
          <a:lstStyle/>
          <a:p>
            <a:pPr marL="0" indent="0" algn="ctr" eaLnBrk="1" hangingPunct="1"/>
            <a:r>
              <a:rPr lang="en-US" altLang="zh-CN" sz="2000" b="1" u="sng" dirty="0">
                <a:solidFill>
                  <a:srgbClr val="314865"/>
                </a:solidFill>
              </a:rPr>
              <a:t> Blockchain 1.0 Application   </a:t>
            </a:r>
            <a:endParaRPr lang="zh-CN" altLang="en-US" sz="2000" b="1" u="sng" dirty="0">
              <a:solidFill>
                <a:srgbClr val="314865"/>
              </a:solidFill>
            </a:endParaRPr>
          </a:p>
        </p:txBody>
      </p:sp>
      <p:sp>
        <p:nvSpPr>
          <p:cNvPr id="6169" name="TextBox 26"/>
          <p:cNvSpPr>
            <a:spLocks noChangeArrowheads="1"/>
          </p:cNvSpPr>
          <p:nvPr/>
        </p:nvSpPr>
        <p:spPr bwMode="auto">
          <a:xfrm>
            <a:off x="1500188" y="660400"/>
            <a:ext cx="767080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44000" bIns="36000">
            <a:spAutoFit/>
          </a:bodyPr>
          <a:lstStyle>
            <a:lvl1pPr>
              <a:defRPr sz="1300">
                <a:solidFill>
                  <a:schemeClr val="tx1"/>
                </a:solidFill>
                <a:latin typeface="Arial" panose="020B0604020202020204" pitchFamily="34" charset="0"/>
                <a:ea typeface="宋体" panose="02010600030101010101" pitchFamily="2" charset="-122"/>
              </a:defRPr>
            </a:lvl1pPr>
            <a:lvl2pPr marL="742950" indent="-285750">
              <a:defRPr sz="1300">
                <a:solidFill>
                  <a:schemeClr val="tx1"/>
                </a:solidFill>
                <a:latin typeface="Arial" panose="020B0604020202020204" pitchFamily="34" charset="0"/>
                <a:ea typeface="宋体" panose="02010600030101010101" pitchFamily="2" charset="-122"/>
              </a:defRPr>
            </a:lvl2pPr>
            <a:lvl3pPr marL="1143000" indent="-228600">
              <a:defRPr sz="1300">
                <a:solidFill>
                  <a:schemeClr val="tx1"/>
                </a:solidFill>
                <a:latin typeface="Arial" panose="020B0604020202020204" pitchFamily="34" charset="0"/>
                <a:ea typeface="宋体" panose="02010600030101010101" pitchFamily="2" charset="-122"/>
              </a:defRPr>
            </a:lvl3pPr>
            <a:lvl4pPr marL="1600200" indent="-228600">
              <a:defRPr sz="1300">
                <a:solidFill>
                  <a:schemeClr val="tx1"/>
                </a:solidFill>
                <a:latin typeface="Arial" panose="020B0604020202020204" pitchFamily="34" charset="0"/>
                <a:ea typeface="宋体" panose="02010600030101010101" pitchFamily="2" charset="-122"/>
              </a:defRPr>
            </a:lvl4pPr>
            <a:lvl5pPr marL="2057400" indent="-228600">
              <a:defRPr sz="1300">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宋体" panose="02010600030101010101" pitchFamily="2" charset="-122"/>
              </a:defRPr>
            </a:lvl9pPr>
          </a:lstStyle>
          <a:p>
            <a:pPr marL="171450" indent="-171450" eaLnBrk="1" hangingPunct="1">
              <a:lnSpc>
                <a:spcPct val="150000"/>
              </a:lnSpc>
              <a:buFont typeface="Arial" panose="020B0604020202020204" pitchFamily="34" charset="0"/>
              <a:buChar char="•"/>
              <a:defRPr/>
            </a:pPr>
            <a:r>
              <a:rPr lang="en-US" sz="1400" dirty="0">
                <a:latin typeface="+mn-lt"/>
              </a:rPr>
              <a:t>In 2008, Satoshi </a:t>
            </a:r>
            <a:r>
              <a:rPr lang="en-US" sz="1400" dirty="0" err="1">
                <a:latin typeface="+mn-lt"/>
              </a:rPr>
              <a:t>Nakamoto</a:t>
            </a:r>
            <a:r>
              <a:rPr lang="en-US" sz="1400" dirty="0">
                <a:latin typeface="+mn-lt"/>
              </a:rPr>
              <a:t> introduced the first application : </a:t>
            </a:r>
            <a:r>
              <a:rPr lang="en-US" sz="1600" b="1" dirty="0">
                <a:solidFill>
                  <a:schemeClr val="accent2"/>
                </a:solidFill>
                <a:latin typeface="+mn-lt"/>
              </a:rPr>
              <a:t>Bitcoin</a:t>
            </a:r>
          </a:p>
          <a:p>
            <a:pPr eaLnBrk="1" hangingPunct="1">
              <a:lnSpc>
                <a:spcPct val="150000"/>
              </a:lnSpc>
              <a:defRPr/>
            </a:pPr>
            <a:endParaRPr lang="en-US" altLang="zh-CN" sz="1400" dirty="0">
              <a:solidFill>
                <a:schemeClr val="tx2"/>
              </a:solidFill>
              <a:latin typeface="+mn-lt"/>
              <a:ea typeface="微软雅黑" panose="020B0503020204020204" pitchFamily="34" charset="-122"/>
              <a:sym typeface="Calibri" panose="020F0502020204030204" pitchFamily="34" charset="0"/>
            </a:endParaRPr>
          </a:p>
          <a:p>
            <a:pPr marL="285750" indent="-285750" eaLnBrk="1" hangingPunct="1">
              <a:lnSpc>
                <a:spcPct val="150000"/>
              </a:lnSpc>
              <a:buFont typeface="Arial" panose="020B0604020202020204" pitchFamily="34" charset="0"/>
              <a:buChar char="•"/>
              <a:defRPr/>
            </a:pPr>
            <a:r>
              <a:rPr lang="en-US" altLang="zh-CN" sz="1400" dirty="0">
                <a:latin typeface="+mn-lt"/>
                <a:ea typeface="微软雅黑" panose="020B0503020204020204" pitchFamily="34" charset="-122"/>
                <a:sym typeface="Calibri" panose="020F0502020204030204" pitchFamily="34" charset="0"/>
              </a:rPr>
              <a:t>Consensus: </a:t>
            </a:r>
            <a:r>
              <a:rPr lang="en-US" altLang="zh-CN" sz="1400" dirty="0">
                <a:solidFill>
                  <a:schemeClr val="tx2"/>
                </a:solidFill>
                <a:latin typeface="+mn-lt"/>
                <a:ea typeface="微软雅黑" panose="020B0503020204020204" pitchFamily="34" charset="-122"/>
                <a:sym typeface="Calibri" panose="020F0502020204030204" pitchFamily="34" charset="0"/>
              </a:rPr>
              <a:t>Proof of work, SHA-256 hashing function </a:t>
            </a:r>
            <a:r>
              <a:rPr lang="en-US" altLang="zh-CN" sz="1400" dirty="0">
                <a:latin typeface="+mn-lt"/>
                <a:ea typeface="微软雅黑" panose="020B0503020204020204" pitchFamily="34" charset="-122"/>
                <a:sym typeface="Calibri" panose="020F0502020204030204" pitchFamily="34" charset="0"/>
              </a:rPr>
              <a:t/>
            </a:r>
            <a:br>
              <a:rPr lang="en-US" altLang="zh-CN" sz="1400" dirty="0">
                <a:latin typeface="+mn-lt"/>
                <a:ea typeface="微软雅黑" panose="020B0503020204020204" pitchFamily="34" charset="-122"/>
                <a:sym typeface="Calibri" panose="020F0502020204030204" pitchFamily="34" charset="0"/>
              </a:rPr>
            </a:br>
            <a:r>
              <a:rPr lang="en-US" altLang="zh-CN" sz="1400" dirty="0">
                <a:latin typeface="+mn-lt"/>
                <a:ea typeface="微软雅黑" panose="020B0503020204020204" pitchFamily="34" charset="-122"/>
                <a:sym typeface="Calibri" panose="020F0502020204030204" pitchFamily="34" charset="0"/>
              </a:rPr>
              <a:t>validate transactions &amp; issue new bitcoins</a:t>
            </a:r>
          </a:p>
          <a:p>
            <a:pPr eaLnBrk="1" hangingPunct="1">
              <a:lnSpc>
                <a:spcPct val="150000"/>
              </a:lnSpc>
              <a:defRPr/>
            </a:pPr>
            <a:r>
              <a:rPr lang="en-US" altLang="zh-CN" sz="1400" dirty="0">
                <a:latin typeface="+mn-lt"/>
                <a:ea typeface="微软雅黑" panose="020B0503020204020204" pitchFamily="34" charset="-122"/>
                <a:sym typeface="Calibri" panose="020F0502020204030204" pitchFamily="34" charset="0"/>
              </a:rPr>
              <a:t> </a:t>
            </a:r>
          </a:p>
          <a:p>
            <a:pPr marL="285750" indent="-285750" eaLnBrk="1" hangingPunct="1">
              <a:lnSpc>
                <a:spcPct val="150000"/>
              </a:lnSpc>
              <a:buFont typeface="Arial" panose="020B0604020202020204" pitchFamily="34" charset="0"/>
              <a:buChar char="•"/>
              <a:defRPr/>
            </a:pPr>
            <a:r>
              <a:rPr lang="en-US" altLang="zh-CN" sz="1400" dirty="0">
                <a:latin typeface="+mn-lt"/>
                <a:ea typeface="微软雅黑" panose="020B0503020204020204" pitchFamily="34" charset="-122"/>
                <a:sym typeface="Calibri" panose="020F0502020204030204" pitchFamily="34" charset="0"/>
              </a:rPr>
              <a:t>Mining: blocks are created </a:t>
            </a:r>
            <a:r>
              <a:rPr lang="en-US" altLang="zh-CN" sz="1400" dirty="0">
                <a:solidFill>
                  <a:schemeClr val="tx2"/>
                </a:solidFill>
                <a:latin typeface="+mn-lt"/>
                <a:ea typeface="微软雅黑" panose="020B0503020204020204" pitchFamily="34" charset="-122"/>
                <a:sym typeface="Calibri" panose="020F0502020204030204" pitchFamily="34" charset="0"/>
              </a:rPr>
              <a:t>in about 10 minutes </a:t>
            </a:r>
            <a:r>
              <a:rPr lang="en-US" altLang="zh-CN" sz="1400" dirty="0">
                <a:latin typeface="+mn-lt"/>
                <a:ea typeface="微软雅黑" panose="020B0503020204020204" pitchFamily="34" charset="-122"/>
                <a:sym typeface="Calibri" panose="020F0502020204030204" pitchFamily="34" charset="0"/>
              </a:rPr>
              <a:t>each</a:t>
            </a:r>
            <a:br>
              <a:rPr lang="en-US" altLang="zh-CN" sz="1400" dirty="0">
                <a:latin typeface="+mn-lt"/>
                <a:ea typeface="微软雅黑" panose="020B0503020204020204" pitchFamily="34" charset="-122"/>
                <a:sym typeface="Calibri" panose="020F0502020204030204" pitchFamily="34" charset="0"/>
              </a:rPr>
            </a:br>
            <a:r>
              <a:rPr lang="en-US" altLang="zh-CN" sz="1400" dirty="0">
                <a:latin typeface="+mn-lt"/>
                <a:ea typeface="微软雅黑" panose="020B0503020204020204" pitchFamily="34" charset="-122"/>
                <a:sym typeface="Calibri" panose="020F0502020204030204" pitchFamily="34" charset="0"/>
              </a:rPr>
              <a:t>solvers of the computation challenges are rewarded currency</a:t>
            </a:r>
          </a:p>
          <a:p>
            <a:pPr eaLnBrk="1" hangingPunct="1">
              <a:lnSpc>
                <a:spcPct val="150000"/>
              </a:lnSpc>
              <a:defRPr/>
            </a:pPr>
            <a:endParaRPr lang="en-US" altLang="zh-CN" sz="1400" dirty="0">
              <a:solidFill>
                <a:schemeClr val="tx2"/>
              </a:solidFill>
              <a:latin typeface="+mn-lt"/>
              <a:ea typeface="微软雅黑" panose="020B0503020204020204" pitchFamily="34" charset="-122"/>
              <a:sym typeface="Calibri" panose="020F0502020204030204" pitchFamily="34" charset="0"/>
            </a:endParaRPr>
          </a:p>
          <a:p>
            <a:pPr marL="171450" indent="-171450" eaLnBrk="1" hangingPunct="1">
              <a:lnSpc>
                <a:spcPct val="150000"/>
              </a:lnSpc>
              <a:buFont typeface="Arial" panose="020B0604020202020204" pitchFamily="34" charset="0"/>
              <a:buChar char="•"/>
              <a:defRPr/>
            </a:pPr>
            <a:r>
              <a:rPr lang="en-US" altLang="zh-CN" sz="1400" dirty="0">
                <a:latin typeface="+mn-lt"/>
                <a:ea typeface="微软雅黑" panose="020B0503020204020204" pitchFamily="34" charset="-122"/>
                <a:sym typeface="Calibri" panose="020F0502020204030204" pitchFamily="34" charset="0"/>
              </a:rPr>
              <a:t>POW algorithm take a lot of computing power</a:t>
            </a:r>
            <a:br>
              <a:rPr lang="en-US" altLang="zh-CN" sz="1400" dirty="0">
                <a:latin typeface="+mn-lt"/>
                <a:ea typeface="微软雅黑" panose="020B0503020204020204" pitchFamily="34" charset="-122"/>
                <a:sym typeface="Calibri" panose="020F0502020204030204" pitchFamily="34" charset="0"/>
              </a:rPr>
            </a:br>
            <a:r>
              <a:rPr lang="en-US" altLang="zh-CN" sz="1400" dirty="0">
                <a:latin typeface="+mn-lt"/>
                <a:ea typeface="微软雅黑" panose="020B0503020204020204" pitchFamily="34" charset="-122"/>
                <a:sym typeface="Calibri" panose="020F0502020204030204" pitchFamily="34" charset="0"/>
              </a:rPr>
              <a:t>- </a:t>
            </a:r>
            <a:r>
              <a:rPr lang="en-US" altLang="zh-CN" sz="1400" dirty="0">
                <a:solidFill>
                  <a:schemeClr val="tx2"/>
                </a:solidFill>
                <a:latin typeface="+mn-lt"/>
                <a:ea typeface="微软雅黑" panose="020B0503020204020204" pitchFamily="34" charset="-122"/>
                <a:sym typeface="Calibri" panose="020F0502020204030204" pitchFamily="34" charset="0"/>
              </a:rPr>
              <a:t>Costly, Time consuming, Energy consuming</a:t>
            </a:r>
            <a:r>
              <a:rPr lang="en-US" altLang="zh-CN" sz="1400" dirty="0">
                <a:latin typeface="+mn-lt"/>
                <a:ea typeface="微软雅黑" panose="020B0503020204020204" pitchFamily="34" charset="-122"/>
                <a:sym typeface="Calibri" panose="020F0502020204030204" pitchFamily="34" charset="0"/>
              </a:rPr>
              <a:t/>
            </a:r>
            <a:br>
              <a:rPr lang="en-US" altLang="zh-CN" sz="1400" dirty="0">
                <a:latin typeface="+mn-lt"/>
                <a:ea typeface="微软雅黑" panose="020B0503020204020204" pitchFamily="34" charset="-122"/>
                <a:sym typeface="Calibri" panose="020F0502020204030204" pitchFamily="34" charset="0"/>
              </a:rPr>
            </a:br>
            <a:r>
              <a:rPr lang="en-US" altLang="zh-CN" sz="1400" dirty="0">
                <a:latin typeface="+mn-lt"/>
                <a:ea typeface="微软雅黑" panose="020B0503020204020204" pitchFamily="34" charset="-122"/>
                <a:sym typeface="Calibri" panose="020F0502020204030204" pitchFamily="34" charset="0"/>
              </a:rPr>
              <a:t>- </a:t>
            </a:r>
            <a:r>
              <a:rPr lang="en-US" altLang="zh-CN" sz="1400" dirty="0">
                <a:latin typeface="+mn-lt"/>
                <a:ea typeface="微软雅黑" panose="020B0503020204020204" pitchFamily="34" charset="-122"/>
                <a:sym typeface="Calibri" panose="020F0502020204030204" pitchFamily="34" charset="0"/>
              </a:rPr>
              <a:t>Business insider: Bitcoin mining </a:t>
            </a:r>
            <a:r>
              <a:rPr lang="en-US" altLang="zh-CN" sz="1400" dirty="0" smtClean="0">
                <a:latin typeface="+mn-lt"/>
                <a:ea typeface="微软雅黑" panose="020B0503020204020204" pitchFamily="34" charset="-122"/>
                <a:sym typeface="Calibri" panose="020F0502020204030204" pitchFamily="34" charset="0"/>
              </a:rPr>
              <a:t>0.5</a:t>
            </a:r>
            <a:r>
              <a:rPr lang="en-US" altLang="zh-CN" sz="1400" dirty="0">
                <a:latin typeface="+mn-lt"/>
                <a:ea typeface="微软雅黑" panose="020B0503020204020204" pitchFamily="34" charset="-122"/>
                <a:sym typeface="Calibri" panose="020F0502020204030204" pitchFamily="34" charset="0"/>
              </a:rPr>
              <a:t>% of all energy consumption worldwide, </a:t>
            </a:r>
            <a:r>
              <a:rPr lang="en-US" altLang="zh-CN" sz="1400" dirty="0">
                <a:solidFill>
                  <a:schemeClr val="tx2"/>
                </a:solidFill>
                <a:latin typeface="+mn-lt"/>
                <a:ea typeface="微软雅黑" panose="020B0503020204020204" pitchFamily="34" charset="-122"/>
                <a:sym typeface="Calibri" panose="020F0502020204030204" pitchFamily="34" charset="0"/>
              </a:rPr>
              <a:t/>
            </a:r>
            <a:br>
              <a:rPr lang="en-US" altLang="zh-CN" sz="1400" dirty="0">
                <a:solidFill>
                  <a:schemeClr val="tx2"/>
                </a:solidFill>
                <a:latin typeface="+mn-lt"/>
                <a:ea typeface="微软雅黑" panose="020B0503020204020204" pitchFamily="34" charset="-122"/>
                <a:sym typeface="Calibri" panose="020F0502020204030204" pitchFamily="34" charset="0"/>
              </a:rPr>
            </a:br>
            <a:r>
              <a:rPr lang="en-US" altLang="zh-CN" sz="1400" dirty="0" smtClean="0">
                <a:solidFill>
                  <a:schemeClr val="tx2"/>
                </a:solidFill>
                <a:latin typeface="+mn-lt"/>
                <a:ea typeface="微软雅黑" panose="020B0503020204020204" pitchFamily="34" charset="-122"/>
                <a:sym typeface="Calibri" panose="020F0502020204030204" pitchFamily="34" charset="0"/>
              </a:rPr>
              <a:t>- </a:t>
            </a:r>
            <a:r>
              <a:rPr lang="en-US" altLang="zh-CN" sz="1400" dirty="0" smtClean="0">
                <a:latin typeface="+mn-lt"/>
                <a:ea typeface="微软雅黑" panose="020B0503020204020204" pitchFamily="34" charset="-122"/>
                <a:sym typeface="Calibri" panose="020F0502020204030204" pitchFamily="34" charset="0"/>
              </a:rPr>
              <a:t>Annual </a:t>
            </a:r>
            <a:r>
              <a:rPr lang="en-US" altLang="zh-CN" sz="1400" dirty="0">
                <a:latin typeface="+mn-lt"/>
                <a:ea typeface="微软雅黑" panose="020B0503020204020204" pitchFamily="34" charset="-122"/>
                <a:sym typeface="Calibri" panose="020F0502020204030204" pitchFamily="34" charset="0"/>
              </a:rPr>
              <a:t>electricity use than all of Finland, a country of 5.5 million </a:t>
            </a:r>
            <a:r>
              <a:rPr lang="en-US" altLang="zh-CN" sz="1400" dirty="0" err="1">
                <a:latin typeface="+mn-lt"/>
                <a:ea typeface="微软雅黑" panose="020B0503020204020204" pitchFamily="34" charset="-122"/>
                <a:sym typeface="Calibri" panose="020F0502020204030204" pitchFamily="34" charset="0"/>
              </a:rPr>
              <a:t>ppl</a:t>
            </a:r>
            <a:endParaRPr lang="en-US" altLang="zh-CN" sz="1400" dirty="0">
              <a:latin typeface="+mn-lt"/>
              <a:ea typeface="微软雅黑" panose="020B0503020204020204" pitchFamily="34" charset="-122"/>
              <a:sym typeface="Calibri" panose="020F0502020204030204" pitchFamily="34" charset="0"/>
            </a:endParaRPr>
          </a:p>
        </p:txBody>
      </p:sp>
      <p:pic>
        <p:nvPicPr>
          <p:cNvPr id="11288" name="Picture 2"/>
          <p:cNvPicPr>
            <a:picLocks noChangeAspect="1"/>
          </p:cNvPicPr>
          <p:nvPr/>
        </p:nvPicPr>
        <p:blipFill>
          <a:blip r:embed="rId2" cstate="print">
            <a:extLst>
              <a:ext uri="{28A0092B-C50C-407E-A947-70E740481C1C}">
                <a14:useLocalDpi xmlns:a14="http://schemas.microsoft.com/office/drawing/2010/main" val="0"/>
              </a:ext>
            </a:extLst>
          </a:blip>
          <a:srcRect l="21413" t="21902" r="21982" b="21127"/>
          <a:stretch>
            <a:fillRect/>
          </a:stretch>
        </p:blipFill>
        <p:spPr bwMode="auto">
          <a:xfrm>
            <a:off x="7359650" y="260350"/>
            <a:ext cx="111601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a:xfrm rot="-5400000">
            <a:off x="8391525" y="4368800"/>
            <a:ext cx="987425" cy="365125"/>
          </a:xfrm>
        </p:spPr>
        <p:txBody>
          <a:bodyPr anchor="ctr" anchorCtr="0"/>
          <a:lstStyle>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9A0DB2DC-4C9A-4742-B13C-FB6460FD3503}" type="slidenum">
              <a:rPr lang="zh-CN" altLang="en-US" sz="2400" b="1" dirty="0">
                <a:solidFill>
                  <a:schemeClr val="tx2"/>
                </a:solidFill>
              </a:rPr>
              <a:t>9</a:t>
            </a:fld>
            <a:endParaRPr lang="zh-CN" altLang="en-US" sz="2400" b="1" dirty="0">
              <a:solidFill>
                <a:schemeClr val="tx2"/>
              </a:solidFill>
            </a:endParaRPr>
          </a:p>
        </p:txBody>
      </p:sp>
      <p:sp>
        <p:nvSpPr>
          <p:cNvPr id="34819" name="矩形 6"/>
          <p:cNvSpPr/>
          <p:nvPr/>
        </p:nvSpPr>
        <p:spPr>
          <a:xfrm>
            <a:off x="0" y="0"/>
            <a:ext cx="1268413" cy="5143500"/>
          </a:xfrm>
          <a:prstGeom prst="rect">
            <a:avLst/>
          </a:prstGeom>
          <a:solidFill>
            <a:srgbClr val="F2F2F2"/>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2" name="Group 3"/>
          <p:cNvGraphicFramePr>
            <a:graphicFrameLocks noGrp="1"/>
          </p:cNvGraphicFramePr>
          <p:nvPr/>
        </p:nvGraphicFramePr>
        <p:xfrm>
          <a:off x="0" y="952500"/>
          <a:ext cx="1268413" cy="3562350"/>
        </p:xfrm>
        <a:graphic>
          <a:graphicData uri="http://schemas.openxmlformats.org/drawingml/2006/table">
            <a:tbl>
              <a:tblPr/>
              <a:tblGrid>
                <a:gridCol w="1268413"/>
              </a:tblGrid>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黑体" panose="02010609060101010101" pitchFamily="49" charset="-122"/>
                        </a:rPr>
                        <a:t>Introduction</a:t>
                      </a:r>
                      <a:endParaRPr kumimoji="0" lang="zh-CN" altLang="zh-CN" sz="1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1.0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Demonstration of 2.0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r h="593725">
                <a:tc>
                  <a:txBody>
                    <a:bodyPr/>
                    <a:lstStyle>
                      <a:lvl1pPr>
                        <a:spcBef>
                          <a:spcPct val="20000"/>
                        </a:spcBef>
                        <a:spcAft>
                          <a:spcPts val="600"/>
                        </a:spcAft>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1pPr>
                      <a:lvl2pPr marL="457200" indent="-182880">
                        <a:spcBef>
                          <a:spcPct val="20000"/>
                        </a:spcBef>
                        <a:spcAft>
                          <a:spcPts val="600"/>
                        </a:spcAft>
                        <a:buClr>
                          <a:schemeClr val="tx2"/>
                        </a:buClr>
                        <a:defRPr b="1">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13716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1828800">
                        <a:spcBef>
                          <a:spcPct val="20000"/>
                        </a:spcBef>
                        <a:spcAft>
                          <a:spcPts val="600"/>
                        </a:spcAft>
                        <a:buClr>
                          <a:schemeClr val="tx2"/>
                        </a:buClr>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fontAlgn="base">
                        <a:spcBef>
                          <a:spcPct val="20000"/>
                        </a:spcBef>
                        <a:spcAft>
                          <a:spcPts val="600"/>
                        </a:spcAft>
                        <a:buClr>
                          <a:schemeClr val="tx2"/>
                        </a:buClr>
                        <a:buFont typeface="Arial" panose="020B0604020202020204" pitchFamily="34" charset="0"/>
                        <a:defRPr sz="1600" b="1">
                          <a:solidFill>
                            <a:schemeClr val="tx1"/>
                          </a:solidFill>
                          <a:latin typeface="Arial" panose="020B0604020202020204" pitchFamily="34" charset="0"/>
                          <a:ea typeface="微软雅黑" panose="020B0503020204020204" pitchFamily="34" charset="-122"/>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rPr>
                        <a:t>Blockchain 3.0</a:t>
                      </a:r>
                      <a:endParaRPr kumimoji="0" lang="zh-CN" altLang="zh-CN" sz="1200" b="1" i="0" u="none" strike="noStrike" cap="none" normalizeH="0" baseline="0" dirty="0">
                        <a:ln>
                          <a:noFill/>
                        </a:ln>
                        <a:solidFill>
                          <a:srgbClr val="595959"/>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34290" marB="34290" anchor="ctr" horzOverflow="overflow">
                    <a:lnL cap="flat">
                      <a:noFill/>
                    </a:lnL>
                    <a:lnR cap="flat">
                      <a:noFill/>
                    </a:lnR>
                    <a:lnT w="12700" cap="flat" cmpd="sng" algn="ctr">
                      <a:solidFill>
                        <a:srgbClr val="BFBFBF"/>
                      </a:solidFill>
                      <a:prstDash val="solid"/>
                      <a:miter lim="800000"/>
                      <a:headEnd type="none" w="med" len="med"/>
                      <a:tailEnd type="none" w="med" len="med"/>
                    </a:lnT>
                    <a:lnB w="12700" cap="flat" cmpd="sng" algn="ctr">
                      <a:solidFill>
                        <a:srgbClr val="BFBFBF"/>
                      </a:solidFill>
                      <a:prstDash val="solid"/>
                      <a:miter lim="800000"/>
                      <a:headEnd type="none" w="med" len="med"/>
                      <a:tailEnd type="none" w="med" len="med"/>
                    </a:lnB>
                    <a:lnTlToBr>
                      <a:noFill/>
                    </a:lnTlToBr>
                    <a:lnBlToTr>
                      <a:noFill/>
                    </a:lnBlToTr>
                    <a:noFill/>
                  </a:tcPr>
                </a:tc>
              </a:tr>
            </a:tbl>
          </a:graphicData>
        </a:graphic>
      </p:graphicFrame>
      <p:grpSp>
        <p:nvGrpSpPr>
          <p:cNvPr id="34834" name="组合 13"/>
          <p:cNvGrpSpPr/>
          <p:nvPr/>
        </p:nvGrpSpPr>
        <p:grpSpPr>
          <a:xfrm>
            <a:off x="0" y="2720160"/>
            <a:ext cx="1268413" cy="1553368"/>
            <a:chOff x="0" y="-1607123"/>
            <a:chExt cx="1691680" cy="2073225"/>
          </a:xfrm>
        </p:grpSpPr>
        <p:sp>
          <p:nvSpPr>
            <p:cNvPr id="34850" name="矩形 14"/>
            <p:cNvSpPr/>
            <p:nvPr/>
          </p:nvSpPr>
          <p:spPr>
            <a:xfrm>
              <a:off x="0" y="-1607123"/>
              <a:ext cx="1691680" cy="788186"/>
            </a:xfrm>
            <a:prstGeom prst="rect">
              <a:avLst/>
            </a:prstGeom>
            <a:solidFill>
              <a:srgbClr val="314865"/>
            </a:solidFill>
            <a:ln w="9525">
              <a:noFill/>
            </a:ln>
          </p:spPr>
          <p:txBody>
            <a:bodyPr anchor="ctr" anchorCtr="0"/>
            <a:lstStyle/>
            <a:p>
              <a:pPr algn="ctr" eaLnBrk="1" hangingPunct="1"/>
              <a:r>
                <a:rPr lang="en-US" altLang="zh-CN" sz="1400" dirty="0">
                  <a:solidFill>
                    <a:srgbClr val="FFFFFF"/>
                  </a:solidFill>
                  <a:latin typeface="微软雅黑" panose="020B0503020204020204" pitchFamily="34" charset="-122"/>
                  <a:ea typeface="微软雅黑" panose="020B0503020204020204" pitchFamily="34" charset="-122"/>
                  <a:sym typeface="黑体" panose="02010609060101010101" pitchFamily="49" charset="-122"/>
                </a:rPr>
                <a:t>Blockchain 2.0</a:t>
              </a:r>
              <a:endParaRPr lang="zh-CN" altLang="zh-CN" sz="1400" dirty="0">
                <a:solidFill>
                  <a:srgbClr val="FFFFFF"/>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4851" name="等腰三角形 16"/>
            <p:cNvSpPr/>
            <p:nvPr/>
          </p:nvSpPr>
          <p:spPr>
            <a:xfrm rot="-5400000">
              <a:off x="1547664" y="322086"/>
              <a:ext cx="144016" cy="144016"/>
            </a:xfrm>
            <a:prstGeom prst="triangle">
              <a:avLst>
                <a:gd name="adj" fmla="val 50000"/>
              </a:avLst>
            </a:prstGeom>
            <a:solidFill>
              <a:schemeClr val="bg1"/>
            </a:solidFill>
            <a:ln w="9525">
              <a:noFill/>
            </a:ln>
          </p:spPr>
          <p:txBody>
            <a:bodyPr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34835" name="直角三角形 9"/>
          <p:cNvSpPr/>
          <p:nvPr/>
        </p:nvSpPr>
        <p:spPr>
          <a:xfrm flipH="1">
            <a:off x="8458200" y="4514850"/>
            <a:ext cx="712788" cy="639763"/>
          </a:xfrm>
          <a:prstGeom prst="rtTriangle">
            <a:avLst/>
          </a:prstGeom>
          <a:solidFill>
            <a:srgbClr val="152F47"/>
          </a:solidFill>
          <a:ln w="9525">
            <a:noFill/>
          </a:ln>
        </p:spPr>
        <p:txBody>
          <a:bodyPr lIns="68580" tIns="34290" rIns="68580" bIns="34290" anchor="ctr" anchorCtr="0"/>
          <a:lstStyle/>
          <a:p>
            <a:pPr algn="ctr" eaLnBrk="1" hangingPunct="1"/>
            <a:endParaRPr lang="zh-CN" altLang="zh-CN" dirty="0">
              <a:solidFill>
                <a:srgbClr val="FFFFFF"/>
              </a:solidFill>
              <a:latin typeface="黑体" panose="02010609060101010101" pitchFamily="49" charset="-122"/>
              <a:ea typeface="黑体" panose="02010609060101010101" pitchFamily="49" charset="-122"/>
              <a:sym typeface="黑体" panose="02010609060101010101" pitchFamily="49" charset="-122"/>
            </a:endParaRPr>
          </a:p>
        </p:txBody>
      </p:sp>
      <p:sp>
        <p:nvSpPr>
          <p:cNvPr id="34836" name="五边形 10"/>
          <p:cNvSpPr/>
          <p:nvPr/>
        </p:nvSpPr>
        <p:spPr>
          <a:xfrm flipH="1">
            <a:off x="8537575" y="4776788"/>
            <a:ext cx="739775" cy="377825"/>
          </a:xfrm>
          <a:prstGeom prst="homePlate">
            <a:avLst>
              <a:gd name="adj" fmla="val 48949"/>
            </a:avLst>
          </a:prstGeom>
          <a:noFill/>
          <a:ln w="9525">
            <a:noFill/>
          </a:ln>
        </p:spPr>
        <p:txBody>
          <a:bodyPr lIns="68580" tIns="34290" rIns="68580" bIns="34290" anchor="ctr" anchorCtr="0"/>
          <a:lstStyle/>
          <a:p>
            <a:pPr algn="ctr" eaLnBrk="1" hangingPunct="1"/>
            <a:r>
              <a:rPr lang="zh-CN" altLang="zh-CN" sz="1400" dirty="0">
                <a:solidFill>
                  <a:schemeClr val="bg1"/>
                </a:solidFill>
                <a:latin typeface="Arial Unicode MS" panose="020B0604020202020204" pitchFamily="34" charset="-122"/>
                <a:ea typeface="Arial Unicode MS" panose="020B0604020202020204" pitchFamily="34" charset="-122"/>
                <a:sym typeface="Arial Unicode MS" panose="020B0604020202020204" pitchFamily="34" charset="-122"/>
              </a:rPr>
              <a:t>*</a:t>
            </a:r>
            <a:endParaRPr lang="zh-CN" altLang="zh-CN" dirty="0">
              <a:solidFill>
                <a:srgbClr val="FFFFFF"/>
              </a:solidFill>
              <a:latin typeface="Calibri" panose="020F0502020204030204" pitchFamily="34" charset="0"/>
              <a:sym typeface="Calibri" panose="020F0502020204030204" pitchFamily="34" charset="0"/>
            </a:endParaRPr>
          </a:p>
        </p:txBody>
      </p:sp>
      <p:sp>
        <p:nvSpPr>
          <p:cNvPr id="35864" name="箭头3"/>
          <p:cNvSpPr/>
          <p:nvPr/>
        </p:nvSpPr>
        <p:spPr>
          <a:xfrm flipV="1">
            <a:off x="2449513" y="2573338"/>
            <a:ext cx="1208087" cy="1406525"/>
          </a:xfrm>
          <a:custGeom>
            <a:avLst/>
            <a:gdLst>
              <a:gd name="txL" fmla="*/ 0 w 933"/>
              <a:gd name="txT" fmla="*/ 0 h 1182"/>
              <a:gd name="txR" fmla="*/ 933 w 933"/>
              <a:gd name="txB" fmla="*/ 1182 h 1182"/>
            </a:gdLst>
            <a:ahLst/>
            <a:cxnLst>
              <a:cxn ang="0">
                <a:pos x="197840108" y="1478292284"/>
              </a:cxn>
              <a:cxn ang="0">
                <a:pos x="214607009" y="481436134"/>
              </a:cxn>
              <a:cxn ang="0">
                <a:pos x="442625985" y="297357472"/>
              </a:cxn>
              <a:cxn ang="0">
                <a:pos x="1207162483" y="286030305"/>
              </a:cxn>
              <a:cxn ang="0">
                <a:pos x="1207162483" y="453116432"/>
              </a:cxn>
              <a:cxn ang="0">
                <a:pos x="1564281028" y="216646498"/>
              </a:cxn>
              <a:cxn ang="0">
                <a:pos x="1193749221" y="0"/>
              </a:cxn>
              <a:cxn ang="0">
                <a:pos x="1197102861" y="130271346"/>
              </a:cxn>
              <a:cxn ang="0">
                <a:pos x="392327872" y="133103435"/>
              </a:cxn>
              <a:cxn ang="0">
                <a:pos x="0" y="421964640"/>
              </a:cxn>
              <a:cxn ang="0">
                <a:pos x="0" y="1498116908"/>
              </a:cxn>
              <a:cxn ang="0">
                <a:pos x="197840108" y="1478292284"/>
              </a:cxn>
            </a:cxnLst>
            <a:rect l="txL" t="txT" r="txR" b="tx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alpha val="100000"/>
            </a:srgbClr>
          </a:solidFill>
          <a:ln w="9525">
            <a:noFill/>
          </a:ln>
        </p:spPr>
        <p:txBody>
          <a:bodyPr/>
          <a:lstStyle/>
          <a:p>
            <a:endParaRPr lang="zh-CN" altLang="en-US"/>
          </a:p>
        </p:txBody>
      </p:sp>
      <p:sp>
        <p:nvSpPr>
          <p:cNvPr id="35865" name="箭头2"/>
          <p:cNvSpPr/>
          <p:nvPr/>
        </p:nvSpPr>
        <p:spPr>
          <a:xfrm rot="-5400000">
            <a:off x="2767013" y="1873250"/>
            <a:ext cx="357187" cy="1435100"/>
          </a:xfrm>
          <a:custGeom>
            <a:avLst/>
            <a:gdLst>
              <a:gd name="txL" fmla="*/ 0 w 142"/>
              <a:gd name="txT" fmla="*/ 0 h 604"/>
              <a:gd name="txR" fmla="*/ 142 w 142"/>
              <a:gd name="txB" fmla="*/ 604 h 604"/>
            </a:gdLst>
            <a:ahLst/>
            <a:cxnLst>
              <a:cxn ang="0">
                <a:pos x="234109065" y="5645360"/>
              </a:cxn>
              <a:cxn ang="0">
                <a:pos x="284726629" y="2147483647"/>
              </a:cxn>
              <a:cxn ang="0">
                <a:pos x="0" y="2147483647"/>
              </a:cxn>
              <a:cxn ang="0">
                <a:pos x="455563109" y="2147483647"/>
              </a:cxn>
              <a:cxn ang="0">
                <a:pos x="898473714" y="2147483647"/>
              </a:cxn>
              <a:cxn ang="0">
                <a:pos x="632728357" y="2147483647"/>
              </a:cxn>
              <a:cxn ang="0">
                <a:pos x="626399589" y="0"/>
              </a:cxn>
              <a:cxn ang="0">
                <a:pos x="234109065" y="5645360"/>
              </a:cxn>
            </a:cxnLst>
            <a:rect l="txL" t="txT" r="txR" b="tx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314865">
              <a:alpha val="100000"/>
            </a:srgbClr>
          </a:solidFill>
          <a:ln w="9525">
            <a:noFill/>
          </a:ln>
        </p:spPr>
        <p:txBody>
          <a:bodyPr/>
          <a:lstStyle/>
          <a:p>
            <a:endParaRPr lang="zh-CN" altLang="en-US"/>
          </a:p>
        </p:txBody>
      </p:sp>
      <p:sp>
        <p:nvSpPr>
          <p:cNvPr id="35866" name="箭头1"/>
          <p:cNvSpPr/>
          <p:nvPr/>
        </p:nvSpPr>
        <p:spPr>
          <a:xfrm>
            <a:off x="2441575" y="1276350"/>
            <a:ext cx="1208088" cy="1406525"/>
          </a:xfrm>
          <a:custGeom>
            <a:avLst/>
            <a:gdLst>
              <a:gd name="txL" fmla="*/ 0 w 933"/>
              <a:gd name="txT" fmla="*/ 0 h 1182"/>
              <a:gd name="txR" fmla="*/ 933 w 933"/>
              <a:gd name="txB" fmla="*/ 1182 h 1182"/>
            </a:gdLst>
            <a:ahLst/>
            <a:cxnLst>
              <a:cxn ang="0">
                <a:pos x="197840272" y="1478292284"/>
              </a:cxn>
              <a:cxn ang="0">
                <a:pos x="214607187" y="481436134"/>
              </a:cxn>
              <a:cxn ang="0">
                <a:pos x="442626351" y="297357472"/>
              </a:cxn>
              <a:cxn ang="0">
                <a:pos x="1207164777" y="286030305"/>
              </a:cxn>
              <a:cxn ang="0">
                <a:pos x="1207164777" y="453116432"/>
              </a:cxn>
              <a:cxn ang="0">
                <a:pos x="1564283618" y="216646498"/>
              </a:cxn>
              <a:cxn ang="0">
                <a:pos x="1193751504" y="0"/>
              </a:cxn>
              <a:cxn ang="0">
                <a:pos x="1197105146" y="130271346"/>
              </a:cxn>
              <a:cxn ang="0">
                <a:pos x="392328197" y="133103435"/>
              </a:cxn>
              <a:cxn ang="0">
                <a:pos x="0" y="421964640"/>
              </a:cxn>
              <a:cxn ang="0">
                <a:pos x="0" y="1498116908"/>
              </a:cxn>
              <a:cxn ang="0">
                <a:pos x="197840272" y="1478292284"/>
              </a:cxn>
            </a:cxnLst>
            <a:rect l="txL" t="txT" r="txR" b="tx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alpha val="100000"/>
            </a:srgbClr>
          </a:solidFill>
          <a:ln w="9525">
            <a:noFill/>
          </a:ln>
        </p:spPr>
        <p:txBody>
          <a:bodyPr/>
          <a:lstStyle/>
          <a:p>
            <a:endParaRPr lang="zh-CN" altLang="en-US"/>
          </a:p>
        </p:txBody>
      </p:sp>
      <p:sp>
        <p:nvSpPr>
          <p:cNvPr id="35867" name="文本1"/>
          <p:cNvSpPr/>
          <p:nvPr/>
        </p:nvSpPr>
        <p:spPr>
          <a:xfrm>
            <a:off x="4851400" y="1020763"/>
            <a:ext cx="3411538" cy="960437"/>
          </a:xfrm>
          <a:prstGeom prst="roundRect">
            <a:avLst>
              <a:gd name="adj" fmla="val 11505"/>
            </a:avLst>
          </a:prstGeom>
          <a:solidFill>
            <a:srgbClr val="E2E9E9"/>
          </a:solidFill>
          <a:ln w="9525">
            <a:noFill/>
          </a:ln>
        </p:spPr>
        <p:txBody>
          <a:bodyPr anchor="ctr" anchorCtr="0"/>
          <a:lstStyle/>
          <a:p>
            <a:pPr eaLnBrk="1" hangingPunct="1">
              <a:lnSpc>
                <a:spcPct val="150000"/>
              </a:lnSpc>
              <a:buFont typeface="Arial" panose="020B0604020202020204" pitchFamily="34" charset="0"/>
            </a:pPr>
            <a:r>
              <a:rPr lang="en-US" sz="16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Make blockchain programmable</a:t>
            </a:r>
            <a:endParaRPr lang="zh-CN" altLang="en-US" sz="16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68" name="标题1"/>
          <p:cNvSpPr/>
          <p:nvPr/>
        </p:nvSpPr>
        <p:spPr>
          <a:xfrm>
            <a:off x="3675063" y="1003300"/>
            <a:ext cx="1222375" cy="973138"/>
          </a:xfrm>
          <a:prstGeom prst="roundRect">
            <a:avLst>
              <a:gd name="adj" fmla="val 11917"/>
            </a:avLst>
          </a:prstGeom>
          <a:solidFill>
            <a:srgbClr val="314865"/>
          </a:solidFill>
          <a:ln w="9525">
            <a:noFill/>
          </a:ln>
        </p:spPr>
        <p:txBody>
          <a:bodyPr anchor="ctr" anchorCtr="0"/>
          <a:lstStyle/>
          <a:p>
            <a:pPr algn="ctr" eaLnBrk="1" hangingPunct="1">
              <a:lnSpc>
                <a:spcPct val="120000"/>
              </a:lnSpc>
            </a:pPr>
            <a:endParaRPr lang="en-US" sz="1800" b="1" dirty="0">
              <a:solidFill>
                <a:schemeClr val="bg1"/>
              </a:solidFill>
              <a:latin typeface="微软雅黑" panose="020B0503020204020204" pitchFamily="34" charset="-122"/>
              <a:ea typeface="微软雅黑" panose="020B0503020204020204" pitchFamily="34" charset="-122"/>
              <a:sym typeface="+mn-ea"/>
            </a:endParaRPr>
          </a:p>
          <a:p>
            <a:pPr algn="ctr" eaLnBrk="1" hangingPunct="1">
              <a:lnSpc>
                <a:spcPct val="120000"/>
              </a:lnSpc>
            </a:pPr>
            <a:r>
              <a:rPr lang="en-US" sz="1800" b="1" dirty="0">
                <a:solidFill>
                  <a:schemeClr val="bg1"/>
                </a:solidFill>
                <a:latin typeface="微软雅黑" panose="020B0503020204020204" pitchFamily="34" charset="-122"/>
                <a:ea typeface="微软雅黑" panose="020B0503020204020204" pitchFamily="34" charset="-122"/>
                <a:sym typeface="+mn-ea"/>
              </a:rPr>
              <a:t>Smart contract</a:t>
            </a:r>
            <a:endParaRPr lang="en-US" altLang="zh-CN" sz="1800" b="1" dirty="0">
              <a:solidFill>
                <a:schemeClr val="bg1"/>
              </a:solidFill>
              <a:latin typeface="微软雅黑" panose="020B0503020204020204" pitchFamily="34" charset="-122"/>
              <a:ea typeface="微软雅黑" panose="020B0503020204020204" pitchFamily="34" charset="-122"/>
              <a:sym typeface="+mn-ea"/>
            </a:endParaRPr>
          </a:p>
          <a:p>
            <a:pPr algn="ctr" eaLnBrk="1" hangingPunct="1">
              <a:lnSpc>
                <a:spcPct val="120000"/>
              </a:lnSpc>
            </a:pPr>
            <a:endParaRPr lang="zh-CN" altLang="en-US" sz="1800" b="1" dirty="0">
              <a:solidFill>
                <a:srgbClr val="F2F2F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69" name="文本2"/>
          <p:cNvSpPr/>
          <p:nvPr/>
        </p:nvSpPr>
        <p:spPr>
          <a:xfrm>
            <a:off x="4851400" y="2143125"/>
            <a:ext cx="3411538" cy="966788"/>
          </a:xfrm>
          <a:prstGeom prst="roundRect">
            <a:avLst>
              <a:gd name="adj" fmla="val 11505"/>
            </a:avLst>
          </a:prstGeom>
          <a:solidFill>
            <a:srgbClr val="E2E9E9"/>
          </a:solidFill>
          <a:ln w="9525">
            <a:noFill/>
          </a:ln>
        </p:spPr>
        <p:txBody>
          <a:bodyPr anchor="ctr" anchorCtr="0"/>
          <a:lstStyle/>
          <a:p>
            <a:pPr algn="l" eaLnBrk="1" hangingPunct="1">
              <a:lnSpc>
                <a:spcPct val="150000"/>
              </a:lnSpc>
              <a:buClrTx/>
              <a:buSzTx/>
              <a:buFont typeface="Arial" panose="020B0604020202020204" pitchFamily="34" charset="0"/>
            </a:pPr>
            <a:r>
              <a:rPr lang="en-US" altLang="zh-CN" sz="16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rPr>
              <a:t>  Save computational power</a:t>
            </a:r>
            <a:endParaRPr lang="zh-CN" altLang="en-US" sz="16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70" name="标题2"/>
          <p:cNvSpPr/>
          <p:nvPr/>
        </p:nvSpPr>
        <p:spPr>
          <a:xfrm>
            <a:off x="3664903" y="2135188"/>
            <a:ext cx="1222375" cy="973137"/>
          </a:xfrm>
          <a:prstGeom prst="roundRect">
            <a:avLst>
              <a:gd name="adj" fmla="val 11917"/>
            </a:avLst>
          </a:prstGeom>
          <a:solidFill>
            <a:srgbClr val="314865"/>
          </a:solidFill>
          <a:ln w="9525">
            <a:noFill/>
          </a:ln>
        </p:spPr>
        <p:txBody>
          <a:bodyPr anchor="ctr" anchorCtr="0"/>
          <a:lstStyle/>
          <a:p>
            <a:pPr algn="ctr" eaLnBrk="1" hangingPunct="1">
              <a:lnSpc>
                <a:spcPct val="120000"/>
              </a:lnSpc>
            </a:pPr>
            <a:r>
              <a:rPr 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PoS</a:t>
            </a:r>
            <a:endParaRPr lang="zh-CN" altLang="en-US" sz="1800" b="1" dirty="0">
              <a:solidFill>
                <a:srgbClr val="F2F2F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71" name="文本3"/>
          <p:cNvSpPr/>
          <p:nvPr/>
        </p:nvSpPr>
        <p:spPr>
          <a:xfrm>
            <a:off x="4851400" y="3284538"/>
            <a:ext cx="3413125" cy="963612"/>
          </a:xfrm>
          <a:prstGeom prst="roundRect">
            <a:avLst>
              <a:gd name="adj" fmla="val 11505"/>
            </a:avLst>
          </a:prstGeom>
          <a:solidFill>
            <a:srgbClr val="E2E9E9"/>
          </a:solidFill>
          <a:ln w="9525">
            <a:noFill/>
          </a:ln>
        </p:spPr>
        <p:txBody>
          <a:bodyPr anchor="ctr" anchorCtr="0"/>
          <a:lstStyle/>
          <a:p>
            <a:pPr algn="l" eaLnBrk="1" hangingPunct="1">
              <a:lnSpc>
                <a:spcPct val="150000"/>
              </a:lnSpc>
              <a:buClrTx/>
              <a:buSzTx/>
              <a:buFont typeface="Arial" panose="020B0604020202020204" pitchFamily="34" charset="0"/>
            </a:pPr>
            <a:r>
              <a:rPr lang="en-US" altLang="zh-CN" sz="1600" dirty="0">
                <a:solidFill>
                  <a:srgbClr val="314865"/>
                </a:solidFill>
                <a:latin typeface="微软雅黑" panose="020B0503020204020204" pitchFamily="34" charset="-122"/>
                <a:ea typeface="微软雅黑" panose="020B0503020204020204" pitchFamily="34" charset="-122"/>
                <a:sym typeface="+mn-ea"/>
              </a:rPr>
              <a:t>  Guarantee higher TPS</a:t>
            </a:r>
            <a:endParaRPr lang="zh-CN" altLang="en-US" sz="1600" dirty="0">
              <a:solidFill>
                <a:srgbClr val="31486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72" name="标题3"/>
          <p:cNvSpPr/>
          <p:nvPr/>
        </p:nvSpPr>
        <p:spPr>
          <a:xfrm>
            <a:off x="3649345" y="3276600"/>
            <a:ext cx="1300480" cy="982980"/>
          </a:xfrm>
          <a:prstGeom prst="roundRect">
            <a:avLst>
              <a:gd name="adj" fmla="val 11917"/>
            </a:avLst>
          </a:prstGeom>
          <a:solidFill>
            <a:srgbClr val="314865"/>
          </a:solidFill>
          <a:ln w="9525">
            <a:noFill/>
          </a:ln>
        </p:spPr>
        <p:txBody>
          <a:bodyPr anchor="ctr" anchorCtr="0"/>
          <a:lstStyle/>
          <a:p>
            <a:pPr algn="ctr" eaLnBrk="1" hangingPunct="1">
              <a:lnSpc>
                <a:spcPct val="120000"/>
              </a:lnSpc>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Ghost Protocol</a:t>
            </a:r>
            <a:endParaRPr lang="zh-CN" altLang="en-US" sz="1800" b="1" dirty="0">
              <a:solidFill>
                <a:srgbClr val="F2F2F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873" name="Oval 19"/>
          <p:cNvSpPr/>
          <p:nvPr/>
        </p:nvSpPr>
        <p:spPr>
          <a:xfrm>
            <a:off x="1831975" y="1914525"/>
            <a:ext cx="1314450" cy="1316038"/>
          </a:xfrm>
          <a:prstGeom prst="ellipse">
            <a:avLst/>
          </a:prstGeom>
          <a:solidFill>
            <a:srgbClr val="314865"/>
          </a:solidFill>
          <a:ln w="9525">
            <a:noFill/>
          </a:ln>
        </p:spPr>
        <p:txBody>
          <a:bodyPr anchor="ctr" anchorCtr="0"/>
          <a:lstStyle/>
          <a:p>
            <a:pPr algn="ctr" eaLnBrk="1" hangingPunct="1">
              <a:lnSpc>
                <a:spcPct val="120000"/>
              </a:lnSpc>
            </a:pPr>
            <a:r>
              <a:rPr lang="en-US" altLang="zh-CN"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Blockchain2.0</a:t>
            </a:r>
          </a:p>
        </p:txBody>
      </p:sp>
      <p:sp>
        <p:nvSpPr>
          <p:cNvPr id="35874" name="直接连接符 13"/>
          <p:cNvSpPr/>
          <p:nvPr/>
        </p:nvSpPr>
        <p:spPr>
          <a:xfrm>
            <a:off x="0" y="371475"/>
            <a:ext cx="2700020" cy="635"/>
          </a:xfrm>
          <a:prstGeom prst="line">
            <a:avLst/>
          </a:prstGeom>
          <a:ln w="25400" cap="flat" cmpd="sng">
            <a:solidFill>
              <a:srgbClr val="314865"/>
            </a:solidFill>
            <a:prstDash val="solid"/>
            <a:miter/>
            <a:headEnd type="none" w="med" len="med"/>
            <a:tailEnd type="none" w="med" len="med"/>
          </a:ln>
        </p:spPr>
      </p:sp>
      <p:sp>
        <p:nvSpPr>
          <p:cNvPr id="35875" name="直接连接符 14"/>
          <p:cNvSpPr/>
          <p:nvPr/>
        </p:nvSpPr>
        <p:spPr>
          <a:xfrm>
            <a:off x="6458585" y="371475"/>
            <a:ext cx="2685415" cy="635"/>
          </a:xfrm>
          <a:prstGeom prst="line">
            <a:avLst/>
          </a:prstGeom>
          <a:ln w="25400" cap="flat" cmpd="sng">
            <a:solidFill>
              <a:srgbClr val="314865"/>
            </a:solidFill>
            <a:prstDash val="solid"/>
            <a:miter/>
            <a:headEnd type="none" w="med" len="med"/>
            <a:tailEnd type="none" w="med" len="med"/>
          </a:ln>
        </p:spPr>
      </p:sp>
      <p:sp>
        <p:nvSpPr>
          <p:cNvPr id="35876" name="TextBox 500"/>
          <p:cNvSpPr/>
          <p:nvPr/>
        </p:nvSpPr>
        <p:spPr>
          <a:xfrm>
            <a:off x="2593340" y="155575"/>
            <a:ext cx="4079875" cy="398780"/>
          </a:xfrm>
          <a:prstGeom prst="rect">
            <a:avLst/>
          </a:prstGeom>
          <a:noFill/>
          <a:ln w="9525">
            <a:noFill/>
          </a:ln>
        </p:spPr>
        <p:txBody>
          <a:bodyPr wrap="square">
            <a:spAutoFit/>
          </a:bodyPr>
          <a:lstStyle/>
          <a:p>
            <a:pPr algn="ctr" eaLnBrk="1" hangingPunct="1"/>
            <a:r>
              <a:rPr lang="en-US" altLang="zh-CN" sz="2000" b="1" dirty="0">
                <a:solidFill>
                  <a:srgbClr val="314865"/>
                </a:solidFill>
                <a:ea typeface="微软雅黑" panose="020B0503020204020204" pitchFamily="34" charset="-122"/>
                <a:sym typeface="+mn-ea"/>
              </a:rPr>
              <a:t>improvement of Blochain2.0</a:t>
            </a:r>
            <a:endParaRPr lang="zh-CN" altLang="en-US" sz="2000" b="1" dirty="0">
              <a:solidFill>
                <a:srgbClr val="314865"/>
              </a:solidFill>
              <a:latin typeface="Arial" panose="020B0604020202020204" pitchFamily="34" charset="0"/>
              <a:ea typeface="微软雅黑" panose="020B0503020204020204" pitchFamily="34" charset="-122"/>
            </a:endParaRPr>
          </a:p>
        </p:txBody>
      </p:sp>
    </p:spTree>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68f5121-ddda-42e6-9940-319926b4b452}"/>
  <p:tag name="TABLE_ENDDRAG_ORIGIN_RECT" val="550*302"/>
  <p:tag name="TABLE_ENDDRAG_RECT" val="139*71*550*302"/>
</p:tagLst>
</file>

<file path=ppt/theme/theme1.xml><?xml version="1.0" encoding="utf-8"?>
<a:theme xmlns:a="http://schemas.openxmlformats.org/drawingml/2006/main" name="基本">
  <a:themeElements>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fontScheme name="基本">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基本">
  <a:themeElements>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fontScheme name="基本">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3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73E87"/>
      </a:dk2>
      <a:lt2>
        <a:srgbClr val="C6E7FC"/>
      </a:lt2>
      <a:accent1>
        <a:srgbClr val="31B6FD"/>
      </a:accent1>
      <a:accent2>
        <a:srgbClr val="4584D3"/>
      </a:accent2>
      <a:accent3>
        <a:srgbClr val="FFFFFF"/>
      </a:accent3>
      <a:accent4>
        <a:srgbClr val="000000"/>
      </a:accent4>
      <a:accent5>
        <a:srgbClr val="ADD7FE"/>
      </a:accent5>
      <a:accent6>
        <a:srgbClr val="3E77BF"/>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1709</Words>
  <Application>Microsoft Office PowerPoint</Application>
  <PresentationFormat>On-screen Show (16:9)</PresentationFormat>
  <Paragraphs>306</Paragraphs>
  <Slides>20</Slides>
  <Notes>13</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 Unicode MS</vt:lpstr>
      <vt:lpstr>宋体</vt:lpstr>
      <vt:lpstr>黑体</vt:lpstr>
      <vt:lpstr>微软雅黑</vt:lpstr>
      <vt:lpstr>Arial</vt:lpstr>
      <vt:lpstr>Arial Black</vt:lpstr>
      <vt:lpstr>Calibri</vt:lpstr>
      <vt:lpstr>Wingdings</vt:lpstr>
      <vt:lpstr>基本</vt:lpstr>
      <vt:lpstr>1_基本</vt:lpstr>
      <vt:lpstr>PowerPoint Presentation</vt:lpstr>
      <vt:lpstr>PowerPoint Presentation</vt:lpstr>
      <vt:lpstr>PowerPoint Presentation</vt:lpstr>
      <vt:lpstr>Definition</vt:lpstr>
      <vt:lpstr>Characteristics of Blockchain</vt:lpstr>
      <vt:lpstr>PowerPoint Presentation</vt:lpstr>
      <vt:lpstr>PowerPoint Presentation</vt:lpstr>
      <vt:lpstr> Blockchain 1.0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win8-imac</dc:creator>
  <cp:lastModifiedBy>KONG Fan Nap</cp:lastModifiedBy>
  <cp:revision>131</cp:revision>
  <dcterms:created xsi:type="dcterms:W3CDTF">2014-05-08T14:30:00Z</dcterms:created>
  <dcterms:modified xsi:type="dcterms:W3CDTF">2021-11-29T09:58:39Z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7C10E6E667404120808476E0975D59CC</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1638175906</vt:lpwstr>
  </property>
</Properties>
</file>