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sldIdLst>
    <p:sldId id="357" r:id="rId2"/>
    <p:sldId id="337" r:id="rId3"/>
    <p:sldId id="338" r:id="rId4"/>
    <p:sldId id="339" r:id="rId5"/>
    <p:sldId id="340" r:id="rId6"/>
    <p:sldId id="341" r:id="rId7"/>
    <p:sldId id="342" r:id="rId8"/>
    <p:sldId id="347" r:id="rId9"/>
    <p:sldId id="343" r:id="rId10"/>
    <p:sldId id="361" r:id="rId11"/>
    <p:sldId id="344" r:id="rId12"/>
    <p:sldId id="345" r:id="rId13"/>
    <p:sldId id="346" r:id="rId14"/>
    <p:sldId id="276" r:id="rId15"/>
    <p:sldId id="350" r:id="rId16"/>
    <p:sldId id="351" r:id="rId17"/>
    <p:sldId id="352" r:id="rId18"/>
    <p:sldId id="353" r:id="rId19"/>
    <p:sldId id="354" r:id="rId20"/>
    <p:sldId id="348" r:id="rId21"/>
    <p:sldId id="356" r:id="rId22"/>
    <p:sldId id="355" r:id="rId23"/>
    <p:sldId id="327" r:id="rId24"/>
    <p:sldId id="328" r:id="rId25"/>
    <p:sldId id="329" r:id="rId26"/>
    <p:sldId id="330" r:id="rId27"/>
    <p:sldId id="333" r:id="rId28"/>
    <p:sldId id="334" r:id="rId29"/>
    <p:sldId id="335" r:id="rId30"/>
    <p:sldId id="358" r:id="rId31"/>
    <p:sldId id="332" r:id="rId32"/>
    <p:sldId id="359" r:id="rId33"/>
    <p:sldId id="360" r:id="rId34"/>
  </p:sldIdLst>
  <p:sldSz cx="12192000"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亦欣" initials="亦欣" lastIdx="2" clrIdx="0">
    <p:extLst>
      <p:ext uri="{19B8F6BF-5375-455C-9EA6-DF929625EA0E}">
        <p15:presenceInfo xmlns:p15="http://schemas.microsoft.com/office/powerpoint/2012/main" userId="f3d5941ea29c6b1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4A4A"/>
    <a:srgbClr val="EAE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02" autoAdjust="0"/>
    <p:restoredTop sz="60070" autoAdjust="0"/>
  </p:normalViewPr>
  <p:slideViewPr>
    <p:cSldViewPr snapToGrid="0">
      <p:cViewPr varScale="1">
        <p:scale>
          <a:sx n="71" d="100"/>
          <a:sy n="71" d="100"/>
        </p:scale>
        <p:origin x="2216" y="176"/>
      </p:cViewPr>
      <p:guideLst/>
    </p:cSldViewPr>
  </p:slideViewPr>
  <p:notesTextViewPr>
    <p:cViewPr>
      <p:scale>
        <a:sx n="3" d="2"/>
        <a:sy n="3" d="2"/>
      </p:scale>
      <p:origin x="0" y="0"/>
    </p:cViewPr>
  </p:notesTextViewPr>
  <p:sorterViewPr>
    <p:cViewPr>
      <p:scale>
        <a:sx n="66" d="100"/>
        <a:sy n="66" d="100"/>
      </p:scale>
      <p:origin x="0" y="-138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06CF4-FA77-4E71-BDBB-B62F97D48318}" type="datetimeFigureOut">
              <a:rPr lang="zh-CN" altLang="en-US" smtClean="0"/>
              <a:t>2021/11/26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EA511-84E0-4AE0-9842-AB0E10994BF1}" type="slidenum">
              <a:rPr lang="zh-CN" altLang="en-US" smtClean="0"/>
              <a:t>‹#›</a:t>
            </a:fld>
            <a:endParaRPr lang="zh-CN" altLang="en-US"/>
          </a:p>
        </p:txBody>
      </p:sp>
    </p:spTree>
    <p:extLst>
      <p:ext uri="{BB962C8B-B14F-4D97-AF65-F5344CB8AC3E}">
        <p14:creationId xmlns:p14="http://schemas.microsoft.com/office/powerpoint/2010/main" val="66011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t>1</a:t>
            </a:fld>
            <a:endParaRPr lang="zh-CN" altLang="en-US"/>
          </a:p>
        </p:txBody>
      </p:sp>
    </p:spTree>
    <p:extLst>
      <p:ext uri="{BB962C8B-B14F-4D97-AF65-F5344CB8AC3E}">
        <p14:creationId xmlns:p14="http://schemas.microsoft.com/office/powerpoint/2010/main" val="89090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i="0" u="none" strike="noStrike" kern="1200" dirty="0">
                <a:solidFill>
                  <a:schemeClr val="tx1"/>
                </a:solidFill>
                <a:effectLst/>
                <a:latin typeface="+mn-lt"/>
                <a:ea typeface="+mn-ea"/>
                <a:cs typeface="+mn-cs"/>
              </a:rPr>
              <a:t>The author raises our awareness of attacks on attribute inference.</a:t>
            </a:r>
          </a:p>
        </p:txBody>
      </p:sp>
      <p:sp>
        <p:nvSpPr>
          <p:cNvPr id="4" name="灯片编号占位符 3"/>
          <p:cNvSpPr>
            <a:spLocks noGrp="1"/>
          </p:cNvSpPr>
          <p:nvPr>
            <p:ph type="sldNum" sz="quarter" idx="5"/>
          </p:nvPr>
        </p:nvSpPr>
        <p:spPr/>
        <p:txBody>
          <a:bodyPr/>
          <a:lstStyle/>
          <a:p>
            <a:fld id="{4A7EA511-84E0-4AE0-9842-AB0E10994BF1}" type="slidenum">
              <a:rPr lang="zh-CN" altLang="en-US" smtClean="0"/>
              <a:t>10</a:t>
            </a:fld>
            <a:endParaRPr lang="zh-CN" altLang="en-US"/>
          </a:p>
        </p:txBody>
      </p:sp>
    </p:spTree>
    <p:extLst>
      <p:ext uri="{BB962C8B-B14F-4D97-AF65-F5344CB8AC3E}">
        <p14:creationId xmlns:p14="http://schemas.microsoft.com/office/powerpoint/2010/main" val="1870093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i="0" u="none" strike="noStrike" kern="1200" dirty="0">
                <a:solidFill>
                  <a:schemeClr val="tx1"/>
                </a:solidFill>
                <a:effectLst/>
                <a:latin typeface="+mn-lt"/>
                <a:ea typeface="+mn-ea"/>
                <a:cs typeface="+mn-cs"/>
              </a:rPr>
              <a:t>So this is the roadmap of this talk, we will first show out the threat model</a:t>
            </a:r>
            <a:r>
              <a:rPr lang="zh-CN" altLang="en-US" sz="1200" b="0" i="0" u="none" strike="noStrike" kern="1200" dirty="0">
                <a:solidFill>
                  <a:schemeClr val="tx1"/>
                </a:solidFill>
                <a:effectLst/>
                <a:latin typeface="+mn-lt"/>
                <a:ea typeface="+mn-ea"/>
                <a:cs typeface="+mn-cs"/>
              </a:rPr>
              <a:t> </a:t>
            </a:r>
            <a:r>
              <a:rPr lang="en" altLang="zh-CN" sz="1200" b="0" i="0" u="none" strike="noStrike" kern="1200" dirty="0">
                <a:solidFill>
                  <a:schemeClr val="tx1"/>
                </a:solidFill>
                <a:effectLst/>
                <a:latin typeface="+mn-lt"/>
                <a:ea typeface="+mn-ea"/>
                <a:cs typeface="+mn-cs"/>
              </a:rPr>
              <a:t>and introduce our attack algorithm then we </a:t>
            </a:r>
            <a:r>
              <a:rPr lang="en" altLang="zh-CN" sz="1200" b="0" i="0" u="none" strike="noStrike" kern="1200" dirty="0" err="1">
                <a:solidFill>
                  <a:schemeClr val="tx1"/>
                </a:solidFill>
                <a:effectLst/>
                <a:latin typeface="+mn-lt"/>
                <a:ea typeface="+mn-ea"/>
                <a:cs typeface="+mn-cs"/>
              </a:rPr>
              <a:t>wil</a:t>
            </a:r>
            <a:r>
              <a:rPr lang="en" altLang="zh-CN" sz="1200" b="0" i="0" u="none" strike="noStrike" kern="1200" dirty="0">
                <a:solidFill>
                  <a:schemeClr val="tx1"/>
                </a:solidFill>
                <a:effectLst/>
                <a:latin typeface="+mn-lt"/>
                <a:ea typeface="+mn-ea"/>
                <a:cs typeface="+mn-cs"/>
              </a:rPr>
              <a:t> present the evaluation and draw a conclusion.</a:t>
            </a:r>
          </a:p>
          <a:p>
            <a:br>
              <a:rPr lang="en" altLang="zh-CN" dirty="0"/>
            </a:br>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11</a:t>
            </a:fld>
            <a:endParaRPr lang="zh-CN" altLang="en-US"/>
          </a:p>
        </p:txBody>
      </p:sp>
    </p:spTree>
    <p:extLst>
      <p:ext uri="{BB962C8B-B14F-4D97-AF65-F5344CB8AC3E}">
        <p14:creationId xmlns:p14="http://schemas.microsoft.com/office/powerpoint/2010/main" val="2047485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i="0" u="none" strike="noStrike" kern="1200" dirty="0">
                <a:solidFill>
                  <a:schemeClr val="tx1"/>
                </a:solidFill>
                <a:effectLst/>
                <a:latin typeface="+mn-lt"/>
                <a:ea typeface="+mn-ea"/>
                <a:cs typeface="+mn-cs"/>
              </a:rPr>
              <a:t>The attacker could be any party who has interests in user attributes. The attacker could be a cyber criminal, online social network provider, advertiser, even the data broker. Explain one of them</a:t>
            </a:r>
            <a:r>
              <a:rPr lang="zh-CN" altLang="e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online social network providers and advertisers could use the user attributes for targeted advertisements. </a:t>
            </a:r>
          </a:p>
          <a:p>
            <a:r>
              <a:rPr lang="en" altLang="zh-CN" sz="1200" b="0" i="0" u="none" strike="noStrike" kern="1200" dirty="0">
                <a:solidFill>
                  <a:schemeClr val="tx1"/>
                </a:solidFill>
                <a:effectLst/>
                <a:latin typeface="+mn-lt"/>
                <a:ea typeface="+mn-ea"/>
                <a:cs typeface="+mn-cs"/>
              </a:rPr>
              <a:t>Suppose that the attacker want to infer users' private attributes, he first need to </a:t>
            </a:r>
          </a:p>
          <a:p>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12</a:t>
            </a:fld>
            <a:endParaRPr lang="zh-CN" altLang="en-US"/>
          </a:p>
        </p:txBody>
      </p:sp>
    </p:spTree>
    <p:extLst>
      <p:ext uri="{BB962C8B-B14F-4D97-AF65-F5344CB8AC3E}">
        <p14:creationId xmlns:p14="http://schemas.microsoft.com/office/powerpoint/2010/main" val="2085121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i="0" u="none" strike="noStrike" kern="1200" dirty="0">
                <a:solidFill>
                  <a:schemeClr val="tx1"/>
                </a:solidFill>
                <a:effectLst/>
                <a:latin typeface="+mn-lt"/>
                <a:ea typeface="+mn-ea"/>
                <a:cs typeface="+mn-cs"/>
              </a:rPr>
              <a:t>Well, all attacks have application/implication, such as </a:t>
            </a:r>
            <a:r>
              <a:rPr lang="en" altLang="zh-CN" sz="1200" b="0" i="0" u="none" strike="noStrike" kern="1200" dirty="0" err="1">
                <a:solidFill>
                  <a:schemeClr val="tx1"/>
                </a:solidFill>
                <a:effectLst/>
                <a:latin typeface="+mn-lt"/>
                <a:ea typeface="+mn-ea"/>
                <a:cs typeface="+mn-cs"/>
              </a:rPr>
              <a:t>xxxxx</a:t>
            </a:r>
            <a:r>
              <a:rPr lang="en" altLang="zh-CN" sz="1200" b="0" i="0" u="none" strike="noStrike" kern="1200" dirty="0">
                <a:solidFill>
                  <a:schemeClr val="tx1"/>
                </a:solidFill>
                <a:effectLst/>
                <a:latin typeface="+mn-lt"/>
                <a:ea typeface="+mn-ea"/>
                <a:cs typeface="+mn-cs"/>
              </a:rPr>
              <a:t>, </a:t>
            </a:r>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13</a:t>
            </a:fld>
            <a:endParaRPr lang="zh-CN" altLang="en-US"/>
          </a:p>
        </p:txBody>
      </p:sp>
    </p:spTree>
    <p:extLst>
      <p:ext uri="{BB962C8B-B14F-4D97-AF65-F5344CB8AC3E}">
        <p14:creationId xmlns:p14="http://schemas.microsoft.com/office/powerpoint/2010/main" val="38459884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i="0" u="none" strike="noStrike" kern="1200" dirty="0">
                <a:solidFill>
                  <a:schemeClr val="tx1"/>
                </a:solidFill>
                <a:effectLst/>
                <a:latin typeface="+mn-lt"/>
                <a:ea typeface="+mn-ea"/>
                <a:cs typeface="+mn-cs"/>
              </a:rPr>
              <a:t>Via combining social structures and user behaviors that are publicly available in online social networks. To this end, we first propose a social-behavior-attribute (SBA) network model to gracefully integrate social structures, user behaviors, and their interactions with user attributes. Based on the SBA network model,  they design a vote distribution attack (VIAL) to perform attribute inference. And they demonstrate the effectiveness of our attack both theoretically and empirically.(in pi re </a:t>
            </a:r>
            <a:r>
              <a:rPr lang="en" altLang="zh-CN" sz="1200" b="0" i="0" u="none" strike="noStrike" kern="1200" dirty="0" err="1">
                <a:solidFill>
                  <a:schemeClr val="tx1"/>
                </a:solidFill>
                <a:effectLst/>
                <a:latin typeface="+mn-lt"/>
                <a:ea typeface="+mn-ea"/>
                <a:cs typeface="+mn-cs"/>
              </a:rPr>
              <a:t>kou</a:t>
            </a:r>
            <a:r>
              <a:rPr lang="en" altLang="zh-CN" sz="1200" b="0" i="0" u="none" strike="noStrike" kern="1200" dirty="0">
                <a:solidFill>
                  <a:schemeClr val="tx1"/>
                </a:solidFill>
                <a:effectLst/>
                <a:latin typeface="+mn-lt"/>
                <a:ea typeface="+mn-ea"/>
                <a:cs typeface="+mn-cs"/>
              </a:rPr>
              <a:t> </a:t>
            </a:r>
            <a:r>
              <a:rPr lang="en" altLang="zh-CN" sz="1200" b="0" i="0" u="none" strike="noStrike" kern="1200" dirty="0" err="1">
                <a:solidFill>
                  <a:schemeClr val="tx1"/>
                </a:solidFill>
                <a:effectLst/>
                <a:latin typeface="+mn-lt"/>
                <a:ea typeface="+mn-ea"/>
                <a:cs typeface="+mn-cs"/>
              </a:rPr>
              <a:t>ly</a:t>
            </a:r>
            <a:r>
              <a:rPr lang="en" altLang="zh-CN" sz="1200" b="0" i="0" u="none" strike="noStrike" kern="1200" dirty="0">
                <a:solidFill>
                  <a:schemeClr val="tx1"/>
                </a:solidFill>
                <a:effectLst/>
                <a:latin typeface="+mn-lt"/>
                <a:ea typeface="+mn-ea"/>
                <a:cs typeface="+mn-cs"/>
              </a:rPr>
              <a:t>)</a:t>
            </a:r>
          </a:p>
          <a:p>
            <a:r>
              <a:rPr lang="en" altLang="zh-CN" sz="1200" b="0" i="0" u="none" strike="noStrike" kern="1200" dirty="0">
                <a:solidFill>
                  <a:schemeClr val="tx1"/>
                </a:solidFill>
                <a:effectLst/>
                <a:latin typeface="+mn-lt"/>
                <a:ea typeface="+mn-ea"/>
                <a:cs typeface="+mn-cs"/>
              </a:rPr>
              <a:t>The information filled in by the user is accurate.</a:t>
            </a:r>
          </a:p>
          <a:p>
            <a:r>
              <a:rPr lang="en" altLang="zh-CN" sz="1200" b="0" i="0" u="none" strike="noStrike" kern="1200" dirty="0">
                <a:solidFill>
                  <a:schemeClr val="tx1"/>
                </a:solidFill>
                <a:effectLst/>
                <a:latin typeface="+mn-lt"/>
                <a:ea typeface="+mn-ea"/>
                <a:cs typeface="+mn-cs"/>
              </a:rPr>
              <a:t>Which means that , so the writer base on this idea to get the attribute to attack the user</a:t>
            </a:r>
          </a:p>
          <a:p>
            <a:br>
              <a:rPr lang="en" altLang="zh-CN" dirty="0"/>
            </a:br>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14</a:t>
            </a:fld>
            <a:endParaRPr lang="zh-CN" altLang="en-US"/>
          </a:p>
        </p:txBody>
      </p:sp>
    </p:spTree>
    <p:extLst>
      <p:ext uri="{BB962C8B-B14F-4D97-AF65-F5344CB8AC3E}">
        <p14:creationId xmlns:p14="http://schemas.microsoft.com/office/powerpoint/2010/main" val="828515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i="0" u="none" strike="noStrike" kern="1200" dirty="0">
                <a:solidFill>
                  <a:schemeClr val="tx1"/>
                </a:solidFill>
                <a:effectLst/>
                <a:latin typeface="+mn-lt"/>
                <a:ea typeface="+mn-ea"/>
                <a:cs typeface="+mn-cs"/>
              </a:rPr>
              <a:t>So here is more details of how can we construct these SBA network, </a:t>
            </a:r>
            <a:r>
              <a:rPr lang="en" altLang="zh-CN" sz="1200" b="0" i="0" u="none" strike="noStrike" kern="1200" dirty="0" err="1">
                <a:solidFill>
                  <a:schemeClr val="tx1"/>
                </a:solidFill>
                <a:effectLst/>
                <a:latin typeface="+mn-lt"/>
                <a:ea typeface="+mn-ea"/>
                <a:cs typeface="+mn-cs"/>
              </a:rPr>
              <a:t>supposely</a:t>
            </a:r>
            <a:r>
              <a:rPr lang="en" altLang="zh-CN" sz="1200" b="0" i="0" u="none" strike="noStrike" kern="1200" dirty="0">
                <a:solidFill>
                  <a:schemeClr val="tx1"/>
                </a:solidFill>
                <a:effectLst/>
                <a:latin typeface="+mn-lt"/>
                <a:ea typeface="+mn-ea"/>
                <a:cs typeface="+mn-cs"/>
              </a:rPr>
              <a:t> </a:t>
            </a:r>
          </a:p>
          <a:p>
            <a:r>
              <a:rPr lang="zh-CN" altLang="en-US" sz="1200" b="0" i="0" u="none" strike="noStrike" kern="1200" dirty="0">
                <a:solidFill>
                  <a:schemeClr val="tx1"/>
                </a:solidFill>
                <a:effectLst/>
                <a:latin typeface="+mn-lt"/>
                <a:ea typeface="+mn-ea"/>
                <a:cs typeface="+mn-cs"/>
              </a:rPr>
              <a:t>介绍一下每个颜色的点代表啥，举个例子（红的是</a:t>
            </a:r>
            <a:r>
              <a:rPr lang="en" altLang="zh-CN" sz="1200" b="0" i="0" u="none" strike="noStrike" kern="1200" dirty="0">
                <a:solidFill>
                  <a:schemeClr val="tx1"/>
                </a:solidFill>
                <a:effectLst/>
                <a:latin typeface="+mn-lt"/>
                <a:ea typeface="+mn-ea"/>
                <a:cs typeface="+mn-cs"/>
              </a:rPr>
              <a:t>app</a:t>
            </a:r>
            <a:r>
              <a:rPr lang="zh-CN" altLang="en-US" sz="1200" b="0" i="0" u="none" strike="noStrike" kern="1200" dirty="0">
                <a:solidFill>
                  <a:schemeClr val="tx1"/>
                </a:solidFill>
                <a:effectLst/>
                <a:latin typeface="+mn-lt"/>
                <a:ea typeface="+mn-ea"/>
                <a:cs typeface="+mn-cs"/>
              </a:rPr>
              <a:t>或电影）</a:t>
            </a:r>
          </a:p>
          <a:p>
            <a:r>
              <a:rPr lang="en" altLang="zh-CN" sz="1200" b="0" i="0" u="none" strike="noStrike" kern="1200" dirty="0">
                <a:solidFill>
                  <a:schemeClr val="tx1"/>
                </a:solidFill>
                <a:effectLst/>
                <a:latin typeface="+mn-lt"/>
                <a:ea typeface="+mn-ea"/>
                <a:cs typeface="+mn-cs"/>
              </a:rPr>
              <a:t>Each Social node is a Google+ dataset's user</a:t>
            </a:r>
          </a:p>
          <a:p>
            <a:r>
              <a:rPr lang="en" altLang="zh-CN" sz="1200" b="0" i="0" u="none" strike="noStrike" kern="1200" dirty="0">
                <a:solidFill>
                  <a:schemeClr val="tx1"/>
                </a:solidFill>
                <a:effectLst/>
                <a:latin typeface="+mn-lt"/>
                <a:ea typeface="+mn-ea"/>
                <a:cs typeface="+mn-cs"/>
              </a:rPr>
              <a:t>Social Link is the connection of any two social nodes</a:t>
            </a:r>
          </a:p>
          <a:p>
            <a:r>
              <a:rPr lang="en" altLang="zh-CN" sz="1200" b="0" i="0" u="none" strike="noStrike" kern="1200" dirty="0">
                <a:solidFill>
                  <a:schemeClr val="tx1"/>
                </a:solidFill>
                <a:effectLst/>
                <a:latin typeface="+mn-lt"/>
                <a:ea typeface="+mn-ea"/>
                <a:cs typeface="+mn-cs"/>
              </a:rPr>
              <a:t>When the user reviews an item (means that once used) in the Google play dataset, connect him and that item (Using similar items could indicate similar interests, user characteristics, and user attributes.)</a:t>
            </a:r>
          </a:p>
          <a:p>
            <a:r>
              <a:rPr lang="en" altLang="zh-CN" sz="1200" b="0" i="0" u="none" strike="noStrike" kern="1200" dirty="0">
                <a:solidFill>
                  <a:schemeClr val="tx1"/>
                </a:solidFill>
                <a:effectLst/>
                <a:latin typeface="+mn-lt"/>
                <a:ea typeface="+mn-ea"/>
                <a:cs typeface="+mn-cs"/>
              </a:rPr>
              <a:t>If the user has an attribute value, connect him to that attribute value. (</a:t>
            </a:r>
            <a:r>
              <a:rPr lang="en" altLang="zh-CN" sz="1200" b="0" i="0" u="none" strike="noStrike" kern="1200" dirty="0" err="1">
                <a:solidFill>
                  <a:schemeClr val="tx1"/>
                </a:solidFill>
                <a:effectLst/>
                <a:latin typeface="+mn-lt"/>
                <a:ea typeface="+mn-ea"/>
                <a:cs typeface="+mn-cs"/>
              </a:rPr>
              <a:t>Attibute</a:t>
            </a:r>
            <a:r>
              <a:rPr lang="en" altLang="zh-CN" sz="1200" b="0" i="0" u="none" strike="noStrike" kern="1200" dirty="0">
                <a:solidFill>
                  <a:schemeClr val="tx1"/>
                </a:solidFill>
                <a:effectLst/>
                <a:latin typeface="+mn-lt"/>
                <a:ea typeface="+mn-ea"/>
                <a:cs typeface="+mn-cs"/>
              </a:rPr>
              <a:t> is major, employee, and cities lived, and Attribute value is the thing under these three things)</a:t>
            </a:r>
          </a:p>
          <a:p>
            <a:r>
              <a:rPr lang="en" altLang="zh-CN" sz="1200" b="0" i="0" u="none" strike="noStrike" kern="1200" dirty="0">
                <a:solidFill>
                  <a:schemeClr val="tx1"/>
                </a:solidFill>
                <a:effectLst/>
                <a:latin typeface="+mn-lt"/>
                <a:ea typeface="+mn-ea"/>
                <a:cs typeface="+mn-cs"/>
              </a:rPr>
              <a:t>we have different link to capture the structure to all the information in the network</a:t>
            </a:r>
          </a:p>
          <a:p>
            <a:r>
              <a:rPr lang="en" altLang="zh-CN" sz="1200" b="0" i="0" u="none" strike="noStrike" kern="1200" dirty="0">
                <a:solidFill>
                  <a:schemeClr val="tx1"/>
                </a:solidFill>
                <a:effectLst/>
                <a:latin typeface="+mn-lt"/>
                <a:ea typeface="+mn-ea"/>
                <a:cs typeface="+mn-cs"/>
              </a:rPr>
              <a:t>phase 2 gain from phase 1</a:t>
            </a:r>
          </a:p>
          <a:p>
            <a:r>
              <a:rPr lang="en" altLang="zh-CN" sz="1200" b="0" i="0" u="none" strike="noStrike" kern="1200" dirty="0">
                <a:solidFill>
                  <a:schemeClr val="tx1"/>
                </a:solidFill>
                <a:effectLst/>
                <a:latin typeface="+mn-lt"/>
                <a:ea typeface="+mn-ea"/>
                <a:cs typeface="+mn-cs"/>
              </a:rPr>
              <a:t>So that is the basic idea how can we get the attribute to the target user</a:t>
            </a:r>
          </a:p>
          <a:p>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15</a:t>
            </a:fld>
            <a:endParaRPr lang="zh-CN" altLang="en-US"/>
          </a:p>
        </p:txBody>
      </p:sp>
    </p:spTree>
    <p:extLst>
      <p:ext uri="{BB962C8B-B14F-4D97-AF65-F5344CB8AC3E}">
        <p14:creationId xmlns:p14="http://schemas.microsoft.com/office/powerpoint/2010/main" val="703933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i="0" u="none" strike="noStrike" kern="1200" dirty="0">
                <a:solidFill>
                  <a:schemeClr val="tx1"/>
                </a:solidFill>
                <a:effectLst/>
                <a:latin typeface="+mn-lt"/>
                <a:ea typeface="+mn-ea"/>
                <a:cs typeface="+mn-cs"/>
              </a:rPr>
              <a:t>Then based on the network, they propose the vial algorithm, the algorithm has two phase, the first is </a:t>
            </a:r>
          </a:p>
          <a:p>
            <a:br>
              <a:rPr lang="en" altLang="zh-CN" dirty="0"/>
            </a:br>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16</a:t>
            </a:fld>
            <a:endParaRPr lang="zh-CN" altLang="en-US"/>
          </a:p>
        </p:txBody>
      </p:sp>
    </p:spTree>
    <p:extLst>
      <p:ext uri="{BB962C8B-B14F-4D97-AF65-F5344CB8AC3E}">
        <p14:creationId xmlns:p14="http://schemas.microsoft.com/office/powerpoint/2010/main" val="21122749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i="0" u="none" strike="noStrike" kern="1200" dirty="0">
                <a:solidFill>
                  <a:schemeClr val="tx1"/>
                </a:solidFill>
                <a:effectLst/>
                <a:latin typeface="+mn-lt"/>
                <a:ea typeface="+mn-ea"/>
                <a:cs typeface="+mn-cs"/>
              </a:rPr>
              <a:t>In order to make sure A user receives a high vote capacity if the user and the targeted user are structurally similar**</a:t>
            </a:r>
          </a:p>
          <a:p>
            <a:r>
              <a:rPr lang="en" altLang="zh-CN" sz="1200" b="0" i="0" u="none" strike="noStrike" kern="1200" dirty="0">
                <a:solidFill>
                  <a:schemeClr val="tx1"/>
                </a:solidFill>
                <a:effectLst/>
                <a:latin typeface="+mn-lt"/>
                <a:ea typeface="+mn-ea"/>
                <a:cs typeface="+mn-cs"/>
              </a:rPr>
              <a:t>the via three local rules</a:t>
            </a:r>
          </a:p>
          <a:p>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17</a:t>
            </a:fld>
            <a:endParaRPr lang="zh-CN" altLang="en-US"/>
          </a:p>
        </p:txBody>
      </p:sp>
    </p:spTree>
    <p:extLst>
      <p:ext uri="{BB962C8B-B14F-4D97-AF65-F5344CB8AC3E}">
        <p14:creationId xmlns:p14="http://schemas.microsoft.com/office/powerpoint/2010/main" val="8249392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i="0" u="none" strike="noStrike" kern="1200" dirty="0">
                <a:solidFill>
                  <a:schemeClr val="tx1"/>
                </a:solidFill>
                <a:effectLst/>
                <a:latin typeface="+mn-lt"/>
                <a:ea typeface="+mn-ea"/>
                <a:cs typeface="+mn-cs"/>
              </a:rPr>
              <a:t>For the dividing rules, each user will divide its vote capacity to its neighbors, in particular, because all network is </a:t>
            </a:r>
          </a:p>
          <a:p>
            <a:r>
              <a:rPr lang="en" altLang="zh-CN" sz="1200" b="0" i="0" u="none" strike="noStrike" kern="1200" dirty="0">
                <a:solidFill>
                  <a:schemeClr val="tx1"/>
                </a:solidFill>
                <a:effectLst/>
                <a:latin typeface="+mn-lt"/>
                <a:ea typeface="+mn-ea"/>
                <a:cs typeface="+mn-cs"/>
              </a:rPr>
              <a:t>there are three different neighbors </a:t>
            </a:r>
          </a:p>
          <a:p>
            <a:r>
              <a:rPr lang="en" altLang="zh-CN" sz="1200" b="0" i="0" u="none" strike="noStrike" kern="1200" dirty="0">
                <a:solidFill>
                  <a:schemeClr val="tx1"/>
                </a:solidFill>
                <a:effectLst/>
                <a:latin typeface="+mn-lt"/>
                <a:ea typeface="+mn-ea"/>
                <a:cs typeface="+mn-cs"/>
              </a:rPr>
              <a:t>two users share the same attribute , same behavior ...</a:t>
            </a:r>
          </a:p>
          <a:p>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18</a:t>
            </a:fld>
            <a:endParaRPr lang="zh-CN" altLang="en-US"/>
          </a:p>
        </p:txBody>
      </p:sp>
    </p:spTree>
    <p:extLst>
      <p:ext uri="{BB962C8B-B14F-4D97-AF65-F5344CB8AC3E}">
        <p14:creationId xmlns:p14="http://schemas.microsoft.com/office/powerpoint/2010/main" val="4080538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i="0" u="none" strike="noStrike" kern="1200" dirty="0">
                <a:solidFill>
                  <a:schemeClr val="tx1"/>
                </a:solidFill>
                <a:effectLst/>
                <a:latin typeface="+mn-lt"/>
                <a:ea typeface="+mn-ea"/>
                <a:cs typeface="+mn-cs"/>
              </a:rPr>
              <a:t>If the user is more similarity to the target user, they would have more capacity, so this is the basic idea for the backtracking</a:t>
            </a:r>
          </a:p>
          <a:p>
            <a:r>
              <a:rPr lang="en" altLang="zh-CN" sz="1200" b="0" i="0" u="none" strike="noStrike" kern="1200" dirty="0">
                <a:solidFill>
                  <a:schemeClr val="tx1"/>
                </a:solidFill>
                <a:effectLst/>
                <a:latin typeface="+mn-lt"/>
                <a:ea typeface="+mn-ea"/>
                <a:cs typeface="+mn-cs"/>
              </a:rPr>
              <a:t>A larger backtracking strength enforces more vote capacity to be distributed among the social nodes that are closer to t </a:t>
            </a:r>
            <a:r>
              <a:rPr lang="en" altLang="zh-CN" sz="1200" b="0" i="0" u="none" strike="noStrike" kern="1200" dirty="0" err="1">
                <a:solidFill>
                  <a:schemeClr val="tx1"/>
                </a:solidFill>
                <a:effectLst/>
                <a:latin typeface="+mn-lt"/>
                <a:ea typeface="+mn-ea"/>
                <a:cs typeface="+mn-cs"/>
              </a:rPr>
              <a:t>arget</a:t>
            </a:r>
            <a:r>
              <a:rPr lang="en" altLang="zh-CN" sz="1200" b="0" i="0" u="none" strike="noStrike" kern="1200" dirty="0">
                <a:solidFill>
                  <a:schemeClr val="tx1"/>
                </a:solidFill>
                <a:effectLst/>
                <a:latin typeface="+mn-lt"/>
                <a:ea typeface="+mn-ea"/>
                <a:cs typeface="+mn-cs"/>
              </a:rPr>
              <a:t> user in the SBA network</a:t>
            </a:r>
          </a:p>
          <a:p>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19</a:t>
            </a:fld>
            <a:endParaRPr lang="zh-CN" altLang="en-US"/>
          </a:p>
        </p:txBody>
      </p:sp>
    </p:spTree>
    <p:extLst>
      <p:ext uri="{BB962C8B-B14F-4D97-AF65-F5344CB8AC3E}">
        <p14:creationId xmlns:p14="http://schemas.microsoft.com/office/powerpoint/2010/main" val="3582013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i="0" u="none" strike="noStrike" kern="1200" dirty="0">
                <a:solidFill>
                  <a:schemeClr val="tx1"/>
                </a:solidFill>
                <a:effectLst/>
                <a:latin typeface="+mn-lt"/>
                <a:ea typeface="+mn-ea"/>
                <a:cs typeface="+mn-cs"/>
              </a:rPr>
              <a:t>Online social network </a:t>
            </a:r>
            <a:r>
              <a:rPr lang="zh-CN" altLang="en-US" sz="1200" b="0" i="0" u="none" strike="noStrike" kern="1200" dirty="0">
                <a:solidFill>
                  <a:schemeClr val="tx1"/>
                </a:solidFill>
                <a:effectLst/>
                <a:latin typeface="+mn-lt"/>
                <a:ea typeface="+mn-ea"/>
                <a:cs typeface="+mn-cs"/>
              </a:rPr>
              <a:t>已经成为我们生活中很重要的一部分。随着我们对他们的使用，我们的信息被它们悄无声息地记录着。</a:t>
            </a:r>
          </a:p>
          <a:p>
            <a:r>
              <a:rPr lang="en" altLang="zh-CN" sz="1200" b="0" i="0" u="none" strike="noStrike" kern="1200" dirty="0">
                <a:solidFill>
                  <a:schemeClr val="tx1"/>
                </a:solidFill>
                <a:effectLst/>
                <a:latin typeface="+mn-lt"/>
                <a:ea typeface="+mn-ea"/>
                <a:cs typeface="+mn-cs"/>
              </a:rPr>
              <a:t>As we use them, they silently record our information.</a:t>
            </a:r>
          </a:p>
          <a:p>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2</a:t>
            </a:fld>
            <a:endParaRPr lang="zh-CN" altLang="en-US"/>
          </a:p>
        </p:txBody>
      </p:sp>
    </p:spTree>
    <p:extLst>
      <p:ext uri="{BB962C8B-B14F-4D97-AF65-F5344CB8AC3E}">
        <p14:creationId xmlns:p14="http://schemas.microsoft.com/office/powerpoint/2010/main" val="42759605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i="0" u="none" strike="noStrike" kern="1200" dirty="0">
                <a:solidFill>
                  <a:schemeClr val="tx1"/>
                </a:solidFill>
                <a:effectLst/>
                <a:latin typeface="+mn-lt"/>
                <a:ea typeface="+mn-ea"/>
                <a:cs typeface="+mn-cs"/>
              </a:rPr>
              <a:t>So with three local rules, we can just iteratively to distribute this capacity until it is converge so in this way each users would have its own capacity</a:t>
            </a:r>
          </a:p>
          <a:p>
            <a:br>
              <a:rPr lang="en" altLang="zh-CN" dirty="0"/>
            </a:br>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20</a:t>
            </a:fld>
            <a:endParaRPr lang="zh-CN" altLang="en-US"/>
          </a:p>
        </p:txBody>
      </p:sp>
    </p:spTree>
    <p:extLst>
      <p:ext uri="{BB962C8B-B14F-4D97-AF65-F5344CB8AC3E}">
        <p14:creationId xmlns:p14="http://schemas.microsoft.com/office/powerpoint/2010/main" val="38642295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i="0" u="none" strike="noStrike" kern="1200" dirty="0">
                <a:solidFill>
                  <a:schemeClr val="tx1"/>
                </a:solidFill>
                <a:effectLst/>
                <a:latin typeface="+mn-lt"/>
                <a:ea typeface="+mn-ea"/>
                <a:cs typeface="+mn-cs"/>
              </a:rPr>
              <a:t>We derive the Phase I of our attack using matrix terminologies, which makes it easier to iteratively compute the vote capacities.</a:t>
            </a:r>
          </a:p>
          <a:p>
            <a:r>
              <a:rPr kumimoji="1" lang="en" altLang="zh-CN" dirty="0"/>
              <a:t>The three rules are combined into an iterative formula.</a:t>
            </a:r>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21</a:t>
            </a:fld>
            <a:endParaRPr lang="zh-CN" altLang="en-US"/>
          </a:p>
        </p:txBody>
      </p:sp>
    </p:spTree>
    <p:extLst>
      <p:ext uri="{BB962C8B-B14F-4D97-AF65-F5344CB8AC3E}">
        <p14:creationId xmlns:p14="http://schemas.microsoft.com/office/powerpoint/2010/main" val="38768413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22</a:t>
            </a:fld>
            <a:endParaRPr lang="zh-CN" altLang="en-US"/>
          </a:p>
        </p:txBody>
      </p:sp>
    </p:spTree>
    <p:extLst>
      <p:ext uri="{BB962C8B-B14F-4D97-AF65-F5344CB8AC3E}">
        <p14:creationId xmlns:p14="http://schemas.microsoft.com/office/powerpoint/2010/main" val="3596902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我们可以将这些信息分成两类。公开信息包括</a:t>
            </a:r>
            <a:r>
              <a:rPr lang="en" altLang="zh-CN" sz="1200" b="0" i="0" u="none" strike="noStrike" kern="1200" dirty="0">
                <a:solidFill>
                  <a:schemeClr val="tx1"/>
                </a:solidFill>
                <a:effectLst/>
                <a:latin typeface="+mn-lt"/>
                <a:ea typeface="+mn-ea"/>
                <a:cs typeface="+mn-cs"/>
              </a:rPr>
              <a:t>x x xx xx </a:t>
            </a:r>
            <a:r>
              <a:rPr lang="zh-CN" altLang="en-US" sz="1200" b="0" i="0" u="none" strike="noStrike" kern="1200" dirty="0">
                <a:solidFill>
                  <a:schemeClr val="tx1"/>
                </a:solidFill>
                <a:effectLst/>
                <a:latin typeface="+mn-lt"/>
                <a:ea typeface="+mn-ea"/>
                <a:cs typeface="+mn-cs"/>
              </a:rPr>
              <a:t>私有信息 </a:t>
            </a:r>
            <a:r>
              <a:rPr lang="en" altLang="zh-CN" sz="1200" b="0" i="0" u="none" strike="noStrike" kern="1200" dirty="0">
                <a:solidFill>
                  <a:schemeClr val="tx1"/>
                </a:solidFill>
                <a:effectLst/>
                <a:latin typeface="+mn-lt"/>
                <a:ea typeface="+mn-ea"/>
                <a:cs typeface="+mn-cs"/>
              </a:rPr>
              <a:t>xx xx </a:t>
            </a:r>
            <a:r>
              <a:rPr lang="zh-CN" altLang="en-US" sz="1200" b="0" i="0" u="none" strike="noStrike" kern="1200" dirty="0">
                <a:solidFill>
                  <a:schemeClr val="tx1"/>
                </a:solidFill>
                <a:effectLst/>
                <a:latin typeface="+mn-lt"/>
                <a:ea typeface="+mn-ea"/>
                <a:cs typeface="+mn-cs"/>
              </a:rPr>
              <a:t>这篇文章主要讲了使用公开信息去推断目标用户的属性。</a:t>
            </a:r>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3</a:t>
            </a:fld>
            <a:endParaRPr lang="zh-CN" altLang="en-US"/>
          </a:p>
        </p:txBody>
      </p:sp>
    </p:spTree>
    <p:extLst>
      <p:ext uri="{BB962C8B-B14F-4D97-AF65-F5344CB8AC3E}">
        <p14:creationId xmlns:p14="http://schemas.microsoft.com/office/powerpoint/2010/main" val="4044996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i="0" u="none" strike="noStrike" kern="1200" dirty="0">
                <a:solidFill>
                  <a:schemeClr val="tx1"/>
                </a:solidFill>
                <a:effectLst/>
                <a:latin typeface="+mn-lt"/>
                <a:ea typeface="+mn-ea"/>
                <a:cs typeface="+mn-cs"/>
              </a:rPr>
              <a:t>There are two main uses of this attack. —— Complete incomplete information.</a:t>
            </a:r>
          </a:p>
          <a:p>
            <a:r>
              <a:rPr lang="zh-CN" altLang="en-US" sz="1200" b="0" i="0" u="none" strike="noStrike" kern="1200" dirty="0">
                <a:solidFill>
                  <a:schemeClr val="tx1"/>
                </a:solidFill>
                <a:effectLst/>
                <a:latin typeface="+mn-lt"/>
                <a:ea typeface="+mn-ea"/>
                <a:cs typeface="+mn-cs"/>
              </a:rPr>
              <a:t>而这些信息可以被用于属性推断攻击。主要有两种，一种是利用公开信息进行仿真</a:t>
            </a:r>
          </a:p>
          <a:p>
            <a:r>
              <a:rPr lang="en-US" altLang="zh-CN" sz="1200" b="0" i="0" u="none" strike="noStrike" kern="1200" dirty="0">
                <a:solidFill>
                  <a:schemeClr val="tx1"/>
                </a:solidFill>
                <a:effectLst/>
                <a:latin typeface="+mn-lt"/>
                <a:ea typeface="+mn-ea"/>
                <a:cs typeface="+mn-cs"/>
              </a:rPr>
              <a:t>1</a:t>
            </a:r>
            <a:r>
              <a:rPr lang="zh-CN" altLang="en-US"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Given public information of some users</a:t>
            </a:r>
          </a:p>
          <a:p>
            <a:r>
              <a:rPr lang="zh-CN" altLang="en-US" sz="1200" b="0" i="0" u="none" strike="noStrike" kern="1200" dirty="0">
                <a:solidFill>
                  <a:schemeClr val="tx1"/>
                </a:solidFill>
                <a:effectLst/>
                <a:latin typeface="+mn-lt"/>
                <a:ea typeface="+mn-ea"/>
                <a:cs typeface="+mn-cs"/>
              </a:rPr>
              <a:t>将公开的缺漏信息或不完整的属性数据补充完整。</a:t>
            </a:r>
            <a:r>
              <a:rPr lang="en" altLang="zh-CN" sz="1200" b="0" i="0" u="none" strike="noStrike" kern="1200" dirty="0">
                <a:solidFill>
                  <a:schemeClr val="tx1"/>
                </a:solidFill>
                <a:effectLst/>
                <a:latin typeface="+mn-lt"/>
                <a:ea typeface="+mn-ea"/>
                <a:cs typeface="+mn-cs"/>
              </a:rPr>
              <a:t>In this attribute inference attack, an attacker aims to propagate attribute information of social network users with publicly visible attributes to users with missing or incomplete attribute data.</a:t>
            </a:r>
          </a:p>
          <a:p>
            <a:r>
              <a:rPr lang="en" altLang="zh-CN" sz="1200" b="0" i="0" u="none" strike="noStrike" kern="1200" dirty="0">
                <a:solidFill>
                  <a:schemeClr val="tx1"/>
                </a:solidFill>
                <a:effectLst/>
                <a:latin typeface="+mn-lt"/>
                <a:ea typeface="+mn-ea"/>
                <a:cs typeface="+mn-cs"/>
              </a:rPr>
              <a:t>2</a:t>
            </a:r>
            <a:r>
              <a:rPr lang="zh-CN" altLang="e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Infer private attributes of some target user </a:t>
            </a:r>
          </a:p>
          <a:p>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4</a:t>
            </a:fld>
            <a:endParaRPr lang="zh-CN" altLang="en-US"/>
          </a:p>
        </p:txBody>
      </p:sp>
    </p:spTree>
    <p:extLst>
      <p:ext uri="{BB962C8B-B14F-4D97-AF65-F5344CB8AC3E}">
        <p14:creationId xmlns:p14="http://schemas.microsoft.com/office/powerpoint/2010/main" val="3610502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i="0" u="none" strike="noStrike" kern="1200" dirty="0">
                <a:solidFill>
                  <a:schemeClr val="tx1"/>
                </a:solidFill>
                <a:effectLst/>
                <a:latin typeface="+mn-lt"/>
                <a:ea typeface="+mn-ea"/>
                <a:cs typeface="+mn-cs"/>
              </a:rPr>
              <a:t>existing attacks can be </a:t>
            </a:r>
            <a:r>
              <a:rPr lang="en" altLang="zh-CN" sz="1200" b="0" i="0" u="none" strike="noStrike" kern="1200" dirty="0" err="1">
                <a:solidFill>
                  <a:schemeClr val="tx1"/>
                </a:solidFill>
                <a:effectLst/>
                <a:latin typeface="+mn-lt"/>
                <a:ea typeface="+mn-ea"/>
                <a:cs typeface="+mn-cs"/>
              </a:rPr>
              <a:t>categoried</a:t>
            </a:r>
            <a:r>
              <a:rPr lang="en" altLang="zh-CN" sz="1200" b="0" i="0" u="none" strike="noStrike" kern="1200" dirty="0">
                <a:solidFill>
                  <a:schemeClr val="tx1"/>
                </a:solidFill>
                <a:effectLst/>
                <a:latin typeface="+mn-lt"/>
                <a:ea typeface="+mn-ea"/>
                <a:cs typeface="+mn-cs"/>
              </a:rPr>
              <a:t> into two groups</a:t>
            </a:r>
          </a:p>
          <a:p>
            <a:r>
              <a:rPr lang="en" altLang="zh-CN" sz="1200" b="0" i="0" u="none" strike="noStrike" kern="1200" dirty="0">
                <a:solidFill>
                  <a:schemeClr val="tx1"/>
                </a:solidFill>
                <a:effectLst/>
                <a:latin typeface="+mn-lt"/>
                <a:ea typeface="+mn-ea"/>
                <a:cs typeface="+mn-cs"/>
              </a:rPr>
              <a:t>The first category is friend based, that is know as you are who you know</a:t>
            </a:r>
          </a:p>
          <a:p>
            <a:r>
              <a:rPr lang="en" altLang="zh-CN" sz="1200" b="0" i="0" u="none" strike="noStrike" kern="1200" dirty="0">
                <a:solidFill>
                  <a:schemeClr val="tx1"/>
                </a:solidFill>
                <a:effectLst/>
                <a:latin typeface="+mn-lt"/>
                <a:ea typeface="+mn-ea"/>
                <a:cs typeface="+mn-cs"/>
              </a:rPr>
              <a:t>1</a:t>
            </a:r>
            <a:r>
              <a:rPr lang="zh-CN" altLang="e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Infer user's attributes through user's friend and the social structure.</a:t>
            </a:r>
          </a:p>
          <a:p>
            <a:r>
              <a:rPr lang="en" altLang="zh-CN" sz="1200" b="0" i="0" u="none" strike="noStrike" kern="1200" dirty="0">
                <a:solidFill>
                  <a:schemeClr val="tx1"/>
                </a:solidFill>
                <a:effectLst/>
                <a:latin typeface="+mn-lt"/>
                <a:ea typeface="+mn-ea"/>
                <a:cs typeface="+mn-cs"/>
              </a:rPr>
              <a:t>And the second category is behavior based, which is </a:t>
            </a:r>
          </a:p>
          <a:p>
            <a:r>
              <a:rPr lang="en" altLang="zh-CN" sz="1200" b="0" i="0" u="none" strike="noStrike" kern="1200" dirty="0">
                <a:solidFill>
                  <a:schemeClr val="tx1"/>
                </a:solidFill>
                <a:effectLst/>
                <a:latin typeface="+mn-lt"/>
                <a:ea typeface="+mn-ea"/>
                <a:cs typeface="+mn-cs"/>
              </a:rPr>
              <a:t>2</a:t>
            </a:r>
            <a:r>
              <a:rPr lang="zh-CN" altLang="e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Based on the public attributes of users that are similar to him/her and the similarities between users are identified by using their behavioral data.</a:t>
            </a:r>
          </a:p>
          <a:p>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5</a:t>
            </a:fld>
            <a:endParaRPr lang="zh-CN" altLang="en-US"/>
          </a:p>
        </p:txBody>
      </p:sp>
    </p:spTree>
    <p:extLst>
      <p:ext uri="{BB962C8B-B14F-4D97-AF65-F5344CB8AC3E}">
        <p14:creationId xmlns:p14="http://schemas.microsoft.com/office/powerpoint/2010/main" val="1306160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i="0" u="none" strike="noStrike" kern="1200" dirty="0">
                <a:solidFill>
                  <a:schemeClr val="tx1"/>
                </a:solidFill>
                <a:effectLst/>
                <a:latin typeface="+mn-lt"/>
                <a:ea typeface="+mn-ea"/>
                <a:cs typeface="+mn-cs"/>
              </a:rPr>
              <a:t>However</a:t>
            </a:r>
            <a:r>
              <a:rPr lang="zh-CN" altLang="en" sz="1200" b="0" i="0" u="none" strike="noStrike" kern="1200" dirty="0">
                <a:solidFill>
                  <a:schemeClr val="tx1"/>
                </a:solidFill>
                <a:effectLst/>
                <a:latin typeface="+mn-lt"/>
                <a:ea typeface="+mn-ea"/>
                <a:cs typeface="+mn-cs"/>
              </a:rPr>
              <a:t>， </a:t>
            </a:r>
            <a:r>
              <a:rPr lang="en" altLang="zh-CN" sz="1200" b="0" i="0" u="none" strike="noStrike" kern="1200" dirty="0">
                <a:solidFill>
                  <a:schemeClr val="tx1"/>
                </a:solidFill>
                <a:effectLst/>
                <a:latin typeface="+mn-lt"/>
                <a:ea typeface="+mn-ea"/>
                <a:cs typeface="+mn-cs"/>
              </a:rPr>
              <a:t>the existing attacks leverage either the user’s publicly available social friends or the user’s behavioral records achieve limited success rates. So</a:t>
            </a:r>
            <a:r>
              <a:rPr lang="zh-CN" altLang="e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the write come up with a idea that combine this two attacks together.</a:t>
            </a:r>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6</a:t>
            </a:fld>
            <a:endParaRPr lang="zh-CN" altLang="en-US"/>
          </a:p>
        </p:txBody>
      </p:sp>
    </p:spTree>
    <p:extLst>
      <p:ext uri="{BB962C8B-B14F-4D97-AF65-F5344CB8AC3E}">
        <p14:creationId xmlns:p14="http://schemas.microsoft.com/office/powerpoint/2010/main" val="1261251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i="0" u="none" strike="noStrike" kern="1200" dirty="0">
                <a:solidFill>
                  <a:schemeClr val="tx1"/>
                </a:solidFill>
                <a:effectLst/>
                <a:latin typeface="+mn-lt"/>
                <a:ea typeface="+mn-ea"/>
                <a:cs typeface="+mn-cs"/>
              </a:rPr>
              <a:t>So the problem become qualitatively different if we consider both social friends and behavioral records</a:t>
            </a:r>
          </a:p>
          <a:p>
            <a:r>
              <a:rPr lang="en" altLang="zh-CN" sz="1200" b="0" i="0" u="none" strike="noStrike" kern="1200" dirty="0">
                <a:solidFill>
                  <a:schemeClr val="tx1"/>
                </a:solidFill>
                <a:effectLst/>
                <a:latin typeface="+mn-lt"/>
                <a:ea typeface="+mn-ea"/>
                <a:cs typeface="+mn-cs"/>
              </a:rPr>
              <a:t>How to design new attacks that integrate social friends and behavioral records? because features derived from them differ from each other, show different sparsity, and are at different scales. </a:t>
            </a:r>
          </a:p>
          <a:p>
            <a:r>
              <a:rPr lang="en" altLang="zh-CN" sz="1200" b="0" i="0" u="none" strike="noStrike" kern="1200" dirty="0">
                <a:solidFill>
                  <a:schemeClr val="tx1"/>
                </a:solidFill>
                <a:effectLst/>
                <a:latin typeface="+mn-lt"/>
                <a:ea typeface="+mn-ea"/>
                <a:cs typeface="+mn-cs"/>
              </a:rPr>
              <a:t>can be a challenge. </a:t>
            </a:r>
          </a:p>
          <a:p>
            <a:br>
              <a:rPr lang="en" altLang="zh-CN" dirty="0"/>
            </a:br>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7</a:t>
            </a:fld>
            <a:endParaRPr lang="zh-CN" altLang="en-US"/>
          </a:p>
        </p:txBody>
      </p:sp>
    </p:spTree>
    <p:extLst>
      <p:ext uri="{BB962C8B-B14F-4D97-AF65-F5344CB8AC3E}">
        <p14:creationId xmlns:p14="http://schemas.microsoft.com/office/powerpoint/2010/main" val="3699150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i="0" u="none" strike="noStrike" kern="1200" dirty="0">
                <a:solidFill>
                  <a:schemeClr val="tx1"/>
                </a:solidFill>
                <a:effectLst/>
                <a:latin typeface="+mn-lt"/>
                <a:ea typeface="+mn-ea"/>
                <a:cs typeface="+mn-cs"/>
              </a:rPr>
              <a:t>Except the friend based and behavior based attribute inference attack, there are also have other approaches to implement attribute attack. They all have different shortcomings, and the author's method can solve these weakness.</a:t>
            </a:r>
          </a:p>
          <a:p>
            <a:br>
              <a:rPr lang="en" altLang="zh-CN" dirty="0"/>
            </a:br>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8</a:t>
            </a:fld>
            <a:endParaRPr lang="zh-CN" altLang="en-US"/>
          </a:p>
        </p:txBody>
      </p:sp>
    </p:spTree>
    <p:extLst>
      <p:ext uri="{BB962C8B-B14F-4D97-AF65-F5344CB8AC3E}">
        <p14:creationId xmlns:p14="http://schemas.microsoft.com/office/powerpoint/2010/main" val="2287338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i="0" u="none" strike="noStrike" kern="1200" dirty="0">
                <a:solidFill>
                  <a:schemeClr val="tx1"/>
                </a:solidFill>
                <a:effectLst/>
                <a:latin typeface="+mn-lt"/>
                <a:ea typeface="+mn-ea"/>
                <a:cs typeface="+mn-cs"/>
              </a:rPr>
              <a:t>To address this challenge, they develop a novel model to integrate social friends and behavioral records and design new attacks based on their model. I will introduce it in detail in a later chapter.</a:t>
            </a:r>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9</a:t>
            </a:fld>
            <a:endParaRPr lang="zh-CN" altLang="en-US"/>
          </a:p>
        </p:txBody>
      </p:sp>
    </p:spTree>
    <p:extLst>
      <p:ext uri="{BB962C8B-B14F-4D97-AF65-F5344CB8AC3E}">
        <p14:creationId xmlns:p14="http://schemas.microsoft.com/office/powerpoint/2010/main" val="28186367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1102" name="图片 1101">
            <a:extLst>
              <a:ext uri="{FF2B5EF4-FFF2-40B4-BE49-F238E27FC236}">
                <a16:creationId xmlns:a16="http://schemas.microsoft.com/office/drawing/2014/main" id="{F6B81E82-77CD-42EE-BB96-8BC6A5440084}"/>
              </a:ext>
            </a:extLst>
          </p:cNvPr>
          <p:cNvPicPr>
            <a:picLocks noChangeAspect="1"/>
          </p:cNvPicPr>
          <p:nvPr userDrawn="1"/>
        </p:nvPicPr>
        <p:blipFill>
          <a:blip r:embed="rId2"/>
          <a:stretch>
            <a:fillRect/>
          </a:stretch>
        </p:blipFill>
        <p:spPr>
          <a:xfrm>
            <a:off x="0" y="3037350"/>
            <a:ext cx="7930836" cy="3820649"/>
          </a:xfrm>
          <a:prstGeom prst="rect">
            <a:avLst/>
          </a:prstGeom>
        </p:spPr>
      </p:pic>
      <p:sp>
        <p:nvSpPr>
          <p:cNvPr id="9801" name="副标题 2"/>
          <p:cNvSpPr>
            <a:spLocks noGrp="1"/>
          </p:cNvSpPr>
          <p:nvPr userDrawn="1">
            <p:ph type="subTitle" idx="1" hasCustomPrompt="1"/>
          </p:nvPr>
        </p:nvSpPr>
        <p:spPr>
          <a:xfrm>
            <a:off x="669925" y="3079043"/>
            <a:ext cx="10850563" cy="475132"/>
          </a:xfrm>
        </p:spPr>
        <p:txBody>
          <a:bodyPr anchor="ctr">
            <a:normAutofit/>
          </a:bodyPr>
          <a:lstStyle>
            <a:lvl1pPr marL="0" marR="0" indent="0" algn="r" defTabSz="914354"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pPr marL="0" marR="0" lvl="0" indent="0" algn="r" defTabSz="914354"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dirty="0"/>
              <a:t>Click to edit Master subtitle style</a:t>
            </a:r>
          </a:p>
        </p:txBody>
      </p:sp>
      <p:sp>
        <p:nvSpPr>
          <p:cNvPr id="9802" name="标题 1"/>
          <p:cNvSpPr>
            <a:spLocks noGrp="1"/>
          </p:cNvSpPr>
          <p:nvPr userDrawn="1">
            <p:ph type="ctrTitle" hasCustomPrompt="1"/>
          </p:nvPr>
        </p:nvSpPr>
        <p:spPr>
          <a:xfrm>
            <a:off x="669926" y="2321170"/>
            <a:ext cx="10850562" cy="749082"/>
          </a:xfrm>
        </p:spPr>
        <p:txBody>
          <a:bodyPr anchor="ctr">
            <a:normAutofit/>
          </a:bodyPr>
          <a:lstStyle>
            <a:lvl1pPr algn="r">
              <a:defRPr sz="3600" b="1">
                <a:solidFill>
                  <a:schemeClr val="tx1"/>
                </a:solidFill>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1E475EF-3918-4C37-977A-956EB9D76F8E}"/>
              </a:ext>
            </a:extLst>
          </p:cNvPr>
          <p:cNvPicPr>
            <a:picLocks noChangeAspect="1"/>
          </p:cNvPicPr>
          <p:nvPr userDrawn="1"/>
        </p:nvPicPr>
        <p:blipFill>
          <a:blip r:embed="rId2"/>
          <a:stretch>
            <a:fillRect/>
          </a:stretch>
        </p:blipFill>
        <p:spPr>
          <a:xfrm>
            <a:off x="46495" y="0"/>
            <a:ext cx="11473992" cy="2693989"/>
          </a:xfrm>
          <a:prstGeom prst="rect">
            <a:avLst/>
          </a:prstGeom>
        </p:spPr>
      </p:pic>
      <p:sp>
        <p:nvSpPr>
          <p:cNvPr id="20" name="标题 1"/>
          <p:cNvSpPr>
            <a:spLocks noGrp="1"/>
          </p:cNvSpPr>
          <p:nvPr userDrawn="1">
            <p:ph type="title" hasCustomPrompt="1"/>
          </p:nvPr>
        </p:nvSpPr>
        <p:spPr>
          <a:xfrm>
            <a:off x="669924" y="2927838"/>
            <a:ext cx="10850564" cy="501162"/>
          </a:xfrm>
          <a:noFill/>
        </p:spPr>
        <p:txBody>
          <a:bodyPr anchor="ctr">
            <a:normAutofit/>
          </a:bodyPr>
          <a:lstStyle>
            <a:lvl1pPr>
              <a:defRPr sz="2400" b="1">
                <a:solidFill>
                  <a:schemeClr val="tx1"/>
                </a:solidFill>
              </a:defRPr>
            </a:lvl1pPr>
          </a:lstStyle>
          <a:p>
            <a:r>
              <a:rPr lang="en-US" altLang="zh-CN" dirty="0"/>
              <a:t>Click to edit Master title style</a:t>
            </a:r>
            <a:endParaRPr lang="zh-CN" altLang="en-US" dirty="0"/>
          </a:p>
        </p:txBody>
      </p:sp>
      <p:sp>
        <p:nvSpPr>
          <p:cNvPr id="21" name="文本占位符 2"/>
          <p:cNvSpPr>
            <a:spLocks noGrp="1"/>
          </p:cNvSpPr>
          <p:nvPr userDrawn="1">
            <p:ph type="body" idx="1" hasCustomPrompt="1"/>
          </p:nvPr>
        </p:nvSpPr>
        <p:spPr>
          <a:xfrm>
            <a:off x="669924" y="3472000"/>
            <a:ext cx="10850564" cy="1082874"/>
          </a:xfrm>
          <a:noFill/>
        </p:spPr>
        <p:txBody>
          <a:bodyPr anchor="t">
            <a:normAutofit/>
          </a:bodyPr>
          <a:lstStyle>
            <a:lvl1pPr marL="0" indent="0">
              <a:lnSpc>
                <a:spcPct val="150000"/>
              </a:lnSpc>
              <a:spcBef>
                <a:spcPts val="0"/>
              </a:spcBef>
              <a:buNone/>
              <a:defRPr sz="12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cxnSp>
        <p:nvCxnSpPr>
          <p:cNvPr id="3" name="直接连接符 2"/>
          <p:cNvCxnSpPr/>
          <p:nvPr userDrawn="1"/>
        </p:nvCxnSpPr>
        <p:spPr>
          <a:xfrm>
            <a:off x="669925" y="3471306"/>
            <a:ext cx="108505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日期占位符 6">
            <a:extLst>
              <a:ext uri="{FF2B5EF4-FFF2-40B4-BE49-F238E27FC236}">
                <a16:creationId xmlns:a16="http://schemas.microsoft.com/office/drawing/2014/main" id="{C9088FBD-8B5D-4818-BBCF-F951CB4468EA}"/>
              </a:ext>
            </a:extLst>
          </p:cNvPr>
          <p:cNvSpPr>
            <a:spLocks noGrp="1"/>
          </p:cNvSpPr>
          <p:nvPr>
            <p:ph type="dt" sz="half" idx="10"/>
          </p:nvPr>
        </p:nvSpPr>
        <p:spPr/>
        <p:txBody>
          <a:bodyPr/>
          <a:lstStyle/>
          <a:p>
            <a:fld id="{6489D9C7-5DC6-4263-87FF-7C99F6FB63C3}" type="datetime1">
              <a:rPr lang="zh-CN" altLang="en-US" smtClean="0"/>
              <a:pPr/>
              <a:t>2021/11/26</a:t>
            </a:fld>
            <a:endParaRPr lang="zh-CN" altLang="en-US"/>
          </a:p>
        </p:txBody>
      </p:sp>
      <p:sp>
        <p:nvSpPr>
          <p:cNvPr id="8" name="页脚占位符 7">
            <a:extLst>
              <a:ext uri="{FF2B5EF4-FFF2-40B4-BE49-F238E27FC236}">
                <a16:creationId xmlns:a16="http://schemas.microsoft.com/office/drawing/2014/main" id="{8D9F09E7-6842-4F67-8517-7C97FF60BFD7}"/>
              </a:ext>
            </a:extLst>
          </p:cNvPr>
          <p:cNvSpPr>
            <a:spLocks noGrp="1"/>
          </p:cNvSpPr>
          <p:nvPr>
            <p:ph type="ftr" sz="quarter" idx="11"/>
          </p:nvPr>
        </p:nvSpPr>
        <p:spPr/>
        <p:txBody>
          <a:bodyPr/>
          <a:lstStyle/>
          <a:p>
            <a:r>
              <a:rPr lang="en-US" altLang="zh-CN"/>
              <a:t>www.islide.cc</a:t>
            </a:r>
            <a:endParaRPr lang="zh-CN" altLang="en-US" dirty="0"/>
          </a:p>
        </p:txBody>
      </p:sp>
      <p:sp>
        <p:nvSpPr>
          <p:cNvPr id="9" name="灯片编号占位符 8">
            <a:extLst>
              <a:ext uri="{FF2B5EF4-FFF2-40B4-BE49-F238E27FC236}">
                <a16:creationId xmlns:a16="http://schemas.microsoft.com/office/drawing/2014/main" id="{2F1B22B6-C597-48AF-B31A-DADEBFD7ECB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Click to edit Master title style</a:t>
            </a:r>
            <a:endParaRPr lang="zh-CN" altLang="en-US" dirty="0"/>
          </a:p>
        </p:txBody>
      </p:sp>
      <p:sp>
        <p:nvSpPr>
          <p:cNvPr id="3" name="内容占位符 2"/>
          <p:cNvSpPr>
            <a:spLocks noGrp="1"/>
          </p:cNvSpPr>
          <p:nvPr>
            <p:ph idx="1" hasCustomPrompt="1"/>
          </p:nvPr>
        </p:nvSpPr>
        <p:spPr>
          <a:xfrm>
            <a:off x="1449324" y="1122362"/>
            <a:ext cx="9291761" cy="5019675"/>
          </a:xfrm>
        </p:spPr>
        <p:txBody>
          <a:bodyPr/>
          <a:lstStyle>
            <a:lvl1pPr marL="228589" indent="-228589">
              <a:buClr>
                <a:schemeClr val="accent1">
                  <a:lumMod val="75000"/>
                </a:schemeClr>
              </a:buClr>
              <a:buSzPct val="70000"/>
              <a:buFont typeface="Wingdings" panose="05000000000000000000" pitchFamily="2" charset="2"/>
              <a:buChar char="p"/>
              <a:defRPr/>
            </a:lvl1pPr>
            <a:lvl2pPr marL="685766" indent="-228589">
              <a:buClr>
                <a:schemeClr val="accent1">
                  <a:lumMod val="75000"/>
                </a:schemeClr>
              </a:buClr>
              <a:buSzPct val="70000"/>
              <a:buFont typeface="Wingdings" panose="05000000000000000000" pitchFamily="2" charset="2"/>
              <a:buChar char="p"/>
              <a:defRPr/>
            </a:lvl2pPr>
            <a:lvl3pPr marL="1142942" indent="-228589">
              <a:buClr>
                <a:schemeClr val="accent1">
                  <a:lumMod val="75000"/>
                </a:schemeClr>
              </a:buClr>
              <a:buSzPct val="70000"/>
              <a:buFont typeface="Wingdings" panose="05000000000000000000" pitchFamily="2" charset="2"/>
              <a:buChar char="p"/>
              <a:defRPr/>
            </a:lvl3pPr>
            <a:lvl4pPr marL="1600120" indent="-228589">
              <a:buClr>
                <a:schemeClr val="accent1">
                  <a:lumMod val="75000"/>
                </a:schemeClr>
              </a:buClr>
              <a:buSzPct val="70000"/>
              <a:buFont typeface="Wingdings" panose="05000000000000000000" pitchFamily="2" charset="2"/>
              <a:buChar char="p"/>
              <a:defRPr/>
            </a:lvl4pPr>
            <a:lvl5pPr marL="2057298" indent="-228589">
              <a:buClr>
                <a:schemeClr val="accent1">
                  <a:lumMod val="75000"/>
                </a:schemeClr>
              </a:buClr>
              <a:buSzPct val="70000"/>
              <a:buFont typeface="Wingdings" panose="05000000000000000000" pitchFamily="2" charset="2"/>
              <a:buChar char="p"/>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7" name="日期占位符 6">
            <a:extLst>
              <a:ext uri="{FF2B5EF4-FFF2-40B4-BE49-F238E27FC236}">
                <a16:creationId xmlns:a16="http://schemas.microsoft.com/office/drawing/2014/main" id="{B98F3095-932C-4CF3-A176-654E9A54D9D9}"/>
              </a:ext>
            </a:extLst>
          </p:cNvPr>
          <p:cNvSpPr>
            <a:spLocks noGrp="1"/>
          </p:cNvSpPr>
          <p:nvPr>
            <p:ph type="dt" sz="half" idx="10"/>
          </p:nvPr>
        </p:nvSpPr>
        <p:spPr/>
        <p:txBody>
          <a:bodyPr/>
          <a:lstStyle/>
          <a:p>
            <a:fld id="{6489D9C7-5DC6-4263-87FF-7C99F6FB63C3}" type="datetime1">
              <a:rPr lang="zh-CN" altLang="en-US" smtClean="0"/>
              <a:pPr/>
              <a:t>2021/11/26</a:t>
            </a:fld>
            <a:endParaRPr lang="zh-CN" altLang="en-US"/>
          </a:p>
        </p:txBody>
      </p:sp>
      <p:sp>
        <p:nvSpPr>
          <p:cNvPr id="8" name="页脚占位符 7">
            <a:extLst>
              <a:ext uri="{FF2B5EF4-FFF2-40B4-BE49-F238E27FC236}">
                <a16:creationId xmlns:a16="http://schemas.microsoft.com/office/drawing/2014/main" id="{0DAEAB60-ACC6-46CE-8F2C-4439B9D9148A}"/>
              </a:ext>
            </a:extLst>
          </p:cNvPr>
          <p:cNvSpPr>
            <a:spLocks noGrp="1"/>
          </p:cNvSpPr>
          <p:nvPr>
            <p:ph type="ftr" sz="quarter" idx="11"/>
          </p:nvPr>
        </p:nvSpPr>
        <p:spPr/>
        <p:txBody>
          <a:bodyPr/>
          <a:lstStyle/>
          <a:p>
            <a:r>
              <a:rPr lang="en-US" altLang="zh-CN"/>
              <a:t>www.islide.cc</a:t>
            </a:r>
            <a:endParaRPr lang="zh-CN" altLang="en-US" dirty="0"/>
          </a:p>
        </p:txBody>
      </p:sp>
      <p:sp>
        <p:nvSpPr>
          <p:cNvPr id="9" name="灯片编号占位符 8">
            <a:extLst>
              <a:ext uri="{FF2B5EF4-FFF2-40B4-BE49-F238E27FC236}">
                <a16:creationId xmlns:a16="http://schemas.microsoft.com/office/drawing/2014/main" id="{740481FA-EBA9-489B-A17C-6BC258C4AFFB}"/>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924" y="1"/>
            <a:ext cx="10850563" cy="1028699"/>
          </a:xfrm>
        </p:spPr>
        <p:txBody>
          <a:bodyPr/>
          <a:lstStyle/>
          <a:p>
            <a:r>
              <a:rPr lang="en-US" altLang="zh-CN" dirty="0"/>
              <a:t>Click to edit Master title style</a:t>
            </a:r>
            <a:endParaRPr lang="zh-CN" altLang="en-US" dirty="0"/>
          </a:p>
        </p:txBody>
      </p:sp>
      <p:sp>
        <p:nvSpPr>
          <p:cNvPr id="6" name="日期占位符 5">
            <a:extLst>
              <a:ext uri="{FF2B5EF4-FFF2-40B4-BE49-F238E27FC236}">
                <a16:creationId xmlns:a16="http://schemas.microsoft.com/office/drawing/2014/main" id="{84CBCC54-3B90-45FE-9E7D-A2FA7EC95BFA}"/>
              </a:ext>
            </a:extLst>
          </p:cNvPr>
          <p:cNvSpPr>
            <a:spLocks noGrp="1"/>
          </p:cNvSpPr>
          <p:nvPr>
            <p:ph type="dt" sz="half" idx="10"/>
          </p:nvPr>
        </p:nvSpPr>
        <p:spPr/>
        <p:txBody>
          <a:bodyPr/>
          <a:lstStyle/>
          <a:p>
            <a:fld id="{6489D9C7-5DC6-4263-87FF-7C99F6FB63C3}" type="datetime1">
              <a:rPr lang="zh-CN" altLang="en-US" smtClean="0"/>
              <a:pPr/>
              <a:t>2021/11/26</a:t>
            </a:fld>
            <a:endParaRPr lang="zh-CN" altLang="en-US"/>
          </a:p>
        </p:txBody>
      </p:sp>
      <p:sp>
        <p:nvSpPr>
          <p:cNvPr id="7" name="页脚占位符 6">
            <a:extLst>
              <a:ext uri="{FF2B5EF4-FFF2-40B4-BE49-F238E27FC236}">
                <a16:creationId xmlns:a16="http://schemas.microsoft.com/office/drawing/2014/main" id="{81AF554F-2FBD-4018-B9C5-DBA95222D1D3}"/>
              </a:ext>
            </a:extLst>
          </p:cNvPr>
          <p:cNvSpPr>
            <a:spLocks noGrp="1"/>
          </p:cNvSpPr>
          <p:nvPr>
            <p:ph type="ftr" sz="quarter" idx="11"/>
          </p:nvPr>
        </p:nvSpPr>
        <p:spPr/>
        <p:txBody>
          <a:bodyPr/>
          <a:lstStyle/>
          <a:p>
            <a:r>
              <a:rPr lang="en-US" altLang="zh-CN"/>
              <a:t>www.islide.cc</a:t>
            </a:r>
            <a:endParaRPr lang="zh-CN" altLang="en-US" dirty="0"/>
          </a:p>
        </p:txBody>
      </p:sp>
      <p:sp>
        <p:nvSpPr>
          <p:cNvPr id="8" name="灯片编号占位符 7">
            <a:extLst>
              <a:ext uri="{FF2B5EF4-FFF2-40B4-BE49-F238E27FC236}">
                <a16:creationId xmlns:a16="http://schemas.microsoft.com/office/drawing/2014/main" id="{C5AD0406-CEC2-4D1E-AED4-75C9B4ACFCFD}"/>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1129" name="图片 1128">
            <a:extLst>
              <a:ext uri="{FF2B5EF4-FFF2-40B4-BE49-F238E27FC236}">
                <a16:creationId xmlns:a16="http://schemas.microsoft.com/office/drawing/2014/main" id="{21B0AEAA-D567-4486-80E1-08E446705B1E}"/>
              </a:ext>
            </a:extLst>
          </p:cNvPr>
          <p:cNvPicPr>
            <a:picLocks noChangeAspect="1"/>
          </p:cNvPicPr>
          <p:nvPr userDrawn="1"/>
        </p:nvPicPr>
        <p:blipFill>
          <a:blip r:embed="rId2"/>
          <a:stretch>
            <a:fillRect/>
          </a:stretch>
        </p:blipFill>
        <p:spPr>
          <a:xfrm>
            <a:off x="0" y="3037350"/>
            <a:ext cx="7930836" cy="3820649"/>
          </a:xfrm>
          <a:prstGeom prst="rect">
            <a:avLst/>
          </a:prstGeom>
        </p:spPr>
      </p:pic>
      <p:sp>
        <p:nvSpPr>
          <p:cNvPr id="13" name="标题 1"/>
          <p:cNvSpPr>
            <a:spLocks noGrp="1"/>
          </p:cNvSpPr>
          <p:nvPr userDrawn="1">
            <p:ph type="ctrTitle" hasCustomPrompt="1"/>
          </p:nvPr>
        </p:nvSpPr>
        <p:spPr>
          <a:xfrm>
            <a:off x="6207126" y="2235084"/>
            <a:ext cx="4482645" cy="973538"/>
          </a:xfrm>
        </p:spPr>
        <p:txBody>
          <a:bodyPr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4" name="文本占位符 62"/>
          <p:cNvSpPr>
            <a:spLocks noGrp="1"/>
          </p:cNvSpPr>
          <p:nvPr>
            <p:ph type="body" sz="quarter" idx="17" hasCustomPrompt="1"/>
          </p:nvPr>
        </p:nvSpPr>
        <p:spPr>
          <a:xfrm>
            <a:off x="6207126" y="3486125"/>
            <a:ext cx="4482645" cy="310871"/>
          </a:xfrm>
        </p:spPr>
        <p:txBody>
          <a:bodyPr vert="horz" lIns="91440" tIns="45720" rIns="91440" bIns="45720" rtlCol="0" anchor="b">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p:ph type="body" sz="quarter" idx="18" hasCustomPrompt="1"/>
          </p:nvPr>
        </p:nvSpPr>
        <p:spPr>
          <a:xfrm>
            <a:off x="6207126" y="3801759"/>
            <a:ext cx="4482645" cy="310871"/>
          </a:xfrm>
        </p:spPr>
        <p:txBody>
          <a:bodyPr vert="horz" lIns="91440" tIns="45720" rIns="91440" bIns="45720" rtlCol="0">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Date</a:t>
            </a:r>
            <a:endParaRPr lang="zh-CN" altLang="en-US" dirty="0"/>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235700"/>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2021/11/26</a:t>
            </a:fld>
            <a:endParaRPr lang="zh-CN" altLang="en-US"/>
          </a:p>
        </p:txBody>
      </p:sp>
      <p:sp>
        <p:nvSpPr>
          <p:cNvPr id="5" name="页脚占位符 4"/>
          <p:cNvSpPr>
            <a:spLocks noGrp="1"/>
          </p:cNvSpPr>
          <p:nvPr>
            <p:ph type="ftr" sz="quarter" idx="3"/>
          </p:nvPr>
        </p:nvSpPr>
        <p:spPr>
          <a:xfrm>
            <a:off x="669924" y="6235700"/>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6" name="灯片编号占位符 5"/>
          <p:cNvSpPr>
            <a:spLocks noGrp="1"/>
          </p:cNvSpPr>
          <p:nvPr>
            <p:ph type="sldNum" sz="quarter" idx="4"/>
          </p:nvPr>
        </p:nvSpPr>
        <p:spPr>
          <a:xfrm>
            <a:off x="8610599" y="6235700"/>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cxnSp>
        <p:nvCxnSpPr>
          <p:cNvPr id="8" name="直接连接符 7"/>
          <p:cNvCxnSpPr/>
          <p:nvPr userDrawn="1"/>
        </p:nvCxnSpPr>
        <p:spPr>
          <a:xfrm>
            <a:off x="669924" y="6240463"/>
            <a:ext cx="1085056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669923" y="1028700"/>
            <a:ext cx="10850563" cy="72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08" userDrawn="1">
          <p15:clr>
            <a:srgbClr val="F26B43"/>
          </p15:clr>
        </p15:guide>
        <p15:guide id="5" orient="horz" pos="3931" userDrawn="1">
          <p15:clr>
            <a:srgbClr val="F26B43"/>
          </p15:clr>
        </p15:guide>
        <p15:guide id="6" orient="horz" pos="387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副标题 18"/>
          <p:cNvSpPr>
            <a:spLocks noGrp="1"/>
          </p:cNvSpPr>
          <p:nvPr>
            <p:ph type="subTitle" idx="1"/>
          </p:nvPr>
        </p:nvSpPr>
        <p:spPr>
          <a:xfrm>
            <a:off x="746454" y="3077122"/>
            <a:ext cx="10850563" cy="475132"/>
          </a:xfrm>
        </p:spPr>
        <p:txBody>
          <a:bodyPr/>
          <a:lstStyle/>
          <a:p>
            <a:r>
              <a:rPr lang="en-US" altLang="zh-CN" b="1" dirty="0" err="1"/>
              <a:t>PaperSummary</a:t>
            </a:r>
            <a:endParaRPr lang="en-US" altLang="zh-CN" b="1" dirty="0"/>
          </a:p>
        </p:txBody>
      </p:sp>
      <p:cxnSp>
        <p:nvCxnSpPr>
          <p:cNvPr id="4" name="直接连接符 3">
            <a:extLst>
              <a:ext uri="{FF2B5EF4-FFF2-40B4-BE49-F238E27FC236}">
                <a16:creationId xmlns:a16="http://schemas.microsoft.com/office/drawing/2014/main" id="{C95079F2-B06A-45E0-8EEE-BC48961EB9C1}"/>
              </a:ext>
            </a:extLst>
          </p:cNvPr>
          <p:cNvCxnSpPr>
            <a:cxnSpLocks/>
          </p:cNvCxnSpPr>
          <p:nvPr/>
        </p:nvCxnSpPr>
        <p:spPr>
          <a:xfrm>
            <a:off x="2034604" y="3079043"/>
            <a:ext cx="852011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F793EA5B-E03E-3441-9707-BBB868C43742}"/>
              </a:ext>
            </a:extLst>
          </p:cNvPr>
          <p:cNvSpPr txBox="1"/>
          <p:nvPr/>
        </p:nvSpPr>
        <p:spPr>
          <a:xfrm>
            <a:off x="669924" y="1961034"/>
            <a:ext cx="11003622" cy="954107"/>
          </a:xfrm>
          <a:prstGeom prst="rect">
            <a:avLst/>
          </a:prstGeom>
          <a:noFill/>
        </p:spPr>
        <p:txBody>
          <a:bodyPr wrap="square">
            <a:spAutoFit/>
          </a:bodyPr>
          <a:lstStyle/>
          <a:p>
            <a:pPr algn="r"/>
            <a:r>
              <a:rPr lang="en" altLang="zh-CN" sz="2800" b="1" i="0" u="none" strike="noStrike" dirty="0">
                <a:solidFill>
                  <a:srgbClr val="333333"/>
                </a:solidFill>
                <a:effectLst/>
                <a:latin typeface="Open Sans" panose="020B0606030504020204" pitchFamily="34" charset="0"/>
              </a:rPr>
              <a:t>You Are </a:t>
            </a:r>
            <a:r>
              <a:rPr lang="en" altLang="zh-CN" sz="2800" b="1" i="0" u="none" strike="noStrike" dirty="0">
                <a:solidFill>
                  <a:srgbClr val="FF0000"/>
                </a:solidFill>
                <a:effectLst/>
                <a:latin typeface="Open Sans" panose="020B0606030504020204" pitchFamily="34" charset="0"/>
              </a:rPr>
              <a:t>Who You Know </a:t>
            </a:r>
            <a:r>
              <a:rPr lang="en" altLang="zh-CN" sz="2800" b="1" i="0" u="none" strike="noStrike" dirty="0">
                <a:solidFill>
                  <a:srgbClr val="333333"/>
                </a:solidFill>
                <a:effectLst/>
                <a:latin typeface="Open Sans" panose="020B0606030504020204" pitchFamily="34" charset="0"/>
              </a:rPr>
              <a:t>and </a:t>
            </a:r>
            <a:r>
              <a:rPr lang="en" altLang="zh-CN" sz="2800" b="1" i="0" u="none" strike="noStrike" dirty="0">
                <a:solidFill>
                  <a:srgbClr val="FF0000"/>
                </a:solidFill>
                <a:effectLst/>
                <a:latin typeface="Open Sans" panose="020B0606030504020204" pitchFamily="34" charset="0"/>
              </a:rPr>
              <a:t>How You Behave</a:t>
            </a:r>
            <a:r>
              <a:rPr lang="en" altLang="zh-CN" sz="2800" b="1" i="0" u="none" strike="noStrike" dirty="0">
                <a:solidFill>
                  <a:srgbClr val="333333"/>
                </a:solidFill>
                <a:effectLst/>
                <a:latin typeface="Open Sans" panose="020B0606030504020204" pitchFamily="34" charset="0"/>
              </a:rPr>
              <a:t>: Attribute Inference Attacks via Users’ Social Friends and Behaviors</a:t>
            </a:r>
          </a:p>
        </p:txBody>
      </p:sp>
      <p:sp>
        <p:nvSpPr>
          <p:cNvPr id="9" name="object 6">
            <a:extLst>
              <a:ext uri="{FF2B5EF4-FFF2-40B4-BE49-F238E27FC236}">
                <a16:creationId xmlns:a16="http://schemas.microsoft.com/office/drawing/2014/main" id="{84F4054C-52EC-2548-A44C-F3272C00B277}"/>
              </a:ext>
            </a:extLst>
          </p:cNvPr>
          <p:cNvSpPr txBox="1"/>
          <p:nvPr/>
        </p:nvSpPr>
        <p:spPr>
          <a:xfrm>
            <a:off x="6171735" y="4849013"/>
            <a:ext cx="1857743" cy="887422"/>
          </a:xfrm>
          <a:prstGeom prst="rect">
            <a:avLst/>
          </a:prstGeom>
        </p:spPr>
        <p:txBody>
          <a:bodyPr vert="horz" wrap="square" lIns="0" tIns="106680" rIns="0" bIns="0" rtlCol="0">
            <a:spAutoFit/>
          </a:bodyPr>
          <a:lstStyle/>
          <a:p>
            <a:pPr marL="12700" algn="ctr">
              <a:lnSpc>
                <a:spcPct val="100000"/>
              </a:lnSpc>
              <a:spcBef>
                <a:spcPts val="840"/>
              </a:spcBef>
            </a:pPr>
            <a:r>
              <a:rPr lang="en-US" sz="2400" spc="-30" dirty="0">
                <a:latin typeface="Arial"/>
                <a:cs typeface="Arial"/>
              </a:rPr>
              <a:t>HE Yi Xin</a:t>
            </a:r>
            <a:endParaRPr lang="en-US" sz="2400" dirty="0">
              <a:latin typeface="Arial"/>
              <a:cs typeface="Arial"/>
            </a:endParaRPr>
          </a:p>
          <a:p>
            <a:pPr marL="12700" algn="ctr">
              <a:lnSpc>
                <a:spcPct val="100000"/>
              </a:lnSpc>
              <a:spcBef>
                <a:spcPts val="840"/>
              </a:spcBef>
            </a:pPr>
            <a:r>
              <a:rPr lang="en-US" sz="2000" spc="-5" dirty="0">
                <a:latin typeface="Arial"/>
                <a:cs typeface="Arial"/>
              </a:rPr>
              <a:t>1155164941</a:t>
            </a:r>
            <a:endParaRPr sz="2000" dirty="0">
              <a:latin typeface="Arial"/>
              <a:cs typeface="Arial"/>
            </a:endParaRPr>
          </a:p>
        </p:txBody>
      </p:sp>
      <p:sp>
        <p:nvSpPr>
          <p:cNvPr id="10" name="object 6">
            <a:extLst>
              <a:ext uri="{FF2B5EF4-FFF2-40B4-BE49-F238E27FC236}">
                <a16:creationId xmlns:a16="http://schemas.microsoft.com/office/drawing/2014/main" id="{F5C14C55-2938-1A46-B828-7B496985B8FF}"/>
              </a:ext>
            </a:extLst>
          </p:cNvPr>
          <p:cNvSpPr txBox="1"/>
          <p:nvPr/>
        </p:nvSpPr>
        <p:spPr>
          <a:xfrm>
            <a:off x="9347503" y="4849013"/>
            <a:ext cx="2414427" cy="948978"/>
          </a:xfrm>
          <a:prstGeom prst="rect">
            <a:avLst/>
          </a:prstGeom>
        </p:spPr>
        <p:txBody>
          <a:bodyPr vert="horz" wrap="square" lIns="0" tIns="106680" rIns="0" bIns="0" rtlCol="0">
            <a:spAutoFit/>
          </a:bodyPr>
          <a:lstStyle/>
          <a:p>
            <a:pPr marL="12700" algn="ctr">
              <a:lnSpc>
                <a:spcPct val="100000"/>
              </a:lnSpc>
              <a:spcBef>
                <a:spcPts val="840"/>
              </a:spcBef>
            </a:pPr>
            <a:r>
              <a:rPr lang="en-US" sz="2400" spc="-5" dirty="0">
                <a:latin typeface="Arial"/>
                <a:cs typeface="Arial"/>
              </a:rPr>
              <a:t>LIN You </a:t>
            </a:r>
            <a:r>
              <a:rPr lang="en-US" sz="2400" spc="-5" dirty="0" err="1">
                <a:latin typeface="Arial"/>
                <a:cs typeface="Arial"/>
              </a:rPr>
              <a:t>Guang</a:t>
            </a:r>
            <a:endParaRPr lang="en-US" sz="2400" spc="-5" dirty="0">
              <a:latin typeface="Arial"/>
              <a:cs typeface="Arial"/>
            </a:endParaRPr>
          </a:p>
          <a:p>
            <a:pPr marL="12700" algn="ctr">
              <a:lnSpc>
                <a:spcPct val="100000"/>
              </a:lnSpc>
              <a:spcBef>
                <a:spcPts val="840"/>
              </a:spcBef>
            </a:pPr>
            <a:r>
              <a:rPr lang="en-US" sz="2400" spc="-5" dirty="0">
                <a:latin typeface="Arial"/>
                <a:cs typeface="Arial"/>
              </a:rPr>
              <a:t>1155169171</a:t>
            </a:r>
            <a:endParaRPr sz="2400" dirty="0">
              <a:latin typeface="Arial"/>
              <a:cs typeface="Arial"/>
            </a:endParaRPr>
          </a:p>
        </p:txBody>
      </p:sp>
    </p:spTree>
    <p:extLst>
      <p:ext uri="{BB962C8B-B14F-4D97-AF65-F5344CB8AC3E}">
        <p14:creationId xmlns:p14="http://schemas.microsoft.com/office/powerpoint/2010/main" val="1007528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normAutofit/>
          </a:bodyPr>
          <a:lstStyle/>
          <a:p>
            <a:r>
              <a:rPr lang="en" altLang="zh-CN" dirty="0"/>
              <a:t>Significance</a:t>
            </a:r>
            <a:endParaRPr lang="zh-CN" altLang="en-US" dirty="0"/>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sp>
        <p:nvSpPr>
          <p:cNvPr id="5" name="内容占位符 4">
            <a:extLst>
              <a:ext uri="{FF2B5EF4-FFF2-40B4-BE49-F238E27FC236}">
                <a16:creationId xmlns:a16="http://schemas.microsoft.com/office/drawing/2014/main" id="{F28A7448-9332-604E-807F-22B5902ED8F5}"/>
              </a:ext>
            </a:extLst>
          </p:cNvPr>
          <p:cNvSpPr>
            <a:spLocks noGrp="1"/>
          </p:cNvSpPr>
          <p:nvPr>
            <p:ph idx="1"/>
          </p:nvPr>
        </p:nvSpPr>
        <p:spPr>
          <a:xfrm>
            <a:off x="859962" y="1216025"/>
            <a:ext cx="9291761" cy="5019675"/>
          </a:xfrm>
        </p:spPr>
        <p:txBody>
          <a:bodyPr>
            <a:normAutofit/>
          </a:bodyPr>
          <a:lstStyle/>
          <a:p>
            <a:pPr marL="0" indent="0">
              <a:buNone/>
            </a:pPr>
            <a:r>
              <a:rPr lang="en" altLang="zh-CN" sz="2800" dirty="0"/>
              <a:t>A new attribute inference attack was introduced.</a:t>
            </a:r>
          </a:p>
          <a:p>
            <a:pPr marL="0" indent="0">
              <a:buNone/>
            </a:pPr>
            <a:endParaRPr lang="en" altLang="zh-CN" sz="2800" dirty="0"/>
          </a:p>
          <a:p>
            <a:pPr marL="0" indent="0">
              <a:buNone/>
            </a:pPr>
            <a:r>
              <a:rPr lang="en" altLang="zh-CN" sz="2800" dirty="0"/>
              <a:t>Attribute inference is a serious practical privacy attack to online social network users</a:t>
            </a:r>
            <a:r>
              <a:rPr lang="en-US" altLang="zh-CN" sz="2800" dirty="0"/>
              <a:t>.</a:t>
            </a:r>
            <a:endParaRPr lang="en" altLang="zh-CN" sz="2800" dirty="0"/>
          </a:p>
          <a:p>
            <a:pPr marL="0" indent="0">
              <a:buNone/>
            </a:pPr>
            <a:endParaRPr lang="en" altLang="zh-CN" sz="2800" dirty="0"/>
          </a:p>
          <a:p>
            <a:pPr marL="0" indent="0">
              <a:buNone/>
            </a:pPr>
            <a:r>
              <a:rPr lang="en" altLang="zh-CN" sz="2800" dirty="0"/>
              <a:t>Private user attributes are statistically correlated with</a:t>
            </a:r>
            <a:r>
              <a:rPr lang="zh-CN" altLang="en-US" sz="2800" dirty="0"/>
              <a:t> </a:t>
            </a:r>
            <a:r>
              <a:rPr lang="en" altLang="zh-CN" sz="2800" dirty="0"/>
              <a:t>publicly available</a:t>
            </a:r>
            <a:r>
              <a:rPr lang="zh-CN" altLang="en-US" sz="2800" dirty="0"/>
              <a:t> </a:t>
            </a:r>
            <a:r>
              <a:rPr lang="en" altLang="zh-CN" sz="2800" dirty="0"/>
              <a:t>information</a:t>
            </a:r>
            <a:r>
              <a:rPr lang="en-US" altLang="zh-CN" sz="2800" dirty="0"/>
              <a:t>.</a:t>
            </a:r>
            <a:endParaRPr lang="en" altLang="zh-CN" sz="2800" dirty="0"/>
          </a:p>
        </p:txBody>
      </p:sp>
    </p:spTree>
    <p:extLst>
      <p:ext uri="{BB962C8B-B14F-4D97-AF65-F5344CB8AC3E}">
        <p14:creationId xmlns:p14="http://schemas.microsoft.com/office/powerpoint/2010/main" val="37783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lstStyle/>
          <a:p>
            <a:r>
              <a:rPr kumimoji="1" lang="en" altLang="zh-CN" dirty="0">
                <a:latin typeface="Arial" panose="020B0604020202020204" pitchFamily="34" charset="0"/>
                <a:cs typeface="Arial" panose="020B0604020202020204" pitchFamily="34" charset="0"/>
              </a:rPr>
              <a:t>Road map</a:t>
            </a:r>
            <a:endParaRPr lang="zh-CN" altLang="en-US" dirty="0"/>
          </a:p>
        </p:txBody>
      </p:sp>
      <p:sp>
        <p:nvSpPr>
          <p:cNvPr id="5" name="内容占位符 4">
            <a:extLst>
              <a:ext uri="{FF2B5EF4-FFF2-40B4-BE49-F238E27FC236}">
                <a16:creationId xmlns:a16="http://schemas.microsoft.com/office/drawing/2014/main" id="{66DE3144-D514-4185-8770-49C78DC1CC32}"/>
              </a:ext>
            </a:extLst>
          </p:cNvPr>
          <p:cNvSpPr>
            <a:spLocks noGrp="1"/>
          </p:cNvSpPr>
          <p:nvPr>
            <p:ph idx="1"/>
          </p:nvPr>
        </p:nvSpPr>
        <p:spPr>
          <a:xfrm>
            <a:off x="669924" y="1758660"/>
            <a:ext cx="9291761" cy="5019675"/>
          </a:xfrm>
        </p:spPr>
        <p:txBody>
          <a:bodyPr>
            <a:normAutofit/>
          </a:bodyPr>
          <a:lstStyle/>
          <a:p>
            <a:pPr marL="12700">
              <a:lnSpc>
                <a:spcPct val="100000"/>
              </a:lnSpc>
              <a:spcBef>
                <a:spcPts val="100"/>
              </a:spcBef>
            </a:pPr>
            <a:r>
              <a:rPr lang="zh-CN" altLang="en-US" sz="2800" spc="-95" dirty="0">
                <a:cs typeface="Arial"/>
              </a:rPr>
              <a:t> </a:t>
            </a:r>
            <a:r>
              <a:rPr lang="en" altLang="zh-CN" sz="2800" spc="-95" dirty="0">
                <a:cs typeface="Arial"/>
              </a:rPr>
              <a:t>Threat</a:t>
            </a:r>
            <a:r>
              <a:rPr lang="en" altLang="zh-CN" sz="2800" spc="-190" dirty="0">
                <a:cs typeface="Arial"/>
              </a:rPr>
              <a:t> </a:t>
            </a:r>
            <a:r>
              <a:rPr lang="en" altLang="zh-CN" sz="2800" spc="-80" dirty="0">
                <a:cs typeface="Arial"/>
              </a:rPr>
              <a:t>model</a:t>
            </a:r>
            <a:endParaRPr lang="en" altLang="zh-CN" sz="2800" dirty="0">
              <a:cs typeface="Arial"/>
            </a:endParaRPr>
          </a:p>
          <a:p>
            <a:pPr>
              <a:lnSpc>
                <a:spcPct val="100000"/>
              </a:lnSpc>
              <a:spcBef>
                <a:spcPts val="25"/>
              </a:spcBef>
            </a:pPr>
            <a:endParaRPr lang="en" altLang="zh-CN" sz="2800" dirty="0">
              <a:cs typeface="Arial"/>
            </a:endParaRPr>
          </a:p>
          <a:p>
            <a:pPr marL="12700">
              <a:lnSpc>
                <a:spcPct val="100000"/>
              </a:lnSpc>
            </a:pPr>
            <a:r>
              <a:rPr lang="zh-CN" altLang="en-US" sz="2800" spc="-100" dirty="0">
                <a:cs typeface="Arial"/>
              </a:rPr>
              <a:t> </a:t>
            </a:r>
            <a:r>
              <a:rPr lang="en" altLang="zh-CN" sz="2800" spc="-100" dirty="0">
                <a:cs typeface="Arial"/>
              </a:rPr>
              <a:t>Our </a:t>
            </a:r>
            <a:r>
              <a:rPr lang="en" altLang="zh-CN" sz="2800" spc="-105" dirty="0">
                <a:cs typeface="Arial"/>
              </a:rPr>
              <a:t>attack</a:t>
            </a:r>
            <a:r>
              <a:rPr lang="en" altLang="zh-CN" sz="2800" spc="-215" dirty="0">
                <a:cs typeface="Arial"/>
              </a:rPr>
              <a:t> </a:t>
            </a:r>
            <a:r>
              <a:rPr lang="en" altLang="zh-CN" sz="2800" spc="-70" dirty="0">
                <a:cs typeface="Arial"/>
              </a:rPr>
              <a:t>algorithm</a:t>
            </a:r>
            <a:endParaRPr lang="en" altLang="zh-CN" sz="2800" dirty="0">
              <a:cs typeface="Arial"/>
            </a:endParaRPr>
          </a:p>
          <a:p>
            <a:pPr>
              <a:lnSpc>
                <a:spcPct val="100000"/>
              </a:lnSpc>
              <a:spcBef>
                <a:spcPts val="10"/>
              </a:spcBef>
            </a:pPr>
            <a:endParaRPr lang="en" altLang="zh-CN" sz="2800" dirty="0">
              <a:cs typeface="Arial"/>
            </a:endParaRPr>
          </a:p>
          <a:p>
            <a:pPr marL="12700">
              <a:lnSpc>
                <a:spcPct val="100000"/>
              </a:lnSpc>
            </a:pPr>
            <a:r>
              <a:rPr lang="zh-CN" altLang="en-US" sz="2800" spc="-135" dirty="0">
                <a:cs typeface="Arial"/>
              </a:rPr>
              <a:t> </a:t>
            </a:r>
            <a:r>
              <a:rPr lang="en" altLang="zh-CN" sz="2800" spc="-135" dirty="0">
                <a:cs typeface="Arial"/>
              </a:rPr>
              <a:t>Evaluation</a:t>
            </a:r>
            <a:endParaRPr lang="en" altLang="zh-CN" sz="2800" dirty="0">
              <a:cs typeface="Arial"/>
            </a:endParaRPr>
          </a:p>
          <a:p>
            <a:pPr>
              <a:lnSpc>
                <a:spcPct val="100000"/>
              </a:lnSpc>
              <a:spcBef>
                <a:spcPts val="25"/>
              </a:spcBef>
            </a:pPr>
            <a:endParaRPr lang="en" altLang="zh-CN" sz="2800" dirty="0">
              <a:cs typeface="Arial"/>
            </a:endParaRPr>
          </a:p>
          <a:p>
            <a:pPr marL="12700">
              <a:lnSpc>
                <a:spcPct val="100000"/>
              </a:lnSpc>
            </a:pPr>
            <a:r>
              <a:rPr lang="zh-CN" altLang="en-US" sz="2800" spc="-145" dirty="0">
                <a:cs typeface="Arial"/>
              </a:rPr>
              <a:t> </a:t>
            </a:r>
            <a:r>
              <a:rPr lang="en" altLang="zh-CN" sz="2800" spc="-145" dirty="0">
                <a:cs typeface="Arial"/>
              </a:rPr>
              <a:t>Conclusion</a:t>
            </a:r>
            <a:endParaRPr lang="en" altLang="zh-CN" sz="2800" dirty="0">
              <a:cs typeface="Arial"/>
            </a:endParaRPr>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spTree>
    <p:extLst>
      <p:ext uri="{BB962C8B-B14F-4D97-AF65-F5344CB8AC3E}">
        <p14:creationId xmlns:p14="http://schemas.microsoft.com/office/powerpoint/2010/main" val="1985892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lstStyle/>
          <a:p>
            <a:r>
              <a:rPr lang="en" altLang="zh-CN" dirty="0"/>
              <a:t>Problem Definition and Threat Model</a:t>
            </a:r>
            <a:r>
              <a:rPr lang="zh-CN" altLang="en-US" dirty="0"/>
              <a:t> </a:t>
            </a:r>
            <a:endParaRPr lang="en" altLang="zh-CN" dirty="0"/>
          </a:p>
        </p:txBody>
      </p:sp>
      <p:sp>
        <p:nvSpPr>
          <p:cNvPr id="5" name="内容占位符 4">
            <a:extLst>
              <a:ext uri="{FF2B5EF4-FFF2-40B4-BE49-F238E27FC236}">
                <a16:creationId xmlns:a16="http://schemas.microsoft.com/office/drawing/2014/main" id="{66DE3144-D514-4185-8770-49C78DC1CC32}"/>
              </a:ext>
            </a:extLst>
          </p:cNvPr>
          <p:cNvSpPr>
            <a:spLocks noGrp="1"/>
          </p:cNvSpPr>
          <p:nvPr>
            <p:ph idx="1"/>
          </p:nvPr>
        </p:nvSpPr>
        <p:spPr>
          <a:xfrm>
            <a:off x="669924" y="1216025"/>
            <a:ext cx="9291761" cy="5019675"/>
          </a:xfrm>
        </p:spPr>
        <p:txBody>
          <a:bodyPr>
            <a:normAutofit/>
          </a:bodyPr>
          <a:lstStyle/>
          <a:p>
            <a:pPr marL="12700">
              <a:lnSpc>
                <a:spcPct val="170000"/>
              </a:lnSpc>
              <a:spcBef>
                <a:spcPts val="915"/>
              </a:spcBef>
            </a:pPr>
            <a:r>
              <a:rPr lang="en" altLang="zh-CN" sz="2400" b="1" dirty="0">
                <a:cs typeface="Arial"/>
              </a:rPr>
              <a:t>Attackers</a:t>
            </a:r>
          </a:p>
          <a:p>
            <a:pPr marL="381000" marR="5426075">
              <a:lnSpc>
                <a:spcPct val="170000"/>
              </a:lnSpc>
              <a:spcBef>
                <a:spcPts val="30"/>
              </a:spcBef>
            </a:pPr>
            <a:r>
              <a:rPr lang="en" altLang="zh-CN" dirty="0">
                <a:cs typeface="Arial"/>
              </a:rPr>
              <a:t>Cyber criminal  </a:t>
            </a:r>
          </a:p>
          <a:p>
            <a:pPr marL="381000" marR="5426075">
              <a:lnSpc>
                <a:spcPct val="170000"/>
              </a:lnSpc>
              <a:spcBef>
                <a:spcPts val="30"/>
              </a:spcBef>
            </a:pPr>
            <a:r>
              <a:rPr lang="en" altLang="zh-CN" dirty="0">
                <a:cs typeface="Arial"/>
              </a:rPr>
              <a:t>OSN provider  </a:t>
            </a:r>
          </a:p>
          <a:p>
            <a:pPr marL="381000" marR="5426075">
              <a:lnSpc>
                <a:spcPct val="170000"/>
              </a:lnSpc>
              <a:spcBef>
                <a:spcPts val="30"/>
              </a:spcBef>
            </a:pPr>
            <a:r>
              <a:rPr lang="en" altLang="zh-CN" dirty="0">
                <a:cs typeface="Arial"/>
              </a:rPr>
              <a:t>Advertiser</a:t>
            </a:r>
          </a:p>
          <a:p>
            <a:pPr marL="381000">
              <a:lnSpc>
                <a:spcPct val="170000"/>
              </a:lnSpc>
              <a:spcBef>
                <a:spcPts val="560"/>
              </a:spcBef>
            </a:pPr>
            <a:r>
              <a:rPr lang="en" altLang="zh-CN" dirty="0">
                <a:cs typeface="Arial"/>
              </a:rPr>
              <a:t>Data broker</a:t>
            </a:r>
            <a:endParaRPr lang="en" altLang="zh-CN" sz="2800" dirty="0">
              <a:cs typeface="Arial"/>
            </a:endParaRPr>
          </a:p>
          <a:p>
            <a:pPr marL="12700">
              <a:lnSpc>
                <a:spcPct val="170000"/>
              </a:lnSpc>
            </a:pPr>
            <a:r>
              <a:rPr lang="en" altLang="zh-CN" sz="2400" b="1" dirty="0">
                <a:cs typeface="Arial"/>
              </a:rPr>
              <a:t>Attack procedure</a:t>
            </a:r>
          </a:p>
          <a:p>
            <a:pPr marL="647700" marR="5080" indent="-266700">
              <a:lnSpc>
                <a:spcPct val="170000"/>
              </a:lnSpc>
              <a:spcBef>
                <a:spcPts val="580"/>
              </a:spcBef>
            </a:pPr>
            <a:r>
              <a:rPr lang="en" altLang="zh-CN" dirty="0">
                <a:cs typeface="Arial"/>
              </a:rPr>
              <a:t>Attacker collects publicly available friends, user attributes, and  behaviors</a:t>
            </a:r>
          </a:p>
          <a:p>
            <a:pPr marL="381000">
              <a:lnSpc>
                <a:spcPct val="170000"/>
              </a:lnSpc>
              <a:spcBef>
                <a:spcPts val="560"/>
              </a:spcBef>
            </a:pPr>
            <a:r>
              <a:rPr lang="en" altLang="zh-CN" dirty="0">
                <a:cs typeface="Arial"/>
              </a:rPr>
              <a:t>Use our algorithm to infer private attributes of target users</a:t>
            </a:r>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spTree>
    <p:extLst>
      <p:ext uri="{BB962C8B-B14F-4D97-AF65-F5344CB8AC3E}">
        <p14:creationId xmlns:p14="http://schemas.microsoft.com/office/powerpoint/2010/main" val="1832059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normAutofit/>
          </a:bodyPr>
          <a:lstStyle/>
          <a:p>
            <a:r>
              <a:rPr lang="en" altLang="zh-CN" dirty="0"/>
              <a:t>Problem Definition and Threat Model</a:t>
            </a:r>
            <a:endParaRPr lang="zh-CN" altLang="en-US" dirty="0"/>
          </a:p>
        </p:txBody>
      </p:sp>
      <p:sp>
        <p:nvSpPr>
          <p:cNvPr id="5" name="内容占位符 4">
            <a:extLst>
              <a:ext uri="{FF2B5EF4-FFF2-40B4-BE49-F238E27FC236}">
                <a16:creationId xmlns:a16="http://schemas.microsoft.com/office/drawing/2014/main" id="{66DE3144-D514-4185-8770-49C78DC1CC32}"/>
              </a:ext>
            </a:extLst>
          </p:cNvPr>
          <p:cNvSpPr>
            <a:spLocks noGrp="1"/>
          </p:cNvSpPr>
          <p:nvPr>
            <p:ph idx="1"/>
          </p:nvPr>
        </p:nvSpPr>
        <p:spPr>
          <a:xfrm>
            <a:off x="669924" y="1422406"/>
            <a:ext cx="9291761" cy="5019675"/>
          </a:xfrm>
        </p:spPr>
        <p:txBody>
          <a:bodyPr/>
          <a:lstStyle/>
          <a:p>
            <a:pPr marL="12700">
              <a:lnSpc>
                <a:spcPct val="150000"/>
              </a:lnSpc>
              <a:spcBef>
                <a:spcPts val="915"/>
              </a:spcBef>
            </a:pPr>
            <a:r>
              <a:rPr lang="en" altLang="zh-CN" b="1" dirty="0">
                <a:latin typeface="Arial" panose="020B0604020202020204" pitchFamily="34" charset="0"/>
                <a:cs typeface="Arial" panose="020B0604020202020204" pitchFamily="34" charset="0"/>
              </a:rPr>
              <a:t>Implication/Application of attribute inference attacks</a:t>
            </a:r>
          </a:p>
          <a:p>
            <a:pPr marL="381000">
              <a:lnSpc>
                <a:spcPct val="150000"/>
              </a:lnSpc>
              <a:spcBef>
                <a:spcPts val="640"/>
              </a:spcBef>
            </a:pPr>
            <a:r>
              <a:rPr lang="en" altLang="zh-CN" dirty="0">
                <a:latin typeface="Arial" panose="020B0604020202020204" pitchFamily="34" charset="0"/>
                <a:cs typeface="Arial" panose="020B0604020202020204" pitchFamily="34" charset="0"/>
              </a:rPr>
              <a:t>Privacy threat</a:t>
            </a:r>
          </a:p>
          <a:p>
            <a:pPr marL="381000">
              <a:lnSpc>
                <a:spcPct val="150000"/>
              </a:lnSpc>
              <a:spcBef>
                <a:spcPts val="660"/>
              </a:spcBef>
            </a:pPr>
            <a:r>
              <a:rPr lang="en" altLang="zh-CN" dirty="0">
                <a:latin typeface="Arial" panose="020B0604020202020204" pitchFamily="34" charset="0"/>
                <a:cs typeface="Arial" panose="020B0604020202020204" pitchFamily="34" charset="0"/>
              </a:rPr>
              <a:t>Targeted advertisement</a:t>
            </a:r>
          </a:p>
          <a:p>
            <a:pPr marL="381000">
              <a:lnSpc>
                <a:spcPct val="150000"/>
              </a:lnSpc>
              <a:spcBef>
                <a:spcPts val="560"/>
              </a:spcBef>
            </a:pPr>
            <a:r>
              <a:rPr lang="en" altLang="zh-CN" dirty="0">
                <a:latin typeface="Arial" panose="020B0604020202020204" pitchFamily="34" charset="0"/>
                <a:cs typeface="Arial" panose="020B0604020202020204" pitchFamily="34" charset="0"/>
              </a:rPr>
              <a:t>Targeted phishing attacks</a:t>
            </a:r>
          </a:p>
          <a:p>
            <a:pPr marL="381000">
              <a:lnSpc>
                <a:spcPct val="150000"/>
              </a:lnSpc>
              <a:spcBef>
                <a:spcPts val="560"/>
              </a:spcBef>
            </a:pPr>
            <a:r>
              <a:rPr lang="en" altLang="zh-CN" dirty="0">
                <a:latin typeface="Arial" panose="020B0604020202020204" pitchFamily="34" charset="0"/>
                <a:cs typeface="Arial" panose="020B0604020202020204" pitchFamily="34" charset="0"/>
              </a:rPr>
              <a:t>Breaking “security question” based user authentication</a:t>
            </a:r>
          </a:p>
          <a:p>
            <a:pPr marL="152411" indent="0">
              <a:lnSpc>
                <a:spcPct val="150000"/>
              </a:lnSpc>
              <a:spcBef>
                <a:spcPts val="560"/>
              </a:spcBef>
              <a:buNone/>
            </a:pPr>
            <a:endParaRPr lang="en" altLang="zh-CN" dirty="0">
              <a:latin typeface="Arial" panose="020B0604020202020204" pitchFamily="34" charset="0"/>
              <a:cs typeface="Arial" panose="020B0604020202020204" pitchFamily="34" charset="0"/>
            </a:endParaRPr>
          </a:p>
          <a:p>
            <a:pPr marL="12700">
              <a:lnSpc>
                <a:spcPct val="150000"/>
              </a:lnSpc>
              <a:spcBef>
                <a:spcPts val="5"/>
              </a:spcBef>
            </a:pPr>
            <a:r>
              <a:rPr lang="en" altLang="zh-CN" b="1" dirty="0">
                <a:latin typeface="Arial" panose="020B0604020202020204" pitchFamily="34" charset="0"/>
                <a:cs typeface="Arial" panose="020B0604020202020204" pitchFamily="34" charset="0"/>
              </a:rPr>
              <a:t>Perform further attacks</a:t>
            </a:r>
          </a:p>
          <a:p>
            <a:pPr marL="381000">
              <a:lnSpc>
                <a:spcPct val="150000"/>
              </a:lnSpc>
              <a:spcBef>
                <a:spcPts val="640"/>
              </a:spcBef>
            </a:pPr>
            <a:r>
              <a:rPr lang="en" altLang="zh-CN" dirty="0">
                <a:latin typeface="Arial" panose="020B0604020202020204" pitchFamily="34" charset="0"/>
                <a:cs typeface="Arial" panose="020B0604020202020204" pitchFamily="34" charset="0"/>
              </a:rPr>
              <a:t>Help profile users across social networks</a:t>
            </a:r>
          </a:p>
          <a:p>
            <a:pPr marL="381000">
              <a:lnSpc>
                <a:spcPct val="150000"/>
              </a:lnSpc>
              <a:spcBef>
                <a:spcPts val="560"/>
              </a:spcBef>
            </a:pPr>
            <a:r>
              <a:rPr lang="en" altLang="zh-CN" dirty="0">
                <a:latin typeface="Arial" panose="020B0604020202020204" pitchFamily="34" charset="0"/>
                <a:cs typeface="Arial" panose="020B0604020202020204" pitchFamily="34" charset="0"/>
              </a:rPr>
              <a:t>Help combine online profile with offline data</a:t>
            </a:r>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spTree>
    <p:extLst>
      <p:ext uri="{BB962C8B-B14F-4D97-AF65-F5344CB8AC3E}">
        <p14:creationId xmlns:p14="http://schemas.microsoft.com/office/powerpoint/2010/main" val="591311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lstStyle/>
          <a:p>
            <a:r>
              <a:rPr lang="en-US" altLang="zh-CN" dirty="0"/>
              <a:t>Attack Algorithm: High-Level Overview</a:t>
            </a:r>
            <a:endParaRPr lang="zh-CN" altLang="en-US" dirty="0"/>
          </a:p>
        </p:txBody>
      </p:sp>
      <p:sp>
        <p:nvSpPr>
          <p:cNvPr id="113" name="内容占位符 112">
            <a:extLst>
              <a:ext uri="{FF2B5EF4-FFF2-40B4-BE49-F238E27FC236}">
                <a16:creationId xmlns:a16="http://schemas.microsoft.com/office/drawing/2014/main" id="{AE25EB82-6AA2-4ECC-8C4E-CE0258071B7B}"/>
              </a:ext>
            </a:extLst>
          </p:cNvPr>
          <p:cNvSpPr>
            <a:spLocks noGrp="1"/>
          </p:cNvSpPr>
          <p:nvPr>
            <p:ph idx="1"/>
          </p:nvPr>
        </p:nvSpPr>
        <p:spPr/>
        <p:txBody>
          <a:bodyPr/>
          <a:lstStyle/>
          <a:p>
            <a:endParaRPr lang="en-US" altLang="zh-CN" dirty="0"/>
          </a:p>
          <a:p>
            <a:r>
              <a:rPr lang="en-US" altLang="zh-CN" dirty="0"/>
              <a:t>Construct a Social-Behavior-Attribute (SBA) network to unify friends, attributes, and behavior information</a:t>
            </a:r>
          </a:p>
          <a:p>
            <a:endParaRPr lang="en-US" altLang="zh-CN" dirty="0"/>
          </a:p>
          <a:p>
            <a:r>
              <a:rPr lang="en-US" altLang="zh-CN" dirty="0"/>
              <a:t>For a target user, find the most “similar” attributes on the SBA network based on homophily</a:t>
            </a:r>
          </a:p>
          <a:p>
            <a:pPr lvl="1"/>
            <a:r>
              <a:rPr lang="en-US" altLang="zh-CN" dirty="0"/>
              <a:t>Homophily: users that have similar attributes share similar friends and behaviors</a:t>
            </a:r>
          </a:p>
          <a:p>
            <a:pPr lvl="1"/>
            <a:endParaRPr lang="en-US" altLang="zh-CN" dirty="0"/>
          </a:p>
          <a:p>
            <a:r>
              <a:rPr lang="en-US" altLang="zh-CN" b="1" dirty="0"/>
              <a:t>Unique assumption and trick</a:t>
            </a:r>
          </a:p>
          <a:p>
            <a:pPr lvl="1"/>
            <a:r>
              <a:rPr lang="en-US" altLang="zh-CN" dirty="0"/>
              <a:t>Assume the users and the service providers are not taking other steps (e.g., obfuscating social friends or behaviors) to defend against inference attacks.</a:t>
            </a:r>
          </a:p>
          <a:p>
            <a:pPr lvl="1"/>
            <a:r>
              <a:rPr lang="en-US" altLang="zh-CN" dirty="0"/>
              <a:t>The vote distribution attack (VIAL) algorithm is designed under the SBA network to perform attribute inference.</a:t>
            </a:r>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fld id="{5DD3DB80-B894-403A-B48E-6FDC1A72010E}" type="slidenum">
              <a:rPr lang="zh-CN" altLang="en-US" smtClean="0"/>
              <a:pPr/>
              <a:t>14</a:t>
            </a:fld>
            <a:endParaRPr lang="zh-CN" altLang="en-US" dirty="0"/>
          </a:p>
        </p:txBody>
      </p:sp>
    </p:spTree>
    <p:extLst>
      <p:ext uri="{BB962C8B-B14F-4D97-AF65-F5344CB8AC3E}">
        <p14:creationId xmlns:p14="http://schemas.microsoft.com/office/powerpoint/2010/main" val="2226426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lstStyle/>
          <a:p>
            <a:r>
              <a:rPr lang="en" altLang="zh-CN" spc="-204" dirty="0"/>
              <a:t>Social-­‐‑Behavior-­‐‑Attribute </a:t>
            </a:r>
            <a:r>
              <a:rPr lang="en" altLang="zh-CN" spc="5" dirty="0"/>
              <a:t>(SBA)</a:t>
            </a:r>
            <a:r>
              <a:rPr lang="en" altLang="zh-CN" spc="-114" dirty="0"/>
              <a:t> </a:t>
            </a:r>
            <a:r>
              <a:rPr lang="en" altLang="zh-CN" spc="5" dirty="0"/>
              <a:t>Network</a:t>
            </a:r>
            <a:endParaRPr lang="zh-CN" altLang="en-US" dirty="0"/>
          </a:p>
        </p:txBody>
      </p:sp>
      <p:sp>
        <p:nvSpPr>
          <p:cNvPr id="5" name="内容占位符 4">
            <a:extLst>
              <a:ext uri="{FF2B5EF4-FFF2-40B4-BE49-F238E27FC236}">
                <a16:creationId xmlns:a16="http://schemas.microsoft.com/office/drawing/2014/main" id="{66DE3144-D514-4185-8770-49C78DC1CC32}"/>
              </a:ext>
            </a:extLst>
          </p:cNvPr>
          <p:cNvSpPr>
            <a:spLocks noGrp="1"/>
          </p:cNvSpPr>
          <p:nvPr>
            <p:ph idx="1"/>
          </p:nvPr>
        </p:nvSpPr>
        <p:spPr/>
        <p:txBody>
          <a:bodyPr/>
          <a:lstStyle/>
          <a:p>
            <a:pPr marL="0" indent="0">
              <a:buNone/>
            </a:pPr>
            <a:r>
              <a:rPr lang="zh-CN" altLang="en-US" dirty="0"/>
              <a:t> </a:t>
            </a:r>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grpSp>
        <p:nvGrpSpPr>
          <p:cNvPr id="6" name="object 3">
            <a:extLst>
              <a:ext uri="{FF2B5EF4-FFF2-40B4-BE49-F238E27FC236}">
                <a16:creationId xmlns:a16="http://schemas.microsoft.com/office/drawing/2014/main" id="{1AFB258C-4744-4745-A8D2-B86F463EE846}"/>
              </a:ext>
            </a:extLst>
          </p:cNvPr>
          <p:cNvGrpSpPr/>
          <p:nvPr/>
        </p:nvGrpSpPr>
        <p:grpSpPr>
          <a:xfrm>
            <a:off x="2764746" y="1745838"/>
            <a:ext cx="6358890" cy="1934845"/>
            <a:chOff x="1351582" y="1618226"/>
            <a:chExt cx="6358890" cy="1934845"/>
          </a:xfrm>
        </p:grpSpPr>
        <p:sp>
          <p:nvSpPr>
            <p:cNvPr id="7" name="object 4">
              <a:extLst>
                <a:ext uri="{FF2B5EF4-FFF2-40B4-BE49-F238E27FC236}">
                  <a16:creationId xmlns:a16="http://schemas.microsoft.com/office/drawing/2014/main" id="{AA5C88E8-C883-194C-A036-1C60A169B502}"/>
                </a:ext>
              </a:extLst>
            </p:cNvPr>
            <p:cNvSpPr/>
            <p:nvPr/>
          </p:nvSpPr>
          <p:spPr>
            <a:xfrm>
              <a:off x="3510790" y="2776815"/>
              <a:ext cx="672465" cy="641985"/>
            </a:xfrm>
            <a:custGeom>
              <a:avLst/>
              <a:gdLst/>
              <a:ahLst/>
              <a:cxnLst/>
              <a:rect l="l" t="t" r="r" b="b"/>
              <a:pathLst>
                <a:path w="672464" h="641985">
                  <a:moveTo>
                    <a:pt x="336094" y="0"/>
                  </a:moveTo>
                  <a:lnTo>
                    <a:pt x="269273" y="5705"/>
                  </a:lnTo>
                  <a:lnTo>
                    <a:pt x="204843" y="22821"/>
                  </a:lnTo>
                  <a:lnTo>
                    <a:pt x="145192" y="51348"/>
                  </a:lnTo>
                  <a:lnTo>
                    <a:pt x="92712" y="91285"/>
                  </a:lnTo>
                  <a:lnTo>
                    <a:pt x="49791" y="142633"/>
                  </a:lnTo>
                  <a:lnTo>
                    <a:pt x="18821" y="205392"/>
                  </a:lnTo>
                  <a:lnTo>
                    <a:pt x="2190" y="279562"/>
                  </a:lnTo>
                  <a:lnTo>
                    <a:pt x="0" y="320925"/>
                  </a:lnTo>
                  <a:lnTo>
                    <a:pt x="2190" y="362290"/>
                  </a:lnTo>
                  <a:lnTo>
                    <a:pt x="8564" y="400803"/>
                  </a:lnTo>
                  <a:lnTo>
                    <a:pt x="32663" y="469269"/>
                  </a:lnTo>
                  <a:lnTo>
                    <a:pt x="69907" y="526325"/>
                  </a:lnTo>
                  <a:lnTo>
                    <a:pt x="117906" y="571969"/>
                  </a:lnTo>
                  <a:lnTo>
                    <a:pt x="174270" y="606202"/>
                  </a:lnTo>
                  <a:lnTo>
                    <a:pt x="236610" y="629024"/>
                  </a:lnTo>
                  <a:lnTo>
                    <a:pt x="302534" y="640435"/>
                  </a:lnTo>
                  <a:lnTo>
                    <a:pt x="336094" y="641862"/>
                  </a:lnTo>
                  <a:lnTo>
                    <a:pt x="369653" y="640435"/>
                  </a:lnTo>
                  <a:lnTo>
                    <a:pt x="435577" y="629024"/>
                  </a:lnTo>
                  <a:lnTo>
                    <a:pt x="497917" y="606202"/>
                  </a:lnTo>
                  <a:lnTo>
                    <a:pt x="554281" y="571969"/>
                  </a:lnTo>
                  <a:lnTo>
                    <a:pt x="602280" y="526325"/>
                  </a:lnTo>
                  <a:lnTo>
                    <a:pt x="639524" y="469269"/>
                  </a:lnTo>
                  <a:lnTo>
                    <a:pt x="663623" y="400803"/>
                  </a:lnTo>
                  <a:lnTo>
                    <a:pt x="669997" y="362290"/>
                  </a:lnTo>
                  <a:lnTo>
                    <a:pt x="672188" y="320925"/>
                  </a:lnTo>
                  <a:lnTo>
                    <a:pt x="669997" y="279562"/>
                  </a:lnTo>
                  <a:lnTo>
                    <a:pt x="663623" y="241050"/>
                  </a:lnTo>
                  <a:lnTo>
                    <a:pt x="639524" y="172586"/>
                  </a:lnTo>
                  <a:lnTo>
                    <a:pt x="602280" y="115533"/>
                  </a:lnTo>
                  <a:lnTo>
                    <a:pt x="554281" y="69890"/>
                  </a:lnTo>
                  <a:lnTo>
                    <a:pt x="497917" y="35658"/>
                  </a:lnTo>
                  <a:lnTo>
                    <a:pt x="435577" y="12837"/>
                  </a:lnTo>
                  <a:lnTo>
                    <a:pt x="369653" y="1426"/>
                  </a:lnTo>
                  <a:lnTo>
                    <a:pt x="336094" y="0"/>
                  </a:lnTo>
                  <a:close/>
                </a:path>
              </a:pathLst>
            </a:custGeom>
            <a:solidFill>
              <a:srgbClr val="00AEEF"/>
            </a:solidFill>
          </p:spPr>
          <p:txBody>
            <a:bodyPr wrap="square" lIns="0" tIns="0" rIns="0" bIns="0" rtlCol="0"/>
            <a:lstStyle/>
            <a:p>
              <a:endParaRPr/>
            </a:p>
          </p:txBody>
        </p:sp>
        <p:sp>
          <p:nvSpPr>
            <p:cNvPr id="8" name="object 5">
              <a:extLst>
                <a:ext uri="{FF2B5EF4-FFF2-40B4-BE49-F238E27FC236}">
                  <a16:creationId xmlns:a16="http://schemas.microsoft.com/office/drawing/2014/main" id="{FC06CB4F-C641-B341-A05D-F798AABBCBFA}"/>
                </a:ext>
              </a:extLst>
            </p:cNvPr>
            <p:cNvSpPr/>
            <p:nvPr/>
          </p:nvSpPr>
          <p:spPr>
            <a:xfrm>
              <a:off x="2130399" y="1618233"/>
              <a:ext cx="1995170" cy="498475"/>
            </a:xfrm>
            <a:custGeom>
              <a:avLst/>
              <a:gdLst/>
              <a:ahLst/>
              <a:cxnLst/>
              <a:rect l="l" t="t" r="r" b="b"/>
              <a:pathLst>
                <a:path w="1995170" h="498475">
                  <a:moveTo>
                    <a:pt x="556183" y="0"/>
                  </a:moveTo>
                  <a:lnTo>
                    <a:pt x="0" y="0"/>
                  </a:lnTo>
                  <a:lnTo>
                    <a:pt x="0" y="498157"/>
                  </a:lnTo>
                  <a:lnTo>
                    <a:pt x="556183" y="498157"/>
                  </a:lnTo>
                  <a:lnTo>
                    <a:pt x="556183" y="0"/>
                  </a:lnTo>
                  <a:close/>
                </a:path>
                <a:path w="1995170" h="498475">
                  <a:moveTo>
                    <a:pt x="1994776" y="0"/>
                  </a:moveTo>
                  <a:lnTo>
                    <a:pt x="1438605" y="0"/>
                  </a:lnTo>
                  <a:lnTo>
                    <a:pt x="1438605" y="498157"/>
                  </a:lnTo>
                  <a:lnTo>
                    <a:pt x="1994776" y="498157"/>
                  </a:lnTo>
                  <a:lnTo>
                    <a:pt x="1994776" y="0"/>
                  </a:lnTo>
                  <a:close/>
                </a:path>
              </a:pathLst>
            </a:custGeom>
            <a:solidFill>
              <a:srgbClr val="2AB673"/>
            </a:solidFill>
          </p:spPr>
          <p:txBody>
            <a:bodyPr wrap="square" lIns="0" tIns="0" rIns="0" bIns="0" rtlCol="0"/>
            <a:lstStyle/>
            <a:p>
              <a:endParaRPr/>
            </a:p>
          </p:txBody>
        </p:sp>
        <p:sp>
          <p:nvSpPr>
            <p:cNvPr id="9" name="object 6">
              <a:extLst>
                <a:ext uri="{FF2B5EF4-FFF2-40B4-BE49-F238E27FC236}">
                  <a16:creationId xmlns:a16="http://schemas.microsoft.com/office/drawing/2014/main" id="{6AF39DC2-C60F-434E-B49A-F9AF8E371158}"/>
                </a:ext>
              </a:extLst>
            </p:cNvPr>
            <p:cNvSpPr/>
            <p:nvPr/>
          </p:nvSpPr>
          <p:spPr>
            <a:xfrm>
              <a:off x="2467578" y="2776814"/>
              <a:ext cx="672465" cy="641985"/>
            </a:xfrm>
            <a:custGeom>
              <a:avLst/>
              <a:gdLst/>
              <a:ahLst/>
              <a:cxnLst/>
              <a:rect l="l" t="t" r="r" b="b"/>
              <a:pathLst>
                <a:path w="672464" h="641985">
                  <a:moveTo>
                    <a:pt x="336108" y="0"/>
                  </a:moveTo>
                  <a:lnTo>
                    <a:pt x="269285" y="5705"/>
                  </a:lnTo>
                  <a:lnTo>
                    <a:pt x="204852" y="22822"/>
                  </a:lnTo>
                  <a:lnTo>
                    <a:pt x="145198" y="51351"/>
                  </a:lnTo>
                  <a:lnTo>
                    <a:pt x="92716" y="91291"/>
                  </a:lnTo>
                  <a:lnTo>
                    <a:pt x="49793" y="142643"/>
                  </a:lnTo>
                  <a:lnTo>
                    <a:pt x="18822" y="205405"/>
                  </a:lnTo>
                  <a:lnTo>
                    <a:pt x="2190" y="279580"/>
                  </a:lnTo>
                  <a:lnTo>
                    <a:pt x="0" y="320946"/>
                  </a:lnTo>
                  <a:lnTo>
                    <a:pt x="2190" y="362310"/>
                  </a:lnTo>
                  <a:lnTo>
                    <a:pt x="8564" y="400821"/>
                  </a:lnTo>
                  <a:lnTo>
                    <a:pt x="32664" y="469285"/>
                  </a:lnTo>
                  <a:lnTo>
                    <a:pt x="69910" y="526339"/>
                  </a:lnTo>
                  <a:lnTo>
                    <a:pt x="117911" y="571982"/>
                  </a:lnTo>
                  <a:lnTo>
                    <a:pt x="174278" y="606214"/>
                  </a:lnTo>
                  <a:lnTo>
                    <a:pt x="236620" y="629035"/>
                  </a:lnTo>
                  <a:lnTo>
                    <a:pt x="302547" y="640446"/>
                  </a:lnTo>
                  <a:lnTo>
                    <a:pt x="336108" y="641872"/>
                  </a:lnTo>
                  <a:lnTo>
                    <a:pt x="369669" y="640446"/>
                  </a:lnTo>
                  <a:lnTo>
                    <a:pt x="435596" y="629035"/>
                  </a:lnTo>
                  <a:lnTo>
                    <a:pt x="497938" y="606214"/>
                  </a:lnTo>
                  <a:lnTo>
                    <a:pt x="554305" y="571982"/>
                  </a:lnTo>
                  <a:lnTo>
                    <a:pt x="602306" y="526339"/>
                  </a:lnTo>
                  <a:lnTo>
                    <a:pt x="639552" y="469285"/>
                  </a:lnTo>
                  <a:lnTo>
                    <a:pt x="663652" y="400821"/>
                  </a:lnTo>
                  <a:lnTo>
                    <a:pt x="670026" y="362310"/>
                  </a:lnTo>
                  <a:lnTo>
                    <a:pt x="672217" y="320946"/>
                  </a:lnTo>
                  <a:lnTo>
                    <a:pt x="670026" y="279580"/>
                  </a:lnTo>
                  <a:lnTo>
                    <a:pt x="663652" y="241066"/>
                  </a:lnTo>
                  <a:lnTo>
                    <a:pt x="639552" y="172598"/>
                  </a:lnTo>
                  <a:lnTo>
                    <a:pt x="602306" y="115540"/>
                  </a:lnTo>
                  <a:lnTo>
                    <a:pt x="554305" y="69895"/>
                  </a:lnTo>
                  <a:lnTo>
                    <a:pt x="497938" y="35660"/>
                  </a:lnTo>
                  <a:lnTo>
                    <a:pt x="435596" y="12837"/>
                  </a:lnTo>
                  <a:lnTo>
                    <a:pt x="369669" y="1426"/>
                  </a:lnTo>
                  <a:lnTo>
                    <a:pt x="336108" y="0"/>
                  </a:lnTo>
                  <a:close/>
                </a:path>
              </a:pathLst>
            </a:custGeom>
            <a:solidFill>
              <a:srgbClr val="00AEEF"/>
            </a:solidFill>
          </p:spPr>
          <p:txBody>
            <a:bodyPr wrap="square" lIns="0" tIns="0" rIns="0" bIns="0" rtlCol="0"/>
            <a:lstStyle/>
            <a:p>
              <a:endParaRPr/>
            </a:p>
          </p:txBody>
        </p:sp>
        <p:sp>
          <p:nvSpPr>
            <p:cNvPr id="10" name="object 7">
              <a:extLst>
                <a:ext uri="{FF2B5EF4-FFF2-40B4-BE49-F238E27FC236}">
                  <a16:creationId xmlns:a16="http://schemas.microsoft.com/office/drawing/2014/main" id="{C99CE9ED-A291-D14E-A7E7-33F71B217E99}"/>
                </a:ext>
              </a:extLst>
            </p:cNvPr>
            <p:cNvSpPr/>
            <p:nvPr/>
          </p:nvSpPr>
          <p:spPr>
            <a:xfrm>
              <a:off x="2388510" y="2116390"/>
              <a:ext cx="415290" cy="661035"/>
            </a:xfrm>
            <a:custGeom>
              <a:avLst/>
              <a:gdLst/>
              <a:ahLst/>
              <a:cxnLst/>
              <a:rect l="l" t="t" r="r" b="b"/>
              <a:pathLst>
                <a:path w="415289" h="661035">
                  <a:moveTo>
                    <a:pt x="0" y="0"/>
                  </a:moveTo>
                  <a:lnTo>
                    <a:pt x="415197" y="660445"/>
                  </a:lnTo>
                </a:path>
              </a:pathLst>
            </a:custGeom>
            <a:ln w="27923">
              <a:solidFill>
                <a:srgbClr val="010202"/>
              </a:solidFill>
              <a:prstDash val="lgDash"/>
            </a:ln>
          </p:spPr>
          <p:txBody>
            <a:bodyPr wrap="square" lIns="0" tIns="0" rIns="0" bIns="0" rtlCol="0"/>
            <a:lstStyle/>
            <a:p>
              <a:endParaRPr/>
            </a:p>
          </p:txBody>
        </p:sp>
        <p:sp>
          <p:nvSpPr>
            <p:cNvPr id="11" name="object 8">
              <a:extLst>
                <a:ext uri="{FF2B5EF4-FFF2-40B4-BE49-F238E27FC236}">
                  <a16:creationId xmlns:a16="http://schemas.microsoft.com/office/drawing/2014/main" id="{980553BB-3BCE-194E-AD1B-46D9F6777BB8}"/>
                </a:ext>
              </a:extLst>
            </p:cNvPr>
            <p:cNvSpPr/>
            <p:nvPr/>
          </p:nvSpPr>
          <p:spPr>
            <a:xfrm>
              <a:off x="1351582" y="2776814"/>
              <a:ext cx="672465" cy="641985"/>
            </a:xfrm>
            <a:custGeom>
              <a:avLst/>
              <a:gdLst/>
              <a:ahLst/>
              <a:cxnLst/>
              <a:rect l="l" t="t" r="r" b="b"/>
              <a:pathLst>
                <a:path w="672464" h="641985">
                  <a:moveTo>
                    <a:pt x="336101" y="0"/>
                  </a:moveTo>
                  <a:lnTo>
                    <a:pt x="269279" y="5705"/>
                  </a:lnTo>
                  <a:lnTo>
                    <a:pt x="204847" y="22822"/>
                  </a:lnTo>
                  <a:lnTo>
                    <a:pt x="145195" y="51351"/>
                  </a:lnTo>
                  <a:lnTo>
                    <a:pt x="92714" y="91291"/>
                  </a:lnTo>
                  <a:lnTo>
                    <a:pt x="49792" y="142643"/>
                  </a:lnTo>
                  <a:lnTo>
                    <a:pt x="18821" y="205405"/>
                  </a:lnTo>
                  <a:lnTo>
                    <a:pt x="2190" y="279580"/>
                  </a:lnTo>
                  <a:lnTo>
                    <a:pt x="0" y="320946"/>
                  </a:lnTo>
                  <a:lnTo>
                    <a:pt x="2190" y="362310"/>
                  </a:lnTo>
                  <a:lnTo>
                    <a:pt x="8564" y="400821"/>
                  </a:lnTo>
                  <a:lnTo>
                    <a:pt x="32664" y="469285"/>
                  </a:lnTo>
                  <a:lnTo>
                    <a:pt x="69909" y="526339"/>
                  </a:lnTo>
                  <a:lnTo>
                    <a:pt x="117909" y="571982"/>
                  </a:lnTo>
                  <a:lnTo>
                    <a:pt x="174274" y="606214"/>
                  </a:lnTo>
                  <a:lnTo>
                    <a:pt x="236615" y="629035"/>
                  </a:lnTo>
                  <a:lnTo>
                    <a:pt x="302540" y="640446"/>
                  </a:lnTo>
                  <a:lnTo>
                    <a:pt x="336101" y="641872"/>
                  </a:lnTo>
                  <a:lnTo>
                    <a:pt x="369661" y="640446"/>
                  </a:lnTo>
                  <a:lnTo>
                    <a:pt x="435586" y="629035"/>
                  </a:lnTo>
                  <a:lnTo>
                    <a:pt x="497927" y="606214"/>
                  </a:lnTo>
                  <a:lnTo>
                    <a:pt x="554292" y="571982"/>
                  </a:lnTo>
                  <a:lnTo>
                    <a:pt x="602293" y="526339"/>
                  </a:lnTo>
                  <a:lnTo>
                    <a:pt x="639538" y="469285"/>
                  </a:lnTo>
                  <a:lnTo>
                    <a:pt x="663637" y="400821"/>
                  </a:lnTo>
                  <a:lnTo>
                    <a:pt x="670011" y="362310"/>
                  </a:lnTo>
                  <a:lnTo>
                    <a:pt x="672202" y="320946"/>
                  </a:lnTo>
                  <a:lnTo>
                    <a:pt x="670011" y="279580"/>
                  </a:lnTo>
                  <a:lnTo>
                    <a:pt x="663637" y="241066"/>
                  </a:lnTo>
                  <a:lnTo>
                    <a:pt x="639538" y="172598"/>
                  </a:lnTo>
                  <a:lnTo>
                    <a:pt x="602293" y="115540"/>
                  </a:lnTo>
                  <a:lnTo>
                    <a:pt x="554292" y="69895"/>
                  </a:lnTo>
                  <a:lnTo>
                    <a:pt x="497927" y="35660"/>
                  </a:lnTo>
                  <a:lnTo>
                    <a:pt x="435586" y="12837"/>
                  </a:lnTo>
                  <a:lnTo>
                    <a:pt x="369661" y="1426"/>
                  </a:lnTo>
                  <a:lnTo>
                    <a:pt x="336101" y="0"/>
                  </a:lnTo>
                  <a:close/>
                </a:path>
              </a:pathLst>
            </a:custGeom>
            <a:solidFill>
              <a:srgbClr val="00AEEF"/>
            </a:solidFill>
          </p:spPr>
          <p:txBody>
            <a:bodyPr wrap="square" lIns="0" tIns="0" rIns="0" bIns="0" rtlCol="0"/>
            <a:lstStyle/>
            <a:p>
              <a:endParaRPr/>
            </a:p>
          </p:txBody>
        </p:sp>
        <p:sp>
          <p:nvSpPr>
            <p:cNvPr id="12" name="object 9">
              <a:extLst>
                <a:ext uri="{FF2B5EF4-FFF2-40B4-BE49-F238E27FC236}">
                  <a16:creationId xmlns:a16="http://schemas.microsoft.com/office/drawing/2014/main" id="{E585616D-8146-854D-B9D9-3774DC08C805}"/>
                </a:ext>
              </a:extLst>
            </p:cNvPr>
            <p:cNvSpPr/>
            <p:nvPr/>
          </p:nvSpPr>
          <p:spPr>
            <a:xfrm>
              <a:off x="1687679" y="2116390"/>
              <a:ext cx="701040" cy="661035"/>
            </a:xfrm>
            <a:custGeom>
              <a:avLst/>
              <a:gdLst/>
              <a:ahLst/>
              <a:cxnLst/>
              <a:rect l="l" t="t" r="r" b="b"/>
              <a:pathLst>
                <a:path w="701039" h="661035">
                  <a:moveTo>
                    <a:pt x="700831" y="0"/>
                  </a:moveTo>
                  <a:lnTo>
                    <a:pt x="0" y="660431"/>
                  </a:lnTo>
                </a:path>
              </a:pathLst>
            </a:custGeom>
            <a:ln w="27929">
              <a:solidFill>
                <a:srgbClr val="010202"/>
              </a:solidFill>
              <a:prstDash val="lgDash"/>
            </a:ln>
          </p:spPr>
          <p:txBody>
            <a:bodyPr wrap="square" lIns="0" tIns="0" rIns="0" bIns="0" rtlCol="0"/>
            <a:lstStyle/>
            <a:p>
              <a:endParaRPr/>
            </a:p>
          </p:txBody>
        </p:sp>
        <p:sp>
          <p:nvSpPr>
            <p:cNvPr id="13" name="object 10">
              <a:extLst>
                <a:ext uri="{FF2B5EF4-FFF2-40B4-BE49-F238E27FC236}">
                  <a16:creationId xmlns:a16="http://schemas.microsoft.com/office/drawing/2014/main" id="{5E5A76C3-F094-CB48-972A-05D0BE64D863}"/>
                </a:ext>
              </a:extLst>
            </p:cNvPr>
            <p:cNvSpPr/>
            <p:nvPr/>
          </p:nvSpPr>
          <p:spPr>
            <a:xfrm>
              <a:off x="2803688" y="2116390"/>
              <a:ext cx="1029335" cy="661035"/>
            </a:xfrm>
            <a:custGeom>
              <a:avLst/>
              <a:gdLst/>
              <a:ahLst/>
              <a:cxnLst/>
              <a:rect l="l" t="t" r="r" b="b"/>
              <a:pathLst>
                <a:path w="1029335" h="661035">
                  <a:moveTo>
                    <a:pt x="1029136" y="0"/>
                  </a:moveTo>
                  <a:lnTo>
                    <a:pt x="0" y="660431"/>
                  </a:lnTo>
                </a:path>
              </a:pathLst>
            </a:custGeom>
            <a:ln w="27933">
              <a:solidFill>
                <a:srgbClr val="010202"/>
              </a:solidFill>
              <a:prstDash val="lgDash"/>
            </a:ln>
          </p:spPr>
          <p:txBody>
            <a:bodyPr wrap="square" lIns="0" tIns="0" rIns="0" bIns="0" rtlCol="0"/>
            <a:lstStyle/>
            <a:p>
              <a:endParaRPr/>
            </a:p>
          </p:txBody>
        </p:sp>
        <p:sp>
          <p:nvSpPr>
            <p:cNvPr id="14" name="object 11">
              <a:extLst>
                <a:ext uri="{FF2B5EF4-FFF2-40B4-BE49-F238E27FC236}">
                  <a16:creationId xmlns:a16="http://schemas.microsoft.com/office/drawing/2014/main" id="{56610B74-5439-0A41-A5CA-57311F10404C}"/>
                </a:ext>
              </a:extLst>
            </p:cNvPr>
            <p:cNvSpPr/>
            <p:nvPr/>
          </p:nvSpPr>
          <p:spPr>
            <a:xfrm>
              <a:off x="4708459" y="2776814"/>
              <a:ext cx="672465" cy="641985"/>
            </a:xfrm>
            <a:custGeom>
              <a:avLst/>
              <a:gdLst/>
              <a:ahLst/>
              <a:cxnLst/>
              <a:rect l="l" t="t" r="r" b="b"/>
              <a:pathLst>
                <a:path w="672464" h="641985">
                  <a:moveTo>
                    <a:pt x="336108" y="0"/>
                  </a:moveTo>
                  <a:lnTo>
                    <a:pt x="269284" y="5705"/>
                  </a:lnTo>
                  <a:lnTo>
                    <a:pt x="204851" y="22822"/>
                  </a:lnTo>
                  <a:lnTo>
                    <a:pt x="145198" y="51351"/>
                  </a:lnTo>
                  <a:lnTo>
                    <a:pt x="92716" y="91291"/>
                  </a:lnTo>
                  <a:lnTo>
                    <a:pt x="49793" y="142643"/>
                  </a:lnTo>
                  <a:lnTo>
                    <a:pt x="18822" y="205405"/>
                  </a:lnTo>
                  <a:lnTo>
                    <a:pt x="2190" y="279580"/>
                  </a:lnTo>
                  <a:lnTo>
                    <a:pt x="0" y="320946"/>
                  </a:lnTo>
                  <a:lnTo>
                    <a:pt x="2190" y="362310"/>
                  </a:lnTo>
                  <a:lnTo>
                    <a:pt x="8564" y="400821"/>
                  </a:lnTo>
                  <a:lnTo>
                    <a:pt x="32664" y="469285"/>
                  </a:lnTo>
                  <a:lnTo>
                    <a:pt x="69910" y="526339"/>
                  </a:lnTo>
                  <a:lnTo>
                    <a:pt x="117911" y="571982"/>
                  </a:lnTo>
                  <a:lnTo>
                    <a:pt x="174278" y="606214"/>
                  </a:lnTo>
                  <a:lnTo>
                    <a:pt x="236620" y="629035"/>
                  </a:lnTo>
                  <a:lnTo>
                    <a:pt x="302547" y="640446"/>
                  </a:lnTo>
                  <a:lnTo>
                    <a:pt x="336108" y="641872"/>
                  </a:lnTo>
                  <a:lnTo>
                    <a:pt x="369669" y="640446"/>
                  </a:lnTo>
                  <a:lnTo>
                    <a:pt x="435596" y="629035"/>
                  </a:lnTo>
                  <a:lnTo>
                    <a:pt x="497937" y="606214"/>
                  </a:lnTo>
                  <a:lnTo>
                    <a:pt x="554304" y="571982"/>
                  </a:lnTo>
                  <a:lnTo>
                    <a:pt x="602305" y="526339"/>
                  </a:lnTo>
                  <a:lnTo>
                    <a:pt x="639551" y="469285"/>
                  </a:lnTo>
                  <a:lnTo>
                    <a:pt x="663651" y="400821"/>
                  </a:lnTo>
                  <a:lnTo>
                    <a:pt x="670025" y="362310"/>
                  </a:lnTo>
                  <a:lnTo>
                    <a:pt x="672216" y="320946"/>
                  </a:lnTo>
                  <a:lnTo>
                    <a:pt x="670025" y="279580"/>
                  </a:lnTo>
                  <a:lnTo>
                    <a:pt x="663651" y="241066"/>
                  </a:lnTo>
                  <a:lnTo>
                    <a:pt x="639551" y="172598"/>
                  </a:lnTo>
                  <a:lnTo>
                    <a:pt x="602305" y="115540"/>
                  </a:lnTo>
                  <a:lnTo>
                    <a:pt x="554304" y="69895"/>
                  </a:lnTo>
                  <a:lnTo>
                    <a:pt x="497937" y="35660"/>
                  </a:lnTo>
                  <a:lnTo>
                    <a:pt x="435596" y="12837"/>
                  </a:lnTo>
                  <a:lnTo>
                    <a:pt x="369669" y="1426"/>
                  </a:lnTo>
                  <a:lnTo>
                    <a:pt x="336108" y="0"/>
                  </a:lnTo>
                  <a:close/>
                </a:path>
              </a:pathLst>
            </a:custGeom>
            <a:solidFill>
              <a:srgbClr val="00AEEF"/>
            </a:solidFill>
          </p:spPr>
          <p:txBody>
            <a:bodyPr wrap="square" lIns="0" tIns="0" rIns="0" bIns="0" rtlCol="0"/>
            <a:lstStyle/>
            <a:p>
              <a:endParaRPr/>
            </a:p>
          </p:txBody>
        </p:sp>
        <p:sp>
          <p:nvSpPr>
            <p:cNvPr id="15" name="object 12">
              <a:extLst>
                <a:ext uri="{FF2B5EF4-FFF2-40B4-BE49-F238E27FC236}">
                  <a16:creationId xmlns:a16="http://schemas.microsoft.com/office/drawing/2014/main" id="{E8F1393C-3B6E-9B47-8049-7E5F2447D75D}"/>
                </a:ext>
              </a:extLst>
            </p:cNvPr>
            <p:cNvSpPr/>
            <p:nvPr/>
          </p:nvSpPr>
          <p:spPr>
            <a:xfrm>
              <a:off x="4937613" y="1618240"/>
              <a:ext cx="556260" cy="498475"/>
            </a:xfrm>
            <a:custGeom>
              <a:avLst/>
              <a:gdLst/>
              <a:ahLst/>
              <a:cxnLst/>
              <a:rect l="l" t="t" r="r" b="b"/>
              <a:pathLst>
                <a:path w="556260" h="498475">
                  <a:moveTo>
                    <a:pt x="556192" y="0"/>
                  </a:moveTo>
                  <a:lnTo>
                    <a:pt x="0" y="0"/>
                  </a:lnTo>
                  <a:lnTo>
                    <a:pt x="0" y="498142"/>
                  </a:lnTo>
                  <a:lnTo>
                    <a:pt x="556192" y="498142"/>
                  </a:lnTo>
                  <a:lnTo>
                    <a:pt x="556192" y="0"/>
                  </a:lnTo>
                  <a:close/>
                </a:path>
              </a:pathLst>
            </a:custGeom>
            <a:solidFill>
              <a:srgbClr val="2AB673"/>
            </a:solidFill>
          </p:spPr>
          <p:txBody>
            <a:bodyPr wrap="square" lIns="0" tIns="0" rIns="0" bIns="0" rtlCol="0"/>
            <a:lstStyle/>
            <a:p>
              <a:endParaRPr/>
            </a:p>
          </p:txBody>
        </p:sp>
        <p:sp>
          <p:nvSpPr>
            <p:cNvPr id="16" name="object 13">
              <a:extLst>
                <a:ext uri="{FF2B5EF4-FFF2-40B4-BE49-F238E27FC236}">
                  <a16:creationId xmlns:a16="http://schemas.microsoft.com/office/drawing/2014/main" id="{FE653CE8-B0BD-4542-82FF-D80FCD3B8A39}"/>
                </a:ext>
              </a:extLst>
            </p:cNvPr>
            <p:cNvSpPr/>
            <p:nvPr/>
          </p:nvSpPr>
          <p:spPr>
            <a:xfrm>
              <a:off x="3832825" y="2116390"/>
              <a:ext cx="1104900" cy="661035"/>
            </a:xfrm>
            <a:custGeom>
              <a:avLst/>
              <a:gdLst/>
              <a:ahLst/>
              <a:cxnLst/>
              <a:rect l="l" t="t" r="r" b="b"/>
              <a:pathLst>
                <a:path w="1104900" h="661035">
                  <a:moveTo>
                    <a:pt x="0" y="0"/>
                  </a:moveTo>
                  <a:lnTo>
                    <a:pt x="1104820" y="660431"/>
                  </a:lnTo>
                </a:path>
              </a:pathLst>
            </a:custGeom>
            <a:ln w="27933">
              <a:solidFill>
                <a:srgbClr val="010202"/>
              </a:solidFill>
              <a:prstDash val="lgDash"/>
            </a:ln>
          </p:spPr>
          <p:txBody>
            <a:bodyPr wrap="square" lIns="0" tIns="0" rIns="0" bIns="0" rtlCol="0"/>
            <a:lstStyle/>
            <a:p>
              <a:endParaRPr/>
            </a:p>
          </p:txBody>
        </p:sp>
        <p:sp>
          <p:nvSpPr>
            <p:cNvPr id="17" name="object 14">
              <a:extLst>
                <a:ext uri="{FF2B5EF4-FFF2-40B4-BE49-F238E27FC236}">
                  <a16:creationId xmlns:a16="http://schemas.microsoft.com/office/drawing/2014/main" id="{0C0E610E-0A92-A34B-856E-C0DE4ED52741}"/>
                </a:ext>
              </a:extLst>
            </p:cNvPr>
            <p:cNvSpPr/>
            <p:nvPr/>
          </p:nvSpPr>
          <p:spPr>
            <a:xfrm>
              <a:off x="3847102" y="2116390"/>
              <a:ext cx="1369060" cy="661035"/>
            </a:xfrm>
            <a:custGeom>
              <a:avLst/>
              <a:gdLst/>
              <a:ahLst/>
              <a:cxnLst/>
              <a:rect l="l" t="t" r="r" b="b"/>
              <a:pathLst>
                <a:path w="1369060" h="661035">
                  <a:moveTo>
                    <a:pt x="1368608" y="0"/>
                  </a:moveTo>
                  <a:lnTo>
                    <a:pt x="0" y="660431"/>
                  </a:lnTo>
                </a:path>
              </a:pathLst>
            </a:custGeom>
            <a:ln w="27935">
              <a:solidFill>
                <a:srgbClr val="010202"/>
              </a:solidFill>
              <a:prstDash val="lgDash"/>
            </a:ln>
          </p:spPr>
          <p:txBody>
            <a:bodyPr wrap="square" lIns="0" tIns="0" rIns="0" bIns="0" rtlCol="0"/>
            <a:lstStyle/>
            <a:p>
              <a:endParaRPr/>
            </a:p>
          </p:txBody>
        </p:sp>
        <p:sp>
          <p:nvSpPr>
            <p:cNvPr id="18" name="object 15">
              <a:extLst>
                <a:ext uri="{FF2B5EF4-FFF2-40B4-BE49-F238E27FC236}">
                  <a16:creationId xmlns:a16="http://schemas.microsoft.com/office/drawing/2014/main" id="{8E0FB32F-14B9-BE47-92A8-7AF0B12D94D8}"/>
                </a:ext>
              </a:extLst>
            </p:cNvPr>
            <p:cNvSpPr/>
            <p:nvPr/>
          </p:nvSpPr>
          <p:spPr>
            <a:xfrm>
              <a:off x="5840820" y="2776814"/>
              <a:ext cx="672465" cy="641985"/>
            </a:xfrm>
            <a:custGeom>
              <a:avLst/>
              <a:gdLst/>
              <a:ahLst/>
              <a:cxnLst/>
              <a:rect l="l" t="t" r="r" b="b"/>
              <a:pathLst>
                <a:path w="672465" h="641985">
                  <a:moveTo>
                    <a:pt x="336094" y="0"/>
                  </a:moveTo>
                  <a:lnTo>
                    <a:pt x="269273" y="5705"/>
                  </a:lnTo>
                  <a:lnTo>
                    <a:pt x="204843" y="22822"/>
                  </a:lnTo>
                  <a:lnTo>
                    <a:pt x="145192" y="51351"/>
                  </a:lnTo>
                  <a:lnTo>
                    <a:pt x="92712" y="91291"/>
                  </a:lnTo>
                  <a:lnTo>
                    <a:pt x="49791" y="142643"/>
                  </a:lnTo>
                  <a:lnTo>
                    <a:pt x="18821" y="205405"/>
                  </a:lnTo>
                  <a:lnTo>
                    <a:pt x="2190" y="279580"/>
                  </a:lnTo>
                  <a:lnTo>
                    <a:pt x="0" y="320946"/>
                  </a:lnTo>
                  <a:lnTo>
                    <a:pt x="2190" y="362310"/>
                  </a:lnTo>
                  <a:lnTo>
                    <a:pt x="8564" y="400821"/>
                  </a:lnTo>
                  <a:lnTo>
                    <a:pt x="32663" y="469285"/>
                  </a:lnTo>
                  <a:lnTo>
                    <a:pt x="69907" y="526339"/>
                  </a:lnTo>
                  <a:lnTo>
                    <a:pt x="117906" y="571982"/>
                  </a:lnTo>
                  <a:lnTo>
                    <a:pt x="174270" y="606214"/>
                  </a:lnTo>
                  <a:lnTo>
                    <a:pt x="236610" y="629035"/>
                  </a:lnTo>
                  <a:lnTo>
                    <a:pt x="302534" y="640446"/>
                  </a:lnTo>
                  <a:lnTo>
                    <a:pt x="336094" y="641872"/>
                  </a:lnTo>
                  <a:lnTo>
                    <a:pt x="369653" y="640446"/>
                  </a:lnTo>
                  <a:lnTo>
                    <a:pt x="435577" y="629035"/>
                  </a:lnTo>
                  <a:lnTo>
                    <a:pt x="497917" y="606214"/>
                  </a:lnTo>
                  <a:lnTo>
                    <a:pt x="554281" y="571982"/>
                  </a:lnTo>
                  <a:lnTo>
                    <a:pt x="602280" y="526339"/>
                  </a:lnTo>
                  <a:lnTo>
                    <a:pt x="639524" y="469285"/>
                  </a:lnTo>
                  <a:lnTo>
                    <a:pt x="663623" y="400821"/>
                  </a:lnTo>
                  <a:lnTo>
                    <a:pt x="669997" y="362310"/>
                  </a:lnTo>
                  <a:lnTo>
                    <a:pt x="672188" y="320946"/>
                  </a:lnTo>
                  <a:lnTo>
                    <a:pt x="669997" y="279580"/>
                  </a:lnTo>
                  <a:lnTo>
                    <a:pt x="663623" y="241066"/>
                  </a:lnTo>
                  <a:lnTo>
                    <a:pt x="639524" y="172598"/>
                  </a:lnTo>
                  <a:lnTo>
                    <a:pt x="602280" y="115540"/>
                  </a:lnTo>
                  <a:lnTo>
                    <a:pt x="554281" y="69895"/>
                  </a:lnTo>
                  <a:lnTo>
                    <a:pt x="497917" y="35660"/>
                  </a:lnTo>
                  <a:lnTo>
                    <a:pt x="435577" y="12837"/>
                  </a:lnTo>
                  <a:lnTo>
                    <a:pt x="369653" y="1426"/>
                  </a:lnTo>
                  <a:lnTo>
                    <a:pt x="336094" y="0"/>
                  </a:lnTo>
                  <a:close/>
                </a:path>
              </a:pathLst>
            </a:custGeom>
            <a:solidFill>
              <a:srgbClr val="00AEEF"/>
            </a:solidFill>
          </p:spPr>
          <p:txBody>
            <a:bodyPr wrap="square" lIns="0" tIns="0" rIns="0" bIns="0" rtlCol="0"/>
            <a:lstStyle/>
            <a:p>
              <a:endParaRPr/>
            </a:p>
          </p:txBody>
        </p:sp>
        <p:sp>
          <p:nvSpPr>
            <p:cNvPr id="19" name="object 16">
              <a:extLst>
                <a:ext uri="{FF2B5EF4-FFF2-40B4-BE49-F238E27FC236}">
                  <a16:creationId xmlns:a16="http://schemas.microsoft.com/office/drawing/2014/main" id="{AB47583F-0CC5-EF4F-BB81-732DE5767FD3}"/>
                </a:ext>
              </a:extLst>
            </p:cNvPr>
            <p:cNvSpPr/>
            <p:nvPr/>
          </p:nvSpPr>
          <p:spPr>
            <a:xfrm>
              <a:off x="6469733" y="1618240"/>
              <a:ext cx="556260" cy="498475"/>
            </a:xfrm>
            <a:custGeom>
              <a:avLst/>
              <a:gdLst/>
              <a:ahLst/>
              <a:cxnLst/>
              <a:rect l="l" t="t" r="r" b="b"/>
              <a:pathLst>
                <a:path w="556259" h="498475">
                  <a:moveTo>
                    <a:pt x="556206" y="0"/>
                  </a:moveTo>
                  <a:lnTo>
                    <a:pt x="0" y="0"/>
                  </a:lnTo>
                  <a:lnTo>
                    <a:pt x="0" y="498156"/>
                  </a:lnTo>
                  <a:lnTo>
                    <a:pt x="556206" y="498156"/>
                  </a:lnTo>
                  <a:lnTo>
                    <a:pt x="556206" y="0"/>
                  </a:lnTo>
                  <a:close/>
                </a:path>
              </a:pathLst>
            </a:custGeom>
            <a:solidFill>
              <a:srgbClr val="2AB673"/>
            </a:solidFill>
          </p:spPr>
          <p:txBody>
            <a:bodyPr wrap="square" lIns="0" tIns="0" rIns="0" bIns="0" rtlCol="0"/>
            <a:lstStyle/>
            <a:p>
              <a:endParaRPr/>
            </a:p>
          </p:txBody>
        </p:sp>
        <p:sp>
          <p:nvSpPr>
            <p:cNvPr id="20" name="object 17">
              <a:extLst>
                <a:ext uri="{FF2B5EF4-FFF2-40B4-BE49-F238E27FC236}">
                  <a16:creationId xmlns:a16="http://schemas.microsoft.com/office/drawing/2014/main" id="{6B4787A0-6F3B-2449-9870-CDC2C9E17593}"/>
                </a:ext>
              </a:extLst>
            </p:cNvPr>
            <p:cNvSpPr/>
            <p:nvPr/>
          </p:nvSpPr>
          <p:spPr>
            <a:xfrm>
              <a:off x="3924135" y="2116396"/>
              <a:ext cx="2823845" cy="668655"/>
            </a:xfrm>
            <a:custGeom>
              <a:avLst/>
              <a:gdLst/>
              <a:ahLst/>
              <a:cxnLst/>
              <a:rect l="l" t="t" r="r" b="b"/>
              <a:pathLst>
                <a:path w="2823845" h="668655">
                  <a:moveTo>
                    <a:pt x="2823704" y="0"/>
                  </a:moveTo>
                  <a:lnTo>
                    <a:pt x="0" y="668087"/>
                  </a:lnTo>
                </a:path>
              </a:pathLst>
            </a:custGeom>
            <a:ln w="27938">
              <a:solidFill>
                <a:srgbClr val="010202"/>
              </a:solidFill>
              <a:prstDash val="lgDash"/>
            </a:ln>
          </p:spPr>
          <p:txBody>
            <a:bodyPr wrap="square" lIns="0" tIns="0" rIns="0" bIns="0" rtlCol="0"/>
            <a:lstStyle/>
            <a:p>
              <a:endParaRPr/>
            </a:p>
          </p:txBody>
        </p:sp>
        <p:sp>
          <p:nvSpPr>
            <p:cNvPr id="21" name="object 18">
              <a:extLst>
                <a:ext uri="{FF2B5EF4-FFF2-40B4-BE49-F238E27FC236}">
                  <a16:creationId xmlns:a16="http://schemas.microsoft.com/office/drawing/2014/main" id="{C54847A3-4B70-494A-8599-52A9E97B4FE8}"/>
                </a:ext>
              </a:extLst>
            </p:cNvPr>
            <p:cNvSpPr/>
            <p:nvPr/>
          </p:nvSpPr>
          <p:spPr>
            <a:xfrm>
              <a:off x="5041910" y="2104555"/>
              <a:ext cx="161290" cy="672465"/>
            </a:xfrm>
            <a:custGeom>
              <a:avLst/>
              <a:gdLst/>
              <a:ahLst/>
              <a:cxnLst/>
              <a:rect l="l" t="t" r="r" b="b"/>
              <a:pathLst>
                <a:path w="161289" h="672464">
                  <a:moveTo>
                    <a:pt x="161082" y="0"/>
                  </a:moveTo>
                  <a:lnTo>
                    <a:pt x="0" y="672278"/>
                  </a:lnTo>
                </a:path>
              </a:pathLst>
            </a:custGeom>
            <a:ln w="27918">
              <a:solidFill>
                <a:srgbClr val="010202"/>
              </a:solidFill>
              <a:prstDash val="lgDash"/>
            </a:ln>
          </p:spPr>
          <p:txBody>
            <a:bodyPr wrap="square" lIns="0" tIns="0" rIns="0" bIns="0" rtlCol="0"/>
            <a:lstStyle/>
            <a:p>
              <a:endParaRPr/>
            </a:p>
          </p:txBody>
        </p:sp>
        <p:sp>
          <p:nvSpPr>
            <p:cNvPr id="22" name="object 19">
              <a:extLst>
                <a:ext uri="{FF2B5EF4-FFF2-40B4-BE49-F238E27FC236}">
                  <a16:creationId xmlns:a16="http://schemas.microsoft.com/office/drawing/2014/main" id="{33ED562F-9C5B-6E4C-85CF-F4974036A696}"/>
                </a:ext>
              </a:extLst>
            </p:cNvPr>
            <p:cNvSpPr/>
            <p:nvPr/>
          </p:nvSpPr>
          <p:spPr>
            <a:xfrm>
              <a:off x="3139798" y="3169978"/>
              <a:ext cx="1569085" cy="368935"/>
            </a:xfrm>
            <a:custGeom>
              <a:avLst/>
              <a:gdLst/>
              <a:ahLst/>
              <a:cxnLst/>
              <a:rect l="l" t="t" r="r" b="b"/>
              <a:pathLst>
                <a:path w="1569085" h="368935">
                  <a:moveTo>
                    <a:pt x="0" y="0"/>
                  </a:moveTo>
                  <a:lnTo>
                    <a:pt x="551985" y="368620"/>
                  </a:lnTo>
                  <a:lnTo>
                    <a:pt x="1057114" y="327662"/>
                  </a:lnTo>
                  <a:lnTo>
                    <a:pt x="1425853" y="122873"/>
                  </a:lnTo>
                  <a:lnTo>
                    <a:pt x="1568662" y="0"/>
                  </a:lnTo>
                </a:path>
              </a:pathLst>
            </a:custGeom>
            <a:ln w="27938">
              <a:solidFill>
                <a:srgbClr val="010202"/>
              </a:solidFill>
            </a:ln>
          </p:spPr>
          <p:txBody>
            <a:bodyPr wrap="square" lIns="0" tIns="0" rIns="0" bIns="0" rtlCol="0"/>
            <a:lstStyle/>
            <a:p>
              <a:endParaRPr/>
            </a:p>
          </p:txBody>
        </p:sp>
        <p:sp>
          <p:nvSpPr>
            <p:cNvPr id="23" name="object 20">
              <a:extLst>
                <a:ext uri="{FF2B5EF4-FFF2-40B4-BE49-F238E27FC236}">
                  <a16:creationId xmlns:a16="http://schemas.microsoft.com/office/drawing/2014/main" id="{18840F2F-EFED-464B-AE89-0FA23E1B01AE}"/>
                </a:ext>
              </a:extLst>
            </p:cNvPr>
            <p:cNvSpPr/>
            <p:nvPr/>
          </p:nvSpPr>
          <p:spPr>
            <a:xfrm>
              <a:off x="7038011" y="2776814"/>
              <a:ext cx="672465" cy="641985"/>
            </a:xfrm>
            <a:custGeom>
              <a:avLst/>
              <a:gdLst/>
              <a:ahLst/>
              <a:cxnLst/>
              <a:rect l="l" t="t" r="r" b="b"/>
              <a:pathLst>
                <a:path w="672465" h="641985">
                  <a:moveTo>
                    <a:pt x="336087" y="0"/>
                  </a:moveTo>
                  <a:lnTo>
                    <a:pt x="269267" y="5705"/>
                  </a:lnTo>
                  <a:lnTo>
                    <a:pt x="204838" y="22822"/>
                  </a:lnTo>
                  <a:lnTo>
                    <a:pt x="145189" y="51351"/>
                  </a:lnTo>
                  <a:lnTo>
                    <a:pt x="92710" y="91291"/>
                  </a:lnTo>
                  <a:lnTo>
                    <a:pt x="49790" y="142643"/>
                  </a:lnTo>
                  <a:lnTo>
                    <a:pt x="18820" y="205405"/>
                  </a:lnTo>
                  <a:lnTo>
                    <a:pt x="2190" y="279580"/>
                  </a:lnTo>
                  <a:lnTo>
                    <a:pt x="0" y="320946"/>
                  </a:lnTo>
                  <a:lnTo>
                    <a:pt x="2190" y="362310"/>
                  </a:lnTo>
                  <a:lnTo>
                    <a:pt x="8563" y="400821"/>
                  </a:lnTo>
                  <a:lnTo>
                    <a:pt x="32662" y="469285"/>
                  </a:lnTo>
                  <a:lnTo>
                    <a:pt x="69906" y="526339"/>
                  </a:lnTo>
                  <a:lnTo>
                    <a:pt x="117904" y="571982"/>
                  </a:lnTo>
                  <a:lnTo>
                    <a:pt x="174267" y="606214"/>
                  </a:lnTo>
                  <a:lnTo>
                    <a:pt x="236605" y="629035"/>
                  </a:lnTo>
                  <a:lnTo>
                    <a:pt x="302528" y="640446"/>
                  </a:lnTo>
                  <a:lnTo>
                    <a:pt x="336087" y="641872"/>
                  </a:lnTo>
                  <a:lnTo>
                    <a:pt x="369646" y="640446"/>
                  </a:lnTo>
                  <a:lnTo>
                    <a:pt x="435568" y="629035"/>
                  </a:lnTo>
                  <a:lnTo>
                    <a:pt x="497906" y="606214"/>
                  </a:lnTo>
                  <a:lnTo>
                    <a:pt x="554269" y="571982"/>
                  </a:lnTo>
                  <a:lnTo>
                    <a:pt x="602268" y="526339"/>
                  </a:lnTo>
                  <a:lnTo>
                    <a:pt x="639511" y="469285"/>
                  </a:lnTo>
                  <a:lnTo>
                    <a:pt x="663610" y="400821"/>
                  </a:lnTo>
                  <a:lnTo>
                    <a:pt x="669983" y="362310"/>
                  </a:lnTo>
                  <a:lnTo>
                    <a:pt x="672174" y="320946"/>
                  </a:lnTo>
                  <a:lnTo>
                    <a:pt x="669983" y="279580"/>
                  </a:lnTo>
                  <a:lnTo>
                    <a:pt x="663610" y="241066"/>
                  </a:lnTo>
                  <a:lnTo>
                    <a:pt x="639511" y="172598"/>
                  </a:lnTo>
                  <a:lnTo>
                    <a:pt x="602268" y="115540"/>
                  </a:lnTo>
                  <a:lnTo>
                    <a:pt x="554269" y="69895"/>
                  </a:lnTo>
                  <a:lnTo>
                    <a:pt x="497906" y="35660"/>
                  </a:lnTo>
                  <a:lnTo>
                    <a:pt x="435568" y="12837"/>
                  </a:lnTo>
                  <a:lnTo>
                    <a:pt x="369646" y="1426"/>
                  </a:lnTo>
                  <a:lnTo>
                    <a:pt x="336087" y="0"/>
                  </a:lnTo>
                  <a:close/>
                </a:path>
              </a:pathLst>
            </a:custGeom>
            <a:solidFill>
              <a:srgbClr val="00AEEF"/>
            </a:solidFill>
          </p:spPr>
          <p:txBody>
            <a:bodyPr wrap="square" lIns="0" tIns="0" rIns="0" bIns="0" rtlCol="0"/>
            <a:lstStyle/>
            <a:p>
              <a:endParaRPr/>
            </a:p>
          </p:txBody>
        </p:sp>
        <p:sp>
          <p:nvSpPr>
            <p:cNvPr id="24" name="object 21">
              <a:extLst>
                <a:ext uri="{FF2B5EF4-FFF2-40B4-BE49-F238E27FC236}">
                  <a16:creationId xmlns:a16="http://schemas.microsoft.com/office/drawing/2014/main" id="{F6165329-D59C-434E-B6B0-BE8C4BD9873E}"/>
                </a:ext>
              </a:extLst>
            </p:cNvPr>
            <p:cNvSpPr/>
            <p:nvPr/>
          </p:nvSpPr>
          <p:spPr>
            <a:xfrm>
              <a:off x="5380677" y="3139145"/>
              <a:ext cx="1657350" cy="398780"/>
            </a:xfrm>
            <a:custGeom>
              <a:avLst/>
              <a:gdLst/>
              <a:ahLst/>
              <a:cxnLst/>
              <a:rect l="l" t="t" r="r" b="b"/>
              <a:pathLst>
                <a:path w="1657350" h="398779">
                  <a:moveTo>
                    <a:pt x="0" y="0"/>
                  </a:moveTo>
                  <a:lnTo>
                    <a:pt x="610022" y="398501"/>
                  </a:lnTo>
                  <a:lnTo>
                    <a:pt x="1140721" y="354223"/>
                  </a:lnTo>
                  <a:lnTo>
                    <a:pt x="1515391" y="132833"/>
                  </a:lnTo>
                  <a:lnTo>
                    <a:pt x="1657327" y="0"/>
                  </a:lnTo>
                </a:path>
              </a:pathLst>
            </a:custGeom>
            <a:ln w="27938">
              <a:solidFill>
                <a:srgbClr val="010202"/>
              </a:solidFill>
            </a:ln>
          </p:spPr>
          <p:txBody>
            <a:bodyPr wrap="square" lIns="0" tIns="0" rIns="0" bIns="0" rtlCol="0"/>
            <a:lstStyle/>
            <a:p>
              <a:endParaRPr/>
            </a:p>
          </p:txBody>
        </p:sp>
        <p:sp>
          <p:nvSpPr>
            <p:cNvPr id="25" name="object 22">
              <a:extLst>
                <a:ext uri="{FF2B5EF4-FFF2-40B4-BE49-F238E27FC236}">
                  <a16:creationId xmlns:a16="http://schemas.microsoft.com/office/drawing/2014/main" id="{3505D30F-F958-FC41-8355-CC4D08C191A0}"/>
                </a:ext>
              </a:extLst>
            </p:cNvPr>
            <p:cNvSpPr/>
            <p:nvPr/>
          </p:nvSpPr>
          <p:spPr>
            <a:xfrm>
              <a:off x="4182982" y="3097740"/>
              <a:ext cx="525780" cy="635"/>
            </a:xfrm>
            <a:custGeom>
              <a:avLst/>
              <a:gdLst/>
              <a:ahLst/>
              <a:cxnLst/>
              <a:rect l="l" t="t" r="r" b="b"/>
              <a:pathLst>
                <a:path w="525779" h="635">
                  <a:moveTo>
                    <a:pt x="0" y="0"/>
                  </a:moveTo>
                  <a:lnTo>
                    <a:pt x="525483" y="13"/>
                  </a:lnTo>
                </a:path>
              </a:pathLst>
            </a:custGeom>
            <a:ln w="27940">
              <a:solidFill>
                <a:srgbClr val="010202"/>
              </a:solidFill>
            </a:ln>
          </p:spPr>
          <p:txBody>
            <a:bodyPr wrap="square" lIns="0" tIns="0" rIns="0" bIns="0" rtlCol="0"/>
            <a:lstStyle/>
            <a:p>
              <a:endParaRPr/>
            </a:p>
          </p:txBody>
        </p:sp>
        <p:sp>
          <p:nvSpPr>
            <p:cNvPr id="26" name="object 23">
              <a:extLst>
                <a:ext uri="{FF2B5EF4-FFF2-40B4-BE49-F238E27FC236}">
                  <a16:creationId xmlns:a16="http://schemas.microsoft.com/office/drawing/2014/main" id="{BE928CF3-E483-3847-AEDF-81C84687A530}"/>
                </a:ext>
              </a:extLst>
            </p:cNvPr>
            <p:cNvSpPr/>
            <p:nvPr/>
          </p:nvSpPr>
          <p:spPr>
            <a:xfrm>
              <a:off x="5380677" y="3097761"/>
              <a:ext cx="460375" cy="0"/>
            </a:xfrm>
            <a:custGeom>
              <a:avLst/>
              <a:gdLst/>
              <a:ahLst/>
              <a:cxnLst/>
              <a:rect l="l" t="t" r="r" b="b"/>
              <a:pathLst>
                <a:path w="460375">
                  <a:moveTo>
                    <a:pt x="0" y="0"/>
                  </a:moveTo>
                  <a:lnTo>
                    <a:pt x="460144" y="0"/>
                  </a:lnTo>
                </a:path>
              </a:pathLst>
            </a:custGeom>
            <a:ln w="27940">
              <a:solidFill>
                <a:srgbClr val="010202"/>
              </a:solidFill>
            </a:ln>
          </p:spPr>
          <p:txBody>
            <a:bodyPr wrap="square" lIns="0" tIns="0" rIns="0" bIns="0" rtlCol="0"/>
            <a:lstStyle/>
            <a:p>
              <a:endParaRPr/>
            </a:p>
          </p:txBody>
        </p:sp>
        <p:sp>
          <p:nvSpPr>
            <p:cNvPr id="27" name="object 24">
              <a:extLst>
                <a:ext uri="{FF2B5EF4-FFF2-40B4-BE49-F238E27FC236}">
                  <a16:creationId xmlns:a16="http://schemas.microsoft.com/office/drawing/2014/main" id="{DC8E9D7E-D135-0A42-BDD3-A684588669C7}"/>
                </a:ext>
              </a:extLst>
            </p:cNvPr>
            <p:cNvSpPr/>
            <p:nvPr/>
          </p:nvSpPr>
          <p:spPr>
            <a:xfrm>
              <a:off x="6513012" y="3097761"/>
              <a:ext cx="525145" cy="0"/>
            </a:xfrm>
            <a:custGeom>
              <a:avLst/>
              <a:gdLst/>
              <a:ahLst/>
              <a:cxnLst/>
              <a:rect l="l" t="t" r="r" b="b"/>
              <a:pathLst>
                <a:path w="525145">
                  <a:moveTo>
                    <a:pt x="0" y="0"/>
                  </a:moveTo>
                  <a:lnTo>
                    <a:pt x="524995" y="0"/>
                  </a:lnTo>
                </a:path>
              </a:pathLst>
            </a:custGeom>
            <a:ln w="27940">
              <a:solidFill>
                <a:srgbClr val="010202"/>
              </a:solidFill>
            </a:ln>
          </p:spPr>
          <p:txBody>
            <a:bodyPr wrap="square" lIns="0" tIns="0" rIns="0" bIns="0" rtlCol="0"/>
            <a:lstStyle/>
            <a:p>
              <a:endParaRPr/>
            </a:p>
          </p:txBody>
        </p:sp>
      </p:grpSp>
      <p:sp>
        <p:nvSpPr>
          <p:cNvPr id="28" name="object 25">
            <a:extLst>
              <a:ext uri="{FF2B5EF4-FFF2-40B4-BE49-F238E27FC236}">
                <a16:creationId xmlns:a16="http://schemas.microsoft.com/office/drawing/2014/main" id="{376DC3BC-440C-C54C-A749-8114DCC7D88F}"/>
              </a:ext>
            </a:extLst>
          </p:cNvPr>
          <p:cNvSpPr/>
          <p:nvPr/>
        </p:nvSpPr>
        <p:spPr>
          <a:xfrm>
            <a:off x="2795179" y="5289506"/>
            <a:ext cx="306705" cy="306070"/>
          </a:xfrm>
          <a:custGeom>
            <a:avLst/>
            <a:gdLst/>
            <a:ahLst/>
            <a:cxnLst/>
            <a:rect l="l" t="t" r="r" b="b"/>
            <a:pathLst>
              <a:path w="306705" h="306070">
                <a:moveTo>
                  <a:pt x="153355" y="0"/>
                </a:moveTo>
                <a:lnTo>
                  <a:pt x="89420" y="12484"/>
                </a:lnTo>
                <a:lnTo>
                  <a:pt x="36215" y="49936"/>
                </a:lnTo>
                <a:lnTo>
                  <a:pt x="4471" y="112356"/>
                </a:lnTo>
                <a:lnTo>
                  <a:pt x="0" y="152929"/>
                </a:lnTo>
                <a:lnTo>
                  <a:pt x="4471" y="193508"/>
                </a:lnTo>
                <a:lnTo>
                  <a:pt x="36215" y="255937"/>
                </a:lnTo>
                <a:lnTo>
                  <a:pt x="89420" y="293394"/>
                </a:lnTo>
                <a:lnTo>
                  <a:pt x="153355" y="305880"/>
                </a:lnTo>
                <a:lnTo>
                  <a:pt x="185994" y="302758"/>
                </a:lnTo>
                <a:lnTo>
                  <a:pt x="245905" y="277787"/>
                </a:lnTo>
                <a:lnTo>
                  <a:pt x="289721" y="227844"/>
                </a:lnTo>
                <a:lnTo>
                  <a:pt x="306711" y="152929"/>
                </a:lnTo>
                <a:lnTo>
                  <a:pt x="302240" y="112356"/>
                </a:lnTo>
                <a:lnTo>
                  <a:pt x="270496" y="49936"/>
                </a:lnTo>
                <a:lnTo>
                  <a:pt x="217291" y="12484"/>
                </a:lnTo>
                <a:lnTo>
                  <a:pt x="153355" y="0"/>
                </a:lnTo>
                <a:close/>
              </a:path>
            </a:pathLst>
          </a:custGeom>
          <a:solidFill>
            <a:srgbClr val="00AEEF"/>
          </a:solidFill>
        </p:spPr>
        <p:txBody>
          <a:bodyPr wrap="square" lIns="0" tIns="0" rIns="0" bIns="0" rtlCol="0"/>
          <a:lstStyle/>
          <a:p>
            <a:endParaRPr/>
          </a:p>
        </p:txBody>
      </p:sp>
      <p:sp>
        <p:nvSpPr>
          <p:cNvPr id="29" name="object 26">
            <a:extLst>
              <a:ext uri="{FF2B5EF4-FFF2-40B4-BE49-F238E27FC236}">
                <a16:creationId xmlns:a16="http://schemas.microsoft.com/office/drawing/2014/main" id="{9D25F9B5-1D8D-004D-8E83-4BEB09D360FE}"/>
              </a:ext>
            </a:extLst>
          </p:cNvPr>
          <p:cNvSpPr/>
          <p:nvPr/>
        </p:nvSpPr>
        <p:spPr>
          <a:xfrm>
            <a:off x="7112887" y="5321599"/>
            <a:ext cx="291465" cy="254000"/>
          </a:xfrm>
          <a:custGeom>
            <a:avLst/>
            <a:gdLst/>
            <a:ahLst/>
            <a:cxnLst/>
            <a:rect l="l" t="t" r="r" b="b"/>
            <a:pathLst>
              <a:path w="291464" h="254000">
                <a:moveTo>
                  <a:pt x="290882" y="0"/>
                </a:moveTo>
                <a:lnTo>
                  <a:pt x="0" y="0"/>
                </a:lnTo>
                <a:lnTo>
                  <a:pt x="0" y="253429"/>
                </a:lnTo>
                <a:lnTo>
                  <a:pt x="290882" y="253429"/>
                </a:lnTo>
                <a:lnTo>
                  <a:pt x="290882" y="0"/>
                </a:lnTo>
                <a:close/>
              </a:path>
            </a:pathLst>
          </a:custGeom>
          <a:solidFill>
            <a:srgbClr val="2AB673"/>
          </a:solidFill>
        </p:spPr>
        <p:txBody>
          <a:bodyPr wrap="square" lIns="0" tIns="0" rIns="0" bIns="0" rtlCol="0"/>
          <a:lstStyle/>
          <a:p>
            <a:endParaRPr/>
          </a:p>
        </p:txBody>
      </p:sp>
      <p:sp>
        <p:nvSpPr>
          <p:cNvPr id="30" name="object 27">
            <a:extLst>
              <a:ext uri="{FF2B5EF4-FFF2-40B4-BE49-F238E27FC236}">
                <a16:creationId xmlns:a16="http://schemas.microsoft.com/office/drawing/2014/main" id="{3327B6AA-5096-164D-B75A-02BFCC8F35AA}"/>
              </a:ext>
            </a:extLst>
          </p:cNvPr>
          <p:cNvSpPr/>
          <p:nvPr/>
        </p:nvSpPr>
        <p:spPr>
          <a:xfrm>
            <a:off x="7050304" y="5795545"/>
            <a:ext cx="416559" cy="0"/>
          </a:xfrm>
          <a:custGeom>
            <a:avLst/>
            <a:gdLst/>
            <a:ahLst/>
            <a:cxnLst/>
            <a:rect l="l" t="t" r="r" b="b"/>
            <a:pathLst>
              <a:path w="416560">
                <a:moveTo>
                  <a:pt x="0" y="0"/>
                </a:moveTo>
                <a:lnTo>
                  <a:pt x="416048" y="0"/>
                </a:lnTo>
              </a:path>
            </a:pathLst>
          </a:custGeom>
          <a:ln w="27940">
            <a:solidFill>
              <a:srgbClr val="010202"/>
            </a:solidFill>
            <a:prstDash val="lgDash"/>
          </a:ln>
        </p:spPr>
        <p:txBody>
          <a:bodyPr wrap="square" lIns="0" tIns="0" rIns="0" bIns="0" rtlCol="0"/>
          <a:lstStyle/>
          <a:p>
            <a:endParaRPr/>
          </a:p>
        </p:txBody>
      </p:sp>
      <p:sp>
        <p:nvSpPr>
          <p:cNvPr id="31" name="object 28">
            <a:extLst>
              <a:ext uri="{FF2B5EF4-FFF2-40B4-BE49-F238E27FC236}">
                <a16:creationId xmlns:a16="http://schemas.microsoft.com/office/drawing/2014/main" id="{FBCD8F84-8943-FE4C-B81B-798C23121BCA}"/>
              </a:ext>
            </a:extLst>
          </p:cNvPr>
          <p:cNvSpPr txBox="1"/>
          <p:nvPr/>
        </p:nvSpPr>
        <p:spPr>
          <a:xfrm>
            <a:off x="2890862" y="3505992"/>
            <a:ext cx="323850" cy="481330"/>
          </a:xfrm>
          <a:prstGeom prst="rect">
            <a:avLst/>
          </a:prstGeom>
        </p:spPr>
        <p:txBody>
          <a:bodyPr vert="horz" wrap="square" lIns="0" tIns="17145" rIns="0" bIns="0" rtlCol="0">
            <a:spAutoFit/>
          </a:bodyPr>
          <a:lstStyle/>
          <a:p>
            <a:pPr marL="12700">
              <a:lnSpc>
                <a:spcPct val="100000"/>
              </a:lnSpc>
              <a:spcBef>
                <a:spcPts val="135"/>
              </a:spcBef>
            </a:pPr>
            <a:r>
              <a:rPr sz="2950" i="1" spc="200" dirty="0">
                <a:solidFill>
                  <a:srgbClr val="231F20"/>
                </a:solidFill>
                <a:latin typeface="Times New Roman"/>
                <a:cs typeface="Times New Roman"/>
              </a:rPr>
              <a:t>u</a:t>
            </a:r>
            <a:r>
              <a:rPr sz="1150" i="1" spc="90" dirty="0">
                <a:solidFill>
                  <a:srgbClr val="231F20"/>
                </a:solidFill>
                <a:latin typeface="Times New Roman"/>
                <a:cs typeface="Times New Roman"/>
              </a:rPr>
              <a:t>1</a:t>
            </a:r>
            <a:endParaRPr sz="1150">
              <a:latin typeface="Times New Roman"/>
              <a:cs typeface="Times New Roman"/>
            </a:endParaRPr>
          </a:p>
        </p:txBody>
      </p:sp>
      <p:sp>
        <p:nvSpPr>
          <p:cNvPr id="32" name="object 29">
            <a:extLst>
              <a:ext uri="{FF2B5EF4-FFF2-40B4-BE49-F238E27FC236}">
                <a16:creationId xmlns:a16="http://schemas.microsoft.com/office/drawing/2014/main" id="{A5C477EE-5123-BE4B-8184-AF976AFD9D7A}"/>
              </a:ext>
            </a:extLst>
          </p:cNvPr>
          <p:cNvSpPr txBox="1"/>
          <p:nvPr/>
        </p:nvSpPr>
        <p:spPr>
          <a:xfrm>
            <a:off x="8629928" y="3505992"/>
            <a:ext cx="323850" cy="481330"/>
          </a:xfrm>
          <a:prstGeom prst="rect">
            <a:avLst/>
          </a:prstGeom>
        </p:spPr>
        <p:txBody>
          <a:bodyPr vert="horz" wrap="square" lIns="0" tIns="17145" rIns="0" bIns="0" rtlCol="0">
            <a:spAutoFit/>
          </a:bodyPr>
          <a:lstStyle/>
          <a:p>
            <a:pPr marL="12700">
              <a:lnSpc>
                <a:spcPct val="100000"/>
              </a:lnSpc>
              <a:spcBef>
                <a:spcPts val="135"/>
              </a:spcBef>
            </a:pPr>
            <a:r>
              <a:rPr sz="2950" i="1" spc="200" dirty="0">
                <a:solidFill>
                  <a:srgbClr val="231F20"/>
                </a:solidFill>
                <a:latin typeface="Times New Roman"/>
                <a:cs typeface="Times New Roman"/>
              </a:rPr>
              <a:t>u</a:t>
            </a:r>
            <a:r>
              <a:rPr sz="1150" i="1" spc="90" dirty="0">
                <a:solidFill>
                  <a:srgbClr val="231F20"/>
                </a:solidFill>
                <a:latin typeface="Times New Roman"/>
                <a:cs typeface="Times New Roman"/>
              </a:rPr>
              <a:t>6</a:t>
            </a:r>
            <a:endParaRPr sz="1150">
              <a:latin typeface="Times New Roman"/>
              <a:cs typeface="Times New Roman"/>
            </a:endParaRPr>
          </a:p>
        </p:txBody>
      </p:sp>
      <p:sp>
        <p:nvSpPr>
          <p:cNvPr id="33" name="object 30">
            <a:extLst>
              <a:ext uri="{FF2B5EF4-FFF2-40B4-BE49-F238E27FC236}">
                <a16:creationId xmlns:a16="http://schemas.microsoft.com/office/drawing/2014/main" id="{107EFE6C-822E-784A-9E47-F15EE3E87B18}"/>
              </a:ext>
            </a:extLst>
          </p:cNvPr>
          <p:cNvSpPr txBox="1"/>
          <p:nvPr/>
        </p:nvSpPr>
        <p:spPr>
          <a:xfrm>
            <a:off x="7437698" y="3505992"/>
            <a:ext cx="323850" cy="481330"/>
          </a:xfrm>
          <a:prstGeom prst="rect">
            <a:avLst/>
          </a:prstGeom>
        </p:spPr>
        <p:txBody>
          <a:bodyPr vert="horz" wrap="square" lIns="0" tIns="17145" rIns="0" bIns="0" rtlCol="0">
            <a:spAutoFit/>
          </a:bodyPr>
          <a:lstStyle/>
          <a:p>
            <a:pPr marL="12700">
              <a:lnSpc>
                <a:spcPct val="100000"/>
              </a:lnSpc>
              <a:spcBef>
                <a:spcPts val="135"/>
              </a:spcBef>
            </a:pPr>
            <a:r>
              <a:rPr sz="2950" i="1" spc="200" dirty="0">
                <a:solidFill>
                  <a:srgbClr val="231F20"/>
                </a:solidFill>
                <a:latin typeface="Times New Roman"/>
                <a:cs typeface="Times New Roman"/>
              </a:rPr>
              <a:t>u</a:t>
            </a:r>
            <a:r>
              <a:rPr sz="1150" i="1" spc="90" dirty="0">
                <a:solidFill>
                  <a:srgbClr val="231F20"/>
                </a:solidFill>
                <a:latin typeface="Times New Roman"/>
                <a:cs typeface="Times New Roman"/>
              </a:rPr>
              <a:t>5</a:t>
            </a:r>
            <a:endParaRPr sz="1150">
              <a:latin typeface="Times New Roman"/>
              <a:cs typeface="Times New Roman"/>
            </a:endParaRPr>
          </a:p>
        </p:txBody>
      </p:sp>
      <p:sp>
        <p:nvSpPr>
          <p:cNvPr id="34" name="object 31">
            <a:extLst>
              <a:ext uri="{FF2B5EF4-FFF2-40B4-BE49-F238E27FC236}">
                <a16:creationId xmlns:a16="http://schemas.microsoft.com/office/drawing/2014/main" id="{6C09BD6A-06AE-C948-8D08-57A7FA3A995D}"/>
              </a:ext>
            </a:extLst>
          </p:cNvPr>
          <p:cNvSpPr txBox="1"/>
          <p:nvPr/>
        </p:nvSpPr>
        <p:spPr>
          <a:xfrm>
            <a:off x="6301779" y="3505992"/>
            <a:ext cx="323850" cy="481330"/>
          </a:xfrm>
          <a:prstGeom prst="rect">
            <a:avLst/>
          </a:prstGeom>
        </p:spPr>
        <p:txBody>
          <a:bodyPr vert="horz" wrap="square" lIns="0" tIns="17145" rIns="0" bIns="0" rtlCol="0">
            <a:spAutoFit/>
          </a:bodyPr>
          <a:lstStyle/>
          <a:p>
            <a:pPr marL="12700">
              <a:lnSpc>
                <a:spcPct val="100000"/>
              </a:lnSpc>
              <a:spcBef>
                <a:spcPts val="135"/>
              </a:spcBef>
            </a:pPr>
            <a:r>
              <a:rPr sz="2950" i="1" spc="200" dirty="0">
                <a:solidFill>
                  <a:srgbClr val="231F20"/>
                </a:solidFill>
                <a:latin typeface="Times New Roman"/>
                <a:cs typeface="Times New Roman"/>
              </a:rPr>
              <a:t>u</a:t>
            </a:r>
            <a:r>
              <a:rPr sz="1150" i="1" spc="90" dirty="0">
                <a:solidFill>
                  <a:srgbClr val="231F20"/>
                </a:solidFill>
                <a:latin typeface="Times New Roman"/>
                <a:cs typeface="Times New Roman"/>
              </a:rPr>
              <a:t>4</a:t>
            </a:r>
            <a:endParaRPr sz="1150">
              <a:latin typeface="Times New Roman"/>
              <a:cs typeface="Times New Roman"/>
            </a:endParaRPr>
          </a:p>
        </p:txBody>
      </p:sp>
      <p:sp>
        <p:nvSpPr>
          <p:cNvPr id="35" name="object 32">
            <a:extLst>
              <a:ext uri="{FF2B5EF4-FFF2-40B4-BE49-F238E27FC236}">
                <a16:creationId xmlns:a16="http://schemas.microsoft.com/office/drawing/2014/main" id="{7CDAF1EF-A915-CF43-98B2-693F43D97721}"/>
              </a:ext>
            </a:extLst>
          </p:cNvPr>
          <p:cNvSpPr txBox="1"/>
          <p:nvPr/>
        </p:nvSpPr>
        <p:spPr>
          <a:xfrm>
            <a:off x="4102183" y="3505992"/>
            <a:ext cx="1344295" cy="481330"/>
          </a:xfrm>
          <a:prstGeom prst="rect">
            <a:avLst/>
          </a:prstGeom>
        </p:spPr>
        <p:txBody>
          <a:bodyPr vert="horz" wrap="square" lIns="0" tIns="17145" rIns="0" bIns="0" rtlCol="0">
            <a:spAutoFit/>
          </a:bodyPr>
          <a:lstStyle/>
          <a:p>
            <a:pPr marL="12700">
              <a:lnSpc>
                <a:spcPct val="100000"/>
              </a:lnSpc>
              <a:spcBef>
                <a:spcPts val="135"/>
              </a:spcBef>
              <a:tabLst>
                <a:tab pos="1033144" algn="l"/>
              </a:tabLst>
            </a:pPr>
            <a:r>
              <a:rPr sz="2950" i="1" spc="200" dirty="0">
                <a:solidFill>
                  <a:srgbClr val="231F20"/>
                </a:solidFill>
                <a:latin typeface="Times New Roman"/>
                <a:cs typeface="Times New Roman"/>
              </a:rPr>
              <a:t>u</a:t>
            </a:r>
            <a:r>
              <a:rPr sz="1150" i="1" spc="90" dirty="0">
                <a:solidFill>
                  <a:srgbClr val="231F20"/>
                </a:solidFill>
                <a:latin typeface="Times New Roman"/>
                <a:cs typeface="Times New Roman"/>
              </a:rPr>
              <a:t>2	</a:t>
            </a:r>
            <a:r>
              <a:rPr sz="2950" i="1" spc="200" dirty="0">
                <a:solidFill>
                  <a:srgbClr val="231F20"/>
                </a:solidFill>
                <a:latin typeface="Times New Roman"/>
                <a:cs typeface="Times New Roman"/>
              </a:rPr>
              <a:t>u</a:t>
            </a:r>
            <a:r>
              <a:rPr sz="1150" i="1" spc="90" dirty="0">
                <a:solidFill>
                  <a:srgbClr val="231F20"/>
                </a:solidFill>
                <a:latin typeface="Times New Roman"/>
                <a:cs typeface="Times New Roman"/>
              </a:rPr>
              <a:t>3</a:t>
            </a:r>
            <a:endParaRPr sz="1150">
              <a:latin typeface="Times New Roman"/>
              <a:cs typeface="Times New Roman"/>
            </a:endParaRPr>
          </a:p>
        </p:txBody>
      </p:sp>
      <p:grpSp>
        <p:nvGrpSpPr>
          <p:cNvPr id="36" name="object 33">
            <a:extLst>
              <a:ext uri="{FF2B5EF4-FFF2-40B4-BE49-F238E27FC236}">
                <a16:creationId xmlns:a16="http://schemas.microsoft.com/office/drawing/2014/main" id="{E42C861C-CE92-C44D-973A-E0B7D543538A}"/>
              </a:ext>
            </a:extLst>
          </p:cNvPr>
          <p:cNvGrpSpPr/>
          <p:nvPr/>
        </p:nvGrpSpPr>
        <p:grpSpPr>
          <a:xfrm>
            <a:off x="3214443" y="3197876"/>
            <a:ext cx="5418455" cy="1760855"/>
            <a:chOff x="1801279" y="3070264"/>
            <a:chExt cx="5418455" cy="1760855"/>
          </a:xfrm>
        </p:grpSpPr>
        <p:sp>
          <p:nvSpPr>
            <p:cNvPr id="37" name="object 34">
              <a:extLst>
                <a:ext uri="{FF2B5EF4-FFF2-40B4-BE49-F238E27FC236}">
                  <a16:creationId xmlns:a16="http://schemas.microsoft.com/office/drawing/2014/main" id="{D0F6655E-7F0C-874D-AFD9-2E2F3695E23F}"/>
                </a:ext>
              </a:extLst>
            </p:cNvPr>
            <p:cNvSpPr/>
            <p:nvPr/>
          </p:nvSpPr>
          <p:spPr>
            <a:xfrm>
              <a:off x="3109979" y="3097740"/>
              <a:ext cx="415925" cy="635"/>
            </a:xfrm>
            <a:custGeom>
              <a:avLst/>
              <a:gdLst/>
              <a:ahLst/>
              <a:cxnLst/>
              <a:rect l="l" t="t" r="r" b="b"/>
              <a:pathLst>
                <a:path w="415925" h="635">
                  <a:moveTo>
                    <a:pt x="0" y="0"/>
                  </a:moveTo>
                  <a:lnTo>
                    <a:pt x="415713" y="13"/>
                  </a:lnTo>
                </a:path>
              </a:pathLst>
            </a:custGeom>
            <a:ln w="27940">
              <a:solidFill>
                <a:srgbClr val="010202"/>
              </a:solidFill>
            </a:ln>
          </p:spPr>
          <p:txBody>
            <a:bodyPr wrap="square" lIns="0" tIns="0" rIns="0" bIns="0" rtlCol="0"/>
            <a:lstStyle/>
            <a:p>
              <a:endParaRPr/>
            </a:p>
          </p:txBody>
        </p:sp>
        <p:sp>
          <p:nvSpPr>
            <p:cNvPr id="38" name="object 35">
              <a:extLst>
                <a:ext uri="{FF2B5EF4-FFF2-40B4-BE49-F238E27FC236}">
                  <a16:creationId xmlns:a16="http://schemas.microsoft.com/office/drawing/2014/main" id="{4AC1404E-E693-3549-BB40-E2C0BB978724}"/>
                </a:ext>
              </a:extLst>
            </p:cNvPr>
            <p:cNvSpPr/>
            <p:nvPr/>
          </p:nvSpPr>
          <p:spPr>
            <a:xfrm>
              <a:off x="2013388" y="3084234"/>
              <a:ext cx="460375" cy="0"/>
            </a:xfrm>
            <a:custGeom>
              <a:avLst/>
              <a:gdLst/>
              <a:ahLst/>
              <a:cxnLst/>
              <a:rect l="l" t="t" r="r" b="b"/>
              <a:pathLst>
                <a:path w="460375">
                  <a:moveTo>
                    <a:pt x="0" y="0"/>
                  </a:moveTo>
                  <a:lnTo>
                    <a:pt x="460129" y="0"/>
                  </a:lnTo>
                </a:path>
              </a:pathLst>
            </a:custGeom>
            <a:ln w="27940">
              <a:solidFill>
                <a:srgbClr val="010202"/>
              </a:solidFill>
            </a:ln>
          </p:spPr>
          <p:txBody>
            <a:bodyPr wrap="square" lIns="0" tIns="0" rIns="0" bIns="0" rtlCol="0"/>
            <a:lstStyle/>
            <a:p>
              <a:endParaRPr/>
            </a:p>
          </p:txBody>
        </p:sp>
        <p:sp>
          <p:nvSpPr>
            <p:cNvPr id="39" name="object 36">
              <a:extLst>
                <a:ext uri="{FF2B5EF4-FFF2-40B4-BE49-F238E27FC236}">
                  <a16:creationId xmlns:a16="http://schemas.microsoft.com/office/drawing/2014/main" id="{4337C8AA-E674-0C4F-A981-6186A6F08B89}"/>
                </a:ext>
              </a:extLst>
            </p:cNvPr>
            <p:cNvSpPr/>
            <p:nvPr/>
          </p:nvSpPr>
          <p:spPr>
            <a:xfrm>
              <a:off x="1815247" y="3376766"/>
              <a:ext cx="14604" cy="24130"/>
            </a:xfrm>
            <a:custGeom>
              <a:avLst/>
              <a:gdLst/>
              <a:ahLst/>
              <a:cxnLst/>
              <a:rect l="l" t="t" r="r" b="b"/>
              <a:pathLst>
                <a:path w="14605" h="24129">
                  <a:moveTo>
                    <a:pt x="0" y="0"/>
                  </a:moveTo>
                  <a:lnTo>
                    <a:pt x="14572" y="23832"/>
                  </a:lnTo>
                </a:path>
              </a:pathLst>
            </a:custGeom>
            <a:ln w="27923">
              <a:solidFill>
                <a:srgbClr val="2E3092"/>
              </a:solidFill>
            </a:ln>
          </p:spPr>
          <p:txBody>
            <a:bodyPr wrap="square" lIns="0" tIns="0" rIns="0" bIns="0" rtlCol="0"/>
            <a:lstStyle/>
            <a:p>
              <a:endParaRPr/>
            </a:p>
          </p:txBody>
        </p:sp>
        <p:sp>
          <p:nvSpPr>
            <p:cNvPr id="40" name="object 37">
              <a:extLst>
                <a:ext uri="{FF2B5EF4-FFF2-40B4-BE49-F238E27FC236}">
                  <a16:creationId xmlns:a16="http://schemas.microsoft.com/office/drawing/2014/main" id="{C5FB64C2-16B5-1C44-9608-5DB2B8A1564E}"/>
                </a:ext>
              </a:extLst>
            </p:cNvPr>
            <p:cNvSpPr/>
            <p:nvPr/>
          </p:nvSpPr>
          <p:spPr>
            <a:xfrm>
              <a:off x="2040153" y="4281182"/>
              <a:ext cx="725805" cy="543560"/>
            </a:xfrm>
            <a:custGeom>
              <a:avLst/>
              <a:gdLst/>
              <a:ahLst/>
              <a:cxnLst/>
              <a:rect l="l" t="t" r="r" b="b"/>
              <a:pathLst>
                <a:path w="725805" h="543560">
                  <a:moveTo>
                    <a:pt x="330343" y="0"/>
                  </a:moveTo>
                  <a:lnTo>
                    <a:pt x="54739" y="448763"/>
                  </a:lnTo>
                  <a:lnTo>
                    <a:pt x="0" y="538669"/>
                  </a:lnTo>
                  <a:lnTo>
                    <a:pt x="51853" y="534569"/>
                  </a:lnTo>
                  <a:lnTo>
                    <a:pt x="103729" y="530989"/>
                  </a:lnTo>
                  <a:lnTo>
                    <a:pt x="155621" y="527970"/>
                  </a:lnTo>
                  <a:lnTo>
                    <a:pt x="207520" y="525549"/>
                  </a:lnTo>
                  <a:lnTo>
                    <a:pt x="259419" y="523767"/>
                  </a:lnTo>
                  <a:lnTo>
                    <a:pt x="311310" y="522663"/>
                  </a:lnTo>
                  <a:lnTo>
                    <a:pt x="363186" y="522277"/>
                  </a:lnTo>
                  <a:lnTo>
                    <a:pt x="415038" y="522648"/>
                  </a:lnTo>
                  <a:lnTo>
                    <a:pt x="466859" y="523815"/>
                  </a:lnTo>
                  <a:lnTo>
                    <a:pt x="518642" y="525819"/>
                  </a:lnTo>
                  <a:lnTo>
                    <a:pt x="570378" y="528698"/>
                  </a:lnTo>
                  <a:lnTo>
                    <a:pt x="622060" y="532493"/>
                  </a:lnTo>
                  <a:lnTo>
                    <a:pt x="673680" y="537242"/>
                  </a:lnTo>
                  <a:lnTo>
                    <a:pt x="725230" y="542985"/>
                  </a:lnTo>
                  <a:lnTo>
                    <a:pt x="553228" y="302578"/>
                  </a:lnTo>
                  <a:lnTo>
                    <a:pt x="495484" y="222787"/>
                  </a:lnTo>
                  <a:lnTo>
                    <a:pt x="437204" y="143479"/>
                  </a:lnTo>
                  <a:lnTo>
                    <a:pt x="407802" y="104065"/>
                  </a:lnTo>
                  <a:lnTo>
                    <a:pt x="378192" y="64840"/>
                  </a:lnTo>
                  <a:lnTo>
                    <a:pt x="343548" y="19415"/>
                  </a:lnTo>
                  <a:lnTo>
                    <a:pt x="334556" y="6501"/>
                  </a:lnTo>
                  <a:lnTo>
                    <a:pt x="330343" y="0"/>
                  </a:lnTo>
                  <a:close/>
                </a:path>
              </a:pathLst>
            </a:custGeom>
            <a:solidFill>
              <a:srgbClr val="EC008C"/>
            </a:solidFill>
          </p:spPr>
          <p:txBody>
            <a:bodyPr wrap="square" lIns="0" tIns="0" rIns="0" bIns="0" rtlCol="0"/>
            <a:lstStyle/>
            <a:p>
              <a:endParaRPr/>
            </a:p>
          </p:txBody>
        </p:sp>
        <p:sp>
          <p:nvSpPr>
            <p:cNvPr id="41" name="object 38">
              <a:extLst>
                <a:ext uri="{FF2B5EF4-FFF2-40B4-BE49-F238E27FC236}">
                  <a16:creationId xmlns:a16="http://schemas.microsoft.com/office/drawing/2014/main" id="{5820ED07-8F09-354A-A294-AC2F2ADEEA71}"/>
                </a:ext>
              </a:extLst>
            </p:cNvPr>
            <p:cNvSpPr/>
            <p:nvPr/>
          </p:nvSpPr>
          <p:spPr>
            <a:xfrm>
              <a:off x="1857505" y="3445892"/>
              <a:ext cx="485140" cy="793115"/>
            </a:xfrm>
            <a:custGeom>
              <a:avLst/>
              <a:gdLst/>
              <a:ahLst/>
              <a:cxnLst/>
              <a:rect l="l" t="t" r="r" b="b"/>
              <a:pathLst>
                <a:path w="485139" h="793114">
                  <a:moveTo>
                    <a:pt x="0" y="0"/>
                  </a:moveTo>
                  <a:lnTo>
                    <a:pt x="484571" y="792630"/>
                  </a:lnTo>
                </a:path>
              </a:pathLst>
            </a:custGeom>
            <a:ln w="27923">
              <a:solidFill>
                <a:srgbClr val="2E3092"/>
              </a:solidFill>
              <a:prstDash val="dash"/>
            </a:ln>
          </p:spPr>
          <p:txBody>
            <a:bodyPr wrap="square" lIns="0" tIns="0" rIns="0" bIns="0" rtlCol="0"/>
            <a:lstStyle/>
            <a:p>
              <a:endParaRPr/>
            </a:p>
          </p:txBody>
        </p:sp>
        <p:sp>
          <p:nvSpPr>
            <p:cNvPr id="42" name="object 39">
              <a:extLst>
                <a:ext uri="{FF2B5EF4-FFF2-40B4-BE49-F238E27FC236}">
                  <a16:creationId xmlns:a16="http://schemas.microsoft.com/office/drawing/2014/main" id="{F67BFDEC-E9DB-2640-97F5-84130CCC5A5E}"/>
                </a:ext>
              </a:extLst>
            </p:cNvPr>
            <p:cNvSpPr/>
            <p:nvPr/>
          </p:nvSpPr>
          <p:spPr>
            <a:xfrm>
              <a:off x="2355923" y="4261166"/>
              <a:ext cx="14604" cy="24130"/>
            </a:xfrm>
            <a:custGeom>
              <a:avLst/>
              <a:gdLst/>
              <a:ahLst/>
              <a:cxnLst/>
              <a:rect l="l" t="t" r="r" b="b"/>
              <a:pathLst>
                <a:path w="14605" h="24129">
                  <a:moveTo>
                    <a:pt x="0" y="0"/>
                  </a:moveTo>
                  <a:lnTo>
                    <a:pt x="14572" y="23832"/>
                  </a:lnTo>
                </a:path>
              </a:pathLst>
            </a:custGeom>
            <a:ln w="27923">
              <a:solidFill>
                <a:srgbClr val="2E3092"/>
              </a:solidFill>
            </a:ln>
          </p:spPr>
          <p:txBody>
            <a:bodyPr wrap="square" lIns="0" tIns="0" rIns="0" bIns="0" rtlCol="0"/>
            <a:lstStyle/>
            <a:p>
              <a:endParaRPr/>
            </a:p>
          </p:txBody>
        </p:sp>
        <p:sp>
          <p:nvSpPr>
            <p:cNvPr id="43" name="object 40">
              <a:extLst>
                <a:ext uri="{FF2B5EF4-FFF2-40B4-BE49-F238E27FC236}">
                  <a16:creationId xmlns:a16="http://schemas.microsoft.com/office/drawing/2014/main" id="{DC438CD1-C3B3-A747-B4CC-9562ED214B4E}"/>
                </a:ext>
              </a:extLst>
            </p:cNvPr>
            <p:cNvSpPr/>
            <p:nvPr/>
          </p:nvSpPr>
          <p:spPr>
            <a:xfrm>
              <a:off x="1815247" y="3376766"/>
              <a:ext cx="25400" cy="12065"/>
            </a:xfrm>
            <a:custGeom>
              <a:avLst/>
              <a:gdLst/>
              <a:ahLst/>
              <a:cxnLst/>
              <a:rect l="l" t="t" r="r" b="b"/>
              <a:pathLst>
                <a:path w="25400" h="12064">
                  <a:moveTo>
                    <a:pt x="0" y="0"/>
                  </a:moveTo>
                  <a:lnTo>
                    <a:pt x="25404" y="11581"/>
                  </a:lnTo>
                </a:path>
              </a:pathLst>
            </a:custGeom>
            <a:ln w="27936">
              <a:solidFill>
                <a:srgbClr val="2E3092"/>
              </a:solidFill>
            </a:ln>
          </p:spPr>
          <p:txBody>
            <a:bodyPr wrap="square" lIns="0" tIns="0" rIns="0" bIns="0" rtlCol="0"/>
            <a:lstStyle/>
            <a:p>
              <a:endParaRPr/>
            </a:p>
          </p:txBody>
        </p:sp>
        <p:sp>
          <p:nvSpPr>
            <p:cNvPr id="44" name="object 41">
              <a:extLst>
                <a:ext uri="{FF2B5EF4-FFF2-40B4-BE49-F238E27FC236}">
                  <a16:creationId xmlns:a16="http://schemas.microsoft.com/office/drawing/2014/main" id="{2069EADA-11AF-D54C-98E8-BAAC8CB5A341}"/>
                </a:ext>
              </a:extLst>
            </p:cNvPr>
            <p:cNvSpPr/>
            <p:nvPr/>
          </p:nvSpPr>
          <p:spPr>
            <a:xfrm>
              <a:off x="3470210" y="4281182"/>
              <a:ext cx="725805" cy="543560"/>
            </a:xfrm>
            <a:custGeom>
              <a:avLst/>
              <a:gdLst/>
              <a:ahLst/>
              <a:cxnLst/>
              <a:rect l="l" t="t" r="r" b="b"/>
              <a:pathLst>
                <a:path w="725804" h="543560">
                  <a:moveTo>
                    <a:pt x="330343" y="0"/>
                  </a:moveTo>
                  <a:lnTo>
                    <a:pt x="54745" y="448763"/>
                  </a:lnTo>
                  <a:lnTo>
                    <a:pt x="0" y="538669"/>
                  </a:lnTo>
                  <a:lnTo>
                    <a:pt x="51853" y="534569"/>
                  </a:lnTo>
                  <a:lnTo>
                    <a:pt x="103729" y="530989"/>
                  </a:lnTo>
                  <a:lnTo>
                    <a:pt x="155621" y="527970"/>
                  </a:lnTo>
                  <a:lnTo>
                    <a:pt x="207520" y="525549"/>
                  </a:lnTo>
                  <a:lnTo>
                    <a:pt x="259419" y="523767"/>
                  </a:lnTo>
                  <a:lnTo>
                    <a:pt x="311310" y="522663"/>
                  </a:lnTo>
                  <a:lnTo>
                    <a:pt x="363186" y="522277"/>
                  </a:lnTo>
                  <a:lnTo>
                    <a:pt x="415038" y="522648"/>
                  </a:lnTo>
                  <a:lnTo>
                    <a:pt x="466860" y="523815"/>
                  </a:lnTo>
                  <a:lnTo>
                    <a:pt x="518642" y="525819"/>
                  </a:lnTo>
                  <a:lnTo>
                    <a:pt x="570378" y="528698"/>
                  </a:lnTo>
                  <a:lnTo>
                    <a:pt x="622060" y="532493"/>
                  </a:lnTo>
                  <a:lnTo>
                    <a:pt x="673680" y="537242"/>
                  </a:lnTo>
                  <a:lnTo>
                    <a:pt x="725230" y="542985"/>
                  </a:lnTo>
                  <a:lnTo>
                    <a:pt x="553229" y="302578"/>
                  </a:lnTo>
                  <a:lnTo>
                    <a:pt x="495484" y="222787"/>
                  </a:lnTo>
                  <a:lnTo>
                    <a:pt x="437205" y="143479"/>
                  </a:lnTo>
                  <a:lnTo>
                    <a:pt x="407803" y="104065"/>
                  </a:lnTo>
                  <a:lnTo>
                    <a:pt x="378193" y="64840"/>
                  </a:lnTo>
                  <a:lnTo>
                    <a:pt x="343562" y="19415"/>
                  </a:lnTo>
                  <a:lnTo>
                    <a:pt x="334566" y="6501"/>
                  </a:lnTo>
                  <a:lnTo>
                    <a:pt x="330343" y="0"/>
                  </a:lnTo>
                  <a:close/>
                </a:path>
              </a:pathLst>
            </a:custGeom>
            <a:solidFill>
              <a:srgbClr val="EC008C"/>
            </a:solidFill>
          </p:spPr>
          <p:txBody>
            <a:bodyPr wrap="square" lIns="0" tIns="0" rIns="0" bIns="0" rtlCol="0"/>
            <a:lstStyle/>
            <a:p>
              <a:endParaRPr/>
            </a:p>
          </p:txBody>
        </p:sp>
        <p:sp>
          <p:nvSpPr>
            <p:cNvPr id="45" name="object 42">
              <a:extLst>
                <a:ext uri="{FF2B5EF4-FFF2-40B4-BE49-F238E27FC236}">
                  <a16:creationId xmlns:a16="http://schemas.microsoft.com/office/drawing/2014/main" id="{D253927B-3BFD-1A45-9CF9-5E8F3084BA71}"/>
                </a:ext>
              </a:extLst>
            </p:cNvPr>
            <p:cNvSpPr/>
            <p:nvPr/>
          </p:nvSpPr>
          <p:spPr>
            <a:xfrm>
              <a:off x="1890262" y="3410940"/>
              <a:ext cx="1860550" cy="847725"/>
            </a:xfrm>
            <a:custGeom>
              <a:avLst/>
              <a:gdLst/>
              <a:ahLst/>
              <a:cxnLst/>
              <a:rect l="l" t="t" r="r" b="b"/>
              <a:pathLst>
                <a:path w="1860550" h="847725">
                  <a:moveTo>
                    <a:pt x="0" y="0"/>
                  </a:moveTo>
                  <a:lnTo>
                    <a:pt x="1860089" y="847364"/>
                  </a:lnTo>
                </a:path>
              </a:pathLst>
            </a:custGeom>
            <a:ln w="27936">
              <a:solidFill>
                <a:srgbClr val="2E3092"/>
              </a:solidFill>
              <a:prstDash val="dash"/>
            </a:ln>
          </p:spPr>
          <p:txBody>
            <a:bodyPr wrap="square" lIns="0" tIns="0" rIns="0" bIns="0" rtlCol="0"/>
            <a:lstStyle/>
            <a:p>
              <a:endParaRPr/>
            </a:p>
          </p:txBody>
        </p:sp>
        <p:sp>
          <p:nvSpPr>
            <p:cNvPr id="46" name="object 43">
              <a:extLst>
                <a:ext uri="{FF2B5EF4-FFF2-40B4-BE49-F238E27FC236}">
                  <a16:creationId xmlns:a16="http://schemas.microsoft.com/office/drawing/2014/main" id="{E209919F-0FCF-3940-9E49-B930141C1A2B}"/>
                </a:ext>
              </a:extLst>
            </p:cNvPr>
            <p:cNvSpPr/>
            <p:nvPr/>
          </p:nvSpPr>
          <p:spPr>
            <a:xfrm>
              <a:off x="3775151" y="4269610"/>
              <a:ext cx="25400" cy="12065"/>
            </a:xfrm>
            <a:custGeom>
              <a:avLst/>
              <a:gdLst/>
              <a:ahLst/>
              <a:cxnLst/>
              <a:rect l="l" t="t" r="r" b="b"/>
              <a:pathLst>
                <a:path w="25400" h="12064">
                  <a:moveTo>
                    <a:pt x="0" y="0"/>
                  </a:moveTo>
                  <a:lnTo>
                    <a:pt x="25404" y="11567"/>
                  </a:lnTo>
                </a:path>
              </a:pathLst>
            </a:custGeom>
            <a:ln w="27936">
              <a:solidFill>
                <a:srgbClr val="2E3092"/>
              </a:solidFill>
            </a:ln>
          </p:spPr>
          <p:txBody>
            <a:bodyPr wrap="square" lIns="0" tIns="0" rIns="0" bIns="0" rtlCol="0"/>
            <a:lstStyle/>
            <a:p>
              <a:endParaRPr/>
            </a:p>
          </p:txBody>
        </p:sp>
        <p:sp>
          <p:nvSpPr>
            <p:cNvPr id="47" name="object 44">
              <a:extLst>
                <a:ext uri="{FF2B5EF4-FFF2-40B4-BE49-F238E27FC236}">
                  <a16:creationId xmlns:a16="http://schemas.microsoft.com/office/drawing/2014/main" id="{DEE1B2D7-5F68-E147-9B91-B059E77A5D20}"/>
                </a:ext>
              </a:extLst>
            </p:cNvPr>
            <p:cNvSpPr/>
            <p:nvPr/>
          </p:nvSpPr>
          <p:spPr>
            <a:xfrm>
              <a:off x="2721246" y="3418690"/>
              <a:ext cx="10795" cy="26034"/>
            </a:xfrm>
            <a:custGeom>
              <a:avLst/>
              <a:gdLst/>
              <a:ahLst/>
              <a:cxnLst/>
              <a:rect l="l" t="t" r="r" b="b"/>
              <a:pathLst>
                <a:path w="10794" h="26035">
                  <a:moveTo>
                    <a:pt x="10189" y="0"/>
                  </a:moveTo>
                  <a:lnTo>
                    <a:pt x="0" y="26011"/>
                  </a:lnTo>
                </a:path>
              </a:pathLst>
            </a:custGeom>
            <a:ln w="27920">
              <a:solidFill>
                <a:srgbClr val="2E3092"/>
              </a:solidFill>
            </a:ln>
          </p:spPr>
          <p:txBody>
            <a:bodyPr wrap="square" lIns="0" tIns="0" rIns="0" bIns="0" rtlCol="0"/>
            <a:lstStyle/>
            <a:p>
              <a:endParaRPr/>
            </a:p>
          </p:txBody>
        </p:sp>
        <p:sp>
          <p:nvSpPr>
            <p:cNvPr id="48" name="object 45">
              <a:extLst>
                <a:ext uri="{FF2B5EF4-FFF2-40B4-BE49-F238E27FC236}">
                  <a16:creationId xmlns:a16="http://schemas.microsoft.com/office/drawing/2014/main" id="{9306E22E-702A-0D45-BE3D-9CCE86D6E590}"/>
                </a:ext>
              </a:extLst>
            </p:cNvPr>
            <p:cNvSpPr/>
            <p:nvPr/>
          </p:nvSpPr>
          <p:spPr>
            <a:xfrm>
              <a:off x="2409453" y="3499562"/>
              <a:ext cx="290830" cy="741045"/>
            </a:xfrm>
            <a:custGeom>
              <a:avLst/>
              <a:gdLst/>
              <a:ahLst/>
              <a:cxnLst/>
              <a:rect l="l" t="t" r="r" b="b"/>
              <a:pathLst>
                <a:path w="290830" h="741045">
                  <a:moveTo>
                    <a:pt x="290282" y="0"/>
                  </a:moveTo>
                  <a:lnTo>
                    <a:pt x="0" y="740675"/>
                  </a:lnTo>
                </a:path>
              </a:pathLst>
            </a:custGeom>
            <a:ln w="27920">
              <a:solidFill>
                <a:srgbClr val="2E3092"/>
              </a:solidFill>
              <a:prstDash val="dash"/>
            </a:ln>
          </p:spPr>
          <p:txBody>
            <a:bodyPr wrap="square" lIns="0" tIns="0" rIns="0" bIns="0" rtlCol="0"/>
            <a:lstStyle/>
            <a:p>
              <a:endParaRPr/>
            </a:p>
          </p:txBody>
        </p:sp>
        <p:sp>
          <p:nvSpPr>
            <p:cNvPr id="49" name="object 46">
              <a:extLst>
                <a:ext uri="{FF2B5EF4-FFF2-40B4-BE49-F238E27FC236}">
                  <a16:creationId xmlns:a16="http://schemas.microsoft.com/office/drawing/2014/main" id="{CA0D8EA9-E744-7F4A-B2D3-D6CAE75F7D80}"/>
                </a:ext>
              </a:extLst>
            </p:cNvPr>
            <p:cNvSpPr/>
            <p:nvPr/>
          </p:nvSpPr>
          <p:spPr>
            <a:xfrm>
              <a:off x="2388516" y="4267661"/>
              <a:ext cx="10795" cy="26034"/>
            </a:xfrm>
            <a:custGeom>
              <a:avLst/>
              <a:gdLst/>
              <a:ahLst/>
              <a:cxnLst/>
              <a:rect l="l" t="t" r="r" b="b"/>
              <a:pathLst>
                <a:path w="10794" h="26035">
                  <a:moveTo>
                    <a:pt x="10189" y="0"/>
                  </a:moveTo>
                  <a:lnTo>
                    <a:pt x="0" y="26012"/>
                  </a:lnTo>
                </a:path>
              </a:pathLst>
            </a:custGeom>
            <a:ln w="27920">
              <a:solidFill>
                <a:srgbClr val="2E3092"/>
              </a:solidFill>
            </a:ln>
          </p:spPr>
          <p:txBody>
            <a:bodyPr wrap="square" lIns="0" tIns="0" rIns="0" bIns="0" rtlCol="0"/>
            <a:lstStyle/>
            <a:p>
              <a:endParaRPr/>
            </a:p>
          </p:txBody>
        </p:sp>
        <p:sp>
          <p:nvSpPr>
            <p:cNvPr id="50" name="object 47">
              <a:extLst>
                <a:ext uri="{FF2B5EF4-FFF2-40B4-BE49-F238E27FC236}">
                  <a16:creationId xmlns:a16="http://schemas.microsoft.com/office/drawing/2014/main" id="{4F3A7C4C-38F3-F043-9CC2-6C9A18ED632C}"/>
                </a:ext>
              </a:extLst>
            </p:cNvPr>
            <p:cNvSpPr/>
            <p:nvPr/>
          </p:nvSpPr>
          <p:spPr>
            <a:xfrm>
              <a:off x="4054213" y="3356643"/>
              <a:ext cx="21590" cy="17780"/>
            </a:xfrm>
            <a:custGeom>
              <a:avLst/>
              <a:gdLst/>
              <a:ahLst/>
              <a:cxnLst/>
              <a:rect l="l" t="t" r="r" b="b"/>
              <a:pathLst>
                <a:path w="21589" h="17779">
                  <a:moveTo>
                    <a:pt x="0" y="0"/>
                  </a:moveTo>
                  <a:lnTo>
                    <a:pt x="21552" y="17755"/>
                  </a:lnTo>
                </a:path>
              </a:pathLst>
            </a:custGeom>
            <a:ln w="27930">
              <a:solidFill>
                <a:srgbClr val="2E3092"/>
              </a:solidFill>
            </a:ln>
          </p:spPr>
          <p:txBody>
            <a:bodyPr wrap="square" lIns="0" tIns="0" rIns="0" bIns="0" rtlCol="0"/>
            <a:lstStyle/>
            <a:p>
              <a:endParaRPr/>
            </a:p>
          </p:txBody>
        </p:sp>
        <p:sp>
          <p:nvSpPr>
            <p:cNvPr id="51" name="object 48">
              <a:extLst>
                <a:ext uri="{FF2B5EF4-FFF2-40B4-BE49-F238E27FC236}">
                  <a16:creationId xmlns:a16="http://schemas.microsoft.com/office/drawing/2014/main" id="{79E8895F-F189-7C4F-8683-E9BDA8A25EDC}"/>
                </a:ext>
              </a:extLst>
            </p:cNvPr>
            <p:cNvSpPr/>
            <p:nvPr/>
          </p:nvSpPr>
          <p:spPr>
            <a:xfrm>
              <a:off x="4867714" y="4288058"/>
              <a:ext cx="725805" cy="543560"/>
            </a:xfrm>
            <a:custGeom>
              <a:avLst/>
              <a:gdLst/>
              <a:ahLst/>
              <a:cxnLst/>
              <a:rect l="l" t="t" r="r" b="b"/>
              <a:pathLst>
                <a:path w="725804" h="543560">
                  <a:moveTo>
                    <a:pt x="330357" y="0"/>
                  </a:moveTo>
                  <a:lnTo>
                    <a:pt x="54746" y="448772"/>
                  </a:lnTo>
                  <a:lnTo>
                    <a:pt x="0" y="538683"/>
                  </a:lnTo>
                  <a:lnTo>
                    <a:pt x="51853" y="534586"/>
                  </a:lnTo>
                  <a:lnTo>
                    <a:pt x="103730" y="531009"/>
                  </a:lnTo>
                  <a:lnTo>
                    <a:pt x="155622" y="527991"/>
                  </a:lnTo>
                  <a:lnTo>
                    <a:pt x="207523" y="525571"/>
                  </a:lnTo>
                  <a:lnTo>
                    <a:pt x="259423" y="523790"/>
                  </a:lnTo>
                  <a:lnTo>
                    <a:pt x="311316" y="522687"/>
                  </a:lnTo>
                  <a:lnTo>
                    <a:pt x="363193" y="522301"/>
                  </a:lnTo>
                  <a:lnTo>
                    <a:pt x="415047" y="522672"/>
                  </a:lnTo>
                  <a:lnTo>
                    <a:pt x="466870" y="523839"/>
                  </a:lnTo>
                  <a:lnTo>
                    <a:pt x="518654" y="525842"/>
                  </a:lnTo>
                  <a:lnTo>
                    <a:pt x="570391" y="528719"/>
                  </a:lnTo>
                  <a:lnTo>
                    <a:pt x="622073" y="532512"/>
                  </a:lnTo>
                  <a:lnTo>
                    <a:pt x="673694" y="537259"/>
                  </a:lnTo>
                  <a:lnTo>
                    <a:pt x="725244" y="542999"/>
                  </a:lnTo>
                  <a:lnTo>
                    <a:pt x="553249" y="302595"/>
                  </a:lnTo>
                  <a:lnTo>
                    <a:pt x="495502" y="222804"/>
                  </a:lnTo>
                  <a:lnTo>
                    <a:pt x="437220" y="143493"/>
                  </a:lnTo>
                  <a:lnTo>
                    <a:pt x="407817" y="104075"/>
                  </a:lnTo>
                  <a:lnTo>
                    <a:pt x="378207" y="64846"/>
                  </a:lnTo>
                  <a:lnTo>
                    <a:pt x="343570" y="19423"/>
                  </a:lnTo>
                  <a:lnTo>
                    <a:pt x="334578" y="6509"/>
                  </a:lnTo>
                  <a:lnTo>
                    <a:pt x="330357" y="0"/>
                  </a:lnTo>
                  <a:close/>
                </a:path>
              </a:pathLst>
            </a:custGeom>
            <a:solidFill>
              <a:srgbClr val="EC008C"/>
            </a:solidFill>
          </p:spPr>
          <p:txBody>
            <a:bodyPr wrap="square" lIns="0" tIns="0" rIns="0" bIns="0" rtlCol="0"/>
            <a:lstStyle/>
            <a:p>
              <a:endParaRPr/>
            </a:p>
          </p:txBody>
        </p:sp>
        <p:sp>
          <p:nvSpPr>
            <p:cNvPr id="52" name="object 49">
              <a:extLst>
                <a:ext uri="{FF2B5EF4-FFF2-40B4-BE49-F238E27FC236}">
                  <a16:creationId xmlns:a16="http://schemas.microsoft.com/office/drawing/2014/main" id="{3C544A3F-D871-AC4C-801A-7787B8D807C4}"/>
                </a:ext>
              </a:extLst>
            </p:cNvPr>
            <p:cNvSpPr/>
            <p:nvPr/>
          </p:nvSpPr>
          <p:spPr>
            <a:xfrm>
              <a:off x="4120516" y="3411268"/>
              <a:ext cx="1052195" cy="866775"/>
            </a:xfrm>
            <a:custGeom>
              <a:avLst/>
              <a:gdLst/>
              <a:ahLst/>
              <a:cxnLst/>
              <a:rect l="l" t="t" r="r" b="b"/>
              <a:pathLst>
                <a:path w="1052195" h="866775">
                  <a:moveTo>
                    <a:pt x="0" y="0"/>
                  </a:moveTo>
                  <a:lnTo>
                    <a:pt x="1051623" y="866433"/>
                  </a:lnTo>
                </a:path>
              </a:pathLst>
            </a:custGeom>
            <a:ln w="27930">
              <a:solidFill>
                <a:srgbClr val="2E3092"/>
              </a:solidFill>
              <a:prstDash val="dash"/>
            </a:ln>
          </p:spPr>
          <p:txBody>
            <a:bodyPr wrap="square" lIns="0" tIns="0" rIns="0" bIns="0" rtlCol="0"/>
            <a:lstStyle/>
            <a:p>
              <a:endParaRPr/>
            </a:p>
          </p:txBody>
        </p:sp>
        <p:sp>
          <p:nvSpPr>
            <p:cNvPr id="53" name="object 50">
              <a:extLst>
                <a:ext uri="{FF2B5EF4-FFF2-40B4-BE49-F238E27FC236}">
                  <a16:creationId xmlns:a16="http://schemas.microsoft.com/office/drawing/2014/main" id="{02245F74-5C56-3D4B-AE90-1948AFF8096F}"/>
                </a:ext>
              </a:extLst>
            </p:cNvPr>
            <p:cNvSpPr/>
            <p:nvPr/>
          </p:nvSpPr>
          <p:spPr>
            <a:xfrm>
              <a:off x="5194528" y="4296131"/>
              <a:ext cx="21590" cy="17780"/>
            </a:xfrm>
            <a:custGeom>
              <a:avLst/>
              <a:gdLst/>
              <a:ahLst/>
              <a:cxnLst/>
              <a:rect l="l" t="t" r="r" b="b"/>
              <a:pathLst>
                <a:path w="21589" h="17779">
                  <a:moveTo>
                    <a:pt x="0" y="0"/>
                  </a:moveTo>
                  <a:lnTo>
                    <a:pt x="21552" y="17755"/>
                  </a:lnTo>
                </a:path>
              </a:pathLst>
            </a:custGeom>
            <a:ln w="27930">
              <a:solidFill>
                <a:srgbClr val="2E3092"/>
              </a:solidFill>
            </a:ln>
          </p:spPr>
          <p:txBody>
            <a:bodyPr wrap="square" lIns="0" tIns="0" rIns="0" bIns="0" rtlCol="0"/>
            <a:lstStyle/>
            <a:p>
              <a:endParaRPr/>
            </a:p>
          </p:txBody>
        </p:sp>
        <p:sp>
          <p:nvSpPr>
            <p:cNvPr id="54" name="object 51">
              <a:extLst>
                <a:ext uri="{FF2B5EF4-FFF2-40B4-BE49-F238E27FC236}">
                  <a16:creationId xmlns:a16="http://schemas.microsoft.com/office/drawing/2014/main" id="{5FB70DD3-23CF-1949-9867-7184C6C9E326}"/>
                </a:ext>
              </a:extLst>
            </p:cNvPr>
            <p:cNvSpPr/>
            <p:nvPr/>
          </p:nvSpPr>
          <p:spPr>
            <a:xfrm>
              <a:off x="4864815" y="3364364"/>
              <a:ext cx="21590" cy="18415"/>
            </a:xfrm>
            <a:custGeom>
              <a:avLst/>
              <a:gdLst/>
              <a:ahLst/>
              <a:cxnLst/>
              <a:rect l="l" t="t" r="r" b="b"/>
              <a:pathLst>
                <a:path w="21589" h="18414">
                  <a:moveTo>
                    <a:pt x="21328" y="0"/>
                  </a:moveTo>
                  <a:lnTo>
                    <a:pt x="0" y="18021"/>
                  </a:lnTo>
                </a:path>
              </a:pathLst>
            </a:custGeom>
            <a:ln w="27930">
              <a:solidFill>
                <a:srgbClr val="2E3092"/>
              </a:solidFill>
            </a:ln>
          </p:spPr>
          <p:txBody>
            <a:bodyPr wrap="square" lIns="0" tIns="0" rIns="0" bIns="0" rtlCol="0"/>
            <a:lstStyle/>
            <a:p>
              <a:endParaRPr/>
            </a:p>
          </p:txBody>
        </p:sp>
        <p:sp>
          <p:nvSpPr>
            <p:cNvPr id="55" name="object 52">
              <a:extLst>
                <a:ext uri="{FF2B5EF4-FFF2-40B4-BE49-F238E27FC236}">
                  <a16:creationId xmlns:a16="http://schemas.microsoft.com/office/drawing/2014/main" id="{5974DA08-6A44-F344-9727-F9FC44165E91}"/>
                </a:ext>
              </a:extLst>
            </p:cNvPr>
            <p:cNvSpPr/>
            <p:nvPr/>
          </p:nvSpPr>
          <p:spPr>
            <a:xfrm>
              <a:off x="3842761" y="3417611"/>
              <a:ext cx="980440" cy="828040"/>
            </a:xfrm>
            <a:custGeom>
              <a:avLst/>
              <a:gdLst/>
              <a:ahLst/>
              <a:cxnLst/>
              <a:rect l="l" t="t" r="r" b="b"/>
              <a:pathLst>
                <a:path w="980439" h="828039">
                  <a:moveTo>
                    <a:pt x="980323" y="0"/>
                  </a:moveTo>
                  <a:lnTo>
                    <a:pt x="0" y="827932"/>
                  </a:lnTo>
                </a:path>
              </a:pathLst>
            </a:custGeom>
            <a:ln w="27930">
              <a:solidFill>
                <a:srgbClr val="2E3092"/>
              </a:solidFill>
              <a:prstDash val="dash"/>
            </a:ln>
          </p:spPr>
          <p:txBody>
            <a:bodyPr wrap="square" lIns="0" tIns="0" rIns="0" bIns="0" rtlCol="0"/>
            <a:lstStyle/>
            <a:p>
              <a:endParaRPr/>
            </a:p>
          </p:txBody>
        </p:sp>
        <p:sp>
          <p:nvSpPr>
            <p:cNvPr id="56" name="object 53">
              <a:extLst>
                <a:ext uri="{FF2B5EF4-FFF2-40B4-BE49-F238E27FC236}">
                  <a16:creationId xmlns:a16="http://schemas.microsoft.com/office/drawing/2014/main" id="{3B665C88-8EF7-C940-A92B-CB516541D85B}"/>
                </a:ext>
              </a:extLst>
            </p:cNvPr>
            <p:cNvSpPr/>
            <p:nvPr/>
          </p:nvSpPr>
          <p:spPr>
            <a:xfrm>
              <a:off x="3800564" y="4263157"/>
              <a:ext cx="21590" cy="18415"/>
            </a:xfrm>
            <a:custGeom>
              <a:avLst/>
              <a:gdLst/>
              <a:ahLst/>
              <a:cxnLst/>
              <a:rect l="l" t="t" r="r" b="b"/>
              <a:pathLst>
                <a:path w="21589" h="18414">
                  <a:moveTo>
                    <a:pt x="21328" y="0"/>
                  </a:moveTo>
                  <a:lnTo>
                    <a:pt x="0" y="18021"/>
                  </a:lnTo>
                </a:path>
              </a:pathLst>
            </a:custGeom>
            <a:ln w="27930">
              <a:solidFill>
                <a:srgbClr val="2E3092"/>
              </a:solidFill>
            </a:ln>
          </p:spPr>
          <p:txBody>
            <a:bodyPr wrap="square" lIns="0" tIns="0" rIns="0" bIns="0" rtlCol="0"/>
            <a:lstStyle/>
            <a:p>
              <a:endParaRPr/>
            </a:p>
          </p:txBody>
        </p:sp>
        <p:sp>
          <p:nvSpPr>
            <p:cNvPr id="57" name="object 54">
              <a:extLst>
                <a:ext uri="{FF2B5EF4-FFF2-40B4-BE49-F238E27FC236}">
                  <a16:creationId xmlns:a16="http://schemas.microsoft.com/office/drawing/2014/main" id="{A03387EF-C01A-3043-AD98-83D7A7033049}"/>
                </a:ext>
              </a:extLst>
            </p:cNvPr>
            <p:cNvSpPr/>
            <p:nvPr/>
          </p:nvSpPr>
          <p:spPr>
            <a:xfrm>
              <a:off x="6047620" y="3418690"/>
              <a:ext cx="19685" cy="20320"/>
            </a:xfrm>
            <a:custGeom>
              <a:avLst/>
              <a:gdLst/>
              <a:ahLst/>
              <a:cxnLst/>
              <a:rect l="l" t="t" r="r" b="b"/>
              <a:pathLst>
                <a:path w="19685" h="20320">
                  <a:moveTo>
                    <a:pt x="19234" y="0"/>
                  </a:moveTo>
                  <a:lnTo>
                    <a:pt x="0" y="20242"/>
                  </a:lnTo>
                </a:path>
              </a:pathLst>
            </a:custGeom>
            <a:ln w="27927">
              <a:solidFill>
                <a:srgbClr val="2E3092"/>
              </a:solidFill>
            </a:ln>
          </p:spPr>
          <p:txBody>
            <a:bodyPr wrap="square" lIns="0" tIns="0" rIns="0" bIns="0" rtlCol="0"/>
            <a:lstStyle/>
            <a:p>
              <a:endParaRPr/>
            </a:p>
          </p:txBody>
        </p:sp>
        <p:sp>
          <p:nvSpPr>
            <p:cNvPr id="58" name="object 55">
              <a:extLst>
                <a:ext uri="{FF2B5EF4-FFF2-40B4-BE49-F238E27FC236}">
                  <a16:creationId xmlns:a16="http://schemas.microsoft.com/office/drawing/2014/main" id="{D96F6263-83C3-284E-8EC8-CE00EC7D6617}"/>
                </a:ext>
              </a:extLst>
            </p:cNvPr>
            <p:cNvSpPr/>
            <p:nvPr/>
          </p:nvSpPr>
          <p:spPr>
            <a:xfrm>
              <a:off x="5254657" y="3479638"/>
              <a:ext cx="754380" cy="793750"/>
            </a:xfrm>
            <a:custGeom>
              <a:avLst/>
              <a:gdLst/>
              <a:ahLst/>
              <a:cxnLst/>
              <a:rect l="l" t="t" r="r" b="b"/>
              <a:pathLst>
                <a:path w="754379" h="793750">
                  <a:moveTo>
                    <a:pt x="754278" y="0"/>
                  </a:moveTo>
                  <a:lnTo>
                    <a:pt x="0" y="793663"/>
                  </a:lnTo>
                </a:path>
              </a:pathLst>
            </a:custGeom>
            <a:ln w="27927">
              <a:solidFill>
                <a:srgbClr val="2E3092"/>
              </a:solidFill>
              <a:prstDash val="dash"/>
            </a:ln>
          </p:spPr>
          <p:txBody>
            <a:bodyPr wrap="square" lIns="0" tIns="0" rIns="0" bIns="0" rtlCol="0"/>
            <a:lstStyle/>
            <a:p>
              <a:endParaRPr/>
            </a:p>
          </p:txBody>
        </p:sp>
        <p:sp>
          <p:nvSpPr>
            <p:cNvPr id="59" name="object 56">
              <a:extLst>
                <a:ext uri="{FF2B5EF4-FFF2-40B4-BE49-F238E27FC236}">
                  <a16:creationId xmlns:a16="http://schemas.microsoft.com/office/drawing/2014/main" id="{E61C6AAB-8674-1A47-9D12-C35DF8DD72E1}"/>
                </a:ext>
              </a:extLst>
            </p:cNvPr>
            <p:cNvSpPr/>
            <p:nvPr/>
          </p:nvSpPr>
          <p:spPr>
            <a:xfrm>
              <a:off x="5216078" y="4293649"/>
              <a:ext cx="19685" cy="20320"/>
            </a:xfrm>
            <a:custGeom>
              <a:avLst/>
              <a:gdLst/>
              <a:ahLst/>
              <a:cxnLst/>
              <a:rect l="l" t="t" r="r" b="b"/>
              <a:pathLst>
                <a:path w="19685" h="20320">
                  <a:moveTo>
                    <a:pt x="19234" y="0"/>
                  </a:moveTo>
                  <a:lnTo>
                    <a:pt x="0" y="20242"/>
                  </a:lnTo>
                </a:path>
              </a:pathLst>
            </a:custGeom>
            <a:ln w="27927">
              <a:solidFill>
                <a:srgbClr val="2E3092"/>
              </a:solidFill>
            </a:ln>
          </p:spPr>
          <p:txBody>
            <a:bodyPr wrap="square" lIns="0" tIns="0" rIns="0" bIns="0" rtlCol="0"/>
            <a:lstStyle/>
            <a:p>
              <a:endParaRPr/>
            </a:p>
          </p:txBody>
        </p:sp>
        <p:sp>
          <p:nvSpPr>
            <p:cNvPr id="60" name="object 57">
              <a:extLst>
                <a:ext uri="{FF2B5EF4-FFF2-40B4-BE49-F238E27FC236}">
                  <a16:creationId xmlns:a16="http://schemas.microsoft.com/office/drawing/2014/main" id="{E308A0EE-ED54-5F4B-8D8F-F8154832AA21}"/>
                </a:ext>
              </a:extLst>
            </p:cNvPr>
            <p:cNvSpPr/>
            <p:nvPr/>
          </p:nvSpPr>
          <p:spPr>
            <a:xfrm>
              <a:off x="5180556" y="3358158"/>
              <a:ext cx="24130" cy="15240"/>
            </a:xfrm>
            <a:custGeom>
              <a:avLst/>
              <a:gdLst/>
              <a:ahLst/>
              <a:cxnLst/>
              <a:rect l="l" t="t" r="r" b="b"/>
              <a:pathLst>
                <a:path w="24129" h="15239">
                  <a:moveTo>
                    <a:pt x="0" y="0"/>
                  </a:moveTo>
                  <a:lnTo>
                    <a:pt x="23645" y="14849"/>
                  </a:lnTo>
                </a:path>
              </a:pathLst>
            </a:custGeom>
            <a:ln w="27933">
              <a:solidFill>
                <a:srgbClr val="2E3092"/>
              </a:solidFill>
            </a:ln>
          </p:spPr>
          <p:txBody>
            <a:bodyPr wrap="square" lIns="0" tIns="0" rIns="0" bIns="0" rtlCol="0"/>
            <a:lstStyle/>
            <a:p>
              <a:endParaRPr/>
            </a:p>
          </p:txBody>
        </p:sp>
        <p:sp>
          <p:nvSpPr>
            <p:cNvPr id="61" name="object 58">
              <a:extLst>
                <a:ext uri="{FF2B5EF4-FFF2-40B4-BE49-F238E27FC236}">
                  <a16:creationId xmlns:a16="http://schemas.microsoft.com/office/drawing/2014/main" id="{9B6AD2FD-301B-0A43-A5A1-00FDC64DEADB}"/>
                </a:ext>
              </a:extLst>
            </p:cNvPr>
            <p:cNvSpPr/>
            <p:nvPr/>
          </p:nvSpPr>
          <p:spPr>
            <a:xfrm>
              <a:off x="6332191" y="4288058"/>
              <a:ext cx="725805" cy="543560"/>
            </a:xfrm>
            <a:custGeom>
              <a:avLst/>
              <a:gdLst/>
              <a:ahLst/>
              <a:cxnLst/>
              <a:rect l="l" t="t" r="r" b="b"/>
              <a:pathLst>
                <a:path w="725804" h="543560">
                  <a:moveTo>
                    <a:pt x="330301" y="0"/>
                  </a:moveTo>
                  <a:lnTo>
                    <a:pt x="54727" y="448763"/>
                  </a:lnTo>
                  <a:lnTo>
                    <a:pt x="0" y="538669"/>
                  </a:lnTo>
                  <a:lnTo>
                    <a:pt x="51847" y="534569"/>
                  </a:lnTo>
                  <a:lnTo>
                    <a:pt x="103719" y="530989"/>
                  </a:lnTo>
                  <a:lnTo>
                    <a:pt x="155606" y="527970"/>
                  </a:lnTo>
                  <a:lnTo>
                    <a:pt x="207502" y="525549"/>
                  </a:lnTo>
                  <a:lnTo>
                    <a:pt x="259398" y="523767"/>
                  </a:lnTo>
                  <a:lnTo>
                    <a:pt x="311287" y="522663"/>
                  </a:lnTo>
                  <a:lnTo>
                    <a:pt x="363161" y="522277"/>
                  </a:lnTo>
                  <a:lnTo>
                    <a:pt x="415012" y="522648"/>
                  </a:lnTo>
                  <a:lnTo>
                    <a:pt x="466833" y="523815"/>
                  </a:lnTo>
                  <a:lnTo>
                    <a:pt x="518614" y="525819"/>
                  </a:lnTo>
                  <a:lnTo>
                    <a:pt x="570350" y="528698"/>
                  </a:lnTo>
                  <a:lnTo>
                    <a:pt x="622032" y="532493"/>
                  </a:lnTo>
                  <a:lnTo>
                    <a:pt x="673652" y="537242"/>
                  </a:lnTo>
                  <a:lnTo>
                    <a:pt x="725203" y="542985"/>
                  </a:lnTo>
                  <a:lnTo>
                    <a:pt x="553207" y="302578"/>
                  </a:lnTo>
                  <a:lnTo>
                    <a:pt x="495462" y="222787"/>
                  </a:lnTo>
                  <a:lnTo>
                    <a:pt x="437184" y="143479"/>
                  </a:lnTo>
                  <a:lnTo>
                    <a:pt x="407783" y="104065"/>
                  </a:lnTo>
                  <a:lnTo>
                    <a:pt x="378175" y="64840"/>
                  </a:lnTo>
                  <a:lnTo>
                    <a:pt x="343525" y="19415"/>
                  </a:lnTo>
                  <a:lnTo>
                    <a:pt x="334522" y="6501"/>
                  </a:lnTo>
                  <a:lnTo>
                    <a:pt x="330301" y="0"/>
                  </a:lnTo>
                  <a:close/>
                </a:path>
              </a:pathLst>
            </a:custGeom>
            <a:solidFill>
              <a:srgbClr val="EC008C"/>
            </a:solidFill>
          </p:spPr>
          <p:txBody>
            <a:bodyPr wrap="square" lIns="0" tIns="0" rIns="0" bIns="0" rtlCol="0"/>
            <a:lstStyle/>
            <a:p>
              <a:endParaRPr/>
            </a:p>
          </p:txBody>
        </p:sp>
        <p:sp>
          <p:nvSpPr>
            <p:cNvPr id="62" name="object 59">
              <a:extLst>
                <a:ext uri="{FF2B5EF4-FFF2-40B4-BE49-F238E27FC236}">
                  <a16:creationId xmlns:a16="http://schemas.microsoft.com/office/drawing/2014/main" id="{AB02A3B2-1A57-6743-BEF3-B17D196695BB}"/>
                </a:ext>
              </a:extLst>
            </p:cNvPr>
            <p:cNvSpPr/>
            <p:nvPr/>
          </p:nvSpPr>
          <p:spPr>
            <a:xfrm>
              <a:off x="5250484" y="3402039"/>
              <a:ext cx="1365250" cy="857250"/>
            </a:xfrm>
            <a:custGeom>
              <a:avLst/>
              <a:gdLst/>
              <a:ahLst/>
              <a:cxnLst/>
              <a:rect l="l" t="t" r="r" b="b"/>
              <a:pathLst>
                <a:path w="1365250" h="857250">
                  <a:moveTo>
                    <a:pt x="0" y="0"/>
                  </a:moveTo>
                  <a:lnTo>
                    <a:pt x="1365217" y="856654"/>
                  </a:lnTo>
                </a:path>
              </a:pathLst>
            </a:custGeom>
            <a:ln w="27933">
              <a:solidFill>
                <a:srgbClr val="2E3092"/>
              </a:solidFill>
              <a:prstDash val="dash"/>
            </a:ln>
          </p:spPr>
          <p:txBody>
            <a:bodyPr wrap="square" lIns="0" tIns="0" rIns="0" bIns="0" rtlCol="0"/>
            <a:lstStyle/>
            <a:p>
              <a:endParaRPr/>
            </a:p>
          </p:txBody>
        </p:sp>
        <p:sp>
          <p:nvSpPr>
            <p:cNvPr id="63" name="object 60">
              <a:extLst>
                <a:ext uri="{FF2B5EF4-FFF2-40B4-BE49-F238E27FC236}">
                  <a16:creationId xmlns:a16="http://schemas.microsoft.com/office/drawing/2014/main" id="{73B9032E-CFF1-6244-B6E8-86059C998B4A}"/>
                </a:ext>
              </a:extLst>
            </p:cNvPr>
            <p:cNvSpPr/>
            <p:nvPr/>
          </p:nvSpPr>
          <p:spPr>
            <a:xfrm>
              <a:off x="6638843" y="4273212"/>
              <a:ext cx="24130" cy="15240"/>
            </a:xfrm>
            <a:custGeom>
              <a:avLst/>
              <a:gdLst/>
              <a:ahLst/>
              <a:cxnLst/>
              <a:rect l="l" t="t" r="r" b="b"/>
              <a:pathLst>
                <a:path w="24129" h="15239">
                  <a:moveTo>
                    <a:pt x="0" y="0"/>
                  </a:moveTo>
                  <a:lnTo>
                    <a:pt x="23645" y="14850"/>
                  </a:lnTo>
                </a:path>
              </a:pathLst>
            </a:custGeom>
            <a:ln w="27933">
              <a:solidFill>
                <a:srgbClr val="2E3092"/>
              </a:solidFill>
            </a:ln>
          </p:spPr>
          <p:txBody>
            <a:bodyPr wrap="square" lIns="0" tIns="0" rIns="0" bIns="0" rtlCol="0"/>
            <a:lstStyle/>
            <a:p>
              <a:endParaRPr/>
            </a:p>
          </p:txBody>
        </p:sp>
        <p:sp>
          <p:nvSpPr>
            <p:cNvPr id="64" name="object 61">
              <a:extLst>
                <a:ext uri="{FF2B5EF4-FFF2-40B4-BE49-F238E27FC236}">
                  <a16:creationId xmlns:a16="http://schemas.microsoft.com/office/drawing/2014/main" id="{7A49D8E4-42D4-FC40-AF7D-9A3EF79E89FF}"/>
                </a:ext>
              </a:extLst>
            </p:cNvPr>
            <p:cNvSpPr/>
            <p:nvPr/>
          </p:nvSpPr>
          <p:spPr>
            <a:xfrm>
              <a:off x="7191551" y="3364364"/>
              <a:ext cx="14604" cy="24130"/>
            </a:xfrm>
            <a:custGeom>
              <a:avLst/>
              <a:gdLst/>
              <a:ahLst/>
              <a:cxnLst/>
              <a:rect l="l" t="t" r="r" b="b"/>
              <a:pathLst>
                <a:path w="14604" h="24129">
                  <a:moveTo>
                    <a:pt x="14168" y="0"/>
                  </a:moveTo>
                  <a:lnTo>
                    <a:pt x="0" y="24084"/>
                  </a:lnTo>
                </a:path>
              </a:pathLst>
            </a:custGeom>
            <a:ln w="27922">
              <a:solidFill>
                <a:srgbClr val="2E3092"/>
              </a:solidFill>
            </a:ln>
          </p:spPr>
          <p:txBody>
            <a:bodyPr wrap="square" lIns="0" tIns="0" rIns="0" bIns="0" rtlCol="0"/>
            <a:lstStyle/>
            <a:p>
              <a:endParaRPr/>
            </a:p>
          </p:txBody>
        </p:sp>
        <p:sp>
          <p:nvSpPr>
            <p:cNvPr id="65" name="object 62">
              <a:extLst>
                <a:ext uri="{FF2B5EF4-FFF2-40B4-BE49-F238E27FC236}">
                  <a16:creationId xmlns:a16="http://schemas.microsoft.com/office/drawing/2014/main" id="{7FD67551-7C79-D14E-82A1-AB9570E3197F}"/>
                </a:ext>
              </a:extLst>
            </p:cNvPr>
            <p:cNvSpPr/>
            <p:nvPr/>
          </p:nvSpPr>
          <p:spPr>
            <a:xfrm>
              <a:off x="6690199" y="3434521"/>
              <a:ext cx="474345" cy="806450"/>
            </a:xfrm>
            <a:custGeom>
              <a:avLst/>
              <a:gdLst/>
              <a:ahLst/>
              <a:cxnLst/>
              <a:rect l="l" t="t" r="r" b="b"/>
              <a:pathLst>
                <a:path w="474345" h="806450">
                  <a:moveTo>
                    <a:pt x="474256" y="0"/>
                  </a:moveTo>
                  <a:lnTo>
                    <a:pt x="0" y="806418"/>
                  </a:lnTo>
                </a:path>
              </a:pathLst>
            </a:custGeom>
            <a:ln w="27922">
              <a:solidFill>
                <a:srgbClr val="2E3092"/>
              </a:solidFill>
              <a:prstDash val="dash"/>
            </a:ln>
          </p:spPr>
          <p:txBody>
            <a:bodyPr wrap="square" lIns="0" tIns="0" rIns="0" bIns="0" rtlCol="0"/>
            <a:lstStyle/>
            <a:p>
              <a:endParaRPr/>
            </a:p>
          </p:txBody>
        </p:sp>
        <p:sp>
          <p:nvSpPr>
            <p:cNvPr id="66" name="object 63">
              <a:extLst>
                <a:ext uri="{FF2B5EF4-FFF2-40B4-BE49-F238E27FC236}">
                  <a16:creationId xmlns:a16="http://schemas.microsoft.com/office/drawing/2014/main" id="{B877171E-0BE9-9A42-9577-FA8D7E7F5DCA}"/>
                </a:ext>
              </a:extLst>
            </p:cNvPr>
            <p:cNvSpPr/>
            <p:nvPr/>
          </p:nvSpPr>
          <p:spPr>
            <a:xfrm>
              <a:off x="6662486" y="4263976"/>
              <a:ext cx="14604" cy="24130"/>
            </a:xfrm>
            <a:custGeom>
              <a:avLst/>
              <a:gdLst/>
              <a:ahLst/>
              <a:cxnLst/>
              <a:rect l="l" t="t" r="r" b="b"/>
              <a:pathLst>
                <a:path w="14604" h="24129">
                  <a:moveTo>
                    <a:pt x="14168" y="0"/>
                  </a:moveTo>
                  <a:lnTo>
                    <a:pt x="0" y="24084"/>
                  </a:lnTo>
                </a:path>
              </a:pathLst>
            </a:custGeom>
            <a:ln w="27922">
              <a:solidFill>
                <a:srgbClr val="2E3092"/>
              </a:solidFill>
            </a:ln>
          </p:spPr>
          <p:txBody>
            <a:bodyPr wrap="square" lIns="0" tIns="0" rIns="0" bIns="0" rtlCol="0"/>
            <a:lstStyle/>
            <a:p>
              <a:endParaRPr/>
            </a:p>
          </p:txBody>
        </p:sp>
      </p:grpSp>
      <p:sp>
        <p:nvSpPr>
          <p:cNvPr id="67" name="object 64">
            <a:extLst>
              <a:ext uri="{FF2B5EF4-FFF2-40B4-BE49-F238E27FC236}">
                <a16:creationId xmlns:a16="http://schemas.microsoft.com/office/drawing/2014/main" id="{81F93590-1014-644C-BB2A-2BE8AFD8561C}"/>
              </a:ext>
            </a:extLst>
          </p:cNvPr>
          <p:cNvSpPr/>
          <p:nvPr/>
        </p:nvSpPr>
        <p:spPr>
          <a:xfrm>
            <a:off x="2803344" y="5795545"/>
            <a:ext cx="327025" cy="0"/>
          </a:xfrm>
          <a:custGeom>
            <a:avLst/>
            <a:gdLst/>
            <a:ahLst/>
            <a:cxnLst/>
            <a:rect l="l" t="t" r="r" b="b"/>
            <a:pathLst>
              <a:path w="327025">
                <a:moveTo>
                  <a:pt x="0" y="0"/>
                </a:moveTo>
                <a:lnTo>
                  <a:pt x="326434" y="0"/>
                </a:lnTo>
              </a:path>
            </a:pathLst>
          </a:custGeom>
          <a:ln w="13970">
            <a:solidFill>
              <a:srgbClr val="010202"/>
            </a:solidFill>
          </a:ln>
        </p:spPr>
        <p:txBody>
          <a:bodyPr wrap="square" lIns="0" tIns="0" rIns="0" bIns="0" rtlCol="0"/>
          <a:lstStyle/>
          <a:p>
            <a:endParaRPr/>
          </a:p>
        </p:txBody>
      </p:sp>
      <p:sp>
        <p:nvSpPr>
          <p:cNvPr id="68" name="object 65">
            <a:extLst>
              <a:ext uri="{FF2B5EF4-FFF2-40B4-BE49-F238E27FC236}">
                <a16:creationId xmlns:a16="http://schemas.microsoft.com/office/drawing/2014/main" id="{E33F9EC0-3FAD-5B47-BE4C-1DA399367F77}"/>
              </a:ext>
            </a:extLst>
          </p:cNvPr>
          <p:cNvSpPr/>
          <p:nvPr/>
        </p:nvSpPr>
        <p:spPr>
          <a:xfrm>
            <a:off x="4751554" y="5266973"/>
            <a:ext cx="346075" cy="302895"/>
          </a:xfrm>
          <a:custGeom>
            <a:avLst/>
            <a:gdLst/>
            <a:ahLst/>
            <a:cxnLst/>
            <a:rect l="l" t="t" r="r" b="b"/>
            <a:pathLst>
              <a:path w="346075" h="302895">
                <a:moveTo>
                  <a:pt x="157452" y="0"/>
                </a:moveTo>
                <a:lnTo>
                  <a:pt x="22353" y="256994"/>
                </a:lnTo>
                <a:lnTo>
                  <a:pt x="0" y="299907"/>
                </a:lnTo>
                <a:lnTo>
                  <a:pt x="49441" y="295629"/>
                </a:lnTo>
                <a:lnTo>
                  <a:pt x="98909" y="292599"/>
                </a:lnTo>
                <a:lnTo>
                  <a:pt x="148376" y="290993"/>
                </a:lnTo>
                <a:lnTo>
                  <a:pt x="197812" y="290985"/>
                </a:lnTo>
                <a:lnTo>
                  <a:pt x="247189" y="292752"/>
                </a:lnTo>
                <a:lnTo>
                  <a:pt x="296480" y="296468"/>
                </a:lnTo>
                <a:lnTo>
                  <a:pt x="345655" y="302310"/>
                </a:lnTo>
                <a:lnTo>
                  <a:pt x="269547" y="178006"/>
                </a:lnTo>
                <a:lnTo>
                  <a:pt x="244038" y="136712"/>
                </a:lnTo>
                <a:lnTo>
                  <a:pt x="218332" y="95623"/>
                </a:lnTo>
                <a:lnTo>
                  <a:pt x="192352" y="54822"/>
                </a:lnTo>
                <a:lnTo>
                  <a:pt x="162910" y="9625"/>
                </a:lnTo>
                <a:lnTo>
                  <a:pt x="157452" y="0"/>
                </a:lnTo>
                <a:close/>
              </a:path>
            </a:pathLst>
          </a:custGeom>
          <a:solidFill>
            <a:srgbClr val="EC008C"/>
          </a:solidFill>
        </p:spPr>
        <p:txBody>
          <a:bodyPr wrap="square" lIns="0" tIns="0" rIns="0" bIns="0" rtlCol="0"/>
          <a:lstStyle/>
          <a:p>
            <a:endParaRPr/>
          </a:p>
        </p:txBody>
      </p:sp>
      <p:sp>
        <p:nvSpPr>
          <p:cNvPr id="69" name="object 66">
            <a:extLst>
              <a:ext uri="{FF2B5EF4-FFF2-40B4-BE49-F238E27FC236}">
                <a16:creationId xmlns:a16="http://schemas.microsoft.com/office/drawing/2014/main" id="{61069DB3-CBB8-D344-8E97-DE7ED4D3FE13}"/>
              </a:ext>
            </a:extLst>
          </p:cNvPr>
          <p:cNvSpPr/>
          <p:nvPr/>
        </p:nvSpPr>
        <p:spPr>
          <a:xfrm>
            <a:off x="4761290" y="5781575"/>
            <a:ext cx="27940" cy="0"/>
          </a:xfrm>
          <a:custGeom>
            <a:avLst/>
            <a:gdLst/>
            <a:ahLst/>
            <a:cxnLst/>
            <a:rect l="l" t="t" r="r" b="b"/>
            <a:pathLst>
              <a:path w="27939">
                <a:moveTo>
                  <a:pt x="0" y="0"/>
                </a:moveTo>
                <a:lnTo>
                  <a:pt x="27917" y="0"/>
                </a:lnTo>
              </a:path>
            </a:pathLst>
          </a:custGeom>
          <a:ln w="27940">
            <a:solidFill>
              <a:srgbClr val="2E3092"/>
            </a:solidFill>
          </a:ln>
        </p:spPr>
        <p:txBody>
          <a:bodyPr wrap="square" lIns="0" tIns="0" rIns="0" bIns="0" rtlCol="0"/>
          <a:lstStyle/>
          <a:p>
            <a:endParaRPr/>
          </a:p>
        </p:txBody>
      </p:sp>
      <p:grpSp>
        <p:nvGrpSpPr>
          <p:cNvPr id="70" name="object 67">
            <a:extLst>
              <a:ext uri="{FF2B5EF4-FFF2-40B4-BE49-F238E27FC236}">
                <a16:creationId xmlns:a16="http://schemas.microsoft.com/office/drawing/2014/main" id="{F84D8F2C-9A60-1B47-B942-D04D3BF8E276}"/>
              </a:ext>
            </a:extLst>
          </p:cNvPr>
          <p:cNvGrpSpPr/>
          <p:nvPr/>
        </p:nvGrpSpPr>
        <p:grpSpPr>
          <a:xfrm>
            <a:off x="4842466" y="5767606"/>
            <a:ext cx="241300" cy="27940"/>
            <a:chOff x="3429302" y="5639994"/>
            <a:chExt cx="241300" cy="27940"/>
          </a:xfrm>
        </p:grpSpPr>
        <p:sp>
          <p:nvSpPr>
            <p:cNvPr id="71" name="object 68">
              <a:extLst>
                <a:ext uri="{FF2B5EF4-FFF2-40B4-BE49-F238E27FC236}">
                  <a16:creationId xmlns:a16="http://schemas.microsoft.com/office/drawing/2014/main" id="{BB0F24F1-04E9-C84E-A269-0AE04E8059EC}"/>
                </a:ext>
              </a:extLst>
            </p:cNvPr>
            <p:cNvSpPr/>
            <p:nvPr/>
          </p:nvSpPr>
          <p:spPr>
            <a:xfrm>
              <a:off x="3429302" y="5653964"/>
              <a:ext cx="186690" cy="0"/>
            </a:xfrm>
            <a:custGeom>
              <a:avLst/>
              <a:gdLst/>
              <a:ahLst/>
              <a:cxnLst/>
              <a:rect l="l" t="t" r="r" b="b"/>
              <a:pathLst>
                <a:path w="186689">
                  <a:moveTo>
                    <a:pt x="0" y="0"/>
                  </a:moveTo>
                  <a:lnTo>
                    <a:pt x="186416" y="0"/>
                  </a:lnTo>
                </a:path>
              </a:pathLst>
            </a:custGeom>
            <a:ln w="27940">
              <a:solidFill>
                <a:srgbClr val="2E3092"/>
              </a:solidFill>
              <a:prstDash val="dash"/>
            </a:ln>
          </p:spPr>
          <p:txBody>
            <a:bodyPr wrap="square" lIns="0" tIns="0" rIns="0" bIns="0" rtlCol="0"/>
            <a:lstStyle/>
            <a:p>
              <a:endParaRPr/>
            </a:p>
          </p:txBody>
        </p:sp>
        <p:sp>
          <p:nvSpPr>
            <p:cNvPr id="72" name="object 69">
              <a:extLst>
                <a:ext uri="{FF2B5EF4-FFF2-40B4-BE49-F238E27FC236}">
                  <a16:creationId xmlns:a16="http://schemas.microsoft.com/office/drawing/2014/main" id="{44DCE1CB-653A-344F-99F5-15618015A3FE}"/>
                </a:ext>
              </a:extLst>
            </p:cNvPr>
            <p:cNvSpPr/>
            <p:nvPr/>
          </p:nvSpPr>
          <p:spPr>
            <a:xfrm>
              <a:off x="3642347" y="5653964"/>
              <a:ext cx="27940" cy="0"/>
            </a:xfrm>
            <a:custGeom>
              <a:avLst/>
              <a:gdLst/>
              <a:ahLst/>
              <a:cxnLst/>
              <a:rect l="l" t="t" r="r" b="b"/>
              <a:pathLst>
                <a:path w="27939">
                  <a:moveTo>
                    <a:pt x="0" y="0"/>
                  </a:moveTo>
                  <a:lnTo>
                    <a:pt x="27917" y="0"/>
                  </a:lnTo>
                </a:path>
              </a:pathLst>
            </a:custGeom>
            <a:ln w="27940">
              <a:solidFill>
                <a:srgbClr val="2E3092"/>
              </a:solidFill>
            </a:ln>
          </p:spPr>
          <p:txBody>
            <a:bodyPr wrap="square" lIns="0" tIns="0" rIns="0" bIns="0" rtlCol="0"/>
            <a:lstStyle/>
            <a:p>
              <a:endParaRPr/>
            </a:p>
          </p:txBody>
        </p:sp>
      </p:grpSp>
      <p:sp>
        <p:nvSpPr>
          <p:cNvPr id="73" name="object 70">
            <a:extLst>
              <a:ext uri="{FF2B5EF4-FFF2-40B4-BE49-F238E27FC236}">
                <a16:creationId xmlns:a16="http://schemas.microsoft.com/office/drawing/2014/main" id="{7F11A2F3-C2F7-C14E-87C0-420C370ED68A}"/>
              </a:ext>
            </a:extLst>
          </p:cNvPr>
          <p:cNvSpPr txBox="1"/>
          <p:nvPr/>
        </p:nvSpPr>
        <p:spPr>
          <a:xfrm>
            <a:off x="4528130" y="4859656"/>
            <a:ext cx="2486025" cy="1033144"/>
          </a:xfrm>
          <a:prstGeom prst="rect">
            <a:avLst/>
          </a:prstGeom>
        </p:spPr>
        <p:txBody>
          <a:bodyPr vert="horz" wrap="square" lIns="0" tIns="87630" rIns="0" bIns="0" rtlCol="0">
            <a:spAutoFit/>
          </a:bodyPr>
          <a:lstStyle/>
          <a:p>
            <a:pPr marL="12700">
              <a:lnSpc>
                <a:spcPct val="100000"/>
              </a:lnSpc>
              <a:spcBef>
                <a:spcPts val="690"/>
              </a:spcBef>
              <a:tabLst>
                <a:tab pos="1800860" algn="l"/>
              </a:tabLst>
            </a:pPr>
            <a:r>
              <a:rPr sz="1450" spc="-50" dirty="0">
                <a:solidFill>
                  <a:srgbClr val="231F20"/>
                </a:solidFill>
                <a:latin typeface="Times New Roman"/>
                <a:cs typeface="Times New Roman"/>
              </a:rPr>
              <a:t>WhatsApp</a:t>
            </a:r>
            <a:r>
              <a:rPr sz="1450" spc="-15" dirty="0">
                <a:solidFill>
                  <a:srgbClr val="231F20"/>
                </a:solidFill>
                <a:latin typeface="Times New Roman"/>
                <a:cs typeface="Times New Roman"/>
              </a:rPr>
              <a:t> </a:t>
            </a:r>
            <a:r>
              <a:rPr sz="1450" spc="-50" dirty="0">
                <a:solidFill>
                  <a:srgbClr val="231F20"/>
                </a:solidFill>
                <a:latin typeface="Times New Roman"/>
                <a:cs typeface="Times New Roman"/>
              </a:rPr>
              <a:t>Messager	Facebook</a:t>
            </a:r>
            <a:endParaRPr sz="1450">
              <a:latin typeface="Times New Roman"/>
              <a:cs typeface="Times New Roman"/>
            </a:endParaRPr>
          </a:p>
          <a:p>
            <a:pPr marL="702945" marR="189865" indent="-13970">
              <a:lnSpc>
                <a:spcPct val="102899"/>
              </a:lnSpc>
              <a:spcBef>
                <a:spcPts val="775"/>
              </a:spcBef>
            </a:pPr>
            <a:r>
              <a:rPr sz="1950" spc="110" dirty="0">
                <a:solidFill>
                  <a:srgbClr val="231F20"/>
                </a:solidFill>
                <a:latin typeface="Times New Roman"/>
                <a:cs typeface="Times New Roman"/>
              </a:rPr>
              <a:t>behavior</a:t>
            </a:r>
            <a:r>
              <a:rPr sz="1950" spc="5" dirty="0">
                <a:solidFill>
                  <a:srgbClr val="231F20"/>
                </a:solidFill>
                <a:latin typeface="Times New Roman"/>
                <a:cs typeface="Times New Roman"/>
              </a:rPr>
              <a:t> </a:t>
            </a:r>
            <a:r>
              <a:rPr sz="1950" spc="125" dirty="0">
                <a:solidFill>
                  <a:srgbClr val="231F20"/>
                </a:solidFill>
                <a:latin typeface="Times New Roman"/>
                <a:cs typeface="Times New Roman"/>
              </a:rPr>
              <a:t>node  </a:t>
            </a:r>
            <a:r>
              <a:rPr sz="1950" spc="110" dirty="0">
                <a:solidFill>
                  <a:srgbClr val="231F20"/>
                </a:solidFill>
                <a:latin typeface="Times New Roman"/>
                <a:cs typeface="Times New Roman"/>
              </a:rPr>
              <a:t>behavior</a:t>
            </a:r>
            <a:r>
              <a:rPr sz="1950" spc="35" dirty="0">
                <a:solidFill>
                  <a:srgbClr val="231F20"/>
                </a:solidFill>
                <a:latin typeface="Times New Roman"/>
                <a:cs typeface="Times New Roman"/>
              </a:rPr>
              <a:t> </a:t>
            </a:r>
            <a:r>
              <a:rPr sz="1950" spc="100" dirty="0">
                <a:solidFill>
                  <a:srgbClr val="231F20"/>
                </a:solidFill>
                <a:latin typeface="Times New Roman"/>
                <a:cs typeface="Times New Roman"/>
              </a:rPr>
              <a:t>link</a:t>
            </a:r>
            <a:endParaRPr sz="1950">
              <a:latin typeface="Times New Roman"/>
              <a:cs typeface="Times New Roman"/>
            </a:endParaRPr>
          </a:p>
        </p:txBody>
      </p:sp>
      <p:sp>
        <p:nvSpPr>
          <p:cNvPr id="74" name="object 71">
            <a:extLst>
              <a:ext uri="{FF2B5EF4-FFF2-40B4-BE49-F238E27FC236}">
                <a16:creationId xmlns:a16="http://schemas.microsoft.com/office/drawing/2014/main" id="{814CE953-D7C7-B046-9F5C-62C98CE8A3C8}"/>
              </a:ext>
            </a:extLst>
          </p:cNvPr>
          <p:cNvSpPr txBox="1"/>
          <p:nvPr/>
        </p:nvSpPr>
        <p:spPr>
          <a:xfrm>
            <a:off x="7522349" y="4866692"/>
            <a:ext cx="1577975" cy="1014094"/>
          </a:xfrm>
          <a:prstGeom prst="rect">
            <a:avLst/>
          </a:prstGeom>
        </p:spPr>
        <p:txBody>
          <a:bodyPr vert="horz" wrap="square" lIns="0" tIns="80645" rIns="0" bIns="0" rtlCol="0">
            <a:spAutoFit/>
          </a:bodyPr>
          <a:lstStyle/>
          <a:p>
            <a:pPr marL="281305">
              <a:lnSpc>
                <a:spcPct val="100000"/>
              </a:lnSpc>
              <a:spcBef>
                <a:spcPts val="635"/>
              </a:spcBef>
            </a:pPr>
            <a:r>
              <a:rPr sz="1450" spc="-40" dirty="0">
                <a:solidFill>
                  <a:srgbClr val="231F20"/>
                </a:solidFill>
                <a:latin typeface="Times New Roman"/>
                <a:cs typeface="Times New Roman"/>
              </a:rPr>
              <a:t>Pinterest</a:t>
            </a:r>
            <a:endParaRPr sz="1450">
              <a:latin typeface="Times New Roman"/>
              <a:cs typeface="Times New Roman"/>
            </a:endParaRPr>
          </a:p>
          <a:p>
            <a:pPr marL="21590" marR="5080" indent="-9525">
              <a:lnSpc>
                <a:spcPct val="102200"/>
              </a:lnSpc>
              <a:spcBef>
                <a:spcPts val="715"/>
              </a:spcBef>
            </a:pPr>
            <a:r>
              <a:rPr sz="1950" spc="95" dirty="0">
                <a:solidFill>
                  <a:srgbClr val="231F20"/>
                </a:solidFill>
                <a:latin typeface="Times New Roman"/>
                <a:cs typeface="Times New Roman"/>
              </a:rPr>
              <a:t>attribute</a:t>
            </a:r>
            <a:r>
              <a:rPr sz="1950" spc="-15" dirty="0">
                <a:solidFill>
                  <a:srgbClr val="231F20"/>
                </a:solidFill>
                <a:latin typeface="Times New Roman"/>
                <a:cs typeface="Times New Roman"/>
              </a:rPr>
              <a:t> </a:t>
            </a:r>
            <a:r>
              <a:rPr sz="1950" spc="125" dirty="0">
                <a:solidFill>
                  <a:srgbClr val="231F20"/>
                </a:solidFill>
                <a:latin typeface="Times New Roman"/>
                <a:cs typeface="Times New Roman"/>
              </a:rPr>
              <a:t>node  </a:t>
            </a:r>
            <a:r>
              <a:rPr sz="1950" spc="95" dirty="0">
                <a:solidFill>
                  <a:srgbClr val="231F20"/>
                </a:solidFill>
                <a:latin typeface="Times New Roman"/>
                <a:cs typeface="Times New Roman"/>
              </a:rPr>
              <a:t>attribute</a:t>
            </a:r>
            <a:r>
              <a:rPr sz="1950" spc="30" dirty="0">
                <a:solidFill>
                  <a:srgbClr val="231F20"/>
                </a:solidFill>
                <a:latin typeface="Times New Roman"/>
                <a:cs typeface="Times New Roman"/>
              </a:rPr>
              <a:t> </a:t>
            </a:r>
            <a:r>
              <a:rPr sz="1950" spc="100" dirty="0">
                <a:solidFill>
                  <a:srgbClr val="231F20"/>
                </a:solidFill>
                <a:latin typeface="Times New Roman"/>
                <a:cs typeface="Times New Roman"/>
              </a:rPr>
              <a:t>link</a:t>
            </a:r>
            <a:endParaRPr sz="1950">
              <a:latin typeface="Times New Roman"/>
              <a:cs typeface="Times New Roman"/>
            </a:endParaRPr>
          </a:p>
        </p:txBody>
      </p:sp>
      <p:sp>
        <p:nvSpPr>
          <p:cNvPr id="75" name="object 72">
            <a:extLst>
              <a:ext uri="{FF2B5EF4-FFF2-40B4-BE49-F238E27FC236}">
                <a16:creationId xmlns:a16="http://schemas.microsoft.com/office/drawing/2014/main" id="{E1DC4A4B-F2D0-3E48-B8E4-9CEED484A6CF}"/>
              </a:ext>
            </a:extLst>
          </p:cNvPr>
          <p:cNvSpPr txBox="1"/>
          <p:nvPr/>
        </p:nvSpPr>
        <p:spPr>
          <a:xfrm>
            <a:off x="3193615" y="4883726"/>
            <a:ext cx="1296035" cy="996950"/>
          </a:xfrm>
          <a:prstGeom prst="rect">
            <a:avLst/>
          </a:prstGeom>
        </p:spPr>
        <p:txBody>
          <a:bodyPr vert="horz" wrap="square" lIns="0" tIns="63500" rIns="0" bIns="0" rtlCol="0">
            <a:spAutoFit/>
          </a:bodyPr>
          <a:lstStyle/>
          <a:p>
            <a:pPr marL="170180">
              <a:lnSpc>
                <a:spcPct val="100000"/>
              </a:lnSpc>
              <a:spcBef>
                <a:spcPts val="500"/>
              </a:spcBef>
            </a:pPr>
            <a:r>
              <a:rPr sz="1450" spc="-50" dirty="0">
                <a:solidFill>
                  <a:srgbClr val="231F20"/>
                </a:solidFill>
                <a:latin typeface="Times New Roman"/>
                <a:cs typeface="Times New Roman"/>
              </a:rPr>
              <a:t>Angry</a:t>
            </a:r>
            <a:r>
              <a:rPr sz="1450" spc="-40" dirty="0">
                <a:solidFill>
                  <a:srgbClr val="231F20"/>
                </a:solidFill>
                <a:latin typeface="Times New Roman"/>
                <a:cs typeface="Times New Roman"/>
              </a:rPr>
              <a:t> Birds</a:t>
            </a:r>
            <a:endParaRPr sz="1450">
              <a:latin typeface="Times New Roman"/>
              <a:cs typeface="Times New Roman"/>
            </a:endParaRPr>
          </a:p>
          <a:p>
            <a:pPr marL="12700" marR="5080" indent="-635">
              <a:lnSpc>
                <a:spcPct val="110000"/>
              </a:lnSpc>
              <a:spcBef>
                <a:spcPts val="350"/>
              </a:spcBef>
            </a:pPr>
            <a:r>
              <a:rPr sz="1950" spc="95" dirty="0">
                <a:solidFill>
                  <a:srgbClr val="231F20"/>
                </a:solidFill>
                <a:latin typeface="Times New Roman"/>
                <a:cs typeface="Times New Roman"/>
              </a:rPr>
              <a:t>social</a:t>
            </a:r>
            <a:r>
              <a:rPr sz="1950" spc="-15" dirty="0">
                <a:solidFill>
                  <a:srgbClr val="231F20"/>
                </a:solidFill>
                <a:latin typeface="Times New Roman"/>
                <a:cs typeface="Times New Roman"/>
              </a:rPr>
              <a:t> </a:t>
            </a:r>
            <a:r>
              <a:rPr sz="1950" spc="125" dirty="0">
                <a:solidFill>
                  <a:srgbClr val="231F20"/>
                </a:solidFill>
                <a:latin typeface="Times New Roman"/>
                <a:cs typeface="Times New Roman"/>
              </a:rPr>
              <a:t>node  </a:t>
            </a:r>
            <a:r>
              <a:rPr sz="1950" spc="95" dirty="0">
                <a:solidFill>
                  <a:srgbClr val="231F20"/>
                </a:solidFill>
                <a:latin typeface="Times New Roman"/>
                <a:cs typeface="Times New Roman"/>
              </a:rPr>
              <a:t>social</a:t>
            </a:r>
            <a:r>
              <a:rPr sz="1950" spc="25" dirty="0">
                <a:solidFill>
                  <a:srgbClr val="231F20"/>
                </a:solidFill>
                <a:latin typeface="Times New Roman"/>
                <a:cs typeface="Times New Roman"/>
              </a:rPr>
              <a:t> </a:t>
            </a:r>
            <a:r>
              <a:rPr sz="1950" spc="100" dirty="0">
                <a:solidFill>
                  <a:srgbClr val="231F20"/>
                </a:solidFill>
                <a:latin typeface="Times New Roman"/>
                <a:cs typeface="Times New Roman"/>
              </a:rPr>
              <a:t>link</a:t>
            </a:r>
            <a:endParaRPr sz="1950">
              <a:latin typeface="Times New Roman"/>
              <a:cs typeface="Times New Roman"/>
            </a:endParaRPr>
          </a:p>
        </p:txBody>
      </p:sp>
      <p:sp>
        <p:nvSpPr>
          <p:cNvPr id="76" name="object 73">
            <a:extLst>
              <a:ext uri="{FF2B5EF4-FFF2-40B4-BE49-F238E27FC236}">
                <a16:creationId xmlns:a16="http://schemas.microsoft.com/office/drawing/2014/main" id="{AE4CACD7-5218-2747-A6E6-4B264BA787F4}"/>
              </a:ext>
            </a:extLst>
          </p:cNvPr>
          <p:cNvSpPr txBox="1"/>
          <p:nvPr/>
        </p:nvSpPr>
        <p:spPr>
          <a:xfrm>
            <a:off x="3156388" y="1454656"/>
            <a:ext cx="1297305" cy="246379"/>
          </a:xfrm>
          <a:prstGeom prst="rect">
            <a:avLst/>
          </a:prstGeom>
        </p:spPr>
        <p:txBody>
          <a:bodyPr vert="horz" wrap="square" lIns="0" tIns="12065" rIns="0" bIns="0" rtlCol="0">
            <a:spAutoFit/>
          </a:bodyPr>
          <a:lstStyle/>
          <a:p>
            <a:pPr marL="12700">
              <a:lnSpc>
                <a:spcPct val="100000"/>
              </a:lnSpc>
              <a:spcBef>
                <a:spcPts val="95"/>
              </a:spcBef>
            </a:pPr>
            <a:r>
              <a:rPr sz="1450" spc="-45" dirty="0">
                <a:solidFill>
                  <a:srgbClr val="231F20"/>
                </a:solidFill>
                <a:latin typeface="Times New Roman"/>
                <a:cs typeface="Times New Roman"/>
              </a:rPr>
              <a:t>Computer</a:t>
            </a:r>
            <a:r>
              <a:rPr sz="1450" spc="-95" dirty="0">
                <a:solidFill>
                  <a:srgbClr val="231F20"/>
                </a:solidFill>
                <a:latin typeface="Times New Roman"/>
                <a:cs typeface="Times New Roman"/>
              </a:rPr>
              <a:t> </a:t>
            </a:r>
            <a:r>
              <a:rPr sz="1450" spc="-45" dirty="0">
                <a:solidFill>
                  <a:srgbClr val="231F20"/>
                </a:solidFill>
                <a:latin typeface="Times New Roman"/>
                <a:cs typeface="Times New Roman"/>
              </a:rPr>
              <a:t>Science</a:t>
            </a:r>
            <a:endParaRPr sz="1450">
              <a:latin typeface="Times New Roman"/>
              <a:cs typeface="Times New Roman"/>
            </a:endParaRPr>
          </a:p>
        </p:txBody>
      </p:sp>
      <p:sp>
        <p:nvSpPr>
          <p:cNvPr id="77" name="object 74">
            <a:extLst>
              <a:ext uri="{FF2B5EF4-FFF2-40B4-BE49-F238E27FC236}">
                <a16:creationId xmlns:a16="http://schemas.microsoft.com/office/drawing/2014/main" id="{1F45DD13-5397-A845-89D0-5A17273D8A7B}"/>
              </a:ext>
            </a:extLst>
          </p:cNvPr>
          <p:cNvSpPr txBox="1"/>
          <p:nvPr/>
        </p:nvSpPr>
        <p:spPr>
          <a:xfrm>
            <a:off x="5036139" y="1468634"/>
            <a:ext cx="381000" cy="246379"/>
          </a:xfrm>
          <a:prstGeom prst="rect">
            <a:avLst/>
          </a:prstGeom>
        </p:spPr>
        <p:txBody>
          <a:bodyPr vert="horz" wrap="square" lIns="0" tIns="12065" rIns="0" bIns="0" rtlCol="0">
            <a:spAutoFit/>
          </a:bodyPr>
          <a:lstStyle/>
          <a:p>
            <a:pPr marL="12700">
              <a:lnSpc>
                <a:spcPct val="100000"/>
              </a:lnSpc>
              <a:spcBef>
                <a:spcPts val="95"/>
              </a:spcBef>
            </a:pPr>
            <a:r>
              <a:rPr sz="1450" spc="-55" dirty="0">
                <a:solidFill>
                  <a:srgbClr val="231F20"/>
                </a:solidFill>
                <a:latin typeface="Times New Roman"/>
                <a:cs typeface="Times New Roman"/>
              </a:rPr>
              <a:t>Male</a:t>
            </a:r>
            <a:endParaRPr sz="1450">
              <a:latin typeface="Times New Roman"/>
              <a:cs typeface="Times New Roman"/>
            </a:endParaRPr>
          </a:p>
        </p:txBody>
      </p:sp>
      <p:sp>
        <p:nvSpPr>
          <p:cNvPr id="78" name="object 75">
            <a:extLst>
              <a:ext uri="{FF2B5EF4-FFF2-40B4-BE49-F238E27FC236}">
                <a16:creationId xmlns:a16="http://schemas.microsoft.com/office/drawing/2014/main" id="{45EA09DB-D216-A845-8768-E842B3A6633F}"/>
              </a:ext>
            </a:extLst>
          </p:cNvPr>
          <p:cNvSpPr txBox="1"/>
          <p:nvPr/>
        </p:nvSpPr>
        <p:spPr>
          <a:xfrm>
            <a:off x="6330499" y="1468634"/>
            <a:ext cx="582930" cy="246379"/>
          </a:xfrm>
          <a:prstGeom prst="rect">
            <a:avLst/>
          </a:prstGeom>
        </p:spPr>
        <p:txBody>
          <a:bodyPr vert="horz" wrap="square" lIns="0" tIns="12065" rIns="0" bIns="0" rtlCol="0">
            <a:spAutoFit/>
          </a:bodyPr>
          <a:lstStyle/>
          <a:p>
            <a:pPr marL="12700">
              <a:lnSpc>
                <a:spcPct val="100000"/>
              </a:lnSpc>
              <a:spcBef>
                <a:spcPts val="95"/>
              </a:spcBef>
            </a:pPr>
            <a:r>
              <a:rPr sz="1450" spc="-45" dirty="0">
                <a:solidFill>
                  <a:srgbClr val="231F20"/>
                </a:solidFill>
                <a:latin typeface="Times New Roman"/>
                <a:cs typeface="Times New Roman"/>
              </a:rPr>
              <a:t>Biology</a:t>
            </a:r>
            <a:endParaRPr sz="1450">
              <a:latin typeface="Times New Roman"/>
              <a:cs typeface="Times New Roman"/>
            </a:endParaRPr>
          </a:p>
        </p:txBody>
      </p:sp>
      <p:sp>
        <p:nvSpPr>
          <p:cNvPr id="79" name="object 76">
            <a:extLst>
              <a:ext uri="{FF2B5EF4-FFF2-40B4-BE49-F238E27FC236}">
                <a16:creationId xmlns:a16="http://schemas.microsoft.com/office/drawing/2014/main" id="{3FA33243-65B5-4B4B-94FB-836BE6271BE5}"/>
              </a:ext>
            </a:extLst>
          </p:cNvPr>
          <p:cNvSpPr txBox="1"/>
          <p:nvPr/>
        </p:nvSpPr>
        <p:spPr>
          <a:xfrm>
            <a:off x="7790954" y="1482614"/>
            <a:ext cx="841375" cy="246379"/>
          </a:xfrm>
          <a:prstGeom prst="rect">
            <a:avLst/>
          </a:prstGeom>
        </p:spPr>
        <p:txBody>
          <a:bodyPr vert="horz" wrap="square" lIns="0" tIns="12065" rIns="0" bIns="0" rtlCol="0">
            <a:spAutoFit/>
          </a:bodyPr>
          <a:lstStyle/>
          <a:p>
            <a:pPr marL="12700">
              <a:lnSpc>
                <a:spcPct val="100000"/>
              </a:lnSpc>
              <a:spcBef>
                <a:spcPts val="95"/>
              </a:spcBef>
            </a:pPr>
            <a:r>
              <a:rPr sz="1450" spc="-50" dirty="0">
                <a:solidFill>
                  <a:srgbClr val="231F20"/>
                </a:solidFill>
                <a:latin typeface="Times New Roman"/>
                <a:cs typeface="Times New Roman"/>
              </a:rPr>
              <a:t>Google</a:t>
            </a:r>
            <a:r>
              <a:rPr sz="1450" spc="-90" dirty="0">
                <a:solidFill>
                  <a:srgbClr val="231F20"/>
                </a:solidFill>
                <a:latin typeface="Times New Roman"/>
                <a:cs typeface="Times New Roman"/>
              </a:rPr>
              <a:t> </a:t>
            </a:r>
            <a:r>
              <a:rPr sz="1450" spc="-35" dirty="0">
                <a:solidFill>
                  <a:srgbClr val="231F20"/>
                </a:solidFill>
                <a:latin typeface="Times New Roman"/>
                <a:cs typeface="Times New Roman"/>
              </a:rPr>
              <a:t>Inc.</a:t>
            </a:r>
            <a:endParaRPr sz="1450" dirty="0">
              <a:latin typeface="Times New Roman"/>
              <a:cs typeface="Times New Roman"/>
            </a:endParaRPr>
          </a:p>
        </p:txBody>
      </p:sp>
    </p:spTree>
    <p:extLst>
      <p:ext uri="{BB962C8B-B14F-4D97-AF65-F5344CB8AC3E}">
        <p14:creationId xmlns:p14="http://schemas.microsoft.com/office/powerpoint/2010/main" val="1558095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lstStyle/>
          <a:p>
            <a:r>
              <a:rPr lang="en" altLang="zh-CN" spc="-85" dirty="0"/>
              <a:t>Vote </a:t>
            </a:r>
            <a:r>
              <a:rPr lang="en" altLang="zh-CN" spc="15" dirty="0"/>
              <a:t>Distribution </a:t>
            </a:r>
            <a:r>
              <a:rPr lang="en" altLang="zh-CN" spc="5" dirty="0"/>
              <a:t>Attack </a:t>
            </a:r>
            <a:r>
              <a:rPr lang="en" altLang="zh-CN" spc="-10" dirty="0"/>
              <a:t>(VIAL)</a:t>
            </a:r>
            <a:r>
              <a:rPr lang="en" altLang="zh-CN" spc="-345" dirty="0"/>
              <a:t> </a:t>
            </a:r>
            <a:r>
              <a:rPr lang="en" altLang="zh-CN" spc="15" dirty="0"/>
              <a:t>Algorithm</a:t>
            </a:r>
            <a:endParaRPr lang="zh-CN" altLang="en-US" dirty="0"/>
          </a:p>
        </p:txBody>
      </p:sp>
      <p:sp>
        <p:nvSpPr>
          <p:cNvPr id="5" name="内容占位符 4">
            <a:extLst>
              <a:ext uri="{FF2B5EF4-FFF2-40B4-BE49-F238E27FC236}">
                <a16:creationId xmlns:a16="http://schemas.microsoft.com/office/drawing/2014/main" id="{66DE3144-D514-4185-8770-49C78DC1CC32}"/>
              </a:ext>
            </a:extLst>
          </p:cNvPr>
          <p:cNvSpPr>
            <a:spLocks noGrp="1"/>
          </p:cNvSpPr>
          <p:nvPr>
            <p:ph idx="1"/>
          </p:nvPr>
        </p:nvSpPr>
        <p:spPr>
          <a:xfrm>
            <a:off x="1269215" y="1422406"/>
            <a:ext cx="9291761" cy="5019675"/>
          </a:xfrm>
        </p:spPr>
        <p:txBody>
          <a:bodyPr>
            <a:noAutofit/>
          </a:bodyPr>
          <a:lstStyle/>
          <a:p>
            <a:pPr marL="12700">
              <a:lnSpc>
                <a:spcPct val="150000"/>
              </a:lnSpc>
              <a:spcBef>
                <a:spcPts val="915"/>
              </a:spcBef>
            </a:pPr>
            <a:r>
              <a:rPr lang="en" altLang="zh-CN" sz="2400" b="1" dirty="0">
                <a:cs typeface="Arial"/>
              </a:rPr>
              <a:t>Phase I:</a:t>
            </a:r>
          </a:p>
          <a:p>
            <a:pPr marL="647700" marR="5080" indent="-266700">
              <a:lnSpc>
                <a:spcPct val="150000"/>
              </a:lnSpc>
              <a:spcBef>
                <a:spcPts val="575"/>
              </a:spcBef>
            </a:pPr>
            <a:r>
              <a:rPr lang="en" altLang="zh-CN" dirty="0">
                <a:cs typeface="Arial"/>
              </a:rPr>
              <a:t>Iteratively </a:t>
            </a:r>
            <a:r>
              <a:rPr lang="en" altLang="zh-CN" dirty="0">
                <a:solidFill>
                  <a:srgbClr val="FF0000"/>
                </a:solidFill>
                <a:cs typeface="Arial"/>
              </a:rPr>
              <a:t>distribute</a:t>
            </a:r>
            <a:r>
              <a:rPr lang="en" altLang="zh-CN" dirty="0">
                <a:cs typeface="Arial"/>
              </a:rPr>
              <a:t> a fixed </a:t>
            </a:r>
            <a:r>
              <a:rPr lang="en" altLang="zh-CN" dirty="0">
                <a:solidFill>
                  <a:srgbClr val="FF0000"/>
                </a:solidFill>
                <a:cs typeface="Arial"/>
              </a:rPr>
              <a:t>vote capacity </a:t>
            </a:r>
            <a:r>
              <a:rPr lang="en" altLang="zh-CN" dirty="0">
                <a:cs typeface="Arial"/>
              </a:rPr>
              <a:t>from the </a:t>
            </a:r>
            <a:r>
              <a:rPr lang="en" altLang="zh-CN" i="1" dirty="0">
                <a:cs typeface="Arial"/>
              </a:rPr>
              <a:t>targeted user  v </a:t>
            </a:r>
            <a:r>
              <a:rPr lang="en" altLang="zh-CN" dirty="0">
                <a:cs typeface="Arial"/>
              </a:rPr>
              <a:t>to the rest of users</a:t>
            </a:r>
          </a:p>
          <a:p>
            <a:pPr>
              <a:lnSpc>
                <a:spcPct val="150000"/>
              </a:lnSpc>
              <a:spcBef>
                <a:spcPts val="10"/>
              </a:spcBef>
            </a:pPr>
            <a:endParaRPr lang="en" altLang="zh-CN" b="1" dirty="0">
              <a:cs typeface="Arial"/>
            </a:endParaRPr>
          </a:p>
          <a:p>
            <a:pPr marL="12700">
              <a:lnSpc>
                <a:spcPct val="150000"/>
              </a:lnSpc>
            </a:pPr>
            <a:r>
              <a:rPr lang="en" altLang="zh-CN" sz="2400" b="1" dirty="0">
                <a:cs typeface="Arial"/>
              </a:rPr>
              <a:t>Phase II:</a:t>
            </a:r>
          </a:p>
          <a:p>
            <a:pPr marL="647700" marR="836294" indent="-266700">
              <a:lnSpc>
                <a:spcPct val="150000"/>
              </a:lnSpc>
              <a:spcBef>
                <a:spcPts val="760"/>
              </a:spcBef>
            </a:pPr>
            <a:r>
              <a:rPr lang="en" altLang="zh-CN" dirty="0">
                <a:cs typeface="Arial"/>
              </a:rPr>
              <a:t>Each user </a:t>
            </a:r>
            <a:r>
              <a:rPr lang="en" altLang="zh-CN" dirty="0">
                <a:solidFill>
                  <a:srgbClr val="FF0000"/>
                </a:solidFill>
                <a:cs typeface="Arial"/>
              </a:rPr>
              <a:t>votes</a:t>
            </a:r>
            <a:r>
              <a:rPr lang="en" altLang="zh-CN" dirty="0">
                <a:cs typeface="Arial"/>
              </a:rPr>
              <a:t> his/her </a:t>
            </a:r>
            <a:r>
              <a:rPr lang="en" altLang="zh-CN" dirty="0">
                <a:solidFill>
                  <a:srgbClr val="FF0000"/>
                </a:solidFill>
                <a:cs typeface="Arial"/>
              </a:rPr>
              <a:t>own attributes </a:t>
            </a:r>
            <a:r>
              <a:rPr lang="en" altLang="zh-CN" dirty="0">
                <a:cs typeface="Arial"/>
              </a:rPr>
              <a:t>using his/her vote  capacity</a:t>
            </a:r>
          </a:p>
          <a:p>
            <a:pPr marL="647700" marR="472440" indent="-266700">
              <a:lnSpc>
                <a:spcPct val="150000"/>
              </a:lnSpc>
              <a:spcBef>
                <a:spcPts val="700"/>
              </a:spcBef>
            </a:pPr>
            <a:r>
              <a:rPr lang="en" altLang="zh-CN" dirty="0">
                <a:cs typeface="Arial"/>
              </a:rPr>
              <a:t>The target user is predicted to have the attribute values that  receive the highest votes</a:t>
            </a:r>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spTree>
    <p:extLst>
      <p:ext uri="{BB962C8B-B14F-4D97-AF65-F5344CB8AC3E}">
        <p14:creationId xmlns:p14="http://schemas.microsoft.com/office/powerpoint/2010/main" val="3238744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lstStyle/>
          <a:p>
            <a:r>
              <a:rPr lang="en" altLang="zh-CN" spc="10" dirty="0"/>
              <a:t>Phase </a:t>
            </a:r>
            <a:r>
              <a:rPr lang="en" altLang="zh-CN" spc="-650" dirty="0"/>
              <a:t>I</a:t>
            </a:r>
            <a:r>
              <a:rPr lang="zh-CN" altLang="en-US" spc="-650" dirty="0"/>
              <a:t>       </a:t>
            </a:r>
            <a:r>
              <a:rPr lang="en-US" altLang="zh-CN" spc="-650" dirty="0"/>
              <a:t>——</a:t>
            </a:r>
            <a:r>
              <a:rPr lang="zh-CN" altLang="en-US" spc="-650" dirty="0"/>
              <a:t>     </a:t>
            </a:r>
            <a:r>
              <a:rPr lang="en" altLang="zh-CN" spc="20" dirty="0"/>
              <a:t>Distributing </a:t>
            </a:r>
            <a:r>
              <a:rPr lang="en" altLang="zh-CN" spc="-85" dirty="0"/>
              <a:t>Vote</a:t>
            </a:r>
            <a:r>
              <a:rPr lang="en" altLang="zh-CN" spc="-540" dirty="0"/>
              <a:t> </a:t>
            </a:r>
            <a:r>
              <a:rPr lang="en" altLang="zh-CN" spc="5" dirty="0"/>
              <a:t>Capacity</a:t>
            </a:r>
            <a:endParaRPr lang="zh-CN" altLang="en-US" dirty="0"/>
          </a:p>
        </p:txBody>
      </p:sp>
      <p:sp>
        <p:nvSpPr>
          <p:cNvPr id="5" name="内容占位符 4">
            <a:extLst>
              <a:ext uri="{FF2B5EF4-FFF2-40B4-BE49-F238E27FC236}">
                <a16:creationId xmlns:a16="http://schemas.microsoft.com/office/drawing/2014/main" id="{66DE3144-D514-4185-8770-49C78DC1CC32}"/>
              </a:ext>
            </a:extLst>
          </p:cNvPr>
          <p:cNvSpPr>
            <a:spLocks noGrp="1"/>
          </p:cNvSpPr>
          <p:nvPr>
            <p:ph idx="1"/>
          </p:nvPr>
        </p:nvSpPr>
        <p:spPr>
          <a:xfrm>
            <a:off x="1449324" y="1683399"/>
            <a:ext cx="9291761" cy="3897601"/>
          </a:xfrm>
        </p:spPr>
        <p:txBody>
          <a:bodyPr>
            <a:normAutofit/>
          </a:bodyPr>
          <a:lstStyle/>
          <a:p>
            <a:pPr marL="330200" marR="5080" indent="-317500">
              <a:lnSpc>
                <a:spcPct val="150000"/>
              </a:lnSpc>
              <a:spcBef>
                <a:spcPts val="60"/>
              </a:spcBef>
            </a:pPr>
            <a:r>
              <a:rPr lang="en" altLang="zh-CN" sz="2400" b="1" dirty="0">
                <a:cs typeface="Arial"/>
              </a:rPr>
              <a:t>A user receives a high vote capacity if the user and  the targeted user are structurally similar</a:t>
            </a:r>
          </a:p>
          <a:p>
            <a:pPr marL="12700">
              <a:lnSpc>
                <a:spcPct val="150000"/>
              </a:lnSpc>
            </a:pPr>
            <a:r>
              <a:rPr lang="en" altLang="zh-CN" sz="2400" b="1" dirty="0">
                <a:cs typeface="Arial"/>
              </a:rPr>
              <a:t>Distribution via three local rules</a:t>
            </a:r>
          </a:p>
          <a:p>
            <a:pPr marL="381000">
              <a:lnSpc>
                <a:spcPct val="150000"/>
              </a:lnSpc>
              <a:spcBef>
                <a:spcPts val="640"/>
              </a:spcBef>
            </a:pPr>
            <a:r>
              <a:rPr lang="en" altLang="zh-CN" sz="2400" dirty="0">
                <a:cs typeface="Arial"/>
              </a:rPr>
              <a:t>Dividing</a:t>
            </a:r>
          </a:p>
          <a:p>
            <a:pPr marL="381000">
              <a:lnSpc>
                <a:spcPct val="150000"/>
              </a:lnSpc>
              <a:spcBef>
                <a:spcPts val="620"/>
              </a:spcBef>
            </a:pPr>
            <a:r>
              <a:rPr lang="en" altLang="zh-CN" sz="2400" dirty="0">
                <a:cs typeface="Arial"/>
              </a:rPr>
              <a:t>Backtracking</a:t>
            </a:r>
          </a:p>
          <a:p>
            <a:pPr marL="381000">
              <a:lnSpc>
                <a:spcPct val="150000"/>
              </a:lnSpc>
              <a:spcBef>
                <a:spcPts val="520"/>
              </a:spcBef>
            </a:pPr>
            <a:r>
              <a:rPr lang="en" altLang="zh-CN" sz="2400" dirty="0">
                <a:cs typeface="Arial"/>
              </a:rPr>
              <a:t>Aggregating</a:t>
            </a:r>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spTree>
    <p:extLst>
      <p:ext uri="{BB962C8B-B14F-4D97-AF65-F5344CB8AC3E}">
        <p14:creationId xmlns:p14="http://schemas.microsoft.com/office/powerpoint/2010/main" val="485338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lstStyle/>
          <a:p>
            <a:r>
              <a:rPr lang="en" altLang="zh-CN" spc="-15" dirty="0"/>
              <a:t>Local </a:t>
            </a:r>
            <a:r>
              <a:rPr lang="en" altLang="zh-CN" spc="15" dirty="0"/>
              <a:t>Rule </a:t>
            </a:r>
            <a:r>
              <a:rPr lang="en" altLang="zh-CN" spc="-25" dirty="0"/>
              <a:t>I: </a:t>
            </a:r>
            <a:r>
              <a:rPr lang="en" altLang="zh-CN" spc="25" dirty="0"/>
              <a:t>Dividing</a:t>
            </a:r>
            <a:endParaRPr lang="zh-CN" altLang="en-US" dirty="0"/>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grpSp>
        <p:nvGrpSpPr>
          <p:cNvPr id="6" name="object 4">
            <a:extLst>
              <a:ext uri="{FF2B5EF4-FFF2-40B4-BE49-F238E27FC236}">
                <a16:creationId xmlns:a16="http://schemas.microsoft.com/office/drawing/2014/main" id="{07620A01-59D4-AF41-BBAB-689053CBD7FD}"/>
              </a:ext>
            </a:extLst>
          </p:cNvPr>
          <p:cNvGrpSpPr/>
          <p:nvPr/>
        </p:nvGrpSpPr>
        <p:grpSpPr>
          <a:xfrm>
            <a:off x="4175282" y="2102722"/>
            <a:ext cx="3839845" cy="3246120"/>
            <a:chOff x="2670143" y="1950322"/>
            <a:chExt cx="3839845" cy="3246120"/>
          </a:xfrm>
        </p:grpSpPr>
        <p:sp>
          <p:nvSpPr>
            <p:cNvPr id="7" name="object 5">
              <a:extLst>
                <a:ext uri="{FF2B5EF4-FFF2-40B4-BE49-F238E27FC236}">
                  <a16:creationId xmlns:a16="http://schemas.microsoft.com/office/drawing/2014/main" id="{B856ECF0-E721-0042-BBCA-5B3382D0652F}"/>
                </a:ext>
              </a:extLst>
            </p:cNvPr>
            <p:cNvSpPr/>
            <p:nvPr/>
          </p:nvSpPr>
          <p:spPr>
            <a:xfrm>
              <a:off x="5901683" y="3326869"/>
              <a:ext cx="608330" cy="638810"/>
            </a:xfrm>
            <a:custGeom>
              <a:avLst/>
              <a:gdLst/>
              <a:ahLst/>
              <a:cxnLst/>
              <a:rect l="l" t="t" r="r" b="b"/>
              <a:pathLst>
                <a:path w="608329" h="638810">
                  <a:moveTo>
                    <a:pt x="319683" y="0"/>
                  </a:moveTo>
                  <a:lnTo>
                    <a:pt x="288251" y="0"/>
                  </a:lnTo>
                  <a:lnTo>
                    <a:pt x="256968" y="3039"/>
                  </a:lnTo>
                  <a:lnTo>
                    <a:pt x="196047" y="18237"/>
                  </a:lnTo>
                  <a:lnTo>
                    <a:pt x="139314" y="45593"/>
                  </a:lnTo>
                  <a:lnTo>
                    <a:pt x="89162" y="85107"/>
                  </a:lnTo>
                  <a:lnTo>
                    <a:pt x="47983" y="136780"/>
                  </a:lnTo>
                  <a:lnTo>
                    <a:pt x="18171" y="200611"/>
                  </a:lnTo>
                  <a:lnTo>
                    <a:pt x="2118" y="276600"/>
                  </a:lnTo>
                  <a:lnTo>
                    <a:pt x="0" y="319154"/>
                  </a:lnTo>
                  <a:lnTo>
                    <a:pt x="2118" y="361713"/>
                  </a:lnTo>
                  <a:lnTo>
                    <a:pt x="8275" y="401232"/>
                  </a:lnTo>
                  <a:lnTo>
                    <a:pt x="31507" y="471150"/>
                  </a:lnTo>
                  <a:lnTo>
                    <a:pt x="67301" y="528909"/>
                  </a:lnTo>
                  <a:lnTo>
                    <a:pt x="113266" y="574508"/>
                  </a:lnTo>
                  <a:lnTo>
                    <a:pt x="167008" y="607947"/>
                  </a:lnTo>
                  <a:lnTo>
                    <a:pt x="226134" y="629226"/>
                  </a:lnTo>
                  <a:lnTo>
                    <a:pt x="288251" y="638346"/>
                  </a:lnTo>
                  <a:lnTo>
                    <a:pt x="319683" y="638346"/>
                  </a:lnTo>
                  <a:lnTo>
                    <a:pt x="381800" y="629226"/>
                  </a:lnTo>
                  <a:lnTo>
                    <a:pt x="440926" y="607947"/>
                  </a:lnTo>
                  <a:lnTo>
                    <a:pt x="494668" y="574508"/>
                  </a:lnTo>
                  <a:lnTo>
                    <a:pt x="540633" y="528909"/>
                  </a:lnTo>
                  <a:lnTo>
                    <a:pt x="576427" y="471150"/>
                  </a:lnTo>
                  <a:lnTo>
                    <a:pt x="599659" y="401232"/>
                  </a:lnTo>
                  <a:lnTo>
                    <a:pt x="605816" y="361713"/>
                  </a:lnTo>
                  <a:lnTo>
                    <a:pt x="607935" y="319154"/>
                  </a:lnTo>
                  <a:lnTo>
                    <a:pt x="605816" y="276600"/>
                  </a:lnTo>
                  <a:lnTo>
                    <a:pt x="599659" y="237086"/>
                  </a:lnTo>
                  <a:lnTo>
                    <a:pt x="576427" y="167176"/>
                  </a:lnTo>
                  <a:lnTo>
                    <a:pt x="540633" y="109424"/>
                  </a:lnTo>
                  <a:lnTo>
                    <a:pt x="494668" y="63830"/>
                  </a:lnTo>
                  <a:lnTo>
                    <a:pt x="440926" y="30395"/>
                  </a:lnTo>
                  <a:lnTo>
                    <a:pt x="381800" y="9118"/>
                  </a:lnTo>
                  <a:lnTo>
                    <a:pt x="319683" y="0"/>
                  </a:lnTo>
                  <a:close/>
                </a:path>
              </a:pathLst>
            </a:custGeom>
            <a:solidFill>
              <a:srgbClr val="00AEEF"/>
            </a:solidFill>
          </p:spPr>
          <p:txBody>
            <a:bodyPr wrap="square" lIns="0" tIns="0" rIns="0" bIns="0" rtlCol="0"/>
            <a:lstStyle/>
            <a:p>
              <a:endParaRPr/>
            </a:p>
          </p:txBody>
        </p:sp>
        <p:sp>
          <p:nvSpPr>
            <p:cNvPr id="8" name="object 6">
              <a:extLst>
                <a:ext uri="{FF2B5EF4-FFF2-40B4-BE49-F238E27FC236}">
                  <a16:creationId xmlns:a16="http://schemas.microsoft.com/office/drawing/2014/main" id="{358DD55B-05F5-5A42-9802-D4A043D44141}"/>
                </a:ext>
              </a:extLst>
            </p:cNvPr>
            <p:cNvSpPr/>
            <p:nvPr/>
          </p:nvSpPr>
          <p:spPr>
            <a:xfrm>
              <a:off x="4311345" y="1950322"/>
              <a:ext cx="503555" cy="496570"/>
            </a:xfrm>
            <a:custGeom>
              <a:avLst/>
              <a:gdLst/>
              <a:ahLst/>
              <a:cxnLst/>
              <a:rect l="l" t="t" r="r" b="b"/>
              <a:pathLst>
                <a:path w="503554" h="496569">
                  <a:moveTo>
                    <a:pt x="502986" y="0"/>
                  </a:moveTo>
                  <a:lnTo>
                    <a:pt x="0" y="0"/>
                  </a:lnTo>
                  <a:lnTo>
                    <a:pt x="0" y="496021"/>
                  </a:lnTo>
                  <a:lnTo>
                    <a:pt x="502986" y="496021"/>
                  </a:lnTo>
                  <a:lnTo>
                    <a:pt x="502986" y="0"/>
                  </a:lnTo>
                  <a:close/>
                </a:path>
              </a:pathLst>
            </a:custGeom>
            <a:solidFill>
              <a:srgbClr val="2AB673"/>
            </a:solidFill>
          </p:spPr>
          <p:txBody>
            <a:bodyPr wrap="square" lIns="0" tIns="0" rIns="0" bIns="0" rtlCol="0"/>
            <a:lstStyle/>
            <a:p>
              <a:endParaRPr/>
            </a:p>
          </p:txBody>
        </p:sp>
        <p:sp>
          <p:nvSpPr>
            <p:cNvPr id="9" name="object 7">
              <a:extLst>
                <a:ext uri="{FF2B5EF4-FFF2-40B4-BE49-F238E27FC236}">
                  <a16:creationId xmlns:a16="http://schemas.microsoft.com/office/drawing/2014/main" id="{89960C15-5466-3641-ABB7-89AC0E0D0C2D}"/>
                </a:ext>
              </a:extLst>
            </p:cNvPr>
            <p:cNvSpPr/>
            <p:nvPr/>
          </p:nvSpPr>
          <p:spPr>
            <a:xfrm>
              <a:off x="4616250" y="3326882"/>
              <a:ext cx="608330" cy="638810"/>
            </a:xfrm>
            <a:custGeom>
              <a:avLst/>
              <a:gdLst/>
              <a:ahLst/>
              <a:cxnLst/>
              <a:rect l="l" t="t" r="r" b="b"/>
              <a:pathLst>
                <a:path w="608329" h="638810">
                  <a:moveTo>
                    <a:pt x="319683" y="0"/>
                  </a:moveTo>
                  <a:lnTo>
                    <a:pt x="288251" y="0"/>
                  </a:lnTo>
                  <a:lnTo>
                    <a:pt x="256968" y="3039"/>
                  </a:lnTo>
                  <a:lnTo>
                    <a:pt x="196047" y="18239"/>
                  </a:lnTo>
                  <a:lnTo>
                    <a:pt x="139314" y="45598"/>
                  </a:lnTo>
                  <a:lnTo>
                    <a:pt x="89162" y="85117"/>
                  </a:lnTo>
                  <a:lnTo>
                    <a:pt x="47983" y="136796"/>
                  </a:lnTo>
                  <a:lnTo>
                    <a:pt x="18171" y="200634"/>
                  </a:lnTo>
                  <a:lnTo>
                    <a:pt x="2118" y="276632"/>
                  </a:lnTo>
                  <a:lnTo>
                    <a:pt x="0" y="319191"/>
                  </a:lnTo>
                  <a:lnTo>
                    <a:pt x="2118" y="361745"/>
                  </a:lnTo>
                  <a:lnTo>
                    <a:pt x="8275" y="401259"/>
                  </a:lnTo>
                  <a:lnTo>
                    <a:pt x="31507" y="471170"/>
                  </a:lnTo>
                  <a:lnTo>
                    <a:pt x="67301" y="528921"/>
                  </a:lnTo>
                  <a:lnTo>
                    <a:pt x="113266" y="574515"/>
                  </a:lnTo>
                  <a:lnTo>
                    <a:pt x="167008" y="607950"/>
                  </a:lnTo>
                  <a:lnTo>
                    <a:pt x="226134" y="629227"/>
                  </a:lnTo>
                  <a:lnTo>
                    <a:pt x="288251" y="638346"/>
                  </a:lnTo>
                  <a:lnTo>
                    <a:pt x="319683" y="638346"/>
                  </a:lnTo>
                  <a:lnTo>
                    <a:pt x="381800" y="629227"/>
                  </a:lnTo>
                  <a:lnTo>
                    <a:pt x="440926" y="607950"/>
                  </a:lnTo>
                  <a:lnTo>
                    <a:pt x="494668" y="574515"/>
                  </a:lnTo>
                  <a:lnTo>
                    <a:pt x="540633" y="528921"/>
                  </a:lnTo>
                  <a:lnTo>
                    <a:pt x="576427" y="471170"/>
                  </a:lnTo>
                  <a:lnTo>
                    <a:pt x="599659" y="401259"/>
                  </a:lnTo>
                  <a:lnTo>
                    <a:pt x="605816" y="361745"/>
                  </a:lnTo>
                  <a:lnTo>
                    <a:pt x="607935" y="319191"/>
                  </a:lnTo>
                  <a:lnTo>
                    <a:pt x="605816" y="276632"/>
                  </a:lnTo>
                  <a:lnTo>
                    <a:pt x="599659" y="237113"/>
                  </a:lnTo>
                  <a:lnTo>
                    <a:pt x="576427" y="167195"/>
                  </a:lnTo>
                  <a:lnTo>
                    <a:pt x="540633" y="109437"/>
                  </a:lnTo>
                  <a:lnTo>
                    <a:pt x="494668" y="63838"/>
                  </a:lnTo>
                  <a:lnTo>
                    <a:pt x="440926" y="30399"/>
                  </a:lnTo>
                  <a:lnTo>
                    <a:pt x="381800" y="9119"/>
                  </a:lnTo>
                  <a:lnTo>
                    <a:pt x="319683" y="0"/>
                  </a:lnTo>
                  <a:close/>
                </a:path>
              </a:pathLst>
            </a:custGeom>
            <a:solidFill>
              <a:srgbClr val="00AEEF"/>
            </a:solidFill>
          </p:spPr>
          <p:txBody>
            <a:bodyPr wrap="square" lIns="0" tIns="0" rIns="0" bIns="0" rtlCol="0"/>
            <a:lstStyle/>
            <a:p>
              <a:endParaRPr/>
            </a:p>
          </p:txBody>
        </p:sp>
        <p:sp>
          <p:nvSpPr>
            <p:cNvPr id="10" name="object 8">
              <a:extLst>
                <a:ext uri="{FF2B5EF4-FFF2-40B4-BE49-F238E27FC236}">
                  <a16:creationId xmlns:a16="http://schemas.microsoft.com/office/drawing/2014/main" id="{2575BDB8-A6D0-D84F-A5ED-7EEA9914DFB2}"/>
                </a:ext>
              </a:extLst>
            </p:cNvPr>
            <p:cNvSpPr/>
            <p:nvPr/>
          </p:nvSpPr>
          <p:spPr>
            <a:xfrm>
              <a:off x="4562835" y="2458016"/>
              <a:ext cx="323215" cy="934085"/>
            </a:xfrm>
            <a:custGeom>
              <a:avLst/>
              <a:gdLst/>
              <a:ahLst/>
              <a:cxnLst/>
              <a:rect l="l" t="t" r="r" b="b"/>
              <a:pathLst>
                <a:path w="323214" h="934085">
                  <a:moveTo>
                    <a:pt x="0" y="0"/>
                  </a:moveTo>
                  <a:lnTo>
                    <a:pt x="322755" y="933764"/>
                  </a:lnTo>
                </a:path>
              </a:pathLst>
            </a:custGeom>
            <a:ln w="42808">
              <a:solidFill>
                <a:srgbClr val="010202"/>
              </a:solidFill>
              <a:prstDash val="dash"/>
            </a:ln>
          </p:spPr>
          <p:txBody>
            <a:bodyPr wrap="square" lIns="0" tIns="0" rIns="0" bIns="0" rtlCol="0"/>
            <a:lstStyle/>
            <a:p>
              <a:endParaRPr/>
            </a:p>
          </p:txBody>
        </p:sp>
        <p:sp>
          <p:nvSpPr>
            <p:cNvPr id="11" name="object 9">
              <a:extLst>
                <a:ext uri="{FF2B5EF4-FFF2-40B4-BE49-F238E27FC236}">
                  <a16:creationId xmlns:a16="http://schemas.microsoft.com/office/drawing/2014/main" id="{435BF81B-6ACF-494F-B2CB-51636F0AAA23}"/>
                </a:ext>
              </a:extLst>
            </p:cNvPr>
            <p:cNvSpPr/>
            <p:nvPr/>
          </p:nvSpPr>
          <p:spPr>
            <a:xfrm>
              <a:off x="3606971" y="3326882"/>
              <a:ext cx="608330" cy="638810"/>
            </a:xfrm>
            <a:custGeom>
              <a:avLst/>
              <a:gdLst/>
              <a:ahLst/>
              <a:cxnLst/>
              <a:rect l="l" t="t" r="r" b="b"/>
              <a:pathLst>
                <a:path w="608329" h="638810">
                  <a:moveTo>
                    <a:pt x="319683" y="0"/>
                  </a:moveTo>
                  <a:lnTo>
                    <a:pt x="288250" y="0"/>
                  </a:lnTo>
                  <a:lnTo>
                    <a:pt x="256967" y="3039"/>
                  </a:lnTo>
                  <a:lnTo>
                    <a:pt x="196047" y="18239"/>
                  </a:lnTo>
                  <a:lnTo>
                    <a:pt x="139314" y="45598"/>
                  </a:lnTo>
                  <a:lnTo>
                    <a:pt x="89162" y="85117"/>
                  </a:lnTo>
                  <a:lnTo>
                    <a:pt x="47983" y="136796"/>
                  </a:lnTo>
                  <a:lnTo>
                    <a:pt x="18171" y="200634"/>
                  </a:lnTo>
                  <a:lnTo>
                    <a:pt x="2118" y="276632"/>
                  </a:lnTo>
                  <a:lnTo>
                    <a:pt x="0" y="319191"/>
                  </a:lnTo>
                  <a:lnTo>
                    <a:pt x="2118" y="361745"/>
                  </a:lnTo>
                  <a:lnTo>
                    <a:pt x="8275" y="401259"/>
                  </a:lnTo>
                  <a:lnTo>
                    <a:pt x="31507" y="471170"/>
                  </a:lnTo>
                  <a:lnTo>
                    <a:pt x="67301" y="528921"/>
                  </a:lnTo>
                  <a:lnTo>
                    <a:pt x="113266" y="574515"/>
                  </a:lnTo>
                  <a:lnTo>
                    <a:pt x="167007" y="607950"/>
                  </a:lnTo>
                  <a:lnTo>
                    <a:pt x="226133" y="629227"/>
                  </a:lnTo>
                  <a:lnTo>
                    <a:pt x="288250" y="638346"/>
                  </a:lnTo>
                  <a:lnTo>
                    <a:pt x="319683" y="638346"/>
                  </a:lnTo>
                  <a:lnTo>
                    <a:pt x="381800" y="629227"/>
                  </a:lnTo>
                  <a:lnTo>
                    <a:pt x="440925" y="607950"/>
                  </a:lnTo>
                  <a:lnTo>
                    <a:pt x="494667" y="574515"/>
                  </a:lnTo>
                  <a:lnTo>
                    <a:pt x="540632" y="528921"/>
                  </a:lnTo>
                  <a:lnTo>
                    <a:pt x="576426" y="471170"/>
                  </a:lnTo>
                  <a:lnTo>
                    <a:pt x="599658" y="401259"/>
                  </a:lnTo>
                  <a:lnTo>
                    <a:pt x="605815" y="361745"/>
                  </a:lnTo>
                  <a:lnTo>
                    <a:pt x="607933" y="319191"/>
                  </a:lnTo>
                  <a:lnTo>
                    <a:pt x="605815" y="276632"/>
                  </a:lnTo>
                  <a:lnTo>
                    <a:pt x="599658" y="237113"/>
                  </a:lnTo>
                  <a:lnTo>
                    <a:pt x="576426" y="167195"/>
                  </a:lnTo>
                  <a:lnTo>
                    <a:pt x="540632" y="109437"/>
                  </a:lnTo>
                  <a:lnTo>
                    <a:pt x="494667" y="63838"/>
                  </a:lnTo>
                  <a:lnTo>
                    <a:pt x="440925" y="30399"/>
                  </a:lnTo>
                  <a:lnTo>
                    <a:pt x="381800" y="9119"/>
                  </a:lnTo>
                  <a:lnTo>
                    <a:pt x="319683" y="0"/>
                  </a:lnTo>
                  <a:close/>
                </a:path>
              </a:pathLst>
            </a:custGeom>
            <a:solidFill>
              <a:srgbClr val="00AEEF"/>
            </a:solidFill>
          </p:spPr>
          <p:txBody>
            <a:bodyPr wrap="square" lIns="0" tIns="0" rIns="0" bIns="0" rtlCol="0"/>
            <a:lstStyle/>
            <a:p>
              <a:endParaRPr/>
            </a:p>
          </p:txBody>
        </p:sp>
        <p:sp>
          <p:nvSpPr>
            <p:cNvPr id="12" name="object 10">
              <a:extLst>
                <a:ext uri="{FF2B5EF4-FFF2-40B4-BE49-F238E27FC236}">
                  <a16:creationId xmlns:a16="http://schemas.microsoft.com/office/drawing/2014/main" id="{041AD021-FCE1-B841-B816-41BDDDA8E490}"/>
                </a:ext>
              </a:extLst>
            </p:cNvPr>
            <p:cNvSpPr/>
            <p:nvPr/>
          </p:nvSpPr>
          <p:spPr>
            <a:xfrm>
              <a:off x="3047467" y="2458016"/>
              <a:ext cx="1515745" cy="868680"/>
            </a:xfrm>
            <a:custGeom>
              <a:avLst/>
              <a:gdLst/>
              <a:ahLst/>
              <a:cxnLst/>
              <a:rect l="l" t="t" r="r" b="b"/>
              <a:pathLst>
                <a:path w="1515745" h="868679">
                  <a:moveTo>
                    <a:pt x="1515367" y="0"/>
                  </a:moveTo>
                  <a:lnTo>
                    <a:pt x="0" y="868464"/>
                  </a:lnTo>
                </a:path>
              </a:pathLst>
            </a:custGeom>
            <a:ln w="43165">
              <a:solidFill>
                <a:srgbClr val="010202"/>
              </a:solidFill>
              <a:prstDash val="dash"/>
            </a:ln>
          </p:spPr>
          <p:txBody>
            <a:bodyPr wrap="square" lIns="0" tIns="0" rIns="0" bIns="0" rtlCol="0"/>
            <a:lstStyle/>
            <a:p>
              <a:endParaRPr/>
            </a:p>
          </p:txBody>
        </p:sp>
        <p:sp>
          <p:nvSpPr>
            <p:cNvPr id="13" name="object 11">
              <a:extLst>
                <a:ext uri="{FF2B5EF4-FFF2-40B4-BE49-F238E27FC236}">
                  <a16:creationId xmlns:a16="http://schemas.microsoft.com/office/drawing/2014/main" id="{A2EBDF3B-FB79-A54F-92F3-F376B2DD2F70}"/>
                </a:ext>
              </a:extLst>
            </p:cNvPr>
            <p:cNvSpPr/>
            <p:nvPr/>
          </p:nvSpPr>
          <p:spPr>
            <a:xfrm>
              <a:off x="5197222" y="3646023"/>
              <a:ext cx="704850" cy="635"/>
            </a:xfrm>
            <a:custGeom>
              <a:avLst/>
              <a:gdLst/>
              <a:ahLst/>
              <a:cxnLst/>
              <a:rect l="l" t="t" r="r" b="b"/>
              <a:pathLst>
                <a:path w="704850" h="635">
                  <a:moveTo>
                    <a:pt x="0" y="0"/>
                  </a:moveTo>
                  <a:lnTo>
                    <a:pt x="704461" y="43"/>
                  </a:lnTo>
                </a:path>
              </a:pathLst>
            </a:custGeom>
            <a:ln w="43301">
              <a:solidFill>
                <a:srgbClr val="010202"/>
              </a:solidFill>
            </a:ln>
          </p:spPr>
          <p:txBody>
            <a:bodyPr wrap="square" lIns="0" tIns="0" rIns="0" bIns="0" rtlCol="0"/>
            <a:lstStyle/>
            <a:p>
              <a:endParaRPr/>
            </a:p>
          </p:txBody>
        </p:sp>
        <p:sp>
          <p:nvSpPr>
            <p:cNvPr id="14" name="object 12">
              <a:extLst>
                <a:ext uri="{FF2B5EF4-FFF2-40B4-BE49-F238E27FC236}">
                  <a16:creationId xmlns:a16="http://schemas.microsoft.com/office/drawing/2014/main" id="{383F10CE-D27E-6E46-9C53-9B4B44704249}"/>
                </a:ext>
              </a:extLst>
            </p:cNvPr>
            <p:cNvSpPr/>
            <p:nvPr/>
          </p:nvSpPr>
          <p:spPr>
            <a:xfrm>
              <a:off x="4026298" y="3923857"/>
              <a:ext cx="24765" cy="35560"/>
            </a:xfrm>
            <a:custGeom>
              <a:avLst/>
              <a:gdLst/>
              <a:ahLst/>
              <a:cxnLst/>
              <a:rect l="l" t="t" r="r" b="b"/>
              <a:pathLst>
                <a:path w="24764" h="35560">
                  <a:moveTo>
                    <a:pt x="0" y="0"/>
                  </a:moveTo>
                  <a:lnTo>
                    <a:pt x="24409" y="35550"/>
                  </a:lnTo>
                </a:path>
              </a:pathLst>
            </a:custGeom>
            <a:ln w="42926">
              <a:solidFill>
                <a:srgbClr val="2E3092"/>
              </a:solidFill>
            </a:ln>
          </p:spPr>
          <p:txBody>
            <a:bodyPr wrap="square" lIns="0" tIns="0" rIns="0" bIns="0" rtlCol="0"/>
            <a:lstStyle/>
            <a:p>
              <a:endParaRPr/>
            </a:p>
          </p:txBody>
        </p:sp>
        <p:sp>
          <p:nvSpPr>
            <p:cNvPr id="15" name="object 13">
              <a:extLst>
                <a:ext uri="{FF2B5EF4-FFF2-40B4-BE49-F238E27FC236}">
                  <a16:creationId xmlns:a16="http://schemas.microsoft.com/office/drawing/2014/main" id="{46277B20-35FA-1347-ADDA-00E0C93FE13B}"/>
                </a:ext>
              </a:extLst>
            </p:cNvPr>
            <p:cNvSpPr/>
            <p:nvPr/>
          </p:nvSpPr>
          <p:spPr>
            <a:xfrm>
              <a:off x="4101067" y="4032827"/>
              <a:ext cx="377825" cy="551180"/>
            </a:xfrm>
            <a:custGeom>
              <a:avLst/>
              <a:gdLst/>
              <a:ahLst/>
              <a:cxnLst/>
              <a:rect l="l" t="t" r="r" b="b"/>
              <a:pathLst>
                <a:path w="377825" h="551179">
                  <a:moveTo>
                    <a:pt x="0" y="0"/>
                  </a:moveTo>
                  <a:lnTo>
                    <a:pt x="377816" y="550584"/>
                  </a:lnTo>
                </a:path>
              </a:pathLst>
            </a:custGeom>
            <a:ln w="42926">
              <a:solidFill>
                <a:srgbClr val="2E3092"/>
              </a:solidFill>
              <a:prstDash val="dash"/>
            </a:ln>
          </p:spPr>
          <p:txBody>
            <a:bodyPr wrap="square" lIns="0" tIns="0" rIns="0" bIns="0" rtlCol="0"/>
            <a:lstStyle/>
            <a:p>
              <a:endParaRPr/>
            </a:p>
          </p:txBody>
        </p:sp>
        <p:sp>
          <p:nvSpPr>
            <p:cNvPr id="16" name="object 14">
              <a:extLst>
                <a:ext uri="{FF2B5EF4-FFF2-40B4-BE49-F238E27FC236}">
                  <a16:creationId xmlns:a16="http://schemas.microsoft.com/office/drawing/2014/main" id="{B274E657-241B-B543-96A7-82F16C6B6F94}"/>
                </a:ext>
              </a:extLst>
            </p:cNvPr>
            <p:cNvSpPr/>
            <p:nvPr/>
          </p:nvSpPr>
          <p:spPr>
            <a:xfrm>
              <a:off x="4229682" y="4655690"/>
              <a:ext cx="655955" cy="541020"/>
            </a:xfrm>
            <a:custGeom>
              <a:avLst/>
              <a:gdLst/>
              <a:ahLst/>
              <a:cxnLst/>
              <a:rect l="l" t="t" r="r" b="b"/>
              <a:pathLst>
                <a:path w="655954" h="541020">
                  <a:moveTo>
                    <a:pt x="298772" y="0"/>
                  </a:moveTo>
                  <a:lnTo>
                    <a:pt x="24718" y="491521"/>
                  </a:lnTo>
                  <a:lnTo>
                    <a:pt x="0" y="536298"/>
                  </a:lnTo>
                  <a:lnTo>
                    <a:pt x="50505" y="531934"/>
                  </a:lnTo>
                  <a:lnTo>
                    <a:pt x="101035" y="528172"/>
                  </a:lnTo>
                  <a:lnTo>
                    <a:pt x="151580" y="525061"/>
                  </a:lnTo>
                  <a:lnTo>
                    <a:pt x="202132" y="522651"/>
                  </a:lnTo>
                  <a:lnTo>
                    <a:pt x="252681" y="520990"/>
                  </a:lnTo>
                  <a:lnTo>
                    <a:pt x="303218" y="520129"/>
                  </a:lnTo>
                  <a:lnTo>
                    <a:pt x="353735" y="520116"/>
                  </a:lnTo>
                  <a:lnTo>
                    <a:pt x="404222" y="521001"/>
                  </a:lnTo>
                  <a:lnTo>
                    <a:pt x="454670" y="522833"/>
                  </a:lnTo>
                  <a:lnTo>
                    <a:pt x="505071" y="525662"/>
                  </a:lnTo>
                  <a:lnTo>
                    <a:pt x="555416" y="529537"/>
                  </a:lnTo>
                  <a:lnTo>
                    <a:pt x="605694" y="534508"/>
                  </a:lnTo>
                  <a:lnTo>
                    <a:pt x="655899" y="540623"/>
                  </a:lnTo>
                  <a:lnTo>
                    <a:pt x="487323" y="281369"/>
                  </a:lnTo>
                  <a:lnTo>
                    <a:pt x="430614" y="195426"/>
                  </a:lnTo>
                  <a:lnTo>
                    <a:pt x="402035" y="152678"/>
                  </a:lnTo>
                  <a:lnTo>
                    <a:pt x="373269" y="110118"/>
                  </a:lnTo>
                  <a:lnTo>
                    <a:pt x="344287" y="67776"/>
                  </a:lnTo>
                  <a:lnTo>
                    <a:pt x="310711" y="19299"/>
                  </a:lnTo>
                  <a:lnTo>
                    <a:pt x="302591" y="6455"/>
                  </a:lnTo>
                  <a:lnTo>
                    <a:pt x="298772" y="0"/>
                  </a:lnTo>
                  <a:close/>
                </a:path>
              </a:pathLst>
            </a:custGeom>
            <a:solidFill>
              <a:srgbClr val="EC008C"/>
            </a:solidFill>
          </p:spPr>
          <p:txBody>
            <a:bodyPr wrap="square" lIns="0" tIns="0" rIns="0" bIns="0" rtlCol="0"/>
            <a:lstStyle/>
            <a:p>
              <a:endParaRPr/>
            </a:p>
          </p:txBody>
        </p:sp>
        <p:sp>
          <p:nvSpPr>
            <p:cNvPr id="17" name="object 15">
              <a:extLst>
                <a:ext uri="{FF2B5EF4-FFF2-40B4-BE49-F238E27FC236}">
                  <a16:creationId xmlns:a16="http://schemas.microsoft.com/office/drawing/2014/main" id="{943FCF65-5175-5042-8732-68B3519A6FEB}"/>
                </a:ext>
              </a:extLst>
            </p:cNvPr>
            <p:cNvSpPr/>
            <p:nvPr/>
          </p:nvSpPr>
          <p:spPr>
            <a:xfrm>
              <a:off x="4504054" y="4620112"/>
              <a:ext cx="24765" cy="35560"/>
            </a:xfrm>
            <a:custGeom>
              <a:avLst/>
              <a:gdLst/>
              <a:ahLst/>
              <a:cxnLst/>
              <a:rect l="l" t="t" r="r" b="b"/>
              <a:pathLst>
                <a:path w="24764" h="35560">
                  <a:moveTo>
                    <a:pt x="0" y="0"/>
                  </a:moveTo>
                  <a:lnTo>
                    <a:pt x="24409" y="35550"/>
                  </a:lnTo>
                </a:path>
              </a:pathLst>
            </a:custGeom>
            <a:ln w="42926">
              <a:solidFill>
                <a:srgbClr val="2E3092"/>
              </a:solidFill>
            </a:ln>
          </p:spPr>
          <p:txBody>
            <a:bodyPr wrap="square" lIns="0" tIns="0" rIns="0" bIns="0" rtlCol="0"/>
            <a:lstStyle/>
            <a:p>
              <a:endParaRPr/>
            </a:p>
          </p:txBody>
        </p:sp>
        <p:sp>
          <p:nvSpPr>
            <p:cNvPr id="18" name="object 16">
              <a:extLst>
                <a:ext uri="{FF2B5EF4-FFF2-40B4-BE49-F238E27FC236}">
                  <a16:creationId xmlns:a16="http://schemas.microsoft.com/office/drawing/2014/main" id="{5E992157-0D5A-4A45-8FE5-A2ED794E9562}"/>
                </a:ext>
              </a:extLst>
            </p:cNvPr>
            <p:cNvSpPr/>
            <p:nvPr/>
          </p:nvSpPr>
          <p:spPr>
            <a:xfrm>
              <a:off x="4836405" y="3965595"/>
              <a:ext cx="19050" cy="39370"/>
            </a:xfrm>
            <a:custGeom>
              <a:avLst/>
              <a:gdLst/>
              <a:ahLst/>
              <a:cxnLst/>
              <a:rect l="l" t="t" r="r" b="b"/>
              <a:pathLst>
                <a:path w="19050" h="39370">
                  <a:moveTo>
                    <a:pt x="18467" y="0"/>
                  </a:moveTo>
                  <a:lnTo>
                    <a:pt x="0" y="39015"/>
                  </a:lnTo>
                </a:path>
              </a:pathLst>
            </a:custGeom>
            <a:ln w="42850">
              <a:solidFill>
                <a:srgbClr val="2E3092"/>
              </a:solidFill>
            </a:ln>
          </p:spPr>
          <p:txBody>
            <a:bodyPr wrap="square" lIns="0" tIns="0" rIns="0" bIns="0" rtlCol="0"/>
            <a:lstStyle/>
            <a:p>
              <a:endParaRPr/>
            </a:p>
          </p:txBody>
        </p:sp>
        <p:sp>
          <p:nvSpPr>
            <p:cNvPr id="19" name="object 17">
              <a:extLst>
                <a:ext uri="{FF2B5EF4-FFF2-40B4-BE49-F238E27FC236}">
                  <a16:creationId xmlns:a16="http://schemas.microsoft.com/office/drawing/2014/main" id="{6CCFBA42-B4E6-9546-96B4-1719FE24CAC2}"/>
                </a:ext>
              </a:extLst>
            </p:cNvPr>
            <p:cNvSpPr/>
            <p:nvPr/>
          </p:nvSpPr>
          <p:spPr>
            <a:xfrm>
              <a:off x="4567627" y="4092074"/>
              <a:ext cx="227965" cy="481330"/>
            </a:xfrm>
            <a:custGeom>
              <a:avLst/>
              <a:gdLst/>
              <a:ahLst/>
              <a:cxnLst/>
              <a:rect l="l" t="t" r="r" b="b"/>
              <a:pathLst>
                <a:path w="227964" h="481329">
                  <a:moveTo>
                    <a:pt x="227424" y="0"/>
                  </a:moveTo>
                  <a:lnTo>
                    <a:pt x="0" y="480825"/>
                  </a:lnTo>
                </a:path>
              </a:pathLst>
            </a:custGeom>
            <a:ln w="42850">
              <a:solidFill>
                <a:srgbClr val="2E3092"/>
              </a:solidFill>
              <a:prstDash val="dash"/>
            </a:ln>
          </p:spPr>
          <p:txBody>
            <a:bodyPr wrap="square" lIns="0" tIns="0" rIns="0" bIns="0" rtlCol="0"/>
            <a:lstStyle/>
            <a:p>
              <a:endParaRPr/>
            </a:p>
          </p:txBody>
        </p:sp>
        <p:sp>
          <p:nvSpPr>
            <p:cNvPr id="20" name="object 18">
              <a:extLst>
                <a:ext uri="{FF2B5EF4-FFF2-40B4-BE49-F238E27FC236}">
                  <a16:creationId xmlns:a16="http://schemas.microsoft.com/office/drawing/2014/main" id="{2223FDD7-B731-B44F-A410-708BF5E35312}"/>
                </a:ext>
              </a:extLst>
            </p:cNvPr>
            <p:cNvSpPr/>
            <p:nvPr/>
          </p:nvSpPr>
          <p:spPr>
            <a:xfrm>
              <a:off x="4528460" y="4616644"/>
              <a:ext cx="19050" cy="39370"/>
            </a:xfrm>
            <a:custGeom>
              <a:avLst/>
              <a:gdLst/>
              <a:ahLst/>
              <a:cxnLst/>
              <a:rect l="l" t="t" r="r" b="b"/>
              <a:pathLst>
                <a:path w="19050" h="39370">
                  <a:moveTo>
                    <a:pt x="18467" y="0"/>
                  </a:moveTo>
                  <a:lnTo>
                    <a:pt x="0" y="39015"/>
                  </a:lnTo>
                </a:path>
              </a:pathLst>
            </a:custGeom>
            <a:ln w="42850">
              <a:solidFill>
                <a:srgbClr val="2E3092"/>
              </a:solidFill>
            </a:ln>
          </p:spPr>
          <p:txBody>
            <a:bodyPr wrap="square" lIns="0" tIns="0" rIns="0" bIns="0" rtlCol="0"/>
            <a:lstStyle/>
            <a:p>
              <a:endParaRPr/>
            </a:p>
          </p:txBody>
        </p:sp>
        <p:sp>
          <p:nvSpPr>
            <p:cNvPr id="21" name="object 19">
              <a:extLst>
                <a:ext uri="{FF2B5EF4-FFF2-40B4-BE49-F238E27FC236}">
                  <a16:creationId xmlns:a16="http://schemas.microsoft.com/office/drawing/2014/main" id="{5361CF54-9379-4147-B4A8-9BF30C60068A}"/>
                </a:ext>
              </a:extLst>
            </p:cNvPr>
            <p:cNvSpPr/>
            <p:nvPr/>
          </p:nvSpPr>
          <p:spPr>
            <a:xfrm>
              <a:off x="2670143" y="3313382"/>
              <a:ext cx="608330" cy="638810"/>
            </a:xfrm>
            <a:custGeom>
              <a:avLst/>
              <a:gdLst/>
              <a:ahLst/>
              <a:cxnLst/>
              <a:rect l="l" t="t" r="r" b="b"/>
              <a:pathLst>
                <a:path w="608329" h="638810">
                  <a:moveTo>
                    <a:pt x="319683" y="0"/>
                  </a:moveTo>
                  <a:lnTo>
                    <a:pt x="288250" y="0"/>
                  </a:lnTo>
                  <a:lnTo>
                    <a:pt x="256967" y="3039"/>
                  </a:lnTo>
                  <a:lnTo>
                    <a:pt x="196047" y="18237"/>
                  </a:lnTo>
                  <a:lnTo>
                    <a:pt x="139314" y="45594"/>
                  </a:lnTo>
                  <a:lnTo>
                    <a:pt x="89162" y="85110"/>
                  </a:lnTo>
                  <a:lnTo>
                    <a:pt x="47983" y="136784"/>
                  </a:lnTo>
                  <a:lnTo>
                    <a:pt x="18171" y="200616"/>
                  </a:lnTo>
                  <a:lnTo>
                    <a:pt x="2118" y="276607"/>
                  </a:lnTo>
                  <a:lnTo>
                    <a:pt x="0" y="319162"/>
                  </a:lnTo>
                  <a:lnTo>
                    <a:pt x="2118" y="361720"/>
                  </a:lnTo>
                  <a:lnTo>
                    <a:pt x="8275" y="401239"/>
                  </a:lnTo>
                  <a:lnTo>
                    <a:pt x="31507" y="471156"/>
                  </a:lnTo>
                  <a:lnTo>
                    <a:pt x="67301" y="528913"/>
                  </a:lnTo>
                  <a:lnTo>
                    <a:pt x="113266" y="574511"/>
                  </a:lnTo>
                  <a:lnTo>
                    <a:pt x="167007" y="607949"/>
                  </a:lnTo>
                  <a:lnTo>
                    <a:pt x="226133" y="629228"/>
                  </a:lnTo>
                  <a:lnTo>
                    <a:pt x="288250" y="638348"/>
                  </a:lnTo>
                  <a:lnTo>
                    <a:pt x="319683" y="638348"/>
                  </a:lnTo>
                  <a:lnTo>
                    <a:pt x="381800" y="629228"/>
                  </a:lnTo>
                  <a:lnTo>
                    <a:pt x="440925" y="607949"/>
                  </a:lnTo>
                  <a:lnTo>
                    <a:pt x="494667" y="574511"/>
                  </a:lnTo>
                  <a:lnTo>
                    <a:pt x="540632" y="528913"/>
                  </a:lnTo>
                  <a:lnTo>
                    <a:pt x="576426" y="471156"/>
                  </a:lnTo>
                  <a:lnTo>
                    <a:pt x="599658" y="401239"/>
                  </a:lnTo>
                  <a:lnTo>
                    <a:pt x="605815" y="361720"/>
                  </a:lnTo>
                  <a:lnTo>
                    <a:pt x="607933" y="319162"/>
                  </a:lnTo>
                  <a:lnTo>
                    <a:pt x="605815" y="276607"/>
                  </a:lnTo>
                  <a:lnTo>
                    <a:pt x="599658" y="237092"/>
                  </a:lnTo>
                  <a:lnTo>
                    <a:pt x="576426" y="167180"/>
                  </a:lnTo>
                  <a:lnTo>
                    <a:pt x="540632" y="109427"/>
                  </a:lnTo>
                  <a:lnTo>
                    <a:pt x="494667" y="63832"/>
                  </a:lnTo>
                  <a:lnTo>
                    <a:pt x="440925" y="30396"/>
                  </a:lnTo>
                  <a:lnTo>
                    <a:pt x="381800" y="9118"/>
                  </a:lnTo>
                  <a:lnTo>
                    <a:pt x="319683" y="0"/>
                  </a:lnTo>
                  <a:close/>
                </a:path>
              </a:pathLst>
            </a:custGeom>
            <a:solidFill>
              <a:srgbClr val="00AEEF"/>
            </a:solidFill>
          </p:spPr>
          <p:txBody>
            <a:bodyPr wrap="square" lIns="0" tIns="0" rIns="0" bIns="0" rtlCol="0"/>
            <a:lstStyle/>
            <a:p>
              <a:endParaRPr/>
            </a:p>
          </p:txBody>
        </p:sp>
        <p:sp>
          <p:nvSpPr>
            <p:cNvPr id="22" name="object 20">
              <a:extLst>
                <a:ext uri="{FF2B5EF4-FFF2-40B4-BE49-F238E27FC236}">
                  <a16:creationId xmlns:a16="http://schemas.microsoft.com/office/drawing/2014/main" id="{B91494D9-050A-FF46-BF3D-F66CEA72CAEF}"/>
                </a:ext>
              </a:extLst>
            </p:cNvPr>
            <p:cNvSpPr/>
            <p:nvPr/>
          </p:nvSpPr>
          <p:spPr>
            <a:xfrm>
              <a:off x="5282721" y="3500117"/>
              <a:ext cx="575310" cy="0"/>
            </a:xfrm>
            <a:custGeom>
              <a:avLst/>
              <a:gdLst/>
              <a:ahLst/>
              <a:cxnLst/>
              <a:rect l="l" t="t" r="r" b="b"/>
              <a:pathLst>
                <a:path w="575310">
                  <a:moveTo>
                    <a:pt x="0" y="0"/>
                  </a:moveTo>
                  <a:lnTo>
                    <a:pt x="574974" y="0"/>
                  </a:lnTo>
                </a:path>
              </a:pathLst>
            </a:custGeom>
            <a:ln w="32476">
              <a:solidFill>
                <a:srgbClr val="F7941D"/>
              </a:solidFill>
            </a:ln>
          </p:spPr>
          <p:txBody>
            <a:bodyPr wrap="square" lIns="0" tIns="0" rIns="0" bIns="0" rtlCol="0"/>
            <a:lstStyle/>
            <a:p>
              <a:endParaRPr/>
            </a:p>
          </p:txBody>
        </p:sp>
        <p:sp>
          <p:nvSpPr>
            <p:cNvPr id="23" name="object 21">
              <a:extLst>
                <a:ext uri="{FF2B5EF4-FFF2-40B4-BE49-F238E27FC236}">
                  <a16:creationId xmlns:a16="http://schemas.microsoft.com/office/drawing/2014/main" id="{913D90AE-5982-8349-9D26-98A961D2B258}"/>
                </a:ext>
              </a:extLst>
            </p:cNvPr>
            <p:cNvSpPr/>
            <p:nvPr/>
          </p:nvSpPr>
          <p:spPr>
            <a:xfrm>
              <a:off x="5729587" y="3367326"/>
              <a:ext cx="163195" cy="266065"/>
            </a:xfrm>
            <a:custGeom>
              <a:avLst/>
              <a:gdLst/>
              <a:ahLst/>
              <a:cxnLst/>
              <a:rect l="l" t="t" r="r" b="b"/>
              <a:pathLst>
                <a:path w="163195" h="266064">
                  <a:moveTo>
                    <a:pt x="21887" y="0"/>
                  </a:moveTo>
                  <a:lnTo>
                    <a:pt x="0" y="23817"/>
                  </a:lnTo>
                  <a:lnTo>
                    <a:pt x="115810" y="132807"/>
                  </a:lnTo>
                  <a:lnTo>
                    <a:pt x="0" y="241844"/>
                  </a:lnTo>
                  <a:lnTo>
                    <a:pt x="21887" y="265615"/>
                  </a:lnTo>
                  <a:lnTo>
                    <a:pt x="162876" y="132807"/>
                  </a:lnTo>
                  <a:lnTo>
                    <a:pt x="21887" y="0"/>
                  </a:lnTo>
                  <a:close/>
                </a:path>
              </a:pathLst>
            </a:custGeom>
            <a:solidFill>
              <a:srgbClr val="F7941D"/>
            </a:solidFill>
          </p:spPr>
          <p:txBody>
            <a:bodyPr wrap="square" lIns="0" tIns="0" rIns="0" bIns="0" rtlCol="0"/>
            <a:lstStyle/>
            <a:p>
              <a:endParaRPr/>
            </a:p>
          </p:txBody>
        </p:sp>
        <p:sp>
          <p:nvSpPr>
            <p:cNvPr id="24" name="object 22">
              <a:extLst>
                <a:ext uri="{FF2B5EF4-FFF2-40B4-BE49-F238E27FC236}">
                  <a16:creationId xmlns:a16="http://schemas.microsoft.com/office/drawing/2014/main" id="{105745A5-AD06-9E4E-8569-5B63F67C8EE2}"/>
                </a:ext>
              </a:extLst>
            </p:cNvPr>
            <p:cNvSpPr/>
            <p:nvPr/>
          </p:nvSpPr>
          <p:spPr>
            <a:xfrm>
              <a:off x="3189871" y="2595868"/>
              <a:ext cx="1626870" cy="781685"/>
            </a:xfrm>
            <a:custGeom>
              <a:avLst/>
              <a:gdLst/>
              <a:ahLst/>
              <a:cxnLst/>
              <a:rect l="l" t="t" r="r" b="b"/>
              <a:pathLst>
                <a:path w="1626870" h="781685">
                  <a:moveTo>
                    <a:pt x="1626472" y="781384"/>
                  </a:moveTo>
                  <a:lnTo>
                    <a:pt x="1340268" y="0"/>
                  </a:lnTo>
                  <a:lnTo>
                    <a:pt x="0" y="778396"/>
                  </a:lnTo>
                </a:path>
              </a:pathLst>
            </a:custGeom>
            <a:ln w="32398">
              <a:solidFill>
                <a:srgbClr val="F7941D"/>
              </a:solidFill>
            </a:ln>
          </p:spPr>
          <p:txBody>
            <a:bodyPr wrap="square" lIns="0" tIns="0" rIns="0" bIns="0" rtlCol="0"/>
            <a:lstStyle/>
            <a:p>
              <a:endParaRPr/>
            </a:p>
          </p:txBody>
        </p:sp>
        <p:sp>
          <p:nvSpPr>
            <p:cNvPr id="25" name="object 23">
              <a:extLst>
                <a:ext uri="{FF2B5EF4-FFF2-40B4-BE49-F238E27FC236}">
                  <a16:creationId xmlns:a16="http://schemas.microsoft.com/office/drawing/2014/main" id="{FEEEDF33-023C-6749-963F-D9411B723B37}"/>
                </a:ext>
              </a:extLst>
            </p:cNvPr>
            <p:cNvSpPr/>
            <p:nvPr/>
          </p:nvSpPr>
          <p:spPr>
            <a:xfrm>
              <a:off x="3159710" y="3205529"/>
              <a:ext cx="194848" cy="230405"/>
            </a:xfrm>
            <a:prstGeom prst="rect">
              <a:avLst/>
            </a:prstGeom>
            <a:blipFill>
              <a:blip r:embed="rId3" cstate="print"/>
              <a:stretch>
                <a:fillRect/>
              </a:stretch>
            </a:blipFill>
          </p:spPr>
          <p:txBody>
            <a:bodyPr wrap="square" lIns="0" tIns="0" rIns="0" bIns="0" rtlCol="0"/>
            <a:lstStyle/>
            <a:p>
              <a:endParaRPr/>
            </a:p>
          </p:txBody>
        </p:sp>
        <p:sp>
          <p:nvSpPr>
            <p:cNvPr id="26" name="object 24">
              <a:extLst>
                <a:ext uri="{FF2B5EF4-FFF2-40B4-BE49-F238E27FC236}">
                  <a16:creationId xmlns:a16="http://schemas.microsoft.com/office/drawing/2014/main" id="{51DB68DC-898A-4049-8071-7A677FAE4B77}"/>
                </a:ext>
              </a:extLst>
            </p:cNvPr>
            <p:cNvSpPr/>
            <p:nvPr/>
          </p:nvSpPr>
          <p:spPr>
            <a:xfrm>
              <a:off x="4158429" y="3895191"/>
              <a:ext cx="605155" cy="543560"/>
            </a:xfrm>
            <a:custGeom>
              <a:avLst/>
              <a:gdLst/>
              <a:ahLst/>
              <a:cxnLst/>
              <a:rect l="l" t="t" r="r" b="b"/>
              <a:pathLst>
                <a:path w="605154" h="543560">
                  <a:moveTo>
                    <a:pt x="604642" y="28665"/>
                  </a:moveTo>
                  <a:lnTo>
                    <a:pt x="370035" y="542963"/>
                  </a:lnTo>
                  <a:lnTo>
                    <a:pt x="0" y="0"/>
                  </a:lnTo>
                </a:path>
              </a:pathLst>
            </a:custGeom>
            <a:ln w="32291">
              <a:solidFill>
                <a:srgbClr val="F7941D"/>
              </a:solidFill>
            </a:ln>
          </p:spPr>
          <p:txBody>
            <a:bodyPr wrap="square" lIns="0" tIns="0" rIns="0" bIns="0" rtlCol="0"/>
            <a:lstStyle/>
            <a:p>
              <a:endParaRPr/>
            </a:p>
          </p:txBody>
        </p:sp>
        <p:sp>
          <p:nvSpPr>
            <p:cNvPr id="27" name="object 25">
              <a:extLst>
                <a:ext uri="{FF2B5EF4-FFF2-40B4-BE49-F238E27FC236}">
                  <a16:creationId xmlns:a16="http://schemas.microsoft.com/office/drawing/2014/main" id="{AD0C7418-E422-874C-96BF-889439B3DD25}"/>
                </a:ext>
              </a:extLst>
            </p:cNvPr>
            <p:cNvSpPr/>
            <p:nvPr/>
          </p:nvSpPr>
          <p:spPr>
            <a:xfrm>
              <a:off x="4110911" y="3866205"/>
              <a:ext cx="215797" cy="197713"/>
            </a:xfrm>
            <a:prstGeom prst="rect">
              <a:avLst/>
            </a:prstGeom>
            <a:blipFill>
              <a:blip r:embed="rId4" cstate="print"/>
              <a:stretch>
                <a:fillRect/>
              </a:stretch>
            </a:blipFill>
          </p:spPr>
          <p:txBody>
            <a:bodyPr wrap="square" lIns="0" tIns="0" rIns="0" bIns="0" rtlCol="0"/>
            <a:lstStyle/>
            <a:p>
              <a:endParaRPr/>
            </a:p>
          </p:txBody>
        </p:sp>
      </p:grpSp>
      <p:sp>
        <p:nvSpPr>
          <p:cNvPr id="28" name="object 26">
            <a:extLst>
              <a:ext uri="{FF2B5EF4-FFF2-40B4-BE49-F238E27FC236}">
                <a16:creationId xmlns:a16="http://schemas.microsoft.com/office/drawing/2014/main" id="{C22546E1-1FFD-DE42-B36C-40A949CC42C8}"/>
              </a:ext>
            </a:extLst>
          </p:cNvPr>
          <p:cNvSpPr txBox="1"/>
          <p:nvPr/>
        </p:nvSpPr>
        <p:spPr>
          <a:xfrm>
            <a:off x="8140127" y="3608585"/>
            <a:ext cx="2113915" cy="330200"/>
          </a:xfrm>
          <a:prstGeom prst="rect">
            <a:avLst/>
          </a:prstGeom>
        </p:spPr>
        <p:txBody>
          <a:bodyPr vert="horz" wrap="square" lIns="0" tIns="12700" rIns="0" bIns="0" rtlCol="0">
            <a:spAutoFit/>
          </a:bodyPr>
          <a:lstStyle/>
          <a:p>
            <a:pPr marL="12700">
              <a:lnSpc>
                <a:spcPct val="100000"/>
              </a:lnSpc>
              <a:spcBef>
                <a:spcPts val="100"/>
              </a:spcBef>
            </a:pPr>
            <a:r>
              <a:rPr sz="2000" spc="-15" dirty="0">
                <a:latin typeface="Verdana"/>
                <a:cs typeface="Verdana"/>
              </a:rPr>
              <a:t>Social</a:t>
            </a:r>
            <a:r>
              <a:rPr sz="2000" spc="-10" dirty="0">
                <a:latin typeface="Verdana"/>
                <a:cs typeface="Verdana"/>
              </a:rPr>
              <a:t> neighbors</a:t>
            </a:r>
            <a:endParaRPr sz="2000">
              <a:latin typeface="Verdana"/>
              <a:cs typeface="Verdana"/>
            </a:endParaRPr>
          </a:p>
        </p:txBody>
      </p:sp>
      <p:sp>
        <p:nvSpPr>
          <p:cNvPr id="29" name="object 27">
            <a:extLst>
              <a:ext uri="{FF2B5EF4-FFF2-40B4-BE49-F238E27FC236}">
                <a16:creationId xmlns:a16="http://schemas.microsoft.com/office/drawing/2014/main" id="{256ABDBA-44F6-9D4B-A9BD-2582FAAB78C5}"/>
              </a:ext>
            </a:extLst>
          </p:cNvPr>
          <p:cNvSpPr txBox="1"/>
          <p:nvPr/>
        </p:nvSpPr>
        <p:spPr>
          <a:xfrm>
            <a:off x="3016311" y="5116333"/>
            <a:ext cx="2216150" cy="635000"/>
          </a:xfrm>
          <a:prstGeom prst="rect">
            <a:avLst/>
          </a:prstGeom>
        </p:spPr>
        <p:txBody>
          <a:bodyPr vert="horz" wrap="square" lIns="0" tIns="12700" rIns="0" bIns="0" rtlCol="0">
            <a:spAutoFit/>
          </a:bodyPr>
          <a:lstStyle/>
          <a:p>
            <a:pPr marL="76200" marR="5080" indent="-63500">
              <a:lnSpc>
                <a:spcPct val="100000"/>
              </a:lnSpc>
              <a:spcBef>
                <a:spcPts val="100"/>
              </a:spcBef>
            </a:pPr>
            <a:r>
              <a:rPr sz="2000" spc="25" dirty="0">
                <a:latin typeface="Verdana"/>
                <a:cs typeface="Verdana"/>
              </a:rPr>
              <a:t>B</a:t>
            </a:r>
            <a:r>
              <a:rPr sz="2000" spc="5" dirty="0">
                <a:latin typeface="Verdana"/>
                <a:cs typeface="Verdana"/>
              </a:rPr>
              <a:t>e</a:t>
            </a:r>
            <a:r>
              <a:rPr sz="2000" spc="30" dirty="0">
                <a:latin typeface="Verdana"/>
                <a:cs typeface="Verdana"/>
              </a:rPr>
              <a:t>h</a:t>
            </a:r>
            <a:r>
              <a:rPr sz="2000" spc="-5" dirty="0">
                <a:latin typeface="Verdana"/>
                <a:cs typeface="Verdana"/>
              </a:rPr>
              <a:t>a</a:t>
            </a:r>
            <a:r>
              <a:rPr sz="2000" spc="15" dirty="0">
                <a:latin typeface="Verdana"/>
                <a:cs typeface="Verdana"/>
              </a:rPr>
              <a:t>v</a:t>
            </a:r>
            <a:r>
              <a:rPr sz="2000" spc="-50" dirty="0">
                <a:latin typeface="Verdana"/>
                <a:cs typeface="Verdana"/>
              </a:rPr>
              <a:t>i</a:t>
            </a:r>
            <a:r>
              <a:rPr sz="2000" spc="-15" dirty="0">
                <a:latin typeface="Verdana"/>
                <a:cs typeface="Verdana"/>
              </a:rPr>
              <a:t>o</a:t>
            </a:r>
            <a:r>
              <a:rPr sz="2000" spc="45" dirty="0">
                <a:latin typeface="Verdana"/>
                <a:cs typeface="Verdana"/>
              </a:rPr>
              <a:t>r</a:t>
            </a:r>
            <a:r>
              <a:rPr sz="2000" spc="-10" dirty="0">
                <a:latin typeface="Verdana"/>
                <a:cs typeface="Verdana"/>
              </a:rPr>
              <a:t>-</a:t>
            </a:r>
            <a:r>
              <a:rPr sz="2000" spc="-45" dirty="0">
                <a:latin typeface="Verdana"/>
                <a:cs typeface="Verdana"/>
              </a:rPr>
              <a:t>s</a:t>
            </a:r>
            <a:r>
              <a:rPr sz="2000" spc="30" dirty="0">
                <a:latin typeface="Verdana"/>
                <a:cs typeface="Verdana"/>
              </a:rPr>
              <a:t>h</a:t>
            </a:r>
            <a:r>
              <a:rPr sz="2000" spc="-5" dirty="0">
                <a:latin typeface="Verdana"/>
                <a:cs typeface="Verdana"/>
              </a:rPr>
              <a:t>a</a:t>
            </a:r>
            <a:r>
              <a:rPr sz="2000" spc="45" dirty="0">
                <a:latin typeface="Verdana"/>
                <a:cs typeface="Verdana"/>
              </a:rPr>
              <a:t>r</a:t>
            </a:r>
            <a:r>
              <a:rPr sz="2000" spc="-50" dirty="0">
                <a:latin typeface="Verdana"/>
                <a:cs typeface="Verdana"/>
              </a:rPr>
              <a:t>i</a:t>
            </a:r>
            <a:r>
              <a:rPr sz="2000" spc="30" dirty="0">
                <a:latin typeface="Verdana"/>
                <a:cs typeface="Verdana"/>
              </a:rPr>
              <a:t>n</a:t>
            </a:r>
            <a:r>
              <a:rPr sz="2000" dirty="0">
                <a:latin typeface="Verdana"/>
                <a:cs typeface="Verdana"/>
              </a:rPr>
              <a:t>g  </a:t>
            </a:r>
            <a:r>
              <a:rPr sz="2000" spc="-30" dirty="0">
                <a:latin typeface="Verdana"/>
                <a:cs typeface="Verdana"/>
              </a:rPr>
              <a:t>social</a:t>
            </a:r>
            <a:r>
              <a:rPr sz="2000" spc="114" dirty="0">
                <a:latin typeface="Verdana"/>
                <a:cs typeface="Verdana"/>
              </a:rPr>
              <a:t> </a:t>
            </a:r>
            <a:r>
              <a:rPr sz="2000" spc="-10" dirty="0">
                <a:latin typeface="Verdana"/>
                <a:cs typeface="Verdana"/>
              </a:rPr>
              <a:t>neighbors</a:t>
            </a:r>
            <a:endParaRPr sz="2000">
              <a:latin typeface="Verdana"/>
              <a:cs typeface="Verdana"/>
            </a:endParaRPr>
          </a:p>
        </p:txBody>
      </p:sp>
      <p:sp>
        <p:nvSpPr>
          <p:cNvPr id="30" name="object 28">
            <a:extLst>
              <a:ext uri="{FF2B5EF4-FFF2-40B4-BE49-F238E27FC236}">
                <a16:creationId xmlns:a16="http://schemas.microsoft.com/office/drawing/2014/main" id="{8B1901CF-FA4A-6545-AD02-EAAD7D047A32}"/>
              </a:ext>
            </a:extLst>
          </p:cNvPr>
          <p:cNvSpPr txBox="1"/>
          <p:nvPr/>
        </p:nvSpPr>
        <p:spPr>
          <a:xfrm>
            <a:off x="2371882" y="1938020"/>
            <a:ext cx="2216150" cy="635000"/>
          </a:xfrm>
          <a:prstGeom prst="rect">
            <a:avLst/>
          </a:prstGeom>
        </p:spPr>
        <p:txBody>
          <a:bodyPr vert="horz" wrap="square" lIns="0" tIns="12700" rIns="0" bIns="0" rtlCol="0">
            <a:spAutoFit/>
          </a:bodyPr>
          <a:lstStyle/>
          <a:p>
            <a:pPr marL="88900" marR="5080" indent="-76200">
              <a:lnSpc>
                <a:spcPct val="100000"/>
              </a:lnSpc>
              <a:spcBef>
                <a:spcPts val="100"/>
              </a:spcBef>
            </a:pPr>
            <a:r>
              <a:rPr sz="2000" spc="30" dirty="0">
                <a:latin typeface="Verdana"/>
                <a:cs typeface="Verdana"/>
              </a:rPr>
              <a:t>A</a:t>
            </a:r>
            <a:r>
              <a:rPr sz="2000" spc="10" dirty="0">
                <a:latin typeface="Verdana"/>
                <a:cs typeface="Verdana"/>
              </a:rPr>
              <a:t>tt</a:t>
            </a:r>
            <a:r>
              <a:rPr sz="2000" spc="45" dirty="0">
                <a:latin typeface="Verdana"/>
                <a:cs typeface="Verdana"/>
              </a:rPr>
              <a:t>r</a:t>
            </a:r>
            <a:r>
              <a:rPr sz="2000" spc="-50" dirty="0">
                <a:latin typeface="Verdana"/>
                <a:cs typeface="Verdana"/>
              </a:rPr>
              <a:t>ib</a:t>
            </a:r>
            <a:r>
              <a:rPr sz="2000" spc="30" dirty="0">
                <a:latin typeface="Verdana"/>
                <a:cs typeface="Verdana"/>
              </a:rPr>
              <a:t>u</a:t>
            </a:r>
            <a:r>
              <a:rPr sz="2000" spc="10" dirty="0">
                <a:latin typeface="Verdana"/>
                <a:cs typeface="Verdana"/>
              </a:rPr>
              <a:t>t</a:t>
            </a:r>
            <a:r>
              <a:rPr sz="2000" spc="5" dirty="0">
                <a:latin typeface="Verdana"/>
                <a:cs typeface="Verdana"/>
              </a:rPr>
              <a:t>e</a:t>
            </a:r>
            <a:r>
              <a:rPr sz="2000" spc="-10" dirty="0">
                <a:latin typeface="Verdana"/>
                <a:cs typeface="Verdana"/>
              </a:rPr>
              <a:t>-</a:t>
            </a:r>
            <a:r>
              <a:rPr sz="2000" spc="-45" dirty="0">
                <a:latin typeface="Verdana"/>
                <a:cs typeface="Verdana"/>
              </a:rPr>
              <a:t>s</a:t>
            </a:r>
            <a:r>
              <a:rPr sz="2000" spc="30" dirty="0">
                <a:latin typeface="Verdana"/>
                <a:cs typeface="Verdana"/>
              </a:rPr>
              <a:t>h</a:t>
            </a:r>
            <a:r>
              <a:rPr sz="2000" spc="-5" dirty="0">
                <a:latin typeface="Verdana"/>
                <a:cs typeface="Verdana"/>
              </a:rPr>
              <a:t>a</a:t>
            </a:r>
            <a:r>
              <a:rPr sz="2000" spc="45" dirty="0">
                <a:latin typeface="Verdana"/>
                <a:cs typeface="Verdana"/>
              </a:rPr>
              <a:t>r</a:t>
            </a:r>
            <a:r>
              <a:rPr sz="2000" spc="-50" dirty="0">
                <a:latin typeface="Verdana"/>
                <a:cs typeface="Verdana"/>
              </a:rPr>
              <a:t>i</a:t>
            </a:r>
            <a:r>
              <a:rPr sz="2000" spc="30" dirty="0">
                <a:latin typeface="Verdana"/>
                <a:cs typeface="Verdana"/>
              </a:rPr>
              <a:t>n</a:t>
            </a:r>
            <a:r>
              <a:rPr sz="2000" dirty="0">
                <a:latin typeface="Verdana"/>
                <a:cs typeface="Verdana"/>
              </a:rPr>
              <a:t>g  </a:t>
            </a:r>
            <a:r>
              <a:rPr sz="2000" spc="-30" dirty="0">
                <a:latin typeface="Verdana"/>
                <a:cs typeface="Verdana"/>
              </a:rPr>
              <a:t>social</a:t>
            </a:r>
            <a:r>
              <a:rPr sz="2000" spc="114" dirty="0">
                <a:latin typeface="Verdana"/>
                <a:cs typeface="Verdana"/>
              </a:rPr>
              <a:t> </a:t>
            </a:r>
            <a:r>
              <a:rPr sz="2000" spc="-10" dirty="0">
                <a:latin typeface="Verdana"/>
                <a:cs typeface="Verdana"/>
              </a:rPr>
              <a:t>neighbors</a:t>
            </a:r>
            <a:endParaRPr sz="2000">
              <a:latin typeface="Verdana"/>
              <a:cs typeface="Verdana"/>
            </a:endParaRPr>
          </a:p>
        </p:txBody>
      </p:sp>
      <p:grpSp>
        <p:nvGrpSpPr>
          <p:cNvPr id="31" name="object 29">
            <a:extLst>
              <a:ext uri="{FF2B5EF4-FFF2-40B4-BE49-F238E27FC236}">
                <a16:creationId xmlns:a16="http://schemas.microsoft.com/office/drawing/2014/main" id="{E6817052-5C93-8944-9924-72901CC9FFE6}"/>
              </a:ext>
            </a:extLst>
          </p:cNvPr>
          <p:cNvGrpSpPr/>
          <p:nvPr/>
        </p:nvGrpSpPr>
        <p:grpSpPr>
          <a:xfrm>
            <a:off x="4261039" y="4089400"/>
            <a:ext cx="977900" cy="1117600"/>
            <a:chOff x="2755900" y="3937000"/>
            <a:chExt cx="977900" cy="1117600"/>
          </a:xfrm>
        </p:grpSpPr>
        <p:sp>
          <p:nvSpPr>
            <p:cNvPr id="32" name="object 30">
              <a:extLst>
                <a:ext uri="{FF2B5EF4-FFF2-40B4-BE49-F238E27FC236}">
                  <a16:creationId xmlns:a16="http://schemas.microsoft.com/office/drawing/2014/main" id="{6CC5D03C-606F-F64E-9E3A-CF7114E66A3E}"/>
                </a:ext>
              </a:extLst>
            </p:cNvPr>
            <p:cNvSpPr/>
            <p:nvPr/>
          </p:nvSpPr>
          <p:spPr>
            <a:xfrm>
              <a:off x="2755900" y="3937000"/>
              <a:ext cx="977900" cy="1117600"/>
            </a:xfrm>
            <a:prstGeom prst="rect">
              <a:avLst/>
            </a:prstGeom>
            <a:blipFill>
              <a:blip r:embed="rId5" cstate="print"/>
              <a:stretch>
                <a:fillRect/>
              </a:stretch>
            </a:blipFill>
          </p:spPr>
          <p:txBody>
            <a:bodyPr wrap="square" lIns="0" tIns="0" rIns="0" bIns="0" rtlCol="0"/>
            <a:lstStyle/>
            <a:p>
              <a:endParaRPr/>
            </a:p>
          </p:txBody>
        </p:sp>
        <p:sp>
          <p:nvSpPr>
            <p:cNvPr id="33" name="object 31">
              <a:extLst>
                <a:ext uri="{FF2B5EF4-FFF2-40B4-BE49-F238E27FC236}">
                  <a16:creationId xmlns:a16="http://schemas.microsoft.com/office/drawing/2014/main" id="{61DEEC4D-4867-3647-ADAC-E5DC0B98381A}"/>
                </a:ext>
              </a:extLst>
            </p:cNvPr>
            <p:cNvSpPr/>
            <p:nvPr/>
          </p:nvSpPr>
          <p:spPr>
            <a:xfrm>
              <a:off x="2825749" y="3968750"/>
              <a:ext cx="838200" cy="990600"/>
            </a:xfrm>
            <a:custGeom>
              <a:avLst/>
              <a:gdLst/>
              <a:ahLst/>
              <a:cxnLst/>
              <a:rect l="l" t="t" r="r" b="b"/>
              <a:pathLst>
                <a:path w="838200" h="990600">
                  <a:moveTo>
                    <a:pt x="838200" y="0"/>
                  </a:moveTo>
                  <a:lnTo>
                    <a:pt x="0" y="990600"/>
                  </a:lnTo>
                </a:path>
              </a:pathLst>
            </a:custGeom>
            <a:ln w="38100">
              <a:solidFill>
                <a:srgbClr val="94B6D2"/>
              </a:solidFill>
            </a:ln>
          </p:spPr>
          <p:txBody>
            <a:bodyPr wrap="square" lIns="0" tIns="0" rIns="0" bIns="0" rtlCol="0"/>
            <a:lstStyle/>
            <a:p>
              <a:endParaRPr/>
            </a:p>
          </p:txBody>
        </p:sp>
      </p:grpSp>
      <p:grpSp>
        <p:nvGrpSpPr>
          <p:cNvPr id="34" name="object 32">
            <a:extLst>
              <a:ext uri="{FF2B5EF4-FFF2-40B4-BE49-F238E27FC236}">
                <a16:creationId xmlns:a16="http://schemas.microsoft.com/office/drawing/2014/main" id="{6197A0BC-56CA-2D43-AA30-8840B140FAEB}"/>
              </a:ext>
            </a:extLst>
          </p:cNvPr>
          <p:cNvGrpSpPr/>
          <p:nvPr/>
        </p:nvGrpSpPr>
        <p:grpSpPr>
          <a:xfrm>
            <a:off x="3575239" y="2590800"/>
            <a:ext cx="622300" cy="1092200"/>
            <a:chOff x="2070100" y="2438400"/>
            <a:chExt cx="622300" cy="1092200"/>
          </a:xfrm>
        </p:grpSpPr>
        <p:sp>
          <p:nvSpPr>
            <p:cNvPr id="35" name="object 33">
              <a:extLst>
                <a:ext uri="{FF2B5EF4-FFF2-40B4-BE49-F238E27FC236}">
                  <a16:creationId xmlns:a16="http://schemas.microsoft.com/office/drawing/2014/main" id="{22C87FB7-51D2-5F40-B689-4671B6BBBD88}"/>
                </a:ext>
              </a:extLst>
            </p:cNvPr>
            <p:cNvSpPr/>
            <p:nvPr/>
          </p:nvSpPr>
          <p:spPr>
            <a:xfrm>
              <a:off x="2070100" y="2438400"/>
              <a:ext cx="622300" cy="1092200"/>
            </a:xfrm>
            <a:prstGeom prst="rect">
              <a:avLst/>
            </a:prstGeom>
            <a:blipFill>
              <a:blip r:embed="rId6" cstate="print"/>
              <a:stretch>
                <a:fillRect/>
              </a:stretch>
            </a:blipFill>
          </p:spPr>
          <p:txBody>
            <a:bodyPr wrap="square" lIns="0" tIns="0" rIns="0" bIns="0" rtlCol="0"/>
            <a:lstStyle/>
            <a:p>
              <a:endParaRPr/>
            </a:p>
          </p:txBody>
        </p:sp>
        <p:sp>
          <p:nvSpPr>
            <p:cNvPr id="36" name="object 34">
              <a:extLst>
                <a:ext uri="{FF2B5EF4-FFF2-40B4-BE49-F238E27FC236}">
                  <a16:creationId xmlns:a16="http://schemas.microsoft.com/office/drawing/2014/main" id="{CACDE360-0F70-CD49-B41B-AD68513A91F3}"/>
                </a:ext>
              </a:extLst>
            </p:cNvPr>
            <p:cNvSpPr/>
            <p:nvPr/>
          </p:nvSpPr>
          <p:spPr>
            <a:xfrm>
              <a:off x="2139950" y="2470150"/>
              <a:ext cx="479425" cy="963294"/>
            </a:xfrm>
            <a:custGeom>
              <a:avLst/>
              <a:gdLst/>
              <a:ahLst/>
              <a:cxnLst/>
              <a:rect l="l" t="t" r="r" b="b"/>
              <a:pathLst>
                <a:path w="479425" h="963295">
                  <a:moveTo>
                    <a:pt x="0" y="0"/>
                  </a:moveTo>
                  <a:lnTo>
                    <a:pt x="479298" y="962680"/>
                  </a:lnTo>
                </a:path>
              </a:pathLst>
            </a:custGeom>
            <a:ln w="38100">
              <a:solidFill>
                <a:srgbClr val="94B6D2"/>
              </a:solidFill>
            </a:ln>
          </p:spPr>
          <p:txBody>
            <a:bodyPr wrap="square" lIns="0" tIns="0" rIns="0" bIns="0" rtlCol="0"/>
            <a:lstStyle/>
            <a:p>
              <a:endParaRPr/>
            </a:p>
          </p:txBody>
        </p:sp>
      </p:grpSp>
    </p:spTree>
    <p:extLst>
      <p:ext uri="{BB962C8B-B14F-4D97-AF65-F5344CB8AC3E}">
        <p14:creationId xmlns:p14="http://schemas.microsoft.com/office/powerpoint/2010/main" val="406408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lstStyle/>
          <a:p>
            <a:r>
              <a:rPr lang="en" altLang="zh-CN" spc="-15" dirty="0"/>
              <a:t>Local </a:t>
            </a:r>
            <a:r>
              <a:rPr lang="en" altLang="zh-CN" spc="15" dirty="0"/>
              <a:t>Rule </a:t>
            </a:r>
            <a:r>
              <a:rPr lang="en" altLang="zh-CN" spc="-35" dirty="0"/>
              <a:t>II:</a:t>
            </a:r>
            <a:r>
              <a:rPr lang="en" altLang="zh-CN" spc="5" dirty="0"/>
              <a:t> </a:t>
            </a:r>
            <a:r>
              <a:rPr lang="en" altLang="zh-CN" dirty="0"/>
              <a:t>Backtracking</a:t>
            </a:r>
            <a:endParaRPr lang="zh-CN" altLang="en-US" dirty="0"/>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grpSp>
        <p:nvGrpSpPr>
          <p:cNvPr id="6" name="object 4">
            <a:extLst>
              <a:ext uri="{FF2B5EF4-FFF2-40B4-BE49-F238E27FC236}">
                <a16:creationId xmlns:a16="http://schemas.microsoft.com/office/drawing/2014/main" id="{74A948ED-B7D4-D84A-9C90-957D0ACAE025}"/>
              </a:ext>
            </a:extLst>
          </p:cNvPr>
          <p:cNvGrpSpPr/>
          <p:nvPr/>
        </p:nvGrpSpPr>
        <p:grpSpPr>
          <a:xfrm>
            <a:off x="3545483" y="1661967"/>
            <a:ext cx="3851910" cy="3240405"/>
            <a:chOff x="2021483" y="1689676"/>
            <a:chExt cx="3851910" cy="3240405"/>
          </a:xfrm>
        </p:grpSpPr>
        <p:sp>
          <p:nvSpPr>
            <p:cNvPr id="7" name="object 5">
              <a:extLst>
                <a:ext uri="{FF2B5EF4-FFF2-40B4-BE49-F238E27FC236}">
                  <a16:creationId xmlns:a16="http://schemas.microsoft.com/office/drawing/2014/main" id="{838CD1C1-06A0-3546-AF9C-B5B7734702B6}"/>
                </a:ext>
              </a:extLst>
            </p:cNvPr>
            <p:cNvSpPr/>
            <p:nvPr/>
          </p:nvSpPr>
          <p:spPr>
            <a:xfrm>
              <a:off x="5263483" y="3063596"/>
              <a:ext cx="610235" cy="637540"/>
            </a:xfrm>
            <a:custGeom>
              <a:avLst/>
              <a:gdLst/>
              <a:ahLst/>
              <a:cxnLst/>
              <a:rect l="l" t="t" r="r" b="b"/>
              <a:pathLst>
                <a:path w="610235" h="637539">
                  <a:moveTo>
                    <a:pt x="320718" y="0"/>
                  </a:moveTo>
                  <a:lnTo>
                    <a:pt x="289184" y="0"/>
                  </a:lnTo>
                  <a:lnTo>
                    <a:pt x="257799" y="3033"/>
                  </a:lnTo>
                  <a:lnTo>
                    <a:pt x="196682" y="18202"/>
                  </a:lnTo>
                  <a:lnTo>
                    <a:pt x="139765" y="45506"/>
                  </a:lnTo>
                  <a:lnTo>
                    <a:pt x="89450" y="84945"/>
                  </a:lnTo>
                  <a:lnTo>
                    <a:pt x="48138" y="136519"/>
                  </a:lnTo>
                  <a:lnTo>
                    <a:pt x="18230" y="200229"/>
                  </a:lnTo>
                  <a:lnTo>
                    <a:pt x="2125" y="276073"/>
                  </a:lnTo>
                  <a:lnTo>
                    <a:pt x="0" y="318546"/>
                  </a:lnTo>
                  <a:lnTo>
                    <a:pt x="2125" y="361024"/>
                  </a:lnTo>
                  <a:lnTo>
                    <a:pt x="8302" y="400467"/>
                  </a:lnTo>
                  <a:lnTo>
                    <a:pt x="31609" y="470252"/>
                  </a:lnTo>
                  <a:lnTo>
                    <a:pt x="67519" y="527900"/>
                  </a:lnTo>
                  <a:lnTo>
                    <a:pt x="113633" y="573412"/>
                  </a:lnTo>
                  <a:lnTo>
                    <a:pt x="167548" y="606787"/>
                  </a:lnTo>
                  <a:lnTo>
                    <a:pt x="226865" y="628026"/>
                  </a:lnTo>
                  <a:lnTo>
                    <a:pt x="289184" y="637128"/>
                  </a:lnTo>
                  <a:lnTo>
                    <a:pt x="320718" y="637128"/>
                  </a:lnTo>
                  <a:lnTo>
                    <a:pt x="383036" y="628026"/>
                  </a:lnTo>
                  <a:lnTo>
                    <a:pt x="442353" y="606787"/>
                  </a:lnTo>
                  <a:lnTo>
                    <a:pt x="496269" y="573412"/>
                  </a:lnTo>
                  <a:lnTo>
                    <a:pt x="542382" y="527900"/>
                  </a:lnTo>
                  <a:lnTo>
                    <a:pt x="578293" y="470252"/>
                  </a:lnTo>
                  <a:lnTo>
                    <a:pt x="601599" y="400467"/>
                  </a:lnTo>
                  <a:lnTo>
                    <a:pt x="607776" y="361024"/>
                  </a:lnTo>
                  <a:lnTo>
                    <a:pt x="609902" y="318546"/>
                  </a:lnTo>
                  <a:lnTo>
                    <a:pt x="607776" y="276073"/>
                  </a:lnTo>
                  <a:lnTo>
                    <a:pt x="601599" y="236634"/>
                  </a:lnTo>
                  <a:lnTo>
                    <a:pt x="578293" y="166857"/>
                  </a:lnTo>
                  <a:lnTo>
                    <a:pt x="542382" y="109215"/>
                  </a:lnTo>
                  <a:lnTo>
                    <a:pt x="496269" y="63709"/>
                  </a:lnTo>
                  <a:lnTo>
                    <a:pt x="442353" y="30337"/>
                  </a:lnTo>
                  <a:lnTo>
                    <a:pt x="383036" y="9101"/>
                  </a:lnTo>
                  <a:lnTo>
                    <a:pt x="320718" y="0"/>
                  </a:lnTo>
                  <a:close/>
                </a:path>
              </a:pathLst>
            </a:custGeom>
            <a:solidFill>
              <a:srgbClr val="00AEEF"/>
            </a:solidFill>
          </p:spPr>
          <p:txBody>
            <a:bodyPr wrap="square" lIns="0" tIns="0" rIns="0" bIns="0" rtlCol="0"/>
            <a:lstStyle/>
            <a:p>
              <a:endParaRPr/>
            </a:p>
          </p:txBody>
        </p:sp>
        <p:sp>
          <p:nvSpPr>
            <p:cNvPr id="8" name="object 6">
              <a:extLst>
                <a:ext uri="{FF2B5EF4-FFF2-40B4-BE49-F238E27FC236}">
                  <a16:creationId xmlns:a16="http://schemas.microsoft.com/office/drawing/2014/main" id="{D99AC991-0391-F548-9439-343C2BA42AC0}"/>
                </a:ext>
              </a:extLst>
            </p:cNvPr>
            <p:cNvSpPr/>
            <p:nvPr/>
          </p:nvSpPr>
          <p:spPr>
            <a:xfrm>
              <a:off x="3667954" y="1689676"/>
              <a:ext cx="504825" cy="495300"/>
            </a:xfrm>
            <a:custGeom>
              <a:avLst/>
              <a:gdLst/>
              <a:ahLst/>
              <a:cxnLst/>
              <a:rect l="l" t="t" r="r" b="b"/>
              <a:pathLst>
                <a:path w="504825" h="495300">
                  <a:moveTo>
                    <a:pt x="504612" y="0"/>
                  </a:moveTo>
                  <a:lnTo>
                    <a:pt x="0" y="0"/>
                  </a:lnTo>
                  <a:lnTo>
                    <a:pt x="0" y="495075"/>
                  </a:lnTo>
                  <a:lnTo>
                    <a:pt x="504612" y="495075"/>
                  </a:lnTo>
                  <a:lnTo>
                    <a:pt x="504612" y="0"/>
                  </a:lnTo>
                  <a:close/>
                </a:path>
              </a:pathLst>
            </a:custGeom>
            <a:solidFill>
              <a:srgbClr val="2AB673"/>
            </a:solidFill>
          </p:spPr>
          <p:txBody>
            <a:bodyPr wrap="square" lIns="0" tIns="0" rIns="0" bIns="0" rtlCol="0"/>
            <a:lstStyle/>
            <a:p>
              <a:endParaRPr/>
            </a:p>
          </p:txBody>
        </p:sp>
        <p:sp>
          <p:nvSpPr>
            <p:cNvPr id="9" name="object 7">
              <a:extLst>
                <a:ext uri="{FF2B5EF4-FFF2-40B4-BE49-F238E27FC236}">
                  <a16:creationId xmlns:a16="http://schemas.microsoft.com/office/drawing/2014/main" id="{957C0892-B2D3-8746-B457-8CBC3A7D2B8B}"/>
                </a:ext>
              </a:extLst>
            </p:cNvPr>
            <p:cNvSpPr/>
            <p:nvPr/>
          </p:nvSpPr>
          <p:spPr>
            <a:xfrm>
              <a:off x="3973892" y="3063609"/>
              <a:ext cx="610235" cy="637540"/>
            </a:xfrm>
            <a:custGeom>
              <a:avLst/>
              <a:gdLst/>
              <a:ahLst/>
              <a:cxnLst/>
              <a:rect l="l" t="t" r="r" b="b"/>
              <a:pathLst>
                <a:path w="610235" h="637539">
                  <a:moveTo>
                    <a:pt x="320714" y="0"/>
                  </a:moveTo>
                  <a:lnTo>
                    <a:pt x="289180" y="0"/>
                  </a:lnTo>
                  <a:lnTo>
                    <a:pt x="257796" y="3034"/>
                  </a:lnTo>
                  <a:lnTo>
                    <a:pt x="196679" y="18204"/>
                  </a:lnTo>
                  <a:lnTo>
                    <a:pt x="139763" y="45511"/>
                  </a:lnTo>
                  <a:lnTo>
                    <a:pt x="89449" y="84955"/>
                  </a:lnTo>
                  <a:lnTo>
                    <a:pt x="48138" y="136535"/>
                  </a:lnTo>
                  <a:lnTo>
                    <a:pt x="18230" y="200252"/>
                  </a:lnTo>
                  <a:lnTo>
                    <a:pt x="2125" y="276105"/>
                  </a:lnTo>
                  <a:lnTo>
                    <a:pt x="0" y="318583"/>
                  </a:lnTo>
                  <a:lnTo>
                    <a:pt x="2125" y="361056"/>
                  </a:lnTo>
                  <a:lnTo>
                    <a:pt x="8302" y="400495"/>
                  </a:lnTo>
                  <a:lnTo>
                    <a:pt x="31608" y="470271"/>
                  </a:lnTo>
                  <a:lnTo>
                    <a:pt x="67518" y="527913"/>
                  </a:lnTo>
                  <a:lnTo>
                    <a:pt x="113631" y="573419"/>
                  </a:lnTo>
                  <a:lnTo>
                    <a:pt x="167546" y="606791"/>
                  </a:lnTo>
                  <a:lnTo>
                    <a:pt x="226863" y="628027"/>
                  </a:lnTo>
                  <a:lnTo>
                    <a:pt x="289180" y="637128"/>
                  </a:lnTo>
                  <a:lnTo>
                    <a:pt x="320714" y="637128"/>
                  </a:lnTo>
                  <a:lnTo>
                    <a:pt x="383031" y="628027"/>
                  </a:lnTo>
                  <a:lnTo>
                    <a:pt x="442348" y="606791"/>
                  </a:lnTo>
                  <a:lnTo>
                    <a:pt x="496263" y="573419"/>
                  </a:lnTo>
                  <a:lnTo>
                    <a:pt x="542375" y="527913"/>
                  </a:lnTo>
                  <a:lnTo>
                    <a:pt x="578285" y="470271"/>
                  </a:lnTo>
                  <a:lnTo>
                    <a:pt x="601592" y="400495"/>
                  </a:lnTo>
                  <a:lnTo>
                    <a:pt x="607769" y="361056"/>
                  </a:lnTo>
                  <a:lnTo>
                    <a:pt x="609894" y="318583"/>
                  </a:lnTo>
                  <a:lnTo>
                    <a:pt x="607769" y="276105"/>
                  </a:lnTo>
                  <a:lnTo>
                    <a:pt x="601592" y="236661"/>
                  </a:lnTo>
                  <a:lnTo>
                    <a:pt x="578285" y="166877"/>
                  </a:lnTo>
                  <a:lnTo>
                    <a:pt x="542375" y="109228"/>
                  </a:lnTo>
                  <a:lnTo>
                    <a:pt x="496263" y="63716"/>
                  </a:lnTo>
                  <a:lnTo>
                    <a:pt x="442348" y="30341"/>
                  </a:lnTo>
                  <a:lnTo>
                    <a:pt x="383031" y="9102"/>
                  </a:lnTo>
                  <a:lnTo>
                    <a:pt x="320714" y="0"/>
                  </a:lnTo>
                  <a:close/>
                </a:path>
              </a:pathLst>
            </a:custGeom>
            <a:solidFill>
              <a:srgbClr val="00AEEF"/>
            </a:solidFill>
          </p:spPr>
          <p:txBody>
            <a:bodyPr wrap="square" lIns="0" tIns="0" rIns="0" bIns="0" rtlCol="0"/>
            <a:lstStyle/>
            <a:p>
              <a:endParaRPr/>
            </a:p>
          </p:txBody>
        </p:sp>
        <p:sp>
          <p:nvSpPr>
            <p:cNvPr id="10" name="object 8">
              <a:extLst>
                <a:ext uri="{FF2B5EF4-FFF2-40B4-BE49-F238E27FC236}">
                  <a16:creationId xmlns:a16="http://schemas.microsoft.com/office/drawing/2014/main" id="{510C9FE1-2290-7348-9D57-A43FE0C41340}"/>
                </a:ext>
              </a:extLst>
            </p:cNvPr>
            <p:cNvSpPr/>
            <p:nvPr/>
          </p:nvSpPr>
          <p:spPr>
            <a:xfrm>
              <a:off x="3920280" y="2196402"/>
              <a:ext cx="323850" cy="932180"/>
            </a:xfrm>
            <a:custGeom>
              <a:avLst/>
              <a:gdLst/>
              <a:ahLst/>
              <a:cxnLst/>
              <a:rect l="l" t="t" r="r" b="b"/>
              <a:pathLst>
                <a:path w="323850" h="932180">
                  <a:moveTo>
                    <a:pt x="0" y="0"/>
                  </a:moveTo>
                  <a:lnTo>
                    <a:pt x="323842" y="931982"/>
                  </a:lnTo>
                </a:path>
              </a:pathLst>
            </a:custGeom>
            <a:ln w="42923">
              <a:solidFill>
                <a:srgbClr val="010202"/>
              </a:solidFill>
              <a:prstDash val="dash"/>
            </a:ln>
          </p:spPr>
          <p:txBody>
            <a:bodyPr wrap="square" lIns="0" tIns="0" rIns="0" bIns="0" rtlCol="0"/>
            <a:lstStyle/>
            <a:p>
              <a:endParaRPr/>
            </a:p>
          </p:txBody>
        </p:sp>
        <p:sp>
          <p:nvSpPr>
            <p:cNvPr id="11" name="object 9">
              <a:extLst>
                <a:ext uri="{FF2B5EF4-FFF2-40B4-BE49-F238E27FC236}">
                  <a16:creationId xmlns:a16="http://schemas.microsoft.com/office/drawing/2014/main" id="{A895F24F-7120-2041-8E77-5F16EC227F3B}"/>
                </a:ext>
              </a:extLst>
            </p:cNvPr>
            <p:cNvSpPr/>
            <p:nvPr/>
          </p:nvSpPr>
          <p:spPr>
            <a:xfrm>
              <a:off x="2961345" y="3063609"/>
              <a:ext cx="610235" cy="637540"/>
            </a:xfrm>
            <a:custGeom>
              <a:avLst/>
              <a:gdLst/>
              <a:ahLst/>
              <a:cxnLst/>
              <a:rect l="l" t="t" r="r" b="b"/>
              <a:pathLst>
                <a:path w="610235" h="637539">
                  <a:moveTo>
                    <a:pt x="320718" y="0"/>
                  </a:moveTo>
                  <a:lnTo>
                    <a:pt x="289184" y="0"/>
                  </a:lnTo>
                  <a:lnTo>
                    <a:pt x="257799" y="3034"/>
                  </a:lnTo>
                  <a:lnTo>
                    <a:pt x="196682" y="18204"/>
                  </a:lnTo>
                  <a:lnTo>
                    <a:pt x="139765" y="45511"/>
                  </a:lnTo>
                  <a:lnTo>
                    <a:pt x="89450" y="84955"/>
                  </a:lnTo>
                  <a:lnTo>
                    <a:pt x="48138" y="136535"/>
                  </a:lnTo>
                  <a:lnTo>
                    <a:pt x="18230" y="200252"/>
                  </a:lnTo>
                  <a:lnTo>
                    <a:pt x="2125" y="276105"/>
                  </a:lnTo>
                  <a:lnTo>
                    <a:pt x="0" y="318583"/>
                  </a:lnTo>
                  <a:lnTo>
                    <a:pt x="2125" y="361056"/>
                  </a:lnTo>
                  <a:lnTo>
                    <a:pt x="8302" y="400495"/>
                  </a:lnTo>
                  <a:lnTo>
                    <a:pt x="31609" y="470271"/>
                  </a:lnTo>
                  <a:lnTo>
                    <a:pt x="67519" y="527913"/>
                  </a:lnTo>
                  <a:lnTo>
                    <a:pt x="113633" y="573419"/>
                  </a:lnTo>
                  <a:lnTo>
                    <a:pt x="167548" y="606791"/>
                  </a:lnTo>
                  <a:lnTo>
                    <a:pt x="226865" y="628027"/>
                  </a:lnTo>
                  <a:lnTo>
                    <a:pt x="289184" y="637128"/>
                  </a:lnTo>
                  <a:lnTo>
                    <a:pt x="320718" y="637128"/>
                  </a:lnTo>
                  <a:lnTo>
                    <a:pt x="383036" y="628027"/>
                  </a:lnTo>
                  <a:lnTo>
                    <a:pt x="442353" y="606791"/>
                  </a:lnTo>
                  <a:lnTo>
                    <a:pt x="496269" y="573419"/>
                  </a:lnTo>
                  <a:lnTo>
                    <a:pt x="542382" y="527913"/>
                  </a:lnTo>
                  <a:lnTo>
                    <a:pt x="578293" y="470271"/>
                  </a:lnTo>
                  <a:lnTo>
                    <a:pt x="601599" y="400495"/>
                  </a:lnTo>
                  <a:lnTo>
                    <a:pt x="607776" y="361056"/>
                  </a:lnTo>
                  <a:lnTo>
                    <a:pt x="609902" y="318583"/>
                  </a:lnTo>
                  <a:lnTo>
                    <a:pt x="607776" y="276105"/>
                  </a:lnTo>
                  <a:lnTo>
                    <a:pt x="601599" y="236661"/>
                  </a:lnTo>
                  <a:lnTo>
                    <a:pt x="578293" y="166877"/>
                  </a:lnTo>
                  <a:lnTo>
                    <a:pt x="542382" y="109228"/>
                  </a:lnTo>
                  <a:lnTo>
                    <a:pt x="496269" y="63716"/>
                  </a:lnTo>
                  <a:lnTo>
                    <a:pt x="442353" y="30341"/>
                  </a:lnTo>
                  <a:lnTo>
                    <a:pt x="383036" y="9102"/>
                  </a:lnTo>
                  <a:lnTo>
                    <a:pt x="320718" y="0"/>
                  </a:lnTo>
                  <a:close/>
                </a:path>
              </a:pathLst>
            </a:custGeom>
            <a:solidFill>
              <a:srgbClr val="00AEEF"/>
            </a:solidFill>
          </p:spPr>
          <p:txBody>
            <a:bodyPr wrap="square" lIns="0" tIns="0" rIns="0" bIns="0" rtlCol="0"/>
            <a:lstStyle/>
            <a:p>
              <a:endParaRPr/>
            </a:p>
          </p:txBody>
        </p:sp>
        <p:sp>
          <p:nvSpPr>
            <p:cNvPr id="12" name="object 10">
              <a:extLst>
                <a:ext uri="{FF2B5EF4-FFF2-40B4-BE49-F238E27FC236}">
                  <a16:creationId xmlns:a16="http://schemas.microsoft.com/office/drawing/2014/main" id="{EAA650F7-8427-7541-BEF6-DD1EADF2234D}"/>
                </a:ext>
              </a:extLst>
            </p:cNvPr>
            <p:cNvSpPr/>
            <p:nvPr/>
          </p:nvSpPr>
          <p:spPr>
            <a:xfrm>
              <a:off x="2400052" y="2196402"/>
              <a:ext cx="1520825" cy="867410"/>
            </a:xfrm>
            <a:custGeom>
              <a:avLst/>
              <a:gdLst/>
              <a:ahLst/>
              <a:cxnLst/>
              <a:rect l="l" t="t" r="r" b="b"/>
              <a:pathLst>
                <a:path w="1520825" h="867410">
                  <a:moveTo>
                    <a:pt x="1520228" y="0"/>
                  </a:moveTo>
                  <a:lnTo>
                    <a:pt x="0" y="866807"/>
                  </a:lnTo>
                </a:path>
              </a:pathLst>
            </a:custGeom>
            <a:ln w="43137">
              <a:solidFill>
                <a:srgbClr val="010202"/>
              </a:solidFill>
              <a:prstDash val="dash"/>
            </a:ln>
          </p:spPr>
          <p:txBody>
            <a:bodyPr wrap="square" lIns="0" tIns="0" rIns="0" bIns="0" rtlCol="0"/>
            <a:lstStyle/>
            <a:p>
              <a:endParaRPr/>
            </a:p>
          </p:txBody>
        </p:sp>
        <p:sp>
          <p:nvSpPr>
            <p:cNvPr id="13" name="object 11">
              <a:extLst>
                <a:ext uri="{FF2B5EF4-FFF2-40B4-BE49-F238E27FC236}">
                  <a16:creationId xmlns:a16="http://schemas.microsoft.com/office/drawing/2014/main" id="{C7AD5368-1E23-8A47-BAB8-130BA98177C9}"/>
                </a:ext>
              </a:extLst>
            </p:cNvPr>
            <p:cNvSpPr/>
            <p:nvPr/>
          </p:nvSpPr>
          <p:spPr>
            <a:xfrm>
              <a:off x="4556719" y="3382143"/>
              <a:ext cx="706755" cy="635"/>
            </a:xfrm>
            <a:custGeom>
              <a:avLst/>
              <a:gdLst/>
              <a:ahLst/>
              <a:cxnLst/>
              <a:rect l="l" t="t" r="r" b="b"/>
              <a:pathLst>
                <a:path w="706754" h="635">
                  <a:moveTo>
                    <a:pt x="0" y="0"/>
                  </a:moveTo>
                  <a:lnTo>
                    <a:pt x="706740" y="43"/>
                  </a:lnTo>
                </a:path>
              </a:pathLst>
            </a:custGeom>
            <a:ln w="43219">
              <a:solidFill>
                <a:srgbClr val="010202"/>
              </a:solidFill>
            </a:ln>
          </p:spPr>
          <p:txBody>
            <a:bodyPr wrap="square" lIns="0" tIns="0" rIns="0" bIns="0" rtlCol="0"/>
            <a:lstStyle/>
            <a:p>
              <a:endParaRPr/>
            </a:p>
          </p:txBody>
        </p:sp>
        <p:sp>
          <p:nvSpPr>
            <p:cNvPr id="14" name="object 12">
              <a:extLst>
                <a:ext uri="{FF2B5EF4-FFF2-40B4-BE49-F238E27FC236}">
                  <a16:creationId xmlns:a16="http://schemas.microsoft.com/office/drawing/2014/main" id="{06D039DB-DBE0-FB4A-A885-59885F6D63D0}"/>
                </a:ext>
              </a:extLst>
            </p:cNvPr>
            <p:cNvSpPr/>
            <p:nvPr/>
          </p:nvSpPr>
          <p:spPr>
            <a:xfrm>
              <a:off x="3382030" y="3659446"/>
              <a:ext cx="24765" cy="35560"/>
            </a:xfrm>
            <a:custGeom>
              <a:avLst/>
              <a:gdLst/>
              <a:ahLst/>
              <a:cxnLst/>
              <a:rect l="l" t="t" r="r" b="b"/>
              <a:pathLst>
                <a:path w="24764" h="35560">
                  <a:moveTo>
                    <a:pt x="0" y="0"/>
                  </a:moveTo>
                  <a:lnTo>
                    <a:pt x="24488" y="35483"/>
                  </a:lnTo>
                </a:path>
              </a:pathLst>
            </a:custGeom>
            <a:ln w="42994">
              <a:solidFill>
                <a:srgbClr val="2E3092"/>
              </a:solidFill>
            </a:ln>
          </p:spPr>
          <p:txBody>
            <a:bodyPr wrap="square" lIns="0" tIns="0" rIns="0" bIns="0" rtlCol="0"/>
            <a:lstStyle/>
            <a:p>
              <a:endParaRPr/>
            </a:p>
          </p:txBody>
        </p:sp>
        <p:sp>
          <p:nvSpPr>
            <p:cNvPr id="15" name="object 13">
              <a:extLst>
                <a:ext uri="{FF2B5EF4-FFF2-40B4-BE49-F238E27FC236}">
                  <a16:creationId xmlns:a16="http://schemas.microsoft.com/office/drawing/2014/main" id="{062C899B-E992-A045-B2C5-1C4363944036}"/>
                </a:ext>
              </a:extLst>
            </p:cNvPr>
            <p:cNvSpPr/>
            <p:nvPr/>
          </p:nvSpPr>
          <p:spPr>
            <a:xfrm>
              <a:off x="3457040" y="3768207"/>
              <a:ext cx="379095" cy="549910"/>
            </a:xfrm>
            <a:custGeom>
              <a:avLst/>
              <a:gdLst/>
              <a:ahLst/>
              <a:cxnLst/>
              <a:rect l="l" t="t" r="r" b="b"/>
              <a:pathLst>
                <a:path w="379095" h="549910">
                  <a:moveTo>
                    <a:pt x="0" y="0"/>
                  </a:moveTo>
                  <a:lnTo>
                    <a:pt x="379038" y="549534"/>
                  </a:lnTo>
                </a:path>
              </a:pathLst>
            </a:custGeom>
            <a:ln w="42994">
              <a:solidFill>
                <a:srgbClr val="2E3092"/>
              </a:solidFill>
              <a:prstDash val="dash"/>
            </a:ln>
          </p:spPr>
          <p:txBody>
            <a:bodyPr wrap="square" lIns="0" tIns="0" rIns="0" bIns="0" rtlCol="0"/>
            <a:lstStyle/>
            <a:p>
              <a:endParaRPr/>
            </a:p>
          </p:txBody>
        </p:sp>
        <p:sp>
          <p:nvSpPr>
            <p:cNvPr id="16" name="object 14">
              <a:extLst>
                <a:ext uri="{FF2B5EF4-FFF2-40B4-BE49-F238E27FC236}">
                  <a16:creationId xmlns:a16="http://schemas.microsoft.com/office/drawing/2014/main" id="{D12CB51E-4E7B-5647-9492-9876782679B3}"/>
                </a:ext>
              </a:extLst>
            </p:cNvPr>
            <p:cNvSpPr/>
            <p:nvPr/>
          </p:nvSpPr>
          <p:spPr>
            <a:xfrm>
              <a:off x="3586096" y="4389883"/>
              <a:ext cx="658495" cy="539750"/>
            </a:xfrm>
            <a:custGeom>
              <a:avLst/>
              <a:gdLst/>
              <a:ahLst/>
              <a:cxnLst/>
              <a:rect l="l" t="t" r="r" b="b"/>
              <a:pathLst>
                <a:path w="658495" h="539750">
                  <a:moveTo>
                    <a:pt x="299737" y="0"/>
                  </a:moveTo>
                  <a:lnTo>
                    <a:pt x="49666" y="445943"/>
                  </a:lnTo>
                  <a:lnTo>
                    <a:pt x="0" y="535274"/>
                  </a:lnTo>
                  <a:lnTo>
                    <a:pt x="50659" y="530919"/>
                  </a:lnTo>
                  <a:lnTo>
                    <a:pt x="101344" y="527164"/>
                  </a:lnTo>
                  <a:lnTo>
                    <a:pt x="152046" y="524059"/>
                  </a:lnTo>
                  <a:lnTo>
                    <a:pt x="202756" y="521653"/>
                  </a:lnTo>
                  <a:lnTo>
                    <a:pt x="253465" y="519995"/>
                  </a:lnTo>
                  <a:lnTo>
                    <a:pt x="304164" y="519136"/>
                  </a:lnTo>
                  <a:lnTo>
                    <a:pt x="354844" y="519123"/>
                  </a:lnTo>
                  <a:lnTo>
                    <a:pt x="405495" y="520006"/>
                  </a:lnTo>
                  <a:lnTo>
                    <a:pt x="456110" y="521835"/>
                  </a:lnTo>
                  <a:lnTo>
                    <a:pt x="506678" y="524659"/>
                  </a:lnTo>
                  <a:lnTo>
                    <a:pt x="557191" y="528527"/>
                  </a:lnTo>
                  <a:lnTo>
                    <a:pt x="607640" y="533488"/>
                  </a:lnTo>
                  <a:lnTo>
                    <a:pt x="658016" y="539592"/>
                  </a:lnTo>
                  <a:lnTo>
                    <a:pt x="488859" y="280832"/>
                  </a:lnTo>
                  <a:lnTo>
                    <a:pt x="431963" y="195053"/>
                  </a:lnTo>
                  <a:lnTo>
                    <a:pt x="403290" y="152386"/>
                  </a:lnTo>
                  <a:lnTo>
                    <a:pt x="374431" y="109907"/>
                  </a:lnTo>
                  <a:lnTo>
                    <a:pt x="345355" y="67646"/>
                  </a:lnTo>
                  <a:lnTo>
                    <a:pt x="311690" y="19261"/>
                  </a:lnTo>
                  <a:lnTo>
                    <a:pt x="303549" y="6442"/>
                  </a:lnTo>
                  <a:lnTo>
                    <a:pt x="299737" y="0"/>
                  </a:lnTo>
                  <a:close/>
                </a:path>
              </a:pathLst>
            </a:custGeom>
            <a:solidFill>
              <a:srgbClr val="EC008C"/>
            </a:solidFill>
          </p:spPr>
          <p:txBody>
            <a:bodyPr wrap="square" lIns="0" tIns="0" rIns="0" bIns="0" rtlCol="0"/>
            <a:lstStyle/>
            <a:p>
              <a:endParaRPr/>
            </a:p>
          </p:txBody>
        </p:sp>
        <p:sp>
          <p:nvSpPr>
            <p:cNvPr id="17" name="object 15">
              <a:extLst>
                <a:ext uri="{FF2B5EF4-FFF2-40B4-BE49-F238E27FC236}">
                  <a16:creationId xmlns:a16="http://schemas.microsoft.com/office/drawing/2014/main" id="{1FC5D510-BB86-4540-98A3-C5744465A570}"/>
                </a:ext>
              </a:extLst>
            </p:cNvPr>
            <p:cNvSpPr/>
            <p:nvPr/>
          </p:nvSpPr>
          <p:spPr>
            <a:xfrm>
              <a:off x="3861334" y="4354372"/>
              <a:ext cx="24765" cy="35560"/>
            </a:xfrm>
            <a:custGeom>
              <a:avLst/>
              <a:gdLst/>
              <a:ahLst/>
              <a:cxnLst/>
              <a:rect l="l" t="t" r="r" b="b"/>
              <a:pathLst>
                <a:path w="24764" h="35560">
                  <a:moveTo>
                    <a:pt x="0" y="0"/>
                  </a:moveTo>
                  <a:lnTo>
                    <a:pt x="24488" y="35483"/>
                  </a:lnTo>
                </a:path>
              </a:pathLst>
            </a:custGeom>
            <a:ln w="42994">
              <a:solidFill>
                <a:srgbClr val="2E3092"/>
              </a:solidFill>
            </a:ln>
          </p:spPr>
          <p:txBody>
            <a:bodyPr wrap="square" lIns="0" tIns="0" rIns="0" bIns="0" rtlCol="0"/>
            <a:lstStyle/>
            <a:p>
              <a:endParaRPr/>
            </a:p>
          </p:txBody>
        </p:sp>
        <p:sp>
          <p:nvSpPr>
            <p:cNvPr id="18" name="object 16">
              <a:extLst>
                <a:ext uri="{FF2B5EF4-FFF2-40B4-BE49-F238E27FC236}">
                  <a16:creationId xmlns:a16="http://schemas.microsoft.com/office/drawing/2014/main" id="{F91F87C5-7336-8346-B0B9-3926BA2C35B4}"/>
                </a:ext>
              </a:extLst>
            </p:cNvPr>
            <p:cNvSpPr/>
            <p:nvPr/>
          </p:nvSpPr>
          <p:spPr>
            <a:xfrm>
              <a:off x="4194759" y="3701104"/>
              <a:ext cx="19050" cy="39370"/>
            </a:xfrm>
            <a:custGeom>
              <a:avLst/>
              <a:gdLst/>
              <a:ahLst/>
              <a:cxnLst/>
              <a:rect l="l" t="t" r="r" b="b"/>
              <a:pathLst>
                <a:path w="19050" h="39370">
                  <a:moveTo>
                    <a:pt x="18527" y="0"/>
                  </a:moveTo>
                  <a:lnTo>
                    <a:pt x="0" y="38940"/>
                  </a:lnTo>
                </a:path>
              </a:pathLst>
            </a:custGeom>
            <a:ln w="42948">
              <a:solidFill>
                <a:srgbClr val="2E3092"/>
              </a:solidFill>
            </a:ln>
          </p:spPr>
          <p:txBody>
            <a:bodyPr wrap="square" lIns="0" tIns="0" rIns="0" bIns="0" rtlCol="0"/>
            <a:lstStyle/>
            <a:p>
              <a:endParaRPr/>
            </a:p>
          </p:txBody>
        </p:sp>
        <p:sp>
          <p:nvSpPr>
            <p:cNvPr id="19" name="object 17">
              <a:extLst>
                <a:ext uri="{FF2B5EF4-FFF2-40B4-BE49-F238E27FC236}">
                  <a16:creationId xmlns:a16="http://schemas.microsoft.com/office/drawing/2014/main" id="{B8587755-6537-A249-9AFF-361E4F347DC4}"/>
                </a:ext>
              </a:extLst>
            </p:cNvPr>
            <p:cNvSpPr/>
            <p:nvPr/>
          </p:nvSpPr>
          <p:spPr>
            <a:xfrm>
              <a:off x="3925111" y="3827342"/>
              <a:ext cx="228600" cy="480059"/>
            </a:xfrm>
            <a:custGeom>
              <a:avLst/>
              <a:gdLst/>
              <a:ahLst/>
              <a:cxnLst/>
              <a:rect l="l" t="t" r="r" b="b"/>
              <a:pathLst>
                <a:path w="228600" h="480060">
                  <a:moveTo>
                    <a:pt x="228160" y="0"/>
                  </a:moveTo>
                  <a:lnTo>
                    <a:pt x="0" y="479907"/>
                  </a:lnTo>
                </a:path>
              </a:pathLst>
            </a:custGeom>
            <a:ln w="42948">
              <a:solidFill>
                <a:srgbClr val="2E3092"/>
              </a:solidFill>
              <a:prstDash val="dash"/>
            </a:ln>
          </p:spPr>
          <p:txBody>
            <a:bodyPr wrap="square" lIns="0" tIns="0" rIns="0" bIns="0" rtlCol="0"/>
            <a:lstStyle/>
            <a:p>
              <a:endParaRPr/>
            </a:p>
          </p:txBody>
        </p:sp>
        <p:sp>
          <p:nvSpPr>
            <p:cNvPr id="20" name="object 18">
              <a:extLst>
                <a:ext uri="{FF2B5EF4-FFF2-40B4-BE49-F238E27FC236}">
                  <a16:creationId xmlns:a16="http://schemas.microsoft.com/office/drawing/2014/main" id="{7D8C5A2B-68B4-8F4C-ADB1-E96C49DF1E28}"/>
                </a:ext>
              </a:extLst>
            </p:cNvPr>
            <p:cNvSpPr/>
            <p:nvPr/>
          </p:nvSpPr>
          <p:spPr>
            <a:xfrm>
              <a:off x="3885797" y="4350910"/>
              <a:ext cx="19050" cy="39370"/>
            </a:xfrm>
            <a:custGeom>
              <a:avLst/>
              <a:gdLst/>
              <a:ahLst/>
              <a:cxnLst/>
              <a:rect l="l" t="t" r="r" b="b"/>
              <a:pathLst>
                <a:path w="19050" h="39370">
                  <a:moveTo>
                    <a:pt x="18570" y="0"/>
                  </a:moveTo>
                  <a:lnTo>
                    <a:pt x="0" y="38940"/>
                  </a:lnTo>
                </a:path>
              </a:pathLst>
            </a:custGeom>
            <a:ln w="42948">
              <a:solidFill>
                <a:srgbClr val="2E3092"/>
              </a:solidFill>
            </a:ln>
          </p:spPr>
          <p:txBody>
            <a:bodyPr wrap="square" lIns="0" tIns="0" rIns="0" bIns="0" rtlCol="0"/>
            <a:lstStyle/>
            <a:p>
              <a:endParaRPr/>
            </a:p>
          </p:txBody>
        </p:sp>
        <p:sp>
          <p:nvSpPr>
            <p:cNvPr id="21" name="object 19">
              <a:extLst>
                <a:ext uri="{FF2B5EF4-FFF2-40B4-BE49-F238E27FC236}">
                  <a16:creationId xmlns:a16="http://schemas.microsoft.com/office/drawing/2014/main" id="{EFFEE1F1-DD2C-164D-AFFA-12311465D319}"/>
                </a:ext>
              </a:extLst>
            </p:cNvPr>
            <p:cNvSpPr/>
            <p:nvPr/>
          </p:nvSpPr>
          <p:spPr>
            <a:xfrm>
              <a:off x="2021483" y="3050135"/>
              <a:ext cx="610235" cy="637540"/>
            </a:xfrm>
            <a:custGeom>
              <a:avLst/>
              <a:gdLst/>
              <a:ahLst/>
              <a:cxnLst/>
              <a:rect l="l" t="t" r="r" b="b"/>
              <a:pathLst>
                <a:path w="610235" h="637539">
                  <a:moveTo>
                    <a:pt x="320718" y="0"/>
                  </a:moveTo>
                  <a:lnTo>
                    <a:pt x="289184" y="0"/>
                  </a:lnTo>
                  <a:lnTo>
                    <a:pt x="257799" y="3033"/>
                  </a:lnTo>
                  <a:lnTo>
                    <a:pt x="196682" y="18203"/>
                  </a:lnTo>
                  <a:lnTo>
                    <a:pt x="139765" y="45507"/>
                  </a:lnTo>
                  <a:lnTo>
                    <a:pt x="89450" y="84947"/>
                  </a:lnTo>
                  <a:lnTo>
                    <a:pt x="48138" y="136522"/>
                  </a:lnTo>
                  <a:lnTo>
                    <a:pt x="18230" y="200233"/>
                  </a:lnTo>
                  <a:lnTo>
                    <a:pt x="2125" y="276079"/>
                  </a:lnTo>
                  <a:lnTo>
                    <a:pt x="0" y="318553"/>
                  </a:lnTo>
                  <a:lnTo>
                    <a:pt x="2125" y="361030"/>
                  </a:lnTo>
                  <a:lnTo>
                    <a:pt x="8302" y="400473"/>
                  </a:lnTo>
                  <a:lnTo>
                    <a:pt x="31609" y="470256"/>
                  </a:lnTo>
                  <a:lnTo>
                    <a:pt x="67519" y="527904"/>
                  </a:lnTo>
                  <a:lnTo>
                    <a:pt x="113633" y="573415"/>
                  </a:lnTo>
                  <a:lnTo>
                    <a:pt x="167548" y="606790"/>
                  </a:lnTo>
                  <a:lnTo>
                    <a:pt x="226865" y="628028"/>
                  </a:lnTo>
                  <a:lnTo>
                    <a:pt x="289184" y="637130"/>
                  </a:lnTo>
                  <a:lnTo>
                    <a:pt x="320718" y="637130"/>
                  </a:lnTo>
                  <a:lnTo>
                    <a:pt x="383036" y="628028"/>
                  </a:lnTo>
                  <a:lnTo>
                    <a:pt x="442353" y="606790"/>
                  </a:lnTo>
                  <a:lnTo>
                    <a:pt x="496269" y="573415"/>
                  </a:lnTo>
                  <a:lnTo>
                    <a:pt x="542382" y="527904"/>
                  </a:lnTo>
                  <a:lnTo>
                    <a:pt x="578293" y="470256"/>
                  </a:lnTo>
                  <a:lnTo>
                    <a:pt x="601599" y="400473"/>
                  </a:lnTo>
                  <a:lnTo>
                    <a:pt x="607776" y="361030"/>
                  </a:lnTo>
                  <a:lnTo>
                    <a:pt x="609902" y="318553"/>
                  </a:lnTo>
                  <a:lnTo>
                    <a:pt x="607776" y="276079"/>
                  </a:lnTo>
                  <a:lnTo>
                    <a:pt x="601599" y="236639"/>
                  </a:lnTo>
                  <a:lnTo>
                    <a:pt x="578293" y="166861"/>
                  </a:lnTo>
                  <a:lnTo>
                    <a:pt x="542382" y="109218"/>
                  </a:lnTo>
                  <a:lnTo>
                    <a:pt x="496269" y="63710"/>
                  </a:lnTo>
                  <a:lnTo>
                    <a:pt x="442353" y="30338"/>
                  </a:lnTo>
                  <a:lnTo>
                    <a:pt x="383036" y="9101"/>
                  </a:lnTo>
                  <a:lnTo>
                    <a:pt x="320718" y="0"/>
                  </a:lnTo>
                  <a:close/>
                </a:path>
              </a:pathLst>
            </a:custGeom>
            <a:solidFill>
              <a:srgbClr val="00AEEF"/>
            </a:solidFill>
          </p:spPr>
          <p:txBody>
            <a:bodyPr wrap="square" lIns="0" tIns="0" rIns="0" bIns="0" rtlCol="0"/>
            <a:lstStyle/>
            <a:p>
              <a:endParaRPr/>
            </a:p>
          </p:txBody>
        </p:sp>
        <p:sp>
          <p:nvSpPr>
            <p:cNvPr id="22" name="object 20">
              <a:extLst>
                <a:ext uri="{FF2B5EF4-FFF2-40B4-BE49-F238E27FC236}">
                  <a16:creationId xmlns:a16="http://schemas.microsoft.com/office/drawing/2014/main" id="{9541F944-A235-5B46-A3BE-02BE7263C117}"/>
                </a:ext>
              </a:extLst>
            </p:cNvPr>
            <p:cNvSpPr/>
            <p:nvPr/>
          </p:nvSpPr>
          <p:spPr>
            <a:xfrm>
              <a:off x="4642495" y="3279736"/>
              <a:ext cx="577215" cy="0"/>
            </a:xfrm>
            <a:custGeom>
              <a:avLst/>
              <a:gdLst/>
              <a:ahLst/>
              <a:cxnLst/>
              <a:rect l="l" t="t" r="r" b="b"/>
              <a:pathLst>
                <a:path w="577214">
                  <a:moveTo>
                    <a:pt x="0" y="0"/>
                  </a:moveTo>
                  <a:lnTo>
                    <a:pt x="576835" y="0"/>
                  </a:lnTo>
                </a:path>
              </a:pathLst>
            </a:custGeom>
            <a:ln w="32414">
              <a:solidFill>
                <a:srgbClr val="F7941D"/>
              </a:solidFill>
            </a:ln>
          </p:spPr>
          <p:txBody>
            <a:bodyPr wrap="square" lIns="0" tIns="0" rIns="0" bIns="0" rtlCol="0"/>
            <a:lstStyle/>
            <a:p>
              <a:endParaRPr/>
            </a:p>
          </p:txBody>
        </p:sp>
        <p:sp>
          <p:nvSpPr>
            <p:cNvPr id="23" name="object 21">
              <a:extLst>
                <a:ext uri="{FF2B5EF4-FFF2-40B4-BE49-F238E27FC236}">
                  <a16:creationId xmlns:a16="http://schemas.microsoft.com/office/drawing/2014/main" id="{DAC4108A-BA7A-BD47-B660-88BAAAE31573}"/>
                </a:ext>
              </a:extLst>
            </p:cNvPr>
            <p:cNvSpPr/>
            <p:nvPr/>
          </p:nvSpPr>
          <p:spPr>
            <a:xfrm>
              <a:off x="5090790" y="3147199"/>
              <a:ext cx="163830" cy="265430"/>
            </a:xfrm>
            <a:custGeom>
              <a:avLst/>
              <a:gdLst/>
              <a:ahLst/>
              <a:cxnLst/>
              <a:rect l="l" t="t" r="r" b="b"/>
              <a:pathLst>
                <a:path w="163829" h="265429">
                  <a:moveTo>
                    <a:pt x="21959" y="0"/>
                  </a:moveTo>
                  <a:lnTo>
                    <a:pt x="0" y="23768"/>
                  </a:lnTo>
                  <a:lnTo>
                    <a:pt x="116184" y="132554"/>
                  </a:lnTo>
                  <a:lnTo>
                    <a:pt x="0" y="241378"/>
                  </a:lnTo>
                  <a:lnTo>
                    <a:pt x="21959" y="265108"/>
                  </a:lnTo>
                  <a:lnTo>
                    <a:pt x="163443" y="132554"/>
                  </a:lnTo>
                  <a:lnTo>
                    <a:pt x="21959" y="0"/>
                  </a:lnTo>
                  <a:close/>
                </a:path>
              </a:pathLst>
            </a:custGeom>
            <a:solidFill>
              <a:srgbClr val="F7941D"/>
            </a:solidFill>
          </p:spPr>
          <p:txBody>
            <a:bodyPr wrap="square" lIns="0" tIns="0" rIns="0" bIns="0" rtlCol="0"/>
            <a:lstStyle/>
            <a:p>
              <a:endParaRPr/>
            </a:p>
          </p:txBody>
        </p:sp>
      </p:grpSp>
      <p:sp>
        <p:nvSpPr>
          <p:cNvPr id="24" name="object 22">
            <a:extLst>
              <a:ext uri="{FF2B5EF4-FFF2-40B4-BE49-F238E27FC236}">
                <a16:creationId xmlns:a16="http://schemas.microsoft.com/office/drawing/2014/main" id="{EB7E80EB-2724-7C44-827D-051DA5B377F0}"/>
              </a:ext>
            </a:extLst>
          </p:cNvPr>
          <p:cNvSpPr txBox="1"/>
          <p:nvPr/>
        </p:nvSpPr>
        <p:spPr>
          <a:xfrm>
            <a:off x="6404754" y="3649799"/>
            <a:ext cx="1066165" cy="751840"/>
          </a:xfrm>
          <a:prstGeom prst="rect">
            <a:avLst/>
          </a:prstGeom>
        </p:spPr>
        <p:txBody>
          <a:bodyPr vert="horz" wrap="square" lIns="0" tIns="11430" rIns="0" bIns="0" rtlCol="0">
            <a:spAutoFit/>
          </a:bodyPr>
          <a:lstStyle/>
          <a:p>
            <a:pPr marL="312420" marR="5080" indent="-300355">
              <a:lnSpc>
                <a:spcPct val="101400"/>
              </a:lnSpc>
              <a:spcBef>
                <a:spcPts val="90"/>
              </a:spcBef>
            </a:pPr>
            <a:r>
              <a:rPr sz="2350" spc="-165" dirty="0">
                <a:solidFill>
                  <a:srgbClr val="231F20"/>
                </a:solidFill>
                <a:latin typeface="Times New Roman"/>
                <a:cs typeface="Times New Roman"/>
              </a:rPr>
              <a:t>T</a:t>
            </a:r>
            <a:r>
              <a:rPr sz="2350" spc="5" dirty="0">
                <a:solidFill>
                  <a:srgbClr val="231F20"/>
                </a:solidFill>
                <a:latin typeface="Times New Roman"/>
                <a:cs typeface="Times New Roman"/>
              </a:rPr>
              <a:t>a</a:t>
            </a:r>
            <a:r>
              <a:rPr sz="2350" spc="-45" dirty="0">
                <a:solidFill>
                  <a:srgbClr val="231F20"/>
                </a:solidFill>
                <a:latin typeface="Times New Roman"/>
                <a:cs typeface="Times New Roman"/>
              </a:rPr>
              <a:t>r</a:t>
            </a:r>
            <a:r>
              <a:rPr sz="2350" spc="5" dirty="0">
                <a:solidFill>
                  <a:srgbClr val="231F20"/>
                </a:solidFill>
                <a:latin typeface="Times New Roman"/>
                <a:cs typeface="Times New Roman"/>
              </a:rPr>
              <a:t>geted  user</a:t>
            </a:r>
            <a:endParaRPr sz="2350">
              <a:latin typeface="Times New Roman"/>
              <a:cs typeface="Times New Roman"/>
            </a:endParaRPr>
          </a:p>
        </p:txBody>
      </p:sp>
      <p:grpSp>
        <p:nvGrpSpPr>
          <p:cNvPr id="25" name="object 23">
            <a:extLst>
              <a:ext uri="{FF2B5EF4-FFF2-40B4-BE49-F238E27FC236}">
                <a16:creationId xmlns:a16="http://schemas.microsoft.com/office/drawing/2014/main" id="{5F9955A6-9F60-BF47-8A83-54C76D9E190B}"/>
              </a:ext>
            </a:extLst>
          </p:cNvPr>
          <p:cNvGrpSpPr/>
          <p:nvPr/>
        </p:nvGrpSpPr>
        <p:grpSpPr>
          <a:xfrm>
            <a:off x="4049873" y="2826814"/>
            <a:ext cx="2774315" cy="1129665"/>
            <a:chOff x="2525873" y="2854523"/>
            <a:chExt cx="2774315" cy="1129665"/>
          </a:xfrm>
        </p:grpSpPr>
        <p:sp>
          <p:nvSpPr>
            <p:cNvPr id="26" name="object 24">
              <a:extLst>
                <a:ext uri="{FF2B5EF4-FFF2-40B4-BE49-F238E27FC236}">
                  <a16:creationId xmlns:a16="http://schemas.microsoft.com/office/drawing/2014/main" id="{B2716FFA-A840-A947-98F4-80B91BF35FF2}"/>
                </a:ext>
              </a:extLst>
            </p:cNvPr>
            <p:cNvSpPr/>
            <p:nvPr/>
          </p:nvSpPr>
          <p:spPr>
            <a:xfrm>
              <a:off x="2542079" y="3601922"/>
              <a:ext cx="2727325" cy="366395"/>
            </a:xfrm>
            <a:custGeom>
              <a:avLst/>
              <a:gdLst/>
              <a:ahLst/>
              <a:cxnLst/>
              <a:rect l="l" t="t" r="r" b="b"/>
              <a:pathLst>
                <a:path w="2727325" h="366395">
                  <a:moveTo>
                    <a:pt x="0" y="0"/>
                  </a:moveTo>
                  <a:lnTo>
                    <a:pt x="57694" y="35961"/>
                  </a:lnTo>
                  <a:lnTo>
                    <a:pt x="115625" y="69747"/>
                  </a:lnTo>
                  <a:lnTo>
                    <a:pt x="173758" y="101408"/>
                  </a:lnTo>
                  <a:lnTo>
                    <a:pt x="232059" y="130995"/>
                  </a:lnTo>
                  <a:lnTo>
                    <a:pt x="290495" y="158557"/>
                  </a:lnTo>
                  <a:lnTo>
                    <a:pt x="349032" y="184145"/>
                  </a:lnTo>
                  <a:lnTo>
                    <a:pt x="407634" y="207809"/>
                  </a:lnTo>
                  <a:lnTo>
                    <a:pt x="466269" y="229597"/>
                  </a:lnTo>
                  <a:lnTo>
                    <a:pt x="524902" y="249562"/>
                  </a:lnTo>
                  <a:lnTo>
                    <a:pt x="583498" y="267753"/>
                  </a:lnTo>
                  <a:lnTo>
                    <a:pt x="642026" y="284219"/>
                  </a:lnTo>
                  <a:lnTo>
                    <a:pt x="700449" y="299012"/>
                  </a:lnTo>
                  <a:lnTo>
                    <a:pt x="758734" y="312180"/>
                  </a:lnTo>
                  <a:lnTo>
                    <a:pt x="816847" y="323775"/>
                  </a:lnTo>
                  <a:lnTo>
                    <a:pt x="874753" y="333846"/>
                  </a:lnTo>
                  <a:lnTo>
                    <a:pt x="932420" y="342443"/>
                  </a:lnTo>
                  <a:lnTo>
                    <a:pt x="989812" y="349617"/>
                  </a:lnTo>
                  <a:lnTo>
                    <a:pt x="1046897" y="355417"/>
                  </a:lnTo>
                  <a:lnTo>
                    <a:pt x="1103638" y="359894"/>
                  </a:lnTo>
                  <a:lnTo>
                    <a:pt x="1160004" y="363097"/>
                  </a:lnTo>
                  <a:lnTo>
                    <a:pt x="1215959" y="365077"/>
                  </a:lnTo>
                  <a:lnTo>
                    <a:pt x="1271470" y="365884"/>
                  </a:lnTo>
                  <a:lnTo>
                    <a:pt x="1326502" y="365568"/>
                  </a:lnTo>
                  <a:lnTo>
                    <a:pt x="1381021" y="364179"/>
                  </a:lnTo>
                  <a:lnTo>
                    <a:pt x="1434995" y="361767"/>
                  </a:lnTo>
                  <a:lnTo>
                    <a:pt x="1488387" y="358382"/>
                  </a:lnTo>
                  <a:lnTo>
                    <a:pt x="1541165" y="354074"/>
                  </a:lnTo>
                  <a:lnTo>
                    <a:pt x="1593294" y="348894"/>
                  </a:lnTo>
                  <a:lnTo>
                    <a:pt x="1644740" y="342891"/>
                  </a:lnTo>
                  <a:lnTo>
                    <a:pt x="1695469" y="336115"/>
                  </a:lnTo>
                  <a:lnTo>
                    <a:pt x="1745448" y="328618"/>
                  </a:lnTo>
                  <a:lnTo>
                    <a:pt x="1794641" y="320447"/>
                  </a:lnTo>
                  <a:lnTo>
                    <a:pt x="1843016" y="311655"/>
                  </a:lnTo>
                  <a:lnTo>
                    <a:pt x="1890538" y="302290"/>
                  </a:lnTo>
                  <a:lnTo>
                    <a:pt x="1937172" y="292403"/>
                  </a:lnTo>
                  <a:lnTo>
                    <a:pt x="1982886" y="282045"/>
                  </a:lnTo>
                  <a:lnTo>
                    <a:pt x="2027644" y="271264"/>
                  </a:lnTo>
                  <a:lnTo>
                    <a:pt x="2071413" y="260111"/>
                  </a:lnTo>
                  <a:lnTo>
                    <a:pt x="2114159" y="248637"/>
                  </a:lnTo>
                  <a:lnTo>
                    <a:pt x="2155848" y="236891"/>
                  </a:lnTo>
                  <a:lnTo>
                    <a:pt x="2196445" y="224923"/>
                  </a:lnTo>
                  <a:lnTo>
                    <a:pt x="2235917" y="212784"/>
                  </a:lnTo>
                  <a:lnTo>
                    <a:pt x="2274229" y="200524"/>
                  </a:lnTo>
                  <a:lnTo>
                    <a:pt x="2311348" y="188192"/>
                  </a:lnTo>
                  <a:lnTo>
                    <a:pt x="2381869" y="163514"/>
                  </a:lnTo>
                  <a:lnTo>
                    <a:pt x="2447208" y="139152"/>
                  </a:lnTo>
                  <a:lnTo>
                    <a:pt x="2507092" y="115507"/>
                  </a:lnTo>
                  <a:lnTo>
                    <a:pt x="2561249" y="92978"/>
                  </a:lnTo>
                  <a:lnTo>
                    <a:pt x="2609406" y="71967"/>
                  </a:lnTo>
                  <a:lnTo>
                    <a:pt x="2651292" y="52874"/>
                  </a:lnTo>
                  <a:lnTo>
                    <a:pt x="2686633" y="36100"/>
                  </a:lnTo>
                  <a:lnTo>
                    <a:pt x="2715157" y="22046"/>
                  </a:lnTo>
                  <a:lnTo>
                    <a:pt x="2726778" y="16164"/>
                  </a:lnTo>
                </a:path>
              </a:pathLst>
            </a:custGeom>
            <a:ln w="32410">
              <a:solidFill>
                <a:srgbClr val="F7941D"/>
              </a:solidFill>
            </a:ln>
          </p:spPr>
          <p:txBody>
            <a:bodyPr wrap="square" lIns="0" tIns="0" rIns="0" bIns="0" rtlCol="0"/>
            <a:lstStyle/>
            <a:p>
              <a:endParaRPr/>
            </a:p>
          </p:txBody>
        </p:sp>
        <p:sp>
          <p:nvSpPr>
            <p:cNvPr id="27" name="object 25">
              <a:extLst>
                <a:ext uri="{FF2B5EF4-FFF2-40B4-BE49-F238E27FC236}">
                  <a16:creationId xmlns:a16="http://schemas.microsoft.com/office/drawing/2014/main" id="{ADB37379-8D25-F54A-98F8-13E27F0ED601}"/>
                </a:ext>
              </a:extLst>
            </p:cNvPr>
            <p:cNvSpPr/>
            <p:nvPr/>
          </p:nvSpPr>
          <p:spPr>
            <a:xfrm>
              <a:off x="5105490" y="3544453"/>
              <a:ext cx="194109" cy="238782"/>
            </a:xfrm>
            <a:prstGeom prst="rect">
              <a:avLst/>
            </a:prstGeom>
            <a:blipFill>
              <a:blip r:embed="rId3" cstate="print"/>
              <a:stretch>
                <a:fillRect/>
              </a:stretch>
            </a:blipFill>
          </p:spPr>
          <p:txBody>
            <a:bodyPr wrap="square" lIns="0" tIns="0" rIns="0" bIns="0" rtlCol="0"/>
            <a:lstStyle/>
            <a:p>
              <a:endParaRPr/>
            </a:p>
          </p:txBody>
        </p:sp>
        <p:sp>
          <p:nvSpPr>
            <p:cNvPr id="28" name="object 26">
              <a:extLst>
                <a:ext uri="{FF2B5EF4-FFF2-40B4-BE49-F238E27FC236}">
                  <a16:creationId xmlns:a16="http://schemas.microsoft.com/office/drawing/2014/main" id="{3F2B946F-B1AC-B649-B8B6-702A46A50145}"/>
                </a:ext>
              </a:extLst>
            </p:cNvPr>
            <p:cNvSpPr/>
            <p:nvPr/>
          </p:nvSpPr>
          <p:spPr>
            <a:xfrm>
              <a:off x="3441959" y="2870728"/>
              <a:ext cx="1827530" cy="257810"/>
            </a:xfrm>
            <a:custGeom>
              <a:avLst/>
              <a:gdLst/>
              <a:ahLst/>
              <a:cxnLst/>
              <a:rect l="l" t="t" r="r" b="b"/>
              <a:pathLst>
                <a:path w="1827529" h="257810">
                  <a:moveTo>
                    <a:pt x="0" y="257676"/>
                  </a:moveTo>
                  <a:lnTo>
                    <a:pt x="56711" y="221267"/>
                  </a:lnTo>
                  <a:lnTo>
                    <a:pt x="113738" y="188078"/>
                  </a:lnTo>
                  <a:lnTo>
                    <a:pt x="171011" y="158001"/>
                  </a:lnTo>
                  <a:lnTo>
                    <a:pt x="228458" y="130926"/>
                  </a:lnTo>
                  <a:lnTo>
                    <a:pt x="286007" y="106745"/>
                  </a:lnTo>
                  <a:lnTo>
                    <a:pt x="343589" y="85346"/>
                  </a:lnTo>
                  <a:lnTo>
                    <a:pt x="401131" y="66623"/>
                  </a:lnTo>
                  <a:lnTo>
                    <a:pt x="458563" y="50464"/>
                  </a:lnTo>
                  <a:lnTo>
                    <a:pt x="515815" y="36762"/>
                  </a:lnTo>
                  <a:lnTo>
                    <a:pt x="572813" y="25405"/>
                  </a:lnTo>
                  <a:lnTo>
                    <a:pt x="629489" y="16287"/>
                  </a:lnTo>
                  <a:lnTo>
                    <a:pt x="685770" y="9296"/>
                  </a:lnTo>
                  <a:lnTo>
                    <a:pt x="741586" y="4324"/>
                  </a:lnTo>
                  <a:lnTo>
                    <a:pt x="796866" y="1262"/>
                  </a:lnTo>
                  <a:lnTo>
                    <a:pt x="851538" y="0"/>
                  </a:lnTo>
                  <a:lnTo>
                    <a:pt x="905532" y="428"/>
                  </a:lnTo>
                  <a:lnTo>
                    <a:pt x="958776" y="2439"/>
                  </a:lnTo>
                  <a:lnTo>
                    <a:pt x="1011200" y="5922"/>
                  </a:lnTo>
                  <a:lnTo>
                    <a:pt x="1062732" y="10768"/>
                  </a:lnTo>
                  <a:lnTo>
                    <a:pt x="1113301" y="16867"/>
                  </a:lnTo>
                  <a:lnTo>
                    <a:pt x="1162837" y="24112"/>
                  </a:lnTo>
                  <a:lnTo>
                    <a:pt x="1211269" y="32392"/>
                  </a:lnTo>
                  <a:lnTo>
                    <a:pt x="1258524" y="41597"/>
                  </a:lnTo>
                  <a:lnTo>
                    <a:pt x="1304533" y="51620"/>
                  </a:lnTo>
                  <a:lnTo>
                    <a:pt x="1349223" y="62350"/>
                  </a:lnTo>
                  <a:lnTo>
                    <a:pt x="1392525" y="73678"/>
                  </a:lnTo>
                  <a:lnTo>
                    <a:pt x="1434368" y="85495"/>
                  </a:lnTo>
                  <a:lnTo>
                    <a:pt x="1474679" y="97692"/>
                  </a:lnTo>
                  <a:lnTo>
                    <a:pt x="1513388" y="110159"/>
                  </a:lnTo>
                  <a:lnTo>
                    <a:pt x="1550424" y="122788"/>
                  </a:lnTo>
                  <a:lnTo>
                    <a:pt x="1619193" y="148091"/>
                  </a:lnTo>
                  <a:lnTo>
                    <a:pt x="1680418" y="172727"/>
                  </a:lnTo>
                  <a:lnTo>
                    <a:pt x="1733530" y="195822"/>
                  </a:lnTo>
                  <a:lnTo>
                    <a:pt x="1777961" y="216501"/>
                  </a:lnTo>
                  <a:lnTo>
                    <a:pt x="1813142" y="233892"/>
                  </a:lnTo>
                  <a:lnTo>
                    <a:pt x="1827087" y="241080"/>
                  </a:lnTo>
                </a:path>
              </a:pathLst>
            </a:custGeom>
            <a:ln w="32409">
              <a:solidFill>
                <a:srgbClr val="F7941D"/>
              </a:solidFill>
            </a:ln>
          </p:spPr>
          <p:txBody>
            <a:bodyPr wrap="square" lIns="0" tIns="0" rIns="0" bIns="0" rtlCol="0"/>
            <a:lstStyle/>
            <a:p>
              <a:endParaRPr/>
            </a:p>
          </p:txBody>
        </p:sp>
        <p:sp>
          <p:nvSpPr>
            <p:cNvPr id="29" name="object 27">
              <a:extLst>
                <a:ext uri="{FF2B5EF4-FFF2-40B4-BE49-F238E27FC236}">
                  <a16:creationId xmlns:a16="http://schemas.microsoft.com/office/drawing/2014/main" id="{B6A7B822-6CA4-7F4D-9375-ED6C8DA79977}"/>
                </a:ext>
              </a:extLst>
            </p:cNvPr>
            <p:cNvSpPr/>
            <p:nvPr/>
          </p:nvSpPr>
          <p:spPr>
            <a:xfrm>
              <a:off x="5105325" y="2946675"/>
              <a:ext cx="194280" cy="238093"/>
            </a:xfrm>
            <a:prstGeom prst="rect">
              <a:avLst/>
            </a:prstGeom>
            <a:blipFill>
              <a:blip r:embed="rId4" cstate="print"/>
              <a:stretch>
                <a:fillRect/>
              </a:stretch>
            </a:blipFill>
          </p:spPr>
          <p:txBody>
            <a:bodyPr wrap="square" lIns="0" tIns="0" rIns="0" bIns="0" rtlCol="0"/>
            <a:lstStyle/>
            <a:p>
              <a:endParaRPr/>
            </a:p>
          </p:txBody>
        </p:sp>
      </p:grpSp>
      <p:sp>
        <p:nvSpPr>
          <p:cNvPr id="30" name="object 28">
            <a:extLst>
              <a:ext uri="{FF2B5EF4-FFF2-40B4-BE49-F238E27FC236}">
                <a16:creationId xmlns:a16="http://schemas.microsoft.com/office/drawing/2014/main" id="{FD6CD783-717F-BE4F-B0D5-6539AA452600}"/>
              </a:ext>
            </a:extLst>
          </p:cNvPr>
          <p:cNvSpPr txBox="1"/>
          <p:nvPr/>
        </p:nvSpPr>
        <p:spPr>
          <a:xfrm>
            <a:off x="1982011" y="5309178"/>
            <a:ext cx="7391400" cy="825500"/>
          </a:xfrm>
          <a:prstGeom prst="rect">
            <a:avLst/>
          </a:prstGeom>
          <a:solidFill>
            <a:srgbClr val="EAF0F6"/>
          </a:solidFill>
        </p:spPr>
        <p:txBody>
          <a:bodyPr vert="horz" wrap="square" lIns="0" tIns="37465" rIns="0" bIns="0" rtlCol="0">
            <a:spAutoFit/>
          </a:bodyPr>
          <a:lstStyle/>
          <a:p>
            <a:pPr marL="91440" marR="456565">
              <a:lnSpc>
                <a:spcPct val="100699"/>
              </a:lnSpc>
              <a:spcBef>
                <a:spcPts val="295"/>
              </a:spcBef>
            </a:pPr>
            <a:r>
              <a:rPr sz="2400" spc="-90" dirty="0">
                <a:latin typeface="Verdana"/>
                <a:cs typeface="Verdana"/>
              </a:rPr>
              <a:t>Take </a:t>
            </a:r>
            <a:r>
              <a:rPr sz="2400" dirty="0">
                <a:latin typeface="Verdana"/>
                <a:cs typeface="Verdana"/>
              </a:rPr>
              <a:t>a </a:t>
            </a:r>
            <a:r>
              <a:rPr sz="2400" spc="5" dirty="0">
                <a:latin typeface="Verdana"/>
                <a:cs typeface="Verdana"/>
              </a:rPr>
              <a:t>portion </a:t>
            </a:r>
            <a:r>
              <a:rPr sz="2400" spc="20" dirty="0">
                <a:latin typeface="Verdana"/>
                <a:cs typeface="Verdana"/>
              </a:rPr>
              <a:t>of </a:t>
            </a:r>
            <a:r>
              <a:rPr sz="2400" i="1" dirty="0">
                <a:latin typeface="Verdana"/>
                <a:cs typeface="Verdana"/>
              </a:rPr>
              <a:t>a </a:t>
            </a:r>
            <a:r>
              <a:rPr sz="2400" i="1" spc="-30" dirty="0">
                <a:latin typeface="Verdana"/>
                <a:cs typeface="Verdana"/>
              </a:rPr>
              <a:t>user</a:t>
            </a:r>
            <a:r>
              <a:rPr sz="2400" spc="-30" dirty="0">
                <a:latin typeface="Verdana"/>
                <a:cs typeface="Verdana"/>
              </a:rPr>
              <a:t>’s </a:t>
            </a:r>
            <a:r>
              <a:rPr sz="2400" spc="-10" dirty="0">
                <a:latin typeface="Verdana"/>
                <a:cs typeface="Verdana"/>
              </a:rPr>
              <a:t>vote </a:t>
            </a:r>
            <a:r>
              <a:rPr sz="2400" dirty="0">
                <a:latin typeface="Verdana"/>
                <a:cs typeface="Verdana"/>
              </a:rPr>
              <a:t>capacity back  </a:t>
            </a:r>
            <a:r>
              <a:rPr sz="2400" spc="-25" dirty="0">
                <a:latin typeface="Verdana"/>
                <a:cs typeface="Verdana"/>
              </a:rPr>
              <a:t>to the </a:t>
            </a:r>
            <a:r>
              <a:rPr sz="2400" spc="-30" dirty="0">
                <a:latin typeface="Verdana"/>
                <a:cs typeface="Verdana"/>
              </a:rPr>
              <a:t>targeted</a:t>
            </a:r>
            <a:r>
              <a:rPr sz="2400" spc="420" dirty="0">
                <a:latin typeface="Verdana"/>
                <a:cs typeface="Verdana"/>
              </a:rPr>
              <a:t> </a:t>
            </a:r>
            <a:r>
              <a:rPr sz="2400" spc="-5" dirty="0">
                <a:latin typeface="Verdana"/>
                <a:cs typeface="Verdana"/>
              </a:rPr>
              <a:t>user</a:t>
            </a:r>
            <a:endParaRPr sz="2400" dirty="0">
              <a:latin typeface="Verdana"/>
              <a:cs typeface="Verdana"/>
            </a:endParaRPr>
          </a:p>
        </p:txBody>
      </p:sp>
    </p:spTree>
    <p:extLst>
      <p:ext uri="{BB962C8B-B14F-4D97-AF65-F5344CB8AC3E}">
        <p14:creationId xmlns:p14="http://schemas.microsoft.com/office/powerpoint/2010/main" val="3478343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normAutofit/>
          </a:bodyPr>
          <a:lstStyle/>
          <a:p>
            <a:r>
              <a:rPr lang="en" altLang="zh-CN" dirty="0">
                <a:latin typeface="Arial" panose="020B0604020202020204" pitchFamily="34" charset="0"/>
                <a:cs typeface="Arial" panose="020B0604020202020204" pitchFamily="34" charset="0"/>
              </a:rPr>
              <a:t>Introduction</a:t>
            </a:r>
            <a:r>
              <a:rPr kumimoji="1" lang="zh-CN" altLang="en-US" dirty="0">
                <a:latin typeface="Arial" panose="020B0604020202020204" pitchFamily="34" charset="0"/>
                <a:cs typeface="Arial" panose="020B0604020202020204" pitchFamily="34" charset="0"/>
              </a:rPr>
              <a:t> </a:t>
            </a:r>
            <a:r>
              <a:rPr kumimoji="1" lang="en-US" altLang="zh-CN" dirty="0">
                <a:latin typeface="Arial" panose="020B0604020202020204" pitchFamily="34" charset="0"/>
                <a:cs typeface="Arial" panose="020B0604020202020204" pitchFamily="34" charset="0"/>
              </a:rPr>
              <a:t>——</a:t>
            </a:r>
            <a:r>
              <a:rPr kumimoji="1" lang="zh-CN" altLang="en-US" dirty="0">
                <a:latin typeface="Arial" panose="020B0604020202020204" pitchFamily="34" charset="0"/>
                <a:cs typeface="Arial" panose="020B0604020202020204" pitchFamily="34" charset="0"/>
              </a:rPr>
              <a:t> </a:t>
            </a:r>
            <a:r>
              <a:rPr kumimoji="1" lang="en" altLang="zh-CN" dirty="0">
                <a:latin typeface="Arial" panose="020B0604020202020204" pitchFamily="34" charset="0"/>
                <a:cs typeface="Arial" panose="020B0604020202020204" pitchFamily="34" charset="0"/>
              </a:rPr>
              <a:t>P</a:t>
            </a:r>
            <a:r>
              <a:rPr lang="en" altLang="zh-CN" dirty="0">
                <a:latin typeface="Arial" panose="020B0604020202020204" pitchFamily="34" charset="0"/>
                <a:cs typeface="Arial" panose="020B0604020202020204" pitchFamily="34" charset="0"/>
              </a:rPr>
              <a:t>opularity of online social network</a:t>
            </a:r>
            <a:endParaRPr lang="zh-CN" altLang="en-US" dirty="0"/>
          </a:p>
        </p:txBody>
      </p:sp>
      <p:pic>
        <p:nvPicPr>
          <p:cNvPr id="6" name="内容占位符 5" descr="图片包含 徽标&#10;&#10;描述已自动生成">
            <a:extLst>
              <a:ext uri="{FF2B5EF4-FFF2-40B4-BE49-F238E27FC236}">
                <a16:creationId xmlns:a16="http://schemas.microsoft.com/office/drawing/2014/main" id="{FE73BA28-ED5D-514A-B881-5EB3B0ECBC7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9077" y="1350948"/>
            <a:ext cx="4655569" cy="2614878"/>
          </a:xfrm>
        </p:spPr>
      </p:pic>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pic>
        <p:nvPicPr>
          <p:cNvPr id="9" name="图片 8" descr="图片包含 游戏机, 物体&#10;&#10;描述已自动生成">
            <a:extLst>
              <a:ext uri="{FF2B5EF4-FFF2-40B4-BE49-F238E27FC236}">
                <a16:creationId xmlns:a16="http://schemas.microsoft.com/office/drawing/2014/main" id="{B51931E2-9E5A-C840-A171-30AEB36E6EF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42352" y="2232346"/>
            <a:ext cx="4977259" cy="2799708"/>
          </a:xfrm>
          <a:prstGeom prst="rect">
            <a:avLst/>
          </a:prstGeom>
        </p:spPr>
      </p:pic>
      <p:pic>
        <p:nvPicPr>
          <p:cNvPr id="11" name="图片 10" descr="徽标&#10;&#10;描述已自动生成">
            <a:extLst>
              <a:ext uri="{FF2B5EF4-FFF2-40B4-BE49-F238E27FC236}">
                <a16:creationId xmlns:a16="http://schemas.microsoft.com/office/drawing/2014/main" id="{1F09C753-9C54-7045-BF9B-CEFB174D71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52611" y="4330700"/>
            <a:ext cx="5334000" cy="1905000"/>
          </a:xfrm>
          <a:prstGeom prst="rect">
            <a:avLst/>
          </a:prstGeom>
        </p:spPr>
      </p:pic>
    </p:spTree>
    <p:extLst>
      <p:ext uri="{BB962C8B-B14F-4D97-AF65-F5344CB8AC3E}">
        <p14:creationId xmlns:p14="http://schemas.microsoft.com/office/powerpoint/2010/main" val="742161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lstStyle/>
          <a:p>
            <a:r>
              <a:rPr lang="en" altLang="zh-CN" spc="-15" dirty="0"/>
              <a:t>Local </a:t>
            </a:r>
            <a:r>
              <a:rPr lang="en" altLang="zh-CN" spc="15" dirty="0"/>
              <a:t>Rule </a:t>
            </a:r>
            <a:r>
              <a:rPr lang="en" altLang="zh-CN" spc="-40" dirty="0"/>
              <a:t>III:</a:t>
            </a:r>
            <a:r>
              <a:rPr lang="en" altLang="zh-CN" spc="65" dirty="0"/>
              <a:t> </a:t>
            </a:r>
            <a:r>
              <a:rPr lang="en" altLang="zh-CN" spc="10" dirty="0"/>
              <a:t>Aggregating</a:t>
            </a:r>
            <a:endParaRPr lang="zh-CN" altLang="en-US" dirty="0"/>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grpSp>
        <p:nvGrpSpPr>
          <p:cNvPr id="6" name="object 4">
            <a:extLst>
              <a:ext uri="{FF2B5EF4-FFF2-40B4-BE49-F238E27FC236}">
                <a16:creationId xmlns:a16="http://schemas.microsoft.com/office/drawing/2014/main" id="{0D23D510-9466-C446-BEFD-30E7C679DF03}"/>
              </a:ext>
            </a:extLst>
          </p:cNvPr>
          <p:cNvGrpSpPr/>
          <p:nvPr/>
        </p:nvGrpSpPr>
        <p:grpSpPr>
          <a:xfrm>
            <a:off x="4215144" y="1643538"/>
            <a:ext cx="3452495" cy="2861310"/>
            <a:chOff x="2717699" y="1560410"/>
            <a:chExt cx="3452495" cy="2861310"/>
          </a:xfrm>
        </p:grpSpPr>
        <p:sp>
          <p:nvSpPr>
            <p:cNvPr id="7" name="object 5">
              <a:extLst>
                <a:ext uri="{FF2B5EF4-FFF2-40B4-BE49-F238E27FC236}">
                  <a16:creationId xmlns:a16="http://schemas.microsoft.com/office/drawing/2014/main" id="{12D9C72C-A86B-6E49-A125-7CA2576042D0}"/>
                </a:ext>
              </a:extLst>
            </p:cNvPr>
            <p:cNvSpPr/>
            <p:nvPr/>
          </p:nvSpPr>
          <p:spPr>
            <a:xfrm>
              <a:off x="5623300" y="2773393"/>
              <a:ext cx="546735" cy="563880"/>
            </a:xfrm>
            <a:custGeom>
              <a:avLst/>
              <a:gdLst/>
              <a:ahLst/>
              <a:cxnLst/>
              <a:rect l="l" t="t" r="r" b="b"/>
              <a:pathLst>
                <a:path w="546735" h="563879">
                  <a:moveTo>
                    <a:pt x="273310" y="0"/>
                  </a:moveTo>
                  <a:lnTo>
                    <a:pt x="210736" y="6666"/>
                  </a:lnTo>
                  <a:lnTo>
                    <a:pt x="151148" y="26664"/>
                  </a:lnTo>
                  <a:lnTo>
                    <a:pt x="97531" y="59995"/>
                  </a:lnTo>
                  <a:lnTo>
                    <a:pt x="52870" y="106658"/>
                  </a:lnTo>
                  <a:lnTo>
                    <a:pt x="20153" y="166653"/>
                  </a:lnTo>
                  <a:lnTo>
                    <a:pt x="2363" y="239981"/>
                  </a:lnTo>
                  <a:lnTo>
                    <a:pt x="0" y="281644"/>
                  </a:lnTo>
                  <a:lnTo>
                    <a:pt x="2363" y="323312"/>
                  </a:lnTo>
                  <a:lnTo>
                    <a:pt x="9205" y="361647"/>
                  </a:lnTo>
                  <a:lnTo>
                    <a:pt x="34832" y="428316"/>
                  </a:lnTo>
                  <a:lnTo>
                    <a:pt x="73894" y="481651"/>
                  </a:lnTo>
                  <a:lnTo>
                    <a:pt x="123406" y="521652"/>
                  </a:lnTo>
                  <a:lnTo>
                    <a:pt x="180382" y="548320"/>
                  </a:lnTo>
                  <a:lnTo>
                    <a:pt x="241837" y="561654"/>
                  </a:lnTo>
                  <a:lnTo>
                    <a:pt x="273310" y="563320"/>
                  </a:lnTo>
                  <a:lnTo>
                    <a:pt x="304784" y="561654"/>
                  </a:lnTo>
                  <a:lnTo>
                    <a:pt x="366239" y="548320"/>
                  </a:lnTo>
                  <a:lnTo>
                    <a:pt x="423215" y="521652"/>
                  </a:lnTo>
                  <a:lnTo>
                    <a:pt x="472727" y="481651"/>
                  </a:lnTo>
                  <a:lnTo>
                    <a:pt x="511789" y="428316"/>
                  </a:lnTo>
                  <a:lnTo>
                    <a:pt x="537416" y="361647"/>
                  </a:lnTo>
                  <a:lnTo>
                    <a:pt x="544258" y="323312"/>
                  </a:lnTo>
                  <a:lnTo>
                    <a:pt x="546621" y="281644"/>
                  </a:lnTo>
                  <a:lnTo>
                    <a:pt x="544258" y="239981"/>
                  </a:lnTo>
                  <a:lnTo>
                    <a:pt x="537416" y="201650"/>
                  </a:lnTo>
                  <a:lnTo>
                    <a:pt x="511789" y="134989"/>
                  </a:lnTo>
                  <a:lnTo>
                    <a:pt x="472727" y="81660"/>
                  </a:lnTo>
                  <a:lnTo>
                    <a:pt x="423215" y="41663"/>
                  </a:lnTo>
                  <a:lnTo>
                    <a:pt x="366239" y="14998"/>
                  </a:lnTo>
                  <a:lnTo>
                    <a:pt x="304784" y="1666"/>
                  </a:lnTo>
                  <a:lnTo>
                    <a:pt x="273310" y="0"/>
                  </a:lnTo>
                  <a:close/>
                </a:path>
              </a:pathLst>
            </a:custGeom>
            <a:solidFill>
              <a:srgbClr val="00AEEF"/>
            </a:solidFill>
          </p:spPr>
          <p:txBody>
            <a:bodyPr wrap="square" lIns="0" tIns="0" rIns="0" bIns="0" rtlCol="0"/>
            <a:lstStyle/>
            <a:p>
              <a:endParaRPr/>
            </a:p>
          </p:txBody>
        </p:sp>
        <p:sp>
          <p:nvSpPr>
            <p:cNvPr id="8" name="object 6">
              <a:extLst>
                <a:ext uri="{FF2B5EF4-FFF2-40B4-BE49-F238E27FC236}">
                  <a16:creationId xmlns:a16="http://schemas.microsoft.com/office/drawing/2014/main" id="{EF78BCC7-520A-4D4E-AACE-836D1F38A342}"/>
                </a:ext>
              </a:extLst>
            </p:cNvPr>
            <p:cNvSpPr/>
            <p:nvPr/>
          </p:nvSpPr>
          <p:spPr>
            <a:xfrm>
              <a:off x="4193321" y="1560410"/>
              <a:ext cx="452755" cy="437515"/>
            </a:xfrm>
            <a:custGeom>
              <a:avLst/>
              <a:gdLst/>
              <a:ahLst/>
              <a:cxnLst/>
              <a:rect l="l" t="t" r="r" b="b"/>
              <a:pathLst>
                <a:path w="452754" h="437514">
                  <a:moveTo>
                    <a:pt x="452257" y="0"/>
                  </a:moveTo>
                  <a:lnTo>
                    <a:pt x="0" y="0"/>
                  </a:lnTo>
                  <a:lnTo>
                    <a:pt x="0" y="437203"/>
                  </a:lnTo>
                  <a:lnTo>
                    <a:pt x="452257" y="437203"/>
                  </a:lnTo>
                  <a:lnTo>
                    <a:pt x="452257" y="0"/>
                  </a:lnTo>
                  <a:close/>
                </a:path>
              </a:pathLst>
            </a:custGeom>
            <a:solidFill>
              <a:srgbClr val="2AB673"/>
            </a:solidFill>
          </p:spPr>
          <p:txBody>
            <a:bodyPr wrap="square" lIns="0" tIns="0" rIns="0" bIns="0" rtlCol="0"/>
            <a:lstStyle/>
            <a:p>
              <a:endParaRPr/>
            </a:p>
          </p:txBody>
        </p:sp>
        <p:sp>
          <p:nvSpPr>
            <p:cNvPr id="9" name="object 7">
              <a:extLst>
                <a:ext uri="{FF2B5EF4-FFF2-40B4-BE49-F238E27FC236}">
                  <a16:creationId xmlns:a16="http://schemas.microsoft.com/office/drawing/2014/main" id="{72EB01C5-4E07-F442-A887-D86C57C9AA63}"/>
                </a:ext>
              </a:extLst>
            </p:cNvPr>
            <p:cNvSpPr/>
            <p:nvPr/>
          </p:nvSpPr>
          <p:spPr>
            <a:xfrm>
              <a:off x="4467510" y="2773404"/>
              <a:ext cx="546735" cy="563880"/>
            </a:xfrm>
            <a:custGeom>
              <a:avLst/>
              <a:gdLst/>
              <a:ahLst/>
              <a:cxnLst/>
              <a:rect l="l" t="t" r="r" b="b"/>
              <a:pathLst>
                <a:path w="546735" h="563879">
                  <a:moveTo>
                    <a:pt x="273310" y="0"/>
                  </a:moveTo>
                  <a:lnTo>
                    <a:pt x="210736" y="6666"/>
                  </a:lnTo>
                  <a:lnTo>
                    <a:pt x="151148" y="26667"/>
                  </a:lnTo>
                  <a:lnTo>
                    <a:pt x="97531" y="60002"/>
                  </a:lnTo>
                  <a:lnTo>
                    <a:pt x="52870" y="106670"/>
                  </a:lnTo>
                  <a:lnTo>
                    <a:pt x="20153" y="166672"/>
                  </a:lnTo>
                  <a:lnTo>
                    <a:pt x="2363" y="240008"/>
                  </a:lnTo>
                  <a:lnTo>
                    <a:pt x="0" y="281677"/>
                  </a:lnTo>
                  <a:lnTo>
                    <a:pt x="2363" y="323340"/>
                  </a:lnTo>
                  <a:lnTo>
                    <a:pt x="9205" y="361670"/>
                  </a:lnTo>
                  <a:lnTo>
                    <a:pt x="34832" y="428331"/>
                  </a:lnTo>
                  <a:lnTo>
                    <a:pt x="73894" y="481660"/>
                  </a:lnTo>
                  <a:lnTo>
                    <a:pt x="123406" y="521657"/>
                  </a:lnTo>
                  <a:lnTo>
                    <a:pt x="180382" y="548322"/>
                  </a:lnTo>
                  <a:lnTo>
                    <a:pt x="241837" y="561654"/>
                  </a:lnTo>
                  <a:lnTo>
                    <a:pt x="273310" y="563320"/>
                  </a:lnTo>
                  <a:lnTo>
                    <a:pt x="304784" y="561654"/>
                  </a:lnTo>
                  <a:lnTo>
                    <a:pt x="366239" y="548322"/>
                  </a:lnTo>
                  <a:lnTo>
                    <a:pt x="423215" y="521657"/>
                  </a:lnTo>
                  <a:lnTo>
                    <a:pt x="472727" y="481660"/>
                  </a:lnTo>
                  <a:lnTo>
                    <a:pt x="511789" y="428331"/>
                  </a:lnTo>
                  <a:lnTo>
                    <a:pt x="537416" y="361670"/>
                  </a:lnTo>
                  <a:lnTo>
                    <a:pt x="544258" y="323340"/>
                  </a:lnTo>
                  <a:lnTo>
                    <a:pt x="546621" y="281677"/>
                  </a:lnTo>
                  <a:lnTo>
                    <a:pt x="544258" y="240008"/>
                  </a:lnTo>
                  <a:lnTo>
                    <a:pt x="537416" y="201674"/>
                  </a:lnTo>
                  <a:lnTo>
                    <a:pt x="511789" y="135005"/>
                  </a:lnTo>
                  <a:lnTo>
                    <a:pt x="472727" y="81669"/>
                  </a:lnTo>
                  <a:lnTo>
                    <a:pt x="423215" y="41668"/>
                  </a:lnTo>
                  <a:lnTo>
                    <a:pt x="366239" y="15000"/>
                  </a:lnTo>
                  <a:lnTo>
                    <a:pt x="304784" y="1666"/>
                  </a:lnTo>
                  <a:lnTo>
                    <a:pt x="273310" y="0"/>
                  </a:lnTo>
                  <a:close/>
                </a:path>
              </a:pathLst>
            </a:custGeom>
            <a:solidFill>
              <a:srgbClr val="00AEEF"/>
            </a:solidFill>
          </p:spPr>
          <p:txBody>
            <a:bodyPr wrap="square" lIns="0" tIns="0" rIns="0" bIns="0" rtlCol="0"/>
            <a:lstStyle/>
            <a:p>
              <a:endParaRPr/>
            </a:p>
          </p:txBody>
        </p:sp>
        <p:sp>
          <p:nvSpPr>
            <p:cNvPr id="10" name="object 8">
              <a:extLst>
                <a:ext uri="{FF2B5EF4-FFF2-40B4-BE49-F238E27FC236}">
                  <a16:creationId xmlns:a16="http://schemas.microsoft.com/office/drawing/2014/main" id="{23B3AB91-6F3D-964C-942F-6796C4571AB5}"/>
                </a:ext>
              </a:extLst>
            </p:cNvPr>
            <p:cNvSpPr/>
            <p:nvPr/>
          </p:nvSpPr>
          <p:spPr>
            <a:xfrm>
              <a:off x="4419462" y="2007904"/>
              <a:ext cx="290830" cy="823594"/>
            </a:xfrm>
            <a:custGeom>
              <a:avLst/>
              <a:gdLst/>
              <a:ahLst/>
              <a:cxnLst/>
              <a:rect l="l" t="t" r="r" b="b"/>
              <a:pathLst>
                <a:path w="290829" h="823594">
                  <a:moveTo>
                    <a:pt x="0" y="0"/>
                  </a:moveTo>
                  <a:lnTo>
                    <a:pt x="290242" y="823038"/>
                  </a:lnTo>
                </a:path>
              </a:pathLst>
            </a:custGeom>
            <a:ln w="38407">
              <a:solidFill>
                <a:srgbClr val="010202"/>
              </a:solidFill>
              <a:prstDash val="dash"/>
            </a:ln>
          </p:spPr>
          <p:txBody>
            <a:bodyPr wrap="square" lIns="0" tIns="0" rIns="0" bIns="0" rtlCol="0"/>
            <a:lstStyle/>
            <a:p>
              <a:endParaRPr/>
            </a:p>
          </p:txBody>
        </p:sp>
        <p:sp>
          <p:nvSpPr>
            <p:cNvPr id="11" name="object 9">
              <a:extLst>
                <a:ext uri="{FF2B5EF4-FFF2-40B4-BE49-F238E27FC236}">
                  <a16:creationId xmlns:a16="http://schemas.microsoft.com/office/drawing/2014/main" id="{BC26C400-2A75-9547-BB94-410EDE1E10A6}"/>
                </a:ext>
              </a:extLst>
            </p:cNvPr>
            <p:cNvSpPr/>
            <p:nvPr/>
          </p:nvSpPr>
          <p:spPr>
            <a:xfrm>
              <a:off x="3560020" y="2773404"/>
              <a:ext cx="546735" cy="563880"/>
            </a:xfrm>
            <a:custGeom>
              <a:avLst/>
              <a:gdLst/>
              <a:ahLst/>
              <a:cxnLst/>
              <a:rect l="l" t="t" r="r" b="b"/>
              <a:pathLst>
                <a:path w="546735" h="563879">
                  <a:moveTo>
                    <a:pt x="273310" y="0"/>
                  </a:moveTo>
                  <a:lnTo>
                    <a:pt x="210736" y="6666"/>
                  </a:lnTo>
                  <a:lnTo>
                    <a:pt x="151148" y="26667"/>
                  </a:lnTo>
                  <a:lnTo>
                    <a:pt x="97531" y="60002"/>
                  </a:lnTo>
                  <a:lnTo>
                    <a:pt x="52870" y="106670"/>
                  </a:lnTo>
                  <a:lnTo>
                    <a:pt x="20153" y="166672"/>
                  </a:lnTo>
                  <a:lnTo>
                    <a:pt x="2363" y="240008"/>
                  </a:lnTo>
                  <a:lnTo>
                    <a:pt x="0" y="281677"/>
                  </a:lnTo>
                  <a:lnTo>
                    <a:pt x="2363" y="323340"/>
                  </a:lnTo>
                  <a:lnTo>
                    <a:pt x="9205" y="361670"/>
                  </a:lnTo>
                  <a:lnTo>
                    <a:pt x="34832" y="428331"/>
                  </a:lnTo>
                  <a:lnTo>
                    <a:pt x="73894" y="481660"/>
                  </a:lnTo>
                  <a:lnTo>
                    <a:pt x="123406" y="521657"/>
                  </a:lnTo>
                  <a:lnTo>
                    <a:pt x="180382" y="548322"/>
                  </a:lnTo>
                  <a:lnTo>
                    <a:pt x="241837" y="561654"/>
                  </a:lnTo>
                  <a:lnTo>
                    <a:pt x="273310" y="563320"/>
                  </a:lnTo>
                  <a:lnTo>
                    <a:pt x="304784" y="561654"/>
                  </a:lnTo>
                  <a:lnTo>
                    <a:pt x="366239" y="548322"/>
                  </a:lnTo>
                  <a:lnTo>
                    <a:pt x="423215" y="521657"/>
                  </a:lnTo>
                  <a:lnTo>
                    <a:pt x="472727" y="481660"/>
                  </a:lnTo>
                  <a:lnTo>
                    <a:pt x="511789" y="428331"/>
                  </a:lnTo>
                  <a:lnTo>
                    <a:pt x="537416" y="361670"/>
                  </a:lnTo>
                  <a:lnTo>
                    <a:pt x="544258" y="323340"/>
                  </a:lnTo>
                  <a:lnTo>
                    <a:pt x="546621" y="281677"/>
                  </a:lnTo>
                  <a:lnTo>
                    <a:pt x="544258" y="240008"/>
                  </a:lnTo>
                  <a:lnTo>
                    <a:pt x="537416" y="201674"/>
                  </a:lnTo>
                  <a:lnTo>
                    <a:pt x="511789" y="135005"/>
                  </a:lnTo>
                  <a:lnTo>
                    <a:pt x="472727" y="81669"/>
                  </a:lnTo>
                  <a:lnTo>
                    <a:pt x="423215" y="41668"/>
                  </a:lnTo>
                  <a:lnTo>
                    <a:pt x="366239" y="15000"/>
                  </a:lnTo>
                  <a:lnTo>
                    <a:pt x="304784" y="1666"/>
                  </a:lnTo>
                  <a:lnTo>
                    <a:pt x="273310" y="0"/>
                  </a:lnTo>
                  <a:close/>
                </a:path>
              </a:pathLst>
            </a:custGeom>
            <a:solidFill>
              <a:srgbClr val="00AEEF"/>
            </a:solidFill>
          </p:spPr>
          <p:txBody>
            <a:bodyPr wrap="square" lIns="0" tIns="0" rIns="0" bIns="0" rtlCol="0"/>
            <a:lstStyle/>
            <a:p>
              <a:endParaRPr/>
            </a:p>
          </p:txBody>
        </p:sp>
        <p:sp>
          <p:nvSpPr>
            <p:cNvPr id="12" name="object 10">
              <a:extLst>
                <a:ext uri="{FF2B5EF4-FFF2-40B4-BE49-F238E27FC236}">
                  <a16:creationId xmlns:a16="http://schemas.microsoft.com/office/drawing/2014/main" id="{85BCCF05-5310-C34C-ABD7-5D67B1A8930B}"/>
                </a:ext>
              </a:extLst>
            </p:cNvPr>
            <p:cNvSpPr/>
            <p:nvPr/>
          </p:nvSpPr>
          <p:spPr>
            <a:xfrm>
              <a:off x="3056965" y="2007904"/>
              <a:ext cx="1362710" cy="765810"/>
            </a:xfrm>
            <a:custGeom>
              <a:avLst/>
              <a:gdLst/>
              <a:ahLst/>
              <a:cxnLst/>
              <a:rect l="l" t="t" r="r" b="b"/>
              <a:pathLst>
                <a:path w="1362710" h="765810">
                  <a:moveTo>
                    <a:pt x="1362496" y="0"/>
                  </a:moveTo>
                  <a:lnTo>
                    <a:pt x="0" y="765482"/>
                  </a:lnTo>
                </a:path>
              </a:pathLst>
            </a:custGeom>
            <a:ln w="38232">
              <a:solidFill>
                <a:srgbClr val="010202"/>
              </a:solidFill>
              <a:prstDash val="dash"/>
            </a:ln>
          </p:spPr>
          <p:txBody>
            <a:bodyPr wrap="square" lIns="0" tIns="0" rIns="0" bIns="0" rtlCol="0"/>
            <a:lstStyle/>
            <a:p>
              <a:endParaRPr/>
            </a:p>
          </p:txBody>
        </p:sp>
        <p:sp>
          <p:nvSpPr>
            <p:cNvPr id="13" name="object 11">
              <a:extLst>
                <a:ext uri="{FF2B5EF4-FFF2-40B4-BE49-F238E27FC236}">
                  <a16:creationId xmlns:a16="http://schemas.microsoft.com/office/drawing/2014/main" id="{B6A06AF4-5C12-5D46-B870-A939B33A2C54}"/>
                </a:ext>
              </a:extLst>
            </p:cNvPr>
            <p:cNvSpPr/>
            <p:nvPr/>
          </p:nvSpPr>
          <p:spPr>
            <a:xfrm>
              <a:off x="4989868" y="3055038"/>
              <a:ext cx="633730" cy="635"/>
            </a:xfrm>
            <a:custGeom>
              <a:avLst/>
              <a:gdLst/>
              <a:ahLst/>
              <a:cxnLst/>
              <a:rect l="l" t="t" r="r" b="b"/>
              <a:pathLst>
                <a:path w="633729" h="635">
                  <a:moveTo>
                    <a:pt x="0" y="0"/>
                  </a:moveTo>
                  <a:lnTo>
                    <a:pt x="633412" y="37"/>
                  </a:lnTo>
                </a:path>
              </a:pathLst>
            </a:custGeom>
            <a:ln w="38167">
              <a:solidFill>
                <a:srgbClr val="010202"/>
              </a:solidFill>
            </a:ln>
          </p:spPr>
          <p:txBody>
            <a:bodyPr wrap="square" lIns="0" tIns="0" rIns="0" bIns="0" rtlCol="0"/>
            <a:lstStyle/>
            <a:p>
              <a:endParaRPr/>
            </a:p>
          </p:txBody>
        </p:sp>
        <p:sp>
          <p:nvSpPr>
            <p:cNvPr id="14" name="object 12">
              <a:extLst>
                <a:ext uri="{FF2B5EF4-FFF2-40B4-BE49-F238E27FC236}">
                  <a16:creationId xmlns:a16="http://schemas.microsoft.com/office/drawing/2014/main" id="{0016E725-A2DC-F440-A7E7-BA812542F030}"/>
                </a:ext>
              </a:extLst>
            </p:cNvPr>
            <p:cNvSpPr/>
            <p:nvPr/>
          </p:nvSpPr>
          <p:spPr>
            <a:xfrm>
              <a:off x="3937043" y="3299926"/>
              <a:ext cx="22225" cy="31750"/>
            </a:xfrm>
            <a:custGeom>
              <a:avLst/>
              <a:gdLst/>
              <a:ahLst/>
              <a:cxnLst/>
              <a:rect l="l" t="t" r="r" b="b"/>
              <a:pathLst>
                <a:path w="22225" h="31750">
                  <a:moveTo>
                    <a:pt x="0" y="0"/>
                  </a:moveTo>
                  <a:lnTo>
                    <a:pt x="21909" y="31335"/>
                  </a:lnTo>
                </a:path>
              </a:pathLst>
            </a:custGeom>
            <a:ln w="38348">
              <a:solidFill>
                <a:srgbClr val="2E3092"/>
              </a:solidFill>
            </a:ln>
          </p:spPr>
          <p:txBody>
            <a:bodyPr wrap="square" lIns="0" tIns="0" rIns="0" bIns="0" rtlCol="0"/>
            <a:lstStyle/>
            <a:p>
              <a:endParaRPr/>
            </a:p>
          </p:txBody>
        </p:sp>
        <p:sp>
          <p:nvSpPr>
            <p:cNvPr id="15" name="object 13">
              <a:extLst>
                <a:ext uri="{FF2B5EF4-FFF2-40B4-BE49-F238E27FC236}">
                  <a16:creationId xmlns:a16="http://schemas.microsoft.com/office/drawing/2014/main" id="{68C27CEE-A4F3-D04F-BE2A-4CDC58E1E52A}"/>
                </a:ext>
              </a:extLst>
            </p:cNvPr>
            <p:cNvSpPr/>
            <p:nvPr/>
          </p:nvSpPr>
          <p:spPr>
            <a:xfrm>
              <a:off x="4004270" y="3395973"/>
              <a:ext cx="339725" cy="485775"/>
            </a:xfrm>
            <a:custGeom>
              <a:avLst/>
              <a:gdLst/>
              <a:ahLst/>
              <a:cxnLst/>
              <a:rect l="l" t="t" r="r" b="b"/>
              <a:pathLst>
                <a:path w="339725" h="485775">
                  <a:moveTo>
                    <a:pt x="0" y="0"/>
                  </a:moveTo>
                  <a:lnTo>
                    <a:pt x="339711" y="485296"/>
                  </a:lnTo>
                </a:path>
              </a:pathLst>
            </a:custGeom>
            <a:ln w="38348">
              <a:solidFill>
                <a:srgbClr val="2E3092"/>
              </a:solidFill>
              <a:prstDash val="dash"/>
            </a:ln>
          </p:spPr>
          <p:txBody>
            <a:bodyPr wrap="square" lIns="0" tIns="0" rIns="0" bIns="0" rtlCol="0"/>
            <a:lstStyle/>
            <a:p>
              <a:endParaRPr/>
            </a:p>
          </p:txBody>
        </p:sp>
        <p:sp>
          <p:nvSpPr>
            <p:cNvPr id="16" name="object 14">
              <a:extLst>
                <a:ext uri="{FF2B5EF4-FFF2-40B4-BE49-F238E27FC236}">
                  <a16:creationId xmlns:a16="http://schemas.microsoft.com/office/drawing/2014/main" id="{8CA5B87E-5861-B34A-8662-76B36006B48B}"/>
                </a:ext>
              </a:extLst>
            </p:cNvPr>
            <p:cNvSpPr/>
            <p:nvPr/>
          </p:nvSpPr>
          <p:spPr>
            <a:xfrm>
              <a:off x="4119914" y="3944978"/>
              <a:ext cx="589915" cy="476884"/>
            </a:xfrm>
            <a:custGeom>
              <a:avLst/>
              <a:gdLst/>
              <a:ahLst/>
              <a:cxnLst/>
              <a:rect l="l" t="t" r="r" b="b"/>
              <a:pathLst>
                <a:path w="589914" h="476885">
                  <a:moveTo>
                    <a:pt x="268676" y="0"/>
                  </a:moveTo>
                  <a:lnTo>
                    <a:pt x="24257" y="429651"/>
                  </a:lnTo>
                  <a:lnTo>
                    <a:pt x="0" y="472704"/>
                  </a:lnTo>
                  <a:lnTo>
                    <a:pt x="49196" y="468560"/>
                  </a:lnTo>
                  <a:lnTo>
                    <a:pt x="98417" y="465043"/>
                  </a:lnTo>
                  <a:lnTo>
                    <a:pt x="147653" y="462209"/>
                  </a:lnTo>
                  <a:lnTo>
                    <a:pt x="196895" y="460111"/>
                  </a:lnTo>
                  <a:lnTo>
                    <a:pt x="246131" y="458806"/>
                  </a:lnTo>
                  <a:lnTo>
                    <a:pt x="295352" y="458349"/>
                  </a:lnTo>
                  <a:lnTo>
                    <a:pt x="344547" y="458796"/>
                  </a:lnTo>
                  <a:lnTo>
                    <a:pt x="393707" y="460201"/>
                  </a:lnTo>
                  <a:lnTo>
                    <a:pt x="442820" y="462620"/>
                  </a:lnTo>
                  <a:lnTo>
                    <a:pt x="491878" y="466109"/>
                  </a:lnTo>
                  <a:lnTo>
                    <a:pt x="540870" y="470723"/>
                  </a:lnTo>
                  <a:lnTo>
                    <a:pt x="589785" y="476516"/>
                  </a:lnTo>
                  <a:lnTo>
                    <a:pt x="452012" y="268733"/>
                  </a:lnTo>
                  <a:lnTo>
                    <a:pt x="396492" y="185990"/>
                  </a:lnTo>
                  <a:lnTo>
                    <a:pt x="368511" y="144834"/>
                  </a:lnTo>
                  <a:lnTo>
                    <a:pt x="340337" y="103867"/>
                  </a:lnTo>
                  <a:lnTo>
                    <a:pt x="311938" y="63123"/>
                  </a:lnTo>
                  <a:lnTo>
                    <a:pt x="279388" y="17010"/>
                  </a:lnTo>
                  <a:lnTo>
                    <a:pt x="272094" y="5689"/>
                  </a:lnTo>
                  <a:lnTo>
                    <a:pt x="268676" y="0"/>
                  </a:lnTo>
                  <a:close/>
                </a:path>
              </a:pathLst>
            </a:custGeom>
            <a:solidFill>
              <a:srgbClr val="EC008C"/>
            </a:solidFill>
          </p:spPr>
          <p:txBody>
            <a:bodyPr wrap="square" lIns="0" tIns="0" rIns="0" bIns="0" rtlCol="0"/>
            <a:lstStyle/>
            <a:p>
              <a:endParaRPr/>
            </a:p>
          </p:txBody>
        </p:sp>
        <p:sp>
          <p:nvSpPr>
            <p:cNvPr id="17" name="object 15">
              <a:extLst>
                <a:ext uri="{FF2B5EF4-FFF2-40B4-BE49-F238E27FC236}">
                  <a16:creationId xmlns:a16="http://schemas.microsoft.com/office/drawing/2014/main" id="{01E1FB1B-CA39-3240-B3DA-48810A2B5A40}"/>
                </a:ext>
              </a:extLst>
            </p:cNvPr>
            <p:cNvSpPr/>
            <p:nvPr/>
          </p:nvSpPr>
          <p:spPr>
            <a:xfrm>
              <a:off x="4366651" y="3913617"/>
              <a:ext cx="22225" cy="31750"/>
            </a:xfrm>
            <a:custGeom>
              <a:avLst/>
              <a:gdLst/>
              <a:ahLst/>
              <a:cxnLst/>
              <a:rect l="l" t="t" r="r" b="b"/>
              <a:pathLst>
                <a:path w="22225" h="31750">
                  <a:moveTo>
                    <a:pt x="0" y="0"/>
                  </a:moveTo>
                  <a:lnTo>
                    <a:pt x="21909" y="31335"/>
                  </a:lnTo>
                </a:path>
              </a:pathLst>
            </a:custGeom>
            <a:ln w="38348">
              <a:solidFill>
                <a:srgbClr val="2E3092"/>
              </a:solidFill>
            </a:ln>
          </p:spPr>
          <p:txBody>
            <a:bodyPr wrap="square" lIns="0" tIns="0" rIns="0" bIns="0" rtlCol="0"/>
            <a:lstStyle/>
            <a:p>
              <a:endParaRPr/>
            </a:p>
          </p:txBody>
        </p:sp>
        <p:sp>
          <p:nvSpPr>
            <p:cNvPr id="18" name="object 16">
              <a:extLst>
                <a:ext uri="{FF2B5EF4-FFF2-40B4-BE49-F238E27FC236}">
                  <a16:creationId xmlns:a16="http://schemas.microsoft.com/office/drawing/2014/main" id="{EC4FC2A7-2CDB-A341-AC99-5797DB93DB0A}"/>
                </a:ext>
              </a:extLst>
            </p:cNvPr>
            <p:cNvSpPr/>
            <p:nvPr/>
          </p:nvSpPr>
          <p:spPr>
            <a:xfrm>
              <a:off x="4665465" y="3336714"/>
              <a:ext cx="17145" cy="34925"/>
            </a:xfrm>
            <a:custGeom>
              <a:avLst/>
              <a:gdLst/>
              <a:ahLst/>
              <a:cxnLst/>
              <a:rect l="l" t="t" r="r" b="b"/>
              <a:pathLst>
                <a:path w="17145" h="34925">
                  <a:moveTo>
                    <a:pt x="16605" y="0"/>
                  </a:moveTo>
                  <a:lnTo>
                    <a:pt x="0" y="34388"/>
                  </a:lnTo>
                </a:path>
              </a:pathLst>
            </a:custGeom>
            <a:ln w="38386">
              <a:solidFill>
                <a:srgbClr val="2E3092"/>
              </a:solidFill>
            </a:ln>
          </p:spPr>
          <p:txBody>
            <a:bodyPr wrap="square" lIns="0" tIns="0" rIns="0" bIns="0" rtlCol="0"/>
            <a:lstStyle/>
            <a:p>
              <a:endParaRPr/>
            </a:p>
          </p:txBody>
        </p:sp>
        <p:sp>
          <p:nvSpPr>
            <p:cNvPr id="19" name="object 17">
              <a:extLst>
                <a:ext uri="{FF2B5EF4-FFF2-40B4-BE49-F238E27FC236}">
                  <a16:creationId xmlns:a16="http://schemas.microsoft.com/office/drawing/2014/main" id="{0D863E7D-994D-2049-A347-387C927FA6F2}"/>
                </a:ext>
              </a:extLst>
            </p:cNvPr>
            <p:cNvSpPr/>
            <p:nvPr/>
          </p:nvSpPr>
          <p:spPr>
            <a:xfrm>
              <a:off x="4423791" y="3448196"/>
              <a:ext cx="205104" cy="424180"/>
            </a:xfrm>
            <a:custGeom>
              <a:avLst/>
              <a:gdLst/>
              <a:ahLst/>
              <a:cxnLst/>
              <a:rect l="l" t="t" r="r" b="b"/>
              <a:pathLst>
                <a:path w="205104" h="424179">
                  <a:moveTo>
                    <a:pt x="204487" y="0"/>
                  </a:moveTo>
                  <a:lnTo>
                    <a:pt x="0" y="423809"/>
                  </a:lnTo>
                </a:path>
              </a:pathLst>
            </a:custGeom>
            <a:ln w="38386">
              <a:solidFill>
                <a:srgbClr val="2E3092"/>
              </a:solidFill>
              <a:prstDash val="dash"/>
            </a:ln>
          </p:spPr>
          <p:txBody>
            <a:bodyPr wrap="square" lIns="0" tIns="0" rIns="0" bIns="0" rtlCol="0"/>
            <a:lstStyle/>
            <a:p>
              <a:endParaRPr/>
            </a:p>
          </p:txBody>
        </p:sp>
        <p:sp>
          <p:nvSpPr>
            <p:cNvPr id="20" name="object 18">
              <a:extLst>
                <a:ext uri="{FF2B5EF4-FFF2-40B4-BE49-F238E27FC236}">
                  <a16:creationId xmlns:a16="http://schemas.microsoft.com/office/drawing/2014/main" id="{90BA01BD-B524-E248-98BE-08C86B540BED}"/>
                </a:ext>
              </a:extLst>
            </p:cNvPr>
            <p:cNvSpPr/>
            <p:nvPr/>
          </p:nvSpPr>
          <p:spPr>
            <a:xfrm>
              <a:off x="4388558" y="3910561"/>
              <a:ext cx="17145" cy="34925"/>
            </a:xfrm>
            <a:custGeom>
              <a:avLst/>
              <a:gdLst/>
              <a:ahLst/>
              <a:cxnLst/>
              <a:rect l="l" t="t" r="r" b="b"/>
              <a:pathLst>
                <a:path w="17145" h="34925">
                  <a:moveTo>
                    <a:pt x="16605" y="0"/>
                  </a:moveTo>
                  <a:lnTo>
                    <a:pt x="0" y="34388"/>
                  </a:lnTo>
                </a:path>
              </a:pathLst>
            </a:custGeom>
            <a:ln w="38386">
              <a:solidFill>
                <a:srgbClr val="2E3092"/>
              </a:solidFill>
            </a:ln>
          </p:spPr>
          <p:txBody>
            <a:bodyPr wrap="square" lIns="0" tIns="0" rIns="0" bIns="0" rtlCol="0"/>
            <a:lstStyle/>
            <a:p>
              <a:endParaRPr/>
            </a:p>
          </p:txBody>
        </p:sp>
        <p:sp>
          <p:nvSpPr>
            <p:cNvPr id="21" name="object 19">
              <a:extLst>
                <a:ext uri="{FF2B5EF4-FFF2-40B4-BE49-F238E27FC236}">
                  <a16:creationId xmlns:a16="http://schemas.microsoft.com/office/drawing/2014/main" id="{9A2D363D-305C-F740-9A7B-AC95FEEB08D9}"/>
                </a:ext>
              </a:extLst>
            </p:cNvPr>
            <p:cNvSpPr/>
            <p:nvPr/>
          </p:nvSpPr>
          <p:spPr>
            <a:xfrm>
              <a:off x="2717699" y="2761506"/>
              <a:ext cx="546735" cy="563880"/>
            </a:xfrm>
            <a:custGeom>
              <a:avLst/>
              <a:gdLst/>
              <a:ahLst/>
              <a:cxnLst/>
              <a:rect l="l" t="t" r="r" b="b"/>
              <a:pathLst>
                <a:path w="546735" h="563879">
                  <a:moveTo>
                    <a:pt x="273310" y="0"/>
                  </a:moveTo>
                  <a:lnTo>
                    <a:pt x="210736" y="6666"/>
                  </a:lnTo>
                  <a:lnTo>
                    <a:pt x="151147" y="26665"/>
                  </a:lnTo>
                  <a:lnTo>
                    <a:pt x="97530" y="59996"/>
                  </a:lnTo>
                  <a:lnTo>
                    <a:pt x="52870" y="106660"/>
                  </a:lnTo>
                  <a:lnTo>
                    <a:pt x="20153" y="166657"/>
                  </a:lnTo>
                  <a:lnTo>
                    <a:pt x="2363" y="239986"/>
                  </a:lnTo>
                  <a:lnTo>
                    <a:pt x="0" y="281651"/>
                  </a:lnTo>
                  <a:lnTo>
                    <a:pt x="2363" y="323318"/>
                  </a:lnTo>
                  <a:lnTo>
                    <a:pt x="9205" y="361652"/>
                  </a:lnTo>
                  <a:lnTo>
                    <a:pt x="34832" y="428320"/>
                  </a:lnTo>
                  <a:lnTo>
                    <a:pt x="73894" y="481654"/>
                  </a:lnTo>
                  <a:lnTo>
                    <a:pt x="123406" y="521655"/>
                  </a:lnTo>
                  <a:lnTo>
                    <a:pt x="180382" y="548322"/>
                  </a:lnTo>
                  <a:lnTo>
                    <a:pt x="241836" y="561656"/>
                  </a:lnTo>
                  <a:lnTo>
                    <a:pt x="273310" y="563322"/>
                  </a:lnTo>
                  <a:lnTo>
                    <a:pt x="304783" y="561656"/>
                  </a:lnTo>
                  <a:lnTo>
                    <a:pt x="366238" y="548322"/>
                  </a:lnTo>
                  <a:lnTo>
                    <a:pt x="423214" y="521655"/>
                  </a:lnTo>
                  <a:lnTo>
                    <a:pt x="472726" y="481654"/>
                  </a:lnTo>
                  <a:lnTo>
                    <a:pt x="511788" y="428320"/>
                  </a:lnTo>
                  <a:lnTo>
                    <a:pt x="537414" y="361652"/>
                  </a:lnTo>
                  <a:lnTo>
                    <a:pt x="544257" y="323318"/>
                  </a:lnTo>
                  <a:lnTo>
                    <a:pt x="546620" y="281651"/>
                  </a:lnTo>
                  <a:lnTo>
                    <a:pt x="544257" y="239986"/>
                  </a:lnTo>
                  <a:lnTo>
                    <a:pt x="537414" y="201655"/>
                  </a:lnTo>
                  <a:lnTo>
                    <a:pt x="511788" y="134992"/>
                  </a:lnTo>
                  <a:lnTo>
                    <a:pt x="472726" y="81662"/>
                  </a:lnTo>
                  <a:lnTo>
                    <a:pt x="423214" y="41664"/>
                  </a:lnTo>
                  <a:lnTo>
                    <a:pt x="366238" y="14999"/>
                  </a:lnTo>
                  <a:lnTo>
                    <a:pt x="304783" y="1666"/>
                  </a:lnTo>
                  <a:lnTo>
                    <a:pt x="273310" y="0"/>
                  </a:lnTo>
                  <a:close/>
                </a:path>
              </a:pathLst>
            </a:custGeom>
            <a:solidFill>
              <a:srgbClr val="00AEEF"/>
            </a:solidFill>
          </p:spPr>
          <p:txBody>
            <a:bodyPr wrap="square" lIns="0" tIns="0" rIns="0" bIns="0" rtlCol="0"/>
            <a:lstStyle/>
            <a:p>
              <a:endParaRPr/>
            </a:p>
          </p:txBody>
        </p:sp>
        <p:sp>
          <p:nvSpPr>
            <p:cNvPr id="22" name="object 20">
              <a:extLst>
                <a:ext uri="{FF2B5EF4-FFF2-40B4-BE49-F238E27FC236}">
                  <a16:creationId xmlns:a16="http://schemas.microsoft.com/office/drawing/2014/main" id="{AC27CD31-99CC-DB43-B156-E9D07E8F1076}"/>
                </a:ext>
              </a:extLst>
            </p:cNvPr>
            <p:cNvSpPr/>
            <p:nvPr/>
          </p:nvSpPr>
          <p:spPr>
            <a:xfrm>
              <a:off x="5059579" y="2926431"/>
              <a:ext cx="517525" cy="0"/>
            </a:xfrm>
            <a:custGeom>
              <a:avLst/>
              <a:gdLst/>
              <a:ahLst/>
              <a:cxnLst/>
              <a:rect l="l" t="t" r="r" b="b"/>
              <a:pathLst>
                <a:path w="517525">
                  <a:moveTo>
                    <a:pt x="0" y="0"/>
                  </a:moveTo>
                  <a:lnTo>
                    <a:pt x="516985" y="0"/>
                  </a:lnTo>
                </a:path>
              </a:pathLst>
            </a:custGeom>
            <a:ln w="28625">
              <a:solidFill>
                <a:srgbClr val="F7941D"/>
              </a:solidFill>
            </a:ln>
          </p:spPr>
          <p:txBody>
            <a:bodyPr wrap="square" lIns="0" tIns="0" rIns="0" bIns="0" rtlCol="0"/>
            <a:lstStyle/>
            <a:p>
              <a:endParaRPr/>
            </a:p>
          </p:txBody>
        </p:sp>
        <p:sp>
          <p:nvSpPr>
            <p:cNvPr id="23" name="object 21">
              <a:extLst>
                <a:ext uri="{FF2B5EF4-FFF2-40B4-BE49-F238E27FC236}">
                  <a16:creationId xmlns:a16="http://schemas.microsoft.com/office/drawing/2014/main" id="{AD0DAC51-9ADA-D84E-8906-717469E72247}"/>
                </a:ext>
              </a:extLst>
            </p:cNvPr>
            <p:cNvSpPr/>
            <p:nvPr/>
          </p:nvSpPr>
          <p:spPr>
            <a:xfrm>
              <a:off x="5028298" y="2809387"/>
              <a:ext cx="146485" cy="234119"/>
            </a:xfrm>
            <a:prstGeom prst="rect">
              <a:avLst/>
            </a:prstGeom>
            <a:blipFill>
              <a:blip r:embed="rId3" cstate="print"/>
              <a:stretch>
                <a:fillRect/>
              </a:stretch>
            </a:blipFill>
          </p:spPr>
          <p:txBody>
            <a:bodyPr wrap="square" lIns="0" tIns="0" rIns="0" bIns="0" rtlCol="0"/>
            <a:lstStyle/>
            <a:p>
              <a:endParaRPr/>
            </a:p>
          </p:txBody>
        </p:sp>
        <p:sp>
          <p:nvSpPr>
            <p:cNvPr id="24" name="object 22">
              <a:extLst>
                <a:ext uri="{FF2B5EF4-FFF2-40B4-BE49-F238E27FC236}">
                  <a16:creationId xmlns:a16="http://schemas.microsoft.com/office/drawing/2014/main" id="{9780412F-864B-0E4F-85A1-B7DB82DF803D}"/>
                </a:ext>
              </a:extLst>
            </p:cNvPr>
            <p:cNvSpPr/>
            <p:nvPr/>
          </p:nvSpPr>
          <p:spPr>
            <a:xfrm>
              <a:off x="3157843" y="2129422"/>
              <a:ext cx="1478915" cy="701675"/>
            </a:xfrm>
            <a:custGeom>
              <a:avLst/>
              <a:gdLst/>
              <a:ahLst/>
              <a:cxnLst/>
              <a:rect l="l" t="t" r="r" b="b"/>
              <a:pathLst>
                <a:path w="1478914" h="701675">
                  <a:moveTo>
                    <a:pt x="1478693" y="659606"/>
                  </a:moveTo>
                  <a:lnTo>
                    <a:pt x="1232231" y="0"/>
                  </a:lnTo>
                  <a:lnTo>
                    <a:pt x="0" y="701552"/>
                  </a:lnTo>
                </a:path>
              </a:pathLst>
            </a:custGeom>
            <a:ln w="28662">
              <a:solidFill>
                <a:srgbClr val="F7941D"/>
              </a:solidFill>
            </a:ln>
          </p:spPr>
          <p:txBody>
            <a:bodyPr wrap="square" lIns="0" tIns="0" rIns="0" bIns="0" rtlCol="0"/>
            <a:lstStyle/>
            <a:p>
              <a:endParaRPr/>
            </a:p>
          </p:txBody>
        </p:sp>
        <p:sp>
          <p:nvSpPr>
            <p:cNvPr id="25" name="object 23">
              <a:extLst>
                <a:ext uri="{FF2B5EF4-FFF2-40B4-BE49-F238E27FC236}">
                  <a16:creationId xmlns:a16="http://schemas.microsoft.com/office/drawing/2014/main" id="{D10FBBB6-90DC-E24C-9F98-AEA98300E2E0}"/>
                </a:ext>
              </a:extLst>
            </p:cNvPr>
            <p:cNvSpPr/>
            <p:nvPr/>
          </p:nvSpPr>
          <p:spPr>
            <a:xfrm>
              <a:off x="4492811" y="2648344"/>
              <a:ext cx="221051" cy="169764"/>
            </a:xfrm>
            <a:prstGeom prst="rect">
              <a:avLst/>
            </a:prstGeom>
            <a:blipFill>
              <a:blip r:embed="rId4" cstate="print"/>
              <a:stretch>
                <a:fillRect/>
              </a:stretch>
            </a:blipFill>
          </p:spPr>
          <p:txBody>
            <a:bodyPr wrap="square" lIns="0" tIns="0" rIns="0" bIns="0" rtlCol="0"/>
            <a:lstStyle/>
            <a:p>
              <a:endParaRPr/>
            </a:p>
          </p:txBody>
        </p:sp>
        <p:sp>
          <p:nvSpPr>
            <p:cNvPr id="26" name="object 24">
              <a:extLst>
                <a:ext uri="{FF2B5EF4-FFF2-40B4-BE49-F238E27FC236}">
                  <a16:creationId xmlns:a16="http://schemas.microsoft.com/office/drawing/2014/main" id="{15485316-4752-2644-8E3E-A79563196CB7}"/>
                </a:ext>
              </a:extLst>
            </p:cNvPr>
            <p:cNvSpPr/>
            <p:nvPr/>
          </p:nvSpPr>
          <p:spPr>
            <a:xfrm>
              <a:off x="4038113" y="3249136"/>
              <a:ext cx="548640" cy="504190"/>
            </a:xfrm>
            <a:custGeom>
              <a:avLst/>
              <a:gdLst/>
              <a:ahLst/>
              <a:cxnLst/>
              <a:rect l="l" t="t" r="r" b="b"/>
              <a:pathLst>
                <a:path w="548639" h="504189">
                  <a:moveTo>
                    <a:pt x="548312" y="78968"/>
                  </a:moveTo>
                  <a:lnTo>
                    <a:pt x="350473" y="504113"/>
                  </a:lnTo>
                  <a:lnTo>
                    <a:pt x="0" y="0"/>
                  </a:lnTo>
                </a:path>
              </a:pathLst>
            </a:custGeom>
            <a:ln w="28718">
              <a:solidFill>
                <a:srgbClr val="F7941D"/>
              </a:solidFill>
            </a:ln>
          </p:spPr>
          <p:txBody>
            <a:bodyPr wrap="square" lIns="0" tIns="0" rIns="0" bIns="0" rtlCol="0"/>
            <a:lstStyle/>
            <a:p>
              <a:endParaRPr/>
            </a:p>
          </p:txBody>
        </p:sp>
        <p:sp>
          <p:nvSpPr>
            <p:cNvPr id="27" name="object 25">
              <a:extLst>
                <a:ext uri="{FF2B5EF4-FFF2-40B4-BE49-F238E27FC236}">
                  <a16:creationId xmlns:a16="http://schemas.microsoft.com/office/drawing/2014/main" id="{D1C98E23-F8A2-634A-80BD-D9E718A7AD79}"/>
                </a:ext>
              </a:extLst>
            </p:cNvPr>
            <p:cNvSpPr/>
            <p:nvPr/>
          </p:nvSpPr>
          <p:spPr>
            <a:xfrm>
              <a:off x="4439321" y="3299925"/>
              <a:ext cx="214019" cy="172322"/>
            </a:xfrm>
            <a:prstGeom prst="rect">
              <a:avLst/>
            </a:prstGeom>
            <a:blipFill>
              <a:blip r:embed="rId5" cstate="print"/>
              <a:stretch>
                <a:fillRect/>
              </a:stretch>
            </a:blipFill>
          </p:spPr>
          <p:txBody>
            <a:bodyPr wrap="square" lIns="0" tIns="0" rIns="0" bIns="0" rtlCol="0"/>
            <a:lstStyle/>
            <a:p>
              <a:endParaRPr/>
            </a:p>
          </p:txBody>
        </p:sp>
      </p:grpSp>
      <p:sp>
        <p:nvSpPr>
          <p:cNvPr id="28" name="object 26">
            <a:extLst>
              <a:ext uri="{FF2B5EF4-FFF2-40B4-BE49-F238E27FC236}">
                <a16:creationId xmlns:a16="http://schemas.microsoft.com/office/drawing/2014/main" id="{4B0D1FC8-771A-B148-BE42-12994E2C49A1}"/>
              </a:ext>
            </a:extLst>
          </p:cNvPr>
          <p:cNvSpPr txBox="1"/>
          <p:nvPr/>
        </p:nvSpPr>
        <p:spPr>
          <a:xfrm>
            <a:off x="2792845" y="4744028"/>
            <a:ext cx="6413500" cy="1193800"/>
          </a:xfrm>
          <a:prstGeom prst="rect">
            <a:avLst/>
          </a:prstGeom>
          <a:solidFill>
            <a:srgbClr val="EAF0F6"/>
          </a:solidFill>
        </p:spPr>
        <p:txBody>
          <a:bodyPr vert="horz" wrap="square" lIns="0" tIns="43815" rIns="0" bIns="0" rtlCol="0">
            <a:spAutoFit/>
          </a:bodyPr>
          <a:lstStyle/>
          <a:p>
            <a:pPr marL="91440" marR="176530" algn="just">
              <a:lnSpc>
                <a:spcPct val="99000"/>
              </a:lnSpc>
              <a:spcBef>
                <a:spcPts val="345"/>
              </a:spcBef>
            </a:pPr>
            <a:r>
              <a:rPr sz="2400" spc="-5" dirty="0">
                <a:latin typeface="Verdana"/>
                <a:cs typeface="Verdana"/>
              </a:rPr>
              <a:t>Compute </a:t>
            </a:r>
            <a:r>
              <a:rPr sz="2400" dirty="0">
                <a:latin typeface="Verdana"/>
                <a:cs typeface="Verdana"/>
              </a:rPr>
              <a:t>a </a:t>
            </a:r>
            <a:r>
              <a:rPr sz="2400" spc="-20" dirty="0">
                <a:latin typeface="Verdana"/>
                <a:cs typeface="Verdana"/>
              </a:rPr>
              <a:t>new </a:t>
            </a:r>
            <a:r>
              <a:rPr sz="2400" spc="-10" dirty="0">
                <a:latin typeface="Verdana"/>
                <a:cs typeface="Verdana"/>
              </a:rPr>
              <a:t>vote </a:t>
            </a:r>
            <a:r>
              <a:rPr sz="2400" dirty="0">
                <a:latin typeface="Verdana"/>
                <a:cs typeface="Verdana"/>
              </a:rPr>
              <a:t>capacity </a:t>
            </a:r>
            <a:r>
              <a:rPr sz="2400" spc="-5" dirty="0">
                <a:latin typeface="Verdana"/>
                <a:cs typeface="Verdana"/>
              </a:rPr>
              <a:t>for </a:t>
            </a:r>
            <a:r>
              <a:rPr sz="2400" i="1" dirty="0">
                <a:latin typeface="Verdana"/>
                <a:cs typeface="Verdana"/>
              </a:rPr>
              <a:t>a </a:t>
            </a:r>
            <a:r>
              <a:rPr sz="2400" i="1" spc="-5" dirty="0">
                <a:latin typeface="Verdana"/>
                <a:cs typeface="Verdana"/>
              </a:rPr>
              <a:t>user  </a:t>
            </a:r>
            <a:r>
              <a:rPr sz="2400" dirty="0">
                <a:latin typeface="Verdana"/>
                <a:cs typeface="Verdana"/>
              </a:rPr>
              <a:t>by </a:t>
            </a:r>
            <a:r>
              <a:rPr sz="2400" spc="-20" dirty="0">
                <a:latin typeface="Verdana"/>
                <a:cs typeface="Verdana"/>
              </a:rPr>
              <a:t>aggregating </a:t>
            </a:r>
            <a:r>
              <a:rPr sz="2400" spc="-25" dirty="0">
                <a:latin typeface="Verdana"/>
                <a:cs typeface="Verdana"/>
              </a:rPr>
              <a:t>the </a:t>
            </a:r>
            <a:r>
              <a:rPr sz="2400" spc="-10" dirty="0">
                <a:latin typeface="Verdana"/>
                <a:cs typeface="Verdana"/>
              </a:rPr>
              <a:t>vote </a:t>
            </a:r>
            <a:r>
              <a:rPr sz="2400" dirty="0">
                <a:latin typeface="Verdana"/>
                <a:cs typeface="Verdana"/>
              </a:rPr>
              <a:t>capacities </a:t>
            </a:r>
            <a:r>
              <a:rPr sz="2400" spc="-10" dirty="0">
                <a:latin typeface="Verdana"/>
                <a:cs typeface="Verdana"/>
              </a:rPr>
              <a:t>from  </a:t>
            </a:r>
            <a:r>
              <a:rPr sz="2400" spc="-5" dirty="0">
                <a:latin typeface="Verdana"/>
                <a:cs typeface="Verdana"/>
              </a:rPr>
              <a:t>its</a:t>
            </a:r>
            <a:r>
              <a:rPr sz="2400" dirty="0">
                <a:latin typeface="Verdana"/>
                <a:cs typeface="Verdana"/>
              </a:rPr>
              <a:t> </a:t>
            </a:r>
            <a:r>
              <a:rPr sz="2400" spc="-5" dirty="0">
                <a:latin typeface="Verdana"/>
                <a:cs typeface="Verdana"/>
              </a:rPr>
              <a:t>neighbors</a:t>
            </a:r>
            <a:endParaRPr sz="2400" dirty="0">
              <a:latin typeface="Verdana"/>
              <a:cs typeface="Verdana"/>
            </a:endParaRPr>
          </a:p>
        </p:txBody>
      </p:sp>
    </p:spTree>
    <p:extLst>
      <p:ext uri="{BB962C8B-B14F-4D97-AF65-F5344CB8AC3E}">
        <p14:creationId xmlns:p14="http://schemas.microsoft.com/office/powerpoint/2010/main" val="3186628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lstStyle/>
          <a:p>
            <a:r>
              <a:rPr lang="en" altLang="zh-CN" dirty="0"/>
              <a:t>Matrix representation</a:t>
            </a:r>
            <a:endParaRPr lang="zh-CN" altLang="en-US" dirty="0"/>
          </a:p>
        </p:txBody>
      </p:sp>
      <p:pic>
        <p:nvPicPr>
          <p:cNvPr id="3" name="内容占位符 2">
            <a:extLst>
              <a:ext uri="{FF2B5EF4-FFF2-40B4-BE49-F238E27FC236}">
                <a16:creationId xmlns:a16="http://schemas.microsoft.com/office/drawing/2014/main" id="{F4D317E9-5111-D24D-9F36-0A7D80690A24}"/>
              </a:ext>
            </a:extLst>
          </p:cNvPr>
          <p:cNvPicPr>
            <a:picLocks noGrp="1" noChangeAspect="1"/>
          </p:cNvPicPr>
          <p:nvPr>
            <p:ph idx="1"/>
          </p:nvPr>
        </p:nvPicPr>
        <p:blipFill>
          <a:blip r:embed="rId3"/>
          <a:stretch>
            <a:fillRect/>
          </a:stretch>
        </p:blipFill>
        <p:spPr>
          <a:xfrm>
            <a:off x="2904213" y="2136487"/>
            <a:ext cx="6381983" cy="874568"/>
          </a:xfrm>
          <a:prstGeom prst="rect">
            <a:avLst/>
          </a:prstGeom>
        </p:spPr>
      </p:pic>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6" name="object 26">
                <a:extLst>
                  <a:ext uri="{FF2B5EF4-FFF2-40B4-BE49-F238E27FC236}">
                    <a16:creationId xmlns:a16="http://schemas.microsoft.com/office/drawing/2014/main" id="{78AED281-EC95-3F4F-BDCC-411793457F44}"/>
                  </a:ext>
                </a:extLst>
              </p:cNvPr>
              <p:cNvSpPr txBox="1"/>
              <p:nvPr/>
            </p:nvSpPr>
            <p:spPr>
              <a:xfrm>
                <a:off x="457200" y="3962400"/>
                <a:ext cx="11063287" cy="2198679"/>
              </a:xfrm>
              <a:prstGeom prst="rect">
                <a:avLst/>
              </a:prstGeom>
              <a:solidFill>
                <a:srgbClr val="EAF0F6"/>
              </a:solidFill>
            </p:spPr>
            <p:txBody>
              <a:bodyPr vert="horz" wrap="square" lIns="0" tIns="43815" rIns="0" bIns="0" rtlCol="0">
                <a:spAutoFit/>
              </a:bodyPr>
              <a:lstStyle/>
              <a:p>
                <a:pPr algn="ctr"/>
                <a:r>
                  <a:rPr lang="en" altLang="zh-CN" sz="2000" dirty="0"/>
                  <a:t>s(v)(</a:t>
                </a:r>
                <a:r>
                  <a:rPr lang="en" altLang="zh-CN" sz="2000" dirty="0" err="1"/>
                  <a:t>i</a:t>
                </a:r>
                <a:r>
                  <a:rPr lang="en" altLang="zh-CN" sz="2000" dirty="0"/>
                  <a:t>) is the vote capacity vector in the </a:t>
                </a:r>
                <a:r>
                  <a:rPr lang="en" altLang="zh-CN" sz="2000" dirty="0" err="1"/>
                  <a:t>ith</a:t>
                </a:r>
                <a:r>
                  <a:rPr lang="en" altLang="zh-CN" sz="2000" dirty="0"/>
                  <a:t> iteration</a:t>
                </a:r>
              </a:p>
              <a:p>
                <a:pPr algn="ctr"/>
                <a:endParaRPr lang="en" altLang="zh-CN" sz="2000" dirty="0"/>
              </a:p>
              <a:p>
                <a:pPr algn="ctr"/>
                <a:r>
                  <a:rPr lang="en" altLang="zh-CN" sz="2000" dirty="0"/>
                  <a:t>Where </a:t>
                </a:r>
                <a:r>
                  <a:rPr lang="en" altLang="zh-CN" sz="2000" dirty="0" err="1"/>
                  <a:t>ev</a:t>
                </a:r>
                <a:r>
                  <a:rPr lang="en" altLang="zh-CN" sz="2000" dirty="0"/>
                  <a:t> is a vector with the </a:t>
                </a:r>
                <a:r>
                  <a:rPr lang="en" altLang="zh-CN" sz="2000" dirty="0" err="1"/>
                  <a:t>vth</a:t>
                </a:r>
                <a:r>
                  <a:rPr lang="en" altLang="zh-CN" sz="2000" dirty="0"/>
                  <a:t> entry equals |Vs| and all other entries equal 0.</a:t>
                </a:r>
              </a:p>
              <a:p>
                <a:pPr algn="ctr"/>
                <a:endParaRPr lang="en" altLang="zh-CN" sz="2000" dirty="0"/>
              </a:p>
              <a:p>
                <a:pPr algn="ctr"/>
                <a:r>
                  <a:rPr lang="en" altLang="zh-CN" sz="2000" dirty="0"/>
                  <a:t>M includes the dividing rule for all three types of social neighbors and MT is the transpose of M.</a:t>
                </a:r>
              </a:p>
              <a:p>
                <a:pPr algn="ctr"/>
                <a:endParaRPr lang="en" altLang="zh-CN" sz="2000" dirty="0"/>
              </a:p>
              <a:p>
                <a:pPr algn="ctr"/>
                <a14:m>
                  <m:oMath xmlns:m="http://schemas.openxmlformats.org/officeDocument/2006/math">
                    <m:r>
                      <a:rPr lang="en" altLang="zh-CN" sz="2000" i="1" smtClean="0">
                        <a:latin typeface="Cambria Math" panose="02040503050406030204" pitchFamily="18" charset="0"/>
                        <a:ea typeface="Cambria Math" panose="02040503050406030204" pitchFamily="18" charset="0"/>
                      </a:rPr>
                      <m:t>𝛼</m:t>
                    </m:r>
                  </m:oMath>
                </a14:m>
                <a:r>
                  <a:rPr lang="zh-CN" altLang="en-US" sz="2000" dirty="0"/>
                  <a:t> </a:t>
                </a:r>
                <a:r>
                  <a:rPr lang="en-US" altLang="zh-CN" sz="2000" dirty="0"/>
                  <a:t>is a portion of u’s vote capacity back to the targeted user v.</a:t>
                </a:r>
                <a:endParaRPr lang="en" altLang="zh-CN" sz="2000" dirty="0"/>
              </a:p>
            </p:txBody>
          </p:sp>
        </mc:Choice>
        <mc:Fallback xmlns="">
          <p:sp>
            <p:nvSpPr>
              <p:cNvPr id="6" name="object 26">
                <a:extLst>
                  <a:ext uri="{FF2B5EF4-FFF2-40B4-BE49-F238E27FC236}">
                    <a16:creationId xmlns:a16="http://schemas.microsoft.com/office/drawing/2014/main" id="{78AED281-EC95-3F4F-BDCC-411793457F44}"/>
                  </a:ext>
                </a:extLst>
              </p:cNvPr>
              <p:cNvSpPr txBox="1">
                <a:spLocks noRot="1" noChangeAspect="1" noMove="1" noResize="1" noEditPoints="1" noAdjustHandles="1" noChangeArrowheads="1" noChangeShapeType="1" noTextEdit="1"/>
              </p:cNvSpPr>
              <p:nvPr/>
            </p:nvSpPr>
            <p:spPr>
              <a:xfrm>
                <a:off x="457200" y="3962400"/>
                <a:ext cx="11063287" cy="2198679"/>
              </a:xfrm>
              <a:prstGeom prst="rect">
                <a:avLst/>
              </a:prstGeom>
              <a:blipFill>
                <a:blip r:embed="rId4"/>
                <a:stretch>
                  <a:fillRect t="-1724" b="-57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20241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lstStyle/>
          <a:p>
            <a:r>
              <a:rPr lang="en" altLang="zh-CN" spc="10" dirty="0"/>
              <a:t>Phase</a:t>
            </a:r>
            <a:r>
              <a:rPr lang="en" altLang="zh-CN" spc="-170" dirty="0"/>
              <a:t> </a:t>
            </a:r>
            <a:r>
              <a:rPr lang="en" altLang="zh-CN" spc="-35" dirty="0"/>
              <a:t>II:</a:t>
            </a:r>
            <a:endParaRPr lang="zh-CN" altLang="en-US" dirty="0"/>
          </a:p>
        </p:txBody>
      </p:sp>
      <p:sp>
        <p:nvSpPr>
          <p:cNvPr id="5" name="内容占位符 4">
            <a:extLst>
              <a:ext uri="{FF2B5EF4-FFF2-40B4-BE49-F238E27FC236}">
                <a16:creationId xmlns:a16="http://schemas.microsoft.com/office/drawing/2014/main" id="{66DE3144-D514-4185-8770-49C78DC1CC32}"/>
              </a:ext>
            </a:extLst>
          </p:cNvPr>
          <p:cNvSpPr>
            <a:spLocks noGrp="1"/>
          </p:cNvSpPr>
          <p:nvPr>
            <p:ph idx="1"/>
          </p:nvPr>
        </p:nvSpPr>
        <p:spPr>
          <a:xfrm>
            <a:off x="773782" y="1422406"/>
            <a:ext cx="9291761" cy="5019675"/>
          </a:xfrm>
        </p:spPr>
        <p:txBody>
          <a:bodyPr>
            <a:normAutofit/>
          </a:bodyPr>
          <a:lstStyle/>
          <a:p>
            <a:pPr marL="330200" marR="5080" indent="-317500">
              <a:lnSpc>
                <a:spcPct val="200000"/>
              </a:lnSpc>
              <a:spcBef>
                <a:spcPts val="60"/>
              </a:spcBef>
            </a:pPr>
            <a:r>
              <a:rPr lang="en" altLang="zh-CN" sz="2400" dirty="0">
                <a:cs typeface="Arial"/>
              </a:rPr>
              <a:t>In the end of Phase I, each user has a certain vote  capacity</a:t>
            </a:r>
          </a:p>
          <a:p>
            <a:pPr marL="330200" marR="769620" indent="-317500">
              <a:lnSpc>
                <a:spcPct val="200000"/>
              </a:lnSpc>
            </a:pPr>
            <a:r>
              <a:rPr lang="en" altLang="zh-CN" sz="2400" dirty="0">
                <a:cs typeface="Arial"/>
              </a:rPr>
              <a:t>Each user divides its vote capacity to its own  attributes</a:t>
            </a:r>
          </a:p>
          <a:p>
            <a:pPr marL="12700">
              <a:lnSpc>
                <a:spcPct val="200000"/>
              </a:lnSpc>
            </a:pPr>
            <a:r>
              <a:rPr lang="en" altLang="zh-CN" sz="2400" dirty="0">
                <a:cs typeface="Arial"/>
              </a:rPr>
              <a:t>Each attribute sums the received votes</a:t>
            </a:r>
          </a:p>
          <a:p>
            <a:pPr marL="330200" marR="56515" indent="-317500">
              <a:lnSpc>
                <a:spcPct val="200000"/>
              </a:lnSpc>
            </a:pPr>
            <a:r>
              <a:rPr lang="en" altLang="zh-CN" sz="2400" dirty="0">
                <a:cs typeface="Arial"/>
              </a:rPr>
              <a:t>Attributes with the highest votes are predicted to  belong to the targeted user</a:t>
            </a:r>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spTree>
    <p:extLst>
      <p:ext uri="{BB962C8B-B14F-4D97-AF65-F5344CB8AC3E}">
        <p14:creationId xmlns:p14="http://schemas.microsoft.com/office/powerpoint/2010/main" val="1209713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lstStyle/>
          <a:p>
            <a:r>
              <a:rPr lang="en-US" altLang="zh-CN" dirty="0"/>
              <a:t>Evaluation Data</a:t>
            </a:r>
            <a:endParaRPr lang="zh-CN" altLang="en-US" dirty="0"/>
          </a:p>
        </p:txBody>
      </p:sp>
      <p:sp>
        <p:nvSpPr>
          <p:cNvPr id="5" name="内容占位符 4">
            <a:extLst>
              <a:ext uri="{FF2B5EF4-FFF2-40B4-BE49-F238E27FC236}">
                <a16:creationId xmlns:a16="http://schemas.microsoft.com/office/drawing/2014/main" id="{66DE3144-D514-4185-8770-49C78DC1CC32}"/>
              </a:ext>
            </a:extLst>
          </p:cNvPr>
          <p:cNvSpPr>
            <a:spLocks noGrp="1"/>
          </p:cNvSpPr>
          <p:nvPr>
            <p:ph idx="1"/>
          </p:nvPr>
        </p:nvSpPr>
        <p:spPr/>
        <p:txBody>
          <a:bodyPr/>
          <a:lstStyle/>
          <a:p>
            <a:endParaRPr lang="en-US" altLang="zh-CN" dirty="0"/>
          </a:p>
          <a:p>
            <a:r>
              <a:rPr lang="en-US" altLang="zh-CN" dirty="0"/>
              <a:t>One snapshot of Google+ from Gong et al. (IMC’12)</a:t>
            </a:r>
          </a:p>
          <a:p>
            <a:pPr lvl="1"/>
            <a:r>
              <a:rPr lang="en-US" altLang="zh-CN" dirty="0"/>
              <a:t>Friends</a:t>
            </a:r>
          </a:p>
          <a:p>
            <a:pPr lvl="1"/>
            <a:r>
              <a:rPr lang="en-US" altLang="zh-CN" dirty="0"/>
              <a:t>Publicly available attributes</a:t>
            </a:r>
          </a:p>
          <a:p>
            <a:pPr lvl="1"/>
            <a:endParaRPr lang="en-US" altLang="zh-CN" dirty="0"/>
          </a:p>
          <a:p>
            <a:r>
              <a:rPr lang="en-US" altLang="zh-CN" dirty="0"/>
              <a:t>Collect behaviors from Google Play</a:t>
            </a:r>
          </a:p>
          <a:p>
            <a:pPr lvl="1"/>
            <a:r>
              <a:rPr lang="en-US" altLang="zh-CN" dirty="0"/>
              <a:t>Liked/reviewed apps, movies, books, etc.</a:t>
            </a:r>
          </a:p>
          <a:p>
            <a:pPr lvl="1"/>
            <a:endParaRPr lang="en-US" altLang="zh-CN" dirty="0"/>
          </a:p>
          <a:p>
            <a:r>
              <a:rPr lang="en-US" altLang="zh-CN" dirty="0"/>
              <a:t>Linked by a 21-digit universal ID Google assigns for each user</a:t>
            </a:r>
            <a:endParaRPr lang="zh-CN" altLang="en-US" dirty="0"/>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spTree>
    <p:extLst>
      <p:ext uri="{BB962C8B-B14F-4D97-AF65-F5344CB8AC3E}">
        <p14:creationId xmlns:p14="http://schemas.microsoft.com/office/powerpoint/2010/main" val="3905634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lstStyle/>
          <a:p>
            <a:r>
              <a:rPr lang="en-US" altLang="zh-CN" dirty="0"/>
              <a:t>Evaluation Data</a:t>
            </a:r>
            <a:endParaRPr lang="zh-CN" altLang="en-US" dirty="0"/>
          </a:p>
        </p:txBody>
      </p:sp>
      <p:sp>
        <p:nvSpPr>
          <p:cNvPr id="5" name="内容占位符 4">
            <a:extLst>
              <a:ext uri="{FF2B5EF4-FFF2-40B4-BE49-F238E27FC236}">
                <a16:creationId xmlns:a16="http://schemas.microsoft.com/office/drawing/2014/main" id="{66DE3144-D514-4185-8770-49C78DC1CC32}"/>
              </a:ext>
            </a:extLst>
          </p:cNvPr>
          <p:cNvSpPr>
            <a:spLocks noGrp="1"/>
          </p:cNvSpPr>
          <p:nvPr>
            <p:ph idx="1"/>
          </p:nvPr>
        </p:nvSpPr>
        <p:spPr/>
        <p:txBody>
          <a:bodyPr/>
          <a:lstStyle/>
          <a:p>
            <a:endParaRPr lang="en-US" altLang="zh-CN" dirty="0"/>
          </a:p>
          <a:p>
            <a:r>
              <a:rPr lang="en-US" altLang="zh-CN" dirty="0"/>
              <a:t>Considered attributes </a:t>
            </a:r>
          </a:p>
          <a:p>
            <a:pPr lvl="1"/>
            <a:r>
              <a:rPr lang="en-US" altLang="zh-CN" dirty="0"/>
              <a:t>Major (62)</a:t>
            </a:r>
          </a:p>
          <a:p>
            <a:pPr lvl="1"/>
            <a:r>
              <a:rPr lang="en-US" altLang="zh-CN" dirty="0"/>
              <a:t>Employer(78)</a:t>
            </a:r>
          </a:p>
          <a:p>
            <a:pPr lvl="1"/>
            <a:r>
              <a:rPr lang="en-US" altLang="zh-CN" dirty="0"/>
              <a:t>Cities lived (70)</a:t>
            </a:r>
          </a:p>
          <a:p>
            <a:pPr lvl="1"/>
            <a:endParaRPr lang="en-US" altLang="zh-CN" dirty="0"/>
          </a:p>
          <a:p>
            <a:r>
              <a:rPr lang="en-US" altLang="zh-CN" dirty="0"/>
              <a:t>Construct a SBA network </a:t>
            </a:r>
          </a:p>
          <a:p>
            <a:pPr marL="0" indent="0">
              <a:buNone/>
            </a:pPr>
            <a:endParaRPr lang="en-US" altLang="zh-CN" dirty="0"/>
          </a:p>
          <a:p>
            <a:pPr marL="0" indent="0">
              <a:buNone/>
            </a:pPr>
            <a:endParaRPr lang="zh-CN" altLang="en-US" dirty="0"/>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graphicFrame>
        <p:nvGraphicFramePr>
          <p:cNvPr id="11" name="object 5">
            <a:extLst>
              <a:ext uri="{FF2B5EF4-FFF2-40B4-BE49-F238E27FC236}">
                <a16:creationId xmlns:a16="http://schemas.microsoft.com/office/drawing/2014/main" id="{945D1456-B192-4D34-98AC-7DC872459CD9}"/>
              </a:ext>
            </a:extLst>
          </p:cNvPr>
          <p:cNvGraphicFramePr>
            <a:graphicFrameLocks noGrp="1"/>
          </p:cNvGraphicFramePr>
          <p:nvPr>
            <p:extLst>
              <p:ext uri="{D42A27DB-BD31-4B8C-83A1-F6EECF244321}">
                <p14:modId xmlns:p14="http://schemas.microsoft.com/office/powerpoint/2010/main" val="3094597336"/>
              </p:ext>
            </p:extLst>
          </p:nvPr>
        </p:nvGraphicFramePr>
        <p:xfrm>
          <a:off x="2111534" y="3898913"/>
          <a:ext cx="7954009" cy="1401757"/>
        </p:xfrm>
        <a:graphic>
          <a:graphicData uri="http://schemas.openxmlformats.org/drawingml/2006/table">
            <a:tbl>
              <a:tblPr firstRow="1" bandRow="1">
                <a:tableStyleId>{2D5ABB26-0587-4C30-8999-92F81FD0307C}</a:tableStyleId>
              </a:tblPr>
              <a:tblGrid>
                <a:gridCol w="1519555">
                  <a:extLst>
                    <a:ext uri="{9D8B030D-6E8A-4147-A177-3AD203B41FA5}">
                      <a16:colId xmlns:a16="http://schemas.microsoft.com/office/drawing/2014/main" val="20000"/>
                    </a:ext>
                  </a:extLst>
                </a:gridCol>
                <a:gridCol w="1341755">
                  <a:extLst>
                    <a:ext uri="{9D8B030D-6E8A-4147-A177-3AD203B41FA5}">
                      <a16:colId xmlns:a16="http://schemas.microsoft.com/office/drawing/2014/main" val="20001"/>
                    </a:ext>
                  </a:extLst>
                </a:gridCol>
                <a:gridCol w="788670">
                  <a:extLst>
                    <a:ext uri="{9D8B030D-6E8A-4147-A177-3AD203B41FA5}">
                      <a16:colId xmlns:a16="http://schemas.microsoft.com/office/drawing/2014/main" val="20002"/>
                    </a:ext>
                  </a:extLst>
                </a:gridCol>
                <a:gridCol w="1520189">
                  <a:extLst>
                    <a:ext uri="{9D8B030D-6E8A-4147-A177-3AD203B41FA5}">
                      <a16:colId xmlns:a16="http://schemas.microsoft.com/office/drawing/2014/main" val="20003"/>
                    </a:ext>
                  </a:extLst>
                </a:gridCol>
                <a:gridCol w="1520190">
                  <a:extLst>
                    <a:ext uri="{9D8B030D-6E8A-4147-A177-3AD203B41FA5}">
                      <a16:colId xmlns:a16="http://schemas.microsoft.com/office/drawing/2014/main" val="20004"/>
                    </a:ext>
                  </a:extLst>
                </a:gridCol>
                <a:gridCol w="1263650">
                  <a:extLst>
                    <a:ext uri="{9D8B030D-6E8A-4147-A177-3AD203B41FA5}">
                      <a16:colId xmlns:a16="http://schemas.microsoft.com/office/drawing/2014/main" val="20005"/>
                    </a:ext>
                  </a:extLst>
                </a:gridCol>
              </a:tblGrid>
              <a:tr h="467264">
                <a:tc gridSpan="3">
                  <a:txBody>
                    <a:bodyPr/>
                    <a:lstStyle/>
                    <a:p>
                      <a:pPr algn="ctr">
                        <a:lnSpc>
                          <a:spcPts val="3080"/>
                        </a:lnSpc>
                      </a:pPr>
                      <a:r>
                        <a:rPr sz="2650" spc="15" dirty="0">
                          <a:latin typeface="Times New Roman"/>
                          <a:cs typeface="Times New Roman"/>
                        </a:rPr>
                        <a:t>#nodes</a:t>
                      </a:r>
                      <a:endParaRPr sz="265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3">
                  <a:txBody>
                    <a:bodyPr/>
                    <a:lstStyle/>
                    <a:p>
                      <a:pPr algn="ctr">
                        <a:lnSpc>
                          <a:spcPts val="3080"/>
                        </a:lnSpc>
                      </a:pPr>
                      <a:r>
                        <a:rPr sz="2650" spc="15" dirty="0">
                          <a:latin typeface="Times New Roman"/>
                          <a:cs typeface="Times New Roman"/>
                        </a:rPr>
                        <a:t>#links</a:t>
                      </a:r>
                      <a:endParaRPr sz="265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467228">
                <a:tc>
                  <a:txBody>
                    <a:bodyPr/>
                    <a:lstStyle/>
                    <a:p>
                      <a:pPr algn="ctr">
                        <a:lnSpc>
                          <a:spcPts val="3080"/>
                        </a:lnSpc>
                      </a:pPr>
                      <a:r>
                        <a:rPr sz="2650" spc="15" dirty="0">
                          <a:latin typeface="Times New Roman"/>
                          <a:cs typeface="Times New Roman"/>
                        </a:rPr>
                        <a:t>social</a:t>
                      </a:r>
                      <a:endParaRPr sz="265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3080"/>
                        </a:lnSpc>
                      </a:pPr>
                      <a:r>
                        <a:rPr sz="2650" spc="10" dirty="0">
                          <a:latin typeface="Times New Roman"/>
                          <a:cs typeface="Times New Roman"/>
                        </a:rPr>
                        <a:t>behavior</a:t>
                      </a:r>
                      <a:endParaRPr sz="265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3080"/>
                        </a:lnSpc>
                      </a:pPr>
                      <a:r>
                        <a:rPr sz="2650" spc="10" dirty="0">
                          <a:latin typeface="Times New Roman"/>
                          <a:cs typeface="Times New Roman"/>
                        </a:rPr>
                        <a:t>attri.</a:t>
                      </a:r>
                      <a:endParaRPr sz="265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3080"/>
                        </a:lnSpc>
                      </a:pPr>
                      <a:r>
                        <a:rPr sz="2650" spc="15" dirty="0">
                          <a:latin typeface="Times New Roman"/>
                          <a:cs typeface="Times New Roman"/>
                        </a:rPr>
                        <a:t>social</a:t>
                      </a:r>
                      <a:endParaRPr sz="265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3080"/>
                        </a:lnSpc>
                      </a:pPr>
                      <a:r>
                        <a:rPr sz="2650" spc="10" dirty="0">
                          <a:latin typeface="Times New Roman"/>
                          <a:cs typeface="Times New Roman"/>
                        </a:rPr>
                        <a:t>behavior</a:t>
                      </a:r>
                      <a:endParaRPr sz="265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3080"/>
                        </a:lnSpc>
                      </a:pPr>
                      <a:r>
                        <a:rPr sz="2650" spc="10" dirty="0">
                          <a:latin typeface="Times New Roman"/>
                          <a:cs typeface="Times New Roman"/>
                        </a:rPr>
                        <a:t>attri.</a:t>
                      </a:r>
                      <a:endParaRPr sz="265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467265">
                <a:tc>
                  <a:txBody>
                    <a:bodyPr/>
                    <a:lstStyle/>
                    <a:p>
                      <a:pPr algn="ctr">
                        <a:lnSpc>
                          <a:spcPts val="3080"/>
                        </a:lnSpc>
                      </a:pPr>
                      <a:r>
                        <a:rPr sz="2650" spc="15" dirty="0">
                          <a:latin typeface="Times New Roman"/>
                          <a:cs typeface="Times New Roman"/>
                        </a:rPr>
                        <a:t>1,111,905</a:t>
                      </a:r>
                      <a:endParaRPr sz="265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3080"/>
                        </a:lnSpc>
                      </a:pPr>
                      <a:r>
                        <a:rPr sz="2650" spc="15" dirty="0">
                          <a:latin typeface="Times New Roman"/>
                          <a:cs typeface="Times New Roman"/>
                        </a:rPr>
                        <a:t>48,706</a:t>
                      </a:r>
                      <a:endParaRPr sz="265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3080"/>
                        </a:lnSpc>
                      </a:pPr>
                      <a:r>
                        <a:rPr sz="2650" spc="20" dirty="0">
                          <a:latin typeface="Times New Roman"/>
                          <a:cs typeface="Times New Roman"/>
                        </a:rPr>
                        <a:t>210</a:t>
                      </a:r>
                      <a:endParaRPr sz="265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3080"/>
                        </a:lnSpc>
                      </a:pPr>
                      <a:r>
                        <a:rPr sz="2650" spc="15" dirty="0">
                          <a:latin typeface="Times New Roman"/>
                          <a:cs typeface="Times New Roman"/>
                        </a:rPr>
                        <a:t>5,328,308</a:t>
                      </a:r>
                      <a:endParaRPr sz="265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3080"/>
                        </a:lnSpc>
                      </a:pPr>
                      <a:r>
                        <a:rPr sz="2650" spc="15" dirty="0">
                          <a:latin typeface="Times New Roman"/>
                          <a:cs typeface="Times New Roman"/>
                        </a:rPr>
                        <a:t>3,635,231</a:t>
                      </a:r>
                      <a:endParaRPr sz="265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3080"/>
                        </a:lnSpc>
                      </a:pPr>
                      <a:r>
                        <a:rPr sz="2650" spc="15" dirty="0">
                          <a:latin typeface="Times New Roman"/>
                          <a:cs typeface="Times New Roman"/>
                        </a:rPr>
                        <a:t>269,997</a:t>
                      </a:r>
                      <a:endParaRPr sz="265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429038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lstStyle/>
          <a:p>
            <a:r>
              <a:rPr lang="en-US" altLang="zh-CN" dirty="0"/>
              <a:t>Evaluation Setting</a:t>
            </a:r>
            <a:endParaRPr lang="zh-CN" altLang="en-US" dirty="0"/>
          </a:p>
        </p:txBody>
      </p:sp>
      <p:sp>
        <p:nvSpPr>
          <p:cNvPr id="5" name="内容占位符 4">
            <a:extLst>
              <a:ext uri="{FF2B5EF4-FFF2-40B4-BE49-F238E27FC236}">
                <a16:creationId xmlns:a16="http://schemas.microsoft.com/office/drawing/2014/main" id="{66DE3144-D514-4185-8770-49C78DC1CC32}"/>
              </a:ext>
            </a:extLst>
          </p:cNvPr>
          <p:cNvSpPr>
            <a:spLocks noGrp="1"/>
          </p:cNvSpPr>
          <p:nvPr>
            <p:ph idx="1"/>
          </p:nvPr>
        </p:nvSpPr>
        <p:spPr/>
        <p:txBody>
          <a:bodyPr/>
          <a:lstStyle/>
          <a:p>
            <a:endParaRPr lang="en-US" altLang="zh-CN" dirty="0"/>
          </a:p>
          <a:p>
            <a:r>
              <a:rPr lang="en-US" altLang="zh-CN" dirty="0"/>
              <a:t>Randomly sample a set of users, 1050 in total</a:t>
            </a:r>
          </a:p>
          <a:p>
            <a:endParaRPr lang="en-US" altLang="zh-CN" dirty="0"/>
          </a:p>
          <a:p>
            <a:r>
              <a:rPr lang="en-US" altLang="zh-CN" dirty="0"/>
              <a:t>Remove their attributes as ground-truth</a:t>
            </a:r>
          </a:p>
          <a:p>
            <a:endParaRPr lang="en-US" altLang="zh-CN" dirty="0"/>
          </a:p>
          <a:p>
            <a:r>
              <a:rPr lang="en-US" altLang="zh-CN" dirty="0"/>
              <a:t>Treat them as targeted users</a:t>
            </a:r>
          </a:p>
          <a:p>
            <a:endParaRPr lang="en-US" altLang="zh-CN" dirty="0"/>
          </a:p>
          <a:p>
            <a:r>
              <a:rPr lang="en-US" altLang="zh-CN" dirty="0"/>
              <a:t>Predict top-K attributes for each targeted user</a:t>
            </a:r>
          </a:p>
          <a:p>
            <a:endParaRPr lang="en-US" altLang="zh-CN" dirty="0"/>
          </a:p>
          <a:p>
            <a:r>
              <a:rPr lang="en-US" altLang="zh-CN" dirty="0"/>
              <a:t>Measure Precision, Recall, and F-Score</a:t>
            </a:r>
          </a:p>
          <a:p>
            <a:endParaRPr lang="en-US" altLang="zh-CN" dirty="0"/>
          </a:p>
          <a:p>
            <a:r>
              <a:rPr lang="en-US" altLang="zh-CN" dirty="0"/>
              <a:t>Repeat experiments 10 times and average the evaluation metrics</a:t>
            </a:r>
            <a:endParaRPr lang="zh-CN" altLang="en-US" dirty="0"/>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spTree>
    <p:extLst>
      <p:ext uri="{BB962C8B-B14F-4D97-AF65-F5344CB8AC3E}">
        <p14:creationId xmlns:p14="http://schemas.microsoft.com/office/powerpoint/2010/main" val="1261084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lstStyle/>
          <a:p>
            <a:r>
              <a:rPr lang="en-US" altLang="zh-CN" dirty="0"/>
              <a:t>Comparing with (Best) Friend-based and Behavior-based Attacks</a:t>
            </a:r>
            <a:endParaRPr lang="zh-CN" altLang="en-US" dirty="0"/>
          </a:p>
        </p:txBody>
      </p:sp>
      <p:sp>
        <p:nvSpPr>
          <p:cNvPr id="5" name="内容占位符 4">
            <a:extLst>
              <a:ext uri="{FF2B5EF4-FFF2-40B4-BE49-F238E27FC236}">
                <a16:creationId xmlns:a16="http://schemas.microsoft.com/office/drawing/2014/main" id="{66DE3144-D514-4185-8770-49C78DC1CC32}"/>
              </a:ext>
            </a:extLst>
          </p:cNvPr>
          <p:cNvSpPr>
            <a:spLocks noGrp="1"/>
          </p:cNvSpPr>
          <p:nvPr>
            <p:ph idx="1"/>
          </p:nvPr>
        </p:nvSpPr>
        <p:spPr/>
        <p:txBody>
          <a:bodyPr/>
          <a:lstStyle/>
          <a:p>
            <a:pPr marL="0" indent="0">
              <a:buNone/>
            </a:pPr>
            <a:endParaRPr lang="en-US" altLang="zh-CN" dirty="0"/>
          </a:p>
          <a:p>
            <a:pPr marL="0" indent="0">
              <a:buNone/>
            </a:pPr>
            <a:endParaRPr lang="zh-CN" altLang="en-US" dirty="0"/>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pic>
        <p:nvPicPr>
          <p:cNvPr id="8" name="图片 7">
            <a:extLst>
              <a:ext uri="{FF2B5EF4-FFF2-40B4-BE49-F238E27FC236}">
                <a16:creationId xmlns:a16="http://schemas.microsoft.com/office/drawing/2014/main" id="{7F109CA2-C966-40FB-A5BE-0B4D85B71453}"/>
              </a:ext>
            </a:extLst>
          </p:cNvPr>
          <p:cNvPicPr>
            <a:picLocks noChangeAspect="1"/>
          </p:cNvPicPr>
          <p:nvPr/>
        </p:nvPicPr>
        <p:blipFill>
          <a:blip r:embed="rId2"/>
          <a:stretch>
            <a:fillRect/>
          </a:stretch>
        </p:blipFill>
        <p:spPr>
          <a:xfrm>
            <a:off x="2117236" y="1282325"/>
            <a:ext cx="6987745" cy="3736762"/>
          </a:xfrm>
          <a:prstGeom prst="rect">
            <a:avLst/>
          </a:prstGeom>
        </p:spPr>
      </p:pic>
      <p:sp>
        <p:nvSpPr>
          <p:cNvPr id="10" name="文本框 9">
            <a:extLst>
              <a:ext uri="{FF2B5EF4-FFF2-40B4-BE49-F238E27FC236}">
                <a16:creationId xmlns:a16="http://schemas.microsoft.com/office/drawing/2014/main" id="{340F6743-5DF1-4C7A-8FCE-96B1295FE316}"/>
              </a:ext>
            </a:extLst>
          </p:cNvPr>
          <p:cNvSpPr txBox="1"/>
          <p:nvPr/>
        </p:nvSpPr>
        <p:spPr>
          <a:xfrm>
            <a:off x="2228135" y="5535583"/>
            <a:ext cx="7734137" cy="400110"/>
          </a:xfrm>
          <a:prstGeom prst="rect">
            <a:avLst/>
          </a:prstGeom>
          <a:noFill/>
        </p:spPr>
        <p:txBody>
          <a:bodyPr wrap="square">
            <a:spAutoFit/>
          </a:bodyPr>
          <a:lstStyle/>
          <a:p>
            <a:pPr marL="300355">
              <a:lnSpc>
                <a:spcPct val="100000"/>
              </a:lnSpc>
              <a:spcBef>
                <a:spcPts val="5"/>
              </a:spcBef>
            </a:pPr>
            <a:r>
              <a:rPr lang="en-US" altLang="zh-CN" sz="2000" spc="15" dirty="0">
                <a:cs typeface="Verdana"/>
              </a:rPr>
              <a:t>VIAL </a:t>
            </a:r>
            <a:r>
              <a:rPr lang="en-US" altLang="zh-CN" sz="2000" spc="-5" dirty="0">
                <a:cs typeface="Verdana"/>
              </a:rPr>
              <a:t>attacks </a:t>
            </a:r>
            <a:r>
              <a:rPr lang="en-US" altLang="zh-CN" sz="2000" spc="10" dirty="0">
                <a:cs typeface="Verdana"/>
              </a:rPr>
              <a:t>are </a:t>
            </a:r>
            <a:r>
              <a:rPr lang="en-US" altLang="zh-CN" sz="2000" spc="-25" dirty="0">
                <a:cs typeface="Verdana"/>
              </a:rPr>
              <a:t>significantly </a:t>
            </a:r>
            <a:r>
              <a:rPr lang="en-US" altLang="zh-CN" sz="2000" spc="-5" dirty="0">
                <a:cs typeface="Verdana"/>
              </a:rPr>
              <a:t>more accurate </a:t>
            </a:r>
            <a:r>
              <a:rPr lang="en-US" altLang="zh-CN" sz="2000" spc="5" dirty="0">
                <a:cs typeface="Verdana"/>
              </a:rPr>
              <a:t>than </a:t>
            </a:r>
            <a:r>
              <a:rPr lang="en-US" altLang="zh-CN" sz="2000" spc="-15" dirty="0">
                <a:cs typeface="Verdana"/>
              </a:rPr>
              <a:t>existing</a:t>
            </a:r>
            <a:r>
              <a:rPr lang="en-US" altLang="zh-CN" sz="2000" spc="55" dirty="0">
                <a:cs typeface="Verdana"/>
              </a:rPr>
              <a:t> </a:t>
            </a:r>
            <a:r>
              <a:rPr lang="en-US" altLang="zh-CN" sz="2000" spc="5" dirty="0">
                <a:cs typeface="Verdana"/>
              </a:rPr>
              <a:t>ones</a:t>
            </a:r>
            <a:endParaRPr lang="en-US" altLang="zh-CN" sz="2000" dirty="0">
              <a:cs typeface="Verdana"/>
            </a:endParaRPr>
          </a:p>
        </p:txBody>
      </p:sp>
    </p:spTree>
    <p:extLst>
      <p:ext uri="{BB962C8B-B14F-4D97-AF65-F5344CB8AC3E}">
        <p14:creationId xmlns:p14="http://schemas.microsoft.com/office/powerpoint/2010/main" val="2680639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lstStyle/>
          <a:p>
            <a:r>
              <a:rPr lang="en-US" altLang="zh-CN" dirty="0"/>
              <a:t>Backtracking is Important</a:t>
            </a:r>
            <a:endParaRPr lang="zh-CN" altLang="en-US" dirty="0"/>
          </a:p>
        </p:txBody>
      </p:sp>
      <p:sp>
        <p:nvSpPr>
          <p:cNvPr id="5" name="内容占位符 4">
            <a:extLst>
              <a:ext uri="{FF2B5EF4-FFF2-40B4-BE49-F238E27FC236}">
                <a16:creationId xmlns:a16="http://schemas.microsoft.com/office/drawing/2014/main" id="{66DE3144-D514-4185-8770-49C78DC1CC32}"/>
              </a:ext>
            </a:extLst>
          </p:cNvPr>
          <p:cNvSpPr>
            <a:spLocks noGrp="1"/>
          </p:cNvSpPr>
          <p:nvPr>
            <p:ph idx="1"/>
          </p:nvPr>
        </p:nvSpPr>
        <p:spPr/>
        <p:txBody>
          <a:bodyPr/>
          <a:lstStyle/>
          <a:p>
            <a:endParaRPr lang="zh-CN" altLang="en-US" dirty="0"/>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pic>
        <p:nvPicPr>
          <p:cNvPr id="79" name="图片 78">
            <a:extLst>
              <a:ext uri="{FF2B5EF4-FFF2-40B4-BE49-F238E27FC236}">
                <a16:creationId xmlns:a16="http://schemas.microsoft.com/office/drawing/2014/main" id="{F147ADA5-E6EB-4690-91D9-77208531FFAF}"/>
              </a:ext>
            </a:extLst>
          </p:cNvPr>
          <p:cNvPicPr>
            <a:picLocks noChangeAspect="1"/>
          </p:cNvPicPr>
          <p:nvPr/>
        </p:nvPicPr>
        <p:blipFill>
          <a:blip r:embed="rId2"/>
          <a:stretch>
            <a:fillRect/>
          </a:stretch>
        </p:blipFill>
        <p:spPr>
          <a:xfrm>
            <a:off x="2679048" y="1225553"/>
            <a:ext cx="6833904" cy="4137474"/>
          </a:xfrm>
          <a:prstGeom prst="rect">
            <a:avLst/>
          </a:prstGeom>
        </p:spPr>
      </p:pic>
      <p:sp>
        <p:nvSpPr>
          <p:cNvPr id="81" name="文本框 80">
            <a:extLst>
              <a:ext uri="{FF2B5EF4-FFF2-40B4-BE49-F238E27FC236}">
                <a16:creationId xmlns:a16="http://schemas.microsoft.com/office/drawing/2014/main" id="{3EE701B6-EAB0-4B3D-BEA3-BD5FB6833478}"/>
              </a:ext>
            </a:extLst>
          </p:cNvPr>
          <p:cNvSpPr txBox="1"/>
          <p:nvPr/>
        </p:nvSpPr>
        <p:spPr>
          <a:xfrm>
            <a:off x="2679048" y="5543694"/>
            <a:ext cx="6572528" cy="383888"/>
          </a:xfrm>
          <a:prstGeom prst="rect">
            <a:avLst/>
          </a:prstGeom>
          <a:noFill/>
        </p:spPr>
        <p:txBody>
          <a:bodyPr wrap="square">
            <a:spAutoFit/>
          </a:bodyPr>
          <a:lstStyle/>
          <a:p>
            <a:pPr marL="1231265" marR="5080" indent="-1219200">
              <a:lnSpc>
                <a:spcPct val="100699"/>
              </a:lnSpc>
              <a:spcBef>
                <a:spcPts val="80"/>
              </a:spcBef>
            </a:pPr>
            <a:r>
              <a:rPr lang="en-US" altLang="zh-CN" sz="2000" spc="-15" dirty="0">
                <a:cs typeface="Verdana"/>
              </a:rPr>
              <a:t>Backtracking </a:t>
            </a:r>
            <a:r>
              <a:rPr lang="en-US" altLang="zh-CN" sz="2000" spc="-5" dirty="0">
                <a:cs typeface="Verdana"/>
              </a:rPr>
              <a:t>substantially improves </a:t>
            </a:r>
            <a:r>
              <a:rPr lang="en-US" altLang="zh-CN" sz="2000" spc="-25" dirty="0">
                <a:cs typeface="Verdana"/>
              </a:rPr>
              <a:t>attack </a:t>
            </a:r>
            <a:r>
              <a:rPr lang="en-US" altLang="zh-CN" sz="2000" spc="15" dirty="0">
                <a:cs typeface="Verdana"/>
              </a:rPr>
              <a:t>success</a:t>
            </a:r>
            <a:r>
              <a:rPr lang="en-US" altLang="zh-CN" sz="2000" spc="50" dirty="0">
                <a:cs typeface="Verdana"/>
              </a:rPr>
              <a:t> </a:t>
            </a:r>
            <a:r>
              <a:rPr lang="en-US" altLang="zh-CN" sz="2000" spc="-30" dirty="0">
                <a:cs typeface="Verdana"/>
              </a:rPr>
              <a:t>rates</a:t>
            </a:r>
            <a:endParaRPr lang="en-US" altLang="zh-CN" sz="2000" dirty="0">
              <a:cs typeface="Verdana"/>
            </a:endParaRPr>
          </a:p>
        </p:txBody>
      </p:sp>
    </p:spTree>
    <p:extLst>
      <p:ext uri="{BB962C8B-B14F-4D97-AF65-F5344CB8AC3E}">
        <p14:creationId xmlns:p14="http://schemas.microsoft.com/office/powerpoint/2010/main" val="26387197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lstStyle/>
          <a:p>
            <a:r>
              <a:rPr lang="en-US" altLang="zh-CN" spc="-15" dirty="0"/>
              <a:t>Sharing </a:t>
            </a:r>
            <a:r>
              <a:rPr lang="en-US" altLang="zh-CN" spc="15" dirty="0"/>
              <a:t>More </a:t>
            </a:r>
            <a:r>
              <a:rPr lang="en-US" altLang="zh-CN" spc="5" dirty="0"/>
              <a:t>Behaviors</a:t>
            </a:r>
            <a:r>
              <a:rPr lang="en-US" altLang="zh-CN" spc="-110" dirty="0"/>
              <a:t> </a:t>
            </a:r>
            <a:r>
              <a:rPr lang="en-US" altLang="zh-CN" spc="-10" dirty="0"/>
              <a:t>Makes </a:t>
            </a:r>
            <a:r>
              <a:rPr lang="en-US" altLang="zh-CN" spc="5" dirty="0"/>
              <a:t>You More Vulnerable</a:t>
            </a:r>
            <a:endParaRPr lang="zh-CN" altLang="en-US" spc="5" dirty="0"/>
          </a:p>
        </p:txBody>
      </p:sp>
      <p:sp>
        <p:nvSpPr>
          <p:cNvPr id="5" name="内容占位符 4">
            <a:extLst>
              <a:ext uri="{FF2B5EF4-FFF2-40B4-BE49-F238E27FC236}">
                <a16:creationId xmlns:a16="http://schemas.microsoft.com/office/drawing/2014/main" id="{66DE3144-D514-4185-8770-49C78DC1CC32}"/>
              </a:ext>
            </a:extLst>
          </p:cNvPr>
          <p:cNvSpPr>
            <a:spLocks noGrp="1"/>
          </p:cNvSpPr>
          <p:nvPr>
            <p:ph idx="1"/>
          </p:nvPr>
        </p:nvSpPr>
        <p:spPr/>
        <p:txBody>
          <a:bodyPr/>
          <a:lstStyle/>
          <a:p>
            <a:endParaRPr lang="zh-CN" altLang="en-US" dirty="0"/>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sp>
        <p:nvSpPr>
          <p:cNvPr id="8" name="文本框 7">
            <a:extLst>
              <a:ext uri="{FF2B5EF4-FFF2-40B4-BE49-F238E27FC236}">
                <a16:creationId xmlns:a16="http://schemas.microsoft.com/office/drawing/2014/main" id="{1C8373F5-4AA5-4DB5-BD1B-4716EC3EDD66}"/>
              </a:ext>
            </a:extLst>
          </p:cNvPr>
          <p:cNvSpPr txBox="1"/>
          <p:nvPr/>
        </p:nvSpPr>
        <p:spPr>
          <a:xfrm>
            <a:off x="3448210" y="5288678"/>
            <a:ext cx="6097280" cy="694742"/>
          </a:xfrm>
          <a:prstGeom prst="rect">
            <a:avLst/>
          </a:prstGeom>
          <a:noFill/>
        </p:spPr>
        <p:txBody>
          <a:bodyPr wrap="square">
            <a:spAutoFit/>
          </a:bodyPr>
          <a:lstStyle/>
          <a:p>
            <a:pPr marL="12700" marR="5080">
              <a:lnSpc>
                <a:spcPct val="100699"/>
              </a:lnSpc>
              <a:spcBef>
                <a:spcPts val="80"/>
              </a:spcBef>
            </a:pPr>
            <a:r>
              <a:rPr lang="en-US" altLang="zh-CN" sz="2000" spc="-25" dirty="0">
                <a:cs typeface="Verdana"/>
              </a:rPr>
              <a:t>Attack </a:t>
            </a:r>
            <a:r>
              <a:rPr lang="en-US" altLang="zh-CN" sz="2000" spc="15" dirty="0">
                <a:cs typeface="Verdana"/>
              </a:rPr>
              <a:t>success </a:t>
            </a:r>
            <a:r>
              <a:rPr lang="en-US" altLang="zh-CN" sz="2000" spc="-30" dirty="0">
                <a:cs typeface="Verdana"/>
              </a:rPr>
              <a:t>rates </a:t>
            </a:r>
            <a:r>
              <a:rPr lang="en-US" altLang="zh-CN" sz="2000" spc="-25" dirty="0">
                <a:cs typeface="Verdana"/>
              </a:rPr>
              <a:t>are </a:t>
            </a:r>
            <a:r>
              <a:rPr lang="en-US" altLang="zh-CN" sz="2000" spc="-5" dirty="0">
                <a:cs typeface="Verdana"/>
              </a:rPr>
              <a:t>higher when more  </a:t>
            </a:r>
            <a:r>
              <a:rPr lang="en-US" altLang="zh-CN" sz="2000" spc="-10" dirty="0">
                <a:cs typeface="Verdana"/>
              </a:rPr>
              <a:t>behaviors </a:t>
            </a:r>
            <a:r>
              <a:rPr lang="en-US" altLang="zh-CN" sz="2000" spc="-25" dirty="0">
                <a:cs typeface="Verdana"/>
              </a:rPr>
              <a:t>are</a:t>
            </a:r>
            <a:r>
              <a:rPr lang="en-US" altLang="zh-CN" sz="2000" spc="135" dirty="0">
                <a:cs typeface="Verdana"/>
              </a:rPr>
              <a:t> </a:t>
            </a:r>
            <a:r>
              <a:rPr lang="en-US" altLang="zh-CN" sz="2000" spc="-5" dirty="0">
                <a:cs typeface="Verdana"/>
              </a:rPr>
              <a:t>available</a:t>
            </a:r>
            <a:endParaRPr lang="en-US" altLang="zh-CN" sz="2000" dirty="0">
              <a:cs typeface="Verdana"/>
            </a:endParaRPr>
          </a:p>
        </p:txBody>
      </p:sp>
      <p:pic>
        <p:nvPicPr>
          <p:cNvPr id="10" name="图片 9">
            <a:extLst>
              <a:ext uri="{FF2B5EF4-FFF2-40B4-BE49-F238E27FC236}">
                <a16:creationId xmlns:a16="http://schemas.microsoft.com/office/drawing/2014/main" id="{DD3939EE-D5AC-4051-A1AF-134E5B74B7CF}"/>
              </a:ext>
            </a:extLst>
          </p:cNvPr>
          <p:cNvPicPr>
            <a:picLocks noChangeAspect="1"/>
          </p:cNvPicPr>
          <p:nvPr/>
        </p:nvPicPr>
        <p:blipFill>
          <a:blip r:embed="rId2"/>
          <a:stretch>
            <a:fillRect/>
          </a:stretch>
        </p:blipFill>
        <p:spPr>
          <a:xfrm>
            <a:off x="3033712" y="1476375"/>
            <a:ext cx="5856715" cy="3734453"/>
          </a:xfrm>
          <a:prstGeom prst="rect">
            <a:avLst/>
          </a:prstGeom>
        </p:spPr>
      </p:pic>
    </p:spTree>
    <p:extLst>
      <p:ext uri="{BB962C8B-B14F-4D97-AF65-F5344CB8AC3E}">
        <p14:creationId xmlns:p14="http://schemas.microsoft.com/office/powerpoint/2010/main" val="1431123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lstStyle/>
          <a:p>
            <a:r>
              <a:rPr lang="en-US" altLang="zh-CN" sz="2800" spc="5" dirty="0"/>
              <a:t>Confidence</a:t>
            </a:r>
            <a:r>
              <a:rPr lang="en-US" altLang="zh-CN" sz="2800" spc="-150" dirty="0"/>
              <a:t> </a:t>
            </a:r>
            <a:r>
              <a:rPr lang="en-US" altLang="zh-CN" sz="2800" dirty="0"/>
              <a:t>Estimation</a:t>
            </a:r>
            <a:endParaRPr lang="zh-CN" altLang="en-US" dirty="0"/>
          </a:p>
        </p:txBody>
      </p:sp>
      <p:sp>
        <p:nvSpPr>
          <p:cNvPr id="5" name="内容占位符 4">
            <a:extLst>
              <a:ext uri="{FF2B5EF4-FFF2-40B4-BE49-F238E27FC236}">
                <a16:creationId xmlns:a16="http://schemas.microsoft.com/office/drawing/2014/main" id="{66DE3144-D514-4185-8770-49C78DC1CC32}"/>
              </a:ext>
            </a:extLst>
          </p:cNvPr>
          <p:cNvSpPr>
            <a:spLocks noGrp="1"/>
          </p:cNvSpPr>
          <p:nvPr>
            <p:ph idx="1"/>
          </p:nvPr>
        </p:nvSpPr>
        <p:spPr/>
        <p:txBody>
          <a:bodyPr>
            <a:normAutofit/>
          </a:bodyPr>
          <a:lstStyle/>
          <a:p>
            <a:endParaRPr lang="en-US" altLang="zh-CN" sz="2800" dirty="0"/>
          </a:p>
          <a:p>
            <a:r>
              <a:rPr lang="en-US" altLang="zh-CN" dirty="0"/>
              <a:t>Produce a </a:t>
            </a:r>
            <a:r>
              <a:rPr lang="en-US" altLang="zh-CN" b="1" dirty="0"/>
              <a:t>confidence score </a:t>
            </a:r>
            <a:r>
              <a:rPr lang="en-US" altLang="zh-CN" dirty="0"/>
              <a:t>for each targeted user to measure how confident we are about its inference</a:t>
            </a:r>
          </a:p>
          <a:p>
            <a:endParaRPr lang="en-US" altLang="zh-CN" sz="2800" spc="-85" dirty="0">
              <a:cs typeface="Arial"/>
            </a:endParaRPr>
          </a:p>
          <a:p>
            <a:r>
              <a:rPr lang="en-US" altLang="zh-CN" dirty="0"/>
              <a:t>Choose to attack targeted users whose confidence scores are higher than a </a:t>
            </a:r>
            <a:r>
              <a:rPr lang="en-US" altLang="zh-CN" b="1" dirty="0"/>
              <a:t>threshold</a:t>
            </a:r>
          </a:p>
          <a:p>
            <a:endParaRPr lang="en-US" altLang="zh-CN" sz="2800" b="1" i="1" spc="-114" dirty="0">
              <a:cs typeface="Arial"/>
            </a:endParaRPr>
          </a:p>
          <a:p>
            <a:r>
              <a:rPr lang="en-US" altLang="zh-CN" b="1" dirty="0"/>
              <a:t>Trade-off</a:t>
            </a:r>
            <a:r>
              <a:rPr lang="en-US" altLang="zh-CN" dirty="0"/>
              <a:t> between attack success rates and #attacked targeted users</a:t>
            </a:r>
            <a:endParaRPr lang="en-US" altLang="zh-CN" sz="2800" spc="-85" dirty="0">
              <a:cs typeface="Arial"/>
            </a:endParaRPr>
          </a:p>
          <a:p>
            <a:pPr lvl="1"/>
            <a:r>
              <a:rPr lang="en-US" altLang="zh-CN" sz="2000" dirty="0"/>
              <a:t>Higher threshold -&gt; higher success rates &amp; less attacked users</a:t>
            </a:r>
            <a:endParaRPr lang="en-US" altLang="zh-CN" sz="2000" spc="-85" dirty="0">
              <a:cs typeface="Arial"/>
            </a:endParaRPr>
          </a:p>
          <a:p>
            <a:endParaRPr lang="zh-CN" altLang="en-US" sz="2800" dirty="0"/>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spTree>
    <p:extLst>
      <p:ext uri="{BB962C8B-B14F-4D97-AF65-F5344CB8AC3E}">
        <p14:creationId xmlns:p14="http://schemas.microsoft.com/office/powerpoint/2010/main" val="1834649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lstStyle/>
          <a:p>
            <a:r>
              <a:rPr lang="en" altLang="zh-CN" dirty="0">
                <a:latin typeface="Arial" panose="020B0604020202020204" pitchFamily="34" charset="0"/>
                <a:cs typeface="Arial" panose="020B0604020202020204" pitchFamily="34" charset="0"/>
              </a:rPr>
              <a:t>Introduction</a:t>
            </a:r>
            <a:r>
              <a:rPr kumimoji="1" lang="zh-CN" altLang="en-US" dirty="0">
                <a:latin typeface="Arial" panose="020B0604020202020204" pitchFamily="34" charset="0"/>
                <a:cs typeface="Arial" panose="020B0604020202020204" pitchFamily="34" charset="0"/>
              </a:rPr>
              <a:t> </a:t>
            </a:r>
            <a:r>
              <a:rPr kumimoji="1" lang="en-US" altLang="zh-CN" dirty="0">
                <a:latin typeface="Arial" panose="020B0604020202020204" pitchFamily="34" charset="0"/>
                <a:cs typeface="Arial" panose="020B0604020202020204" pitchFamily="34" charset="0"/>
              </a:rPr>
              <a:t>——</a:t>
            </a:r>
            <a:r>
              <a:rPr kumimoji="1" lang="zh-CN" altLang="en-US" dirty="0">
                <a:latin typeface="Arial" panose="020B0604020202020204" pitchFamily="34" charset="0"/>
                <a:cs typeface="Arial" panose="020B0604020202020204" pitchFamily="34" charset="0"/>
              </a:rPr>
              <a:t> </a:t>
            </a:r>
            <a:r>
              <a:rPr kumimoji="1" lang="en" altLang="zh-CN" dirty="0">
                <a:latin typeface="Arial" panose="020B0604020202020204" pitchFamily="34" charset="0"/>
                <a:cs typeface="Arial" panose="020B0604020202020204" pitchFamily="34" charset="0"/>
              </a:rPr>
              <a:t>Information type in SON ( Public VS Private )</a:t>
            </a:r>
            <a:endParaRPr lang="en" altLang="zh-CN" dirty="0">
              <a:latin typeface="Arial" panose="020B0604020202020204" pitchFamily="34" charset="0"/>
              <a:cs typeface="Arial" panose="020B0604020202020204" pitchFamily="34" charset="0"/>
            </a:endParaRPr>
          </a:p>
        </p:txBody>
      </p:sp>
      <p:sp>
        <p:nvSpPr>
          <p:cNvPr id="5" name="内容占位符 4">
            <a:extLst>
              <a:ext uri="{FF2B5EF4-FFF2-40B4-BE49-F238E27FC236}">
                <a16:creationId xmlns:a16="http://schemas.microsoft.com/office/drawing/2014/main" id="{66DE3144-D514-4185-8770-49C78DC1CC32}"/>
              </a:ext>
            </a:extLst>
          </p:cNvPr>
          <p:cNvSpPr>
            <a:spLocks noGrp="1"/>
          </p:cNvSpPr>
          <p:nvPr>
            <p:ph idx="1"/>
          </p:nvPr>
        </p:nvSpPr>
        <p:spPr>
          <a:xfrm>
            <a:off x="1030142" y="1319215"/>
            <a:ext cx="9395619" cy="5019675"/>
          </a:xfrm>
        </p:spPr>
        <p:txBody>
          <a:bodyPr>
            <a:normAutofit fontScale="92500" lnSpcReduction="20000"/>
          </a:bodyPr>
          <a:lstStyle/>
          <a:p>
            <a:pPr marL="0" indent="0">
              <a:lnSpc>
                <a:spcPct val="150000"/>
              </a:lnSpc>
              <a:spcBef>
                <a:spcPts val="915"/>
              </a:spcBef>
              <a:buNone/>
            </a:pPr>
            <a:r>
              <a:rPr lang="en" altLang="zh-CN" sz="2800" b="1" dirty="0">
                <a:latin typeface="Arial" panose="020B0604020202020204" pitchFamily="34" charset="0"/>
                <a:cs typeface="Arial" panose="020B0604020202020204" pitchFamily="34" charset="0"/>
              </a:rPr>
              <a:t>Public information</a:t>
            </a:r>
          </a:p>
          <a:p>
            <a:pPr marL="152411" indent="0">
              <a:lnSpc>
                <a:spcPct val="150000"/>
              </a:lnSpc>
              <a:spcBef>
                <a:spcPts val="640"/>
              </a:spcBef>
              <a:buNone/>
            </a:pPr>
            <a:r>
              <a:rPr lang="en" altLang="zh-CN" sz="2200" dirty="0">
                <a:latin typeface="Arial" panose="020B0604020202020204" pitchFamily="34" charset="0"/>
                <a:cs typeface="Arial" panose="020B0604020202020204" pitchFamily="34" charset="0"/>
              </a:rPr>
              <a:t>Friends Lists</a:t>
            </a:r>
          </a:p>
          <a:p>
            <a:pPr marL="152411" indent="0">
              <a:lnSpc>
                <a:spcPct val="150000"/>
              </a:lnSpc>
              <a:spcBef>
                <a:spcPts val="660"/>
              </a:spcBef>
              <a:buNone/>
            </a:pPr>
            <a:r>
              <a:rPr lang="en" altLang="zh-CN" sz="2200" dirty="0">
                <a:latin typeface="Arial" panose="020B0604020202020204" pitchFamily="34" charset="0"/>
                <a:cs typeface="Arial" panose="020B0604020202020204" pitchFamily="34" charset="0"/>
              </a:rPr>
              <a:t>User behaviors</a:t>
            </a:r>
          </a:p>
          <a:p>
            <a:pPr marL="469911" indent="0">
              <a:lnSpc>
                <a:spcPct val="150000"/>
              </a:lnSpc>
              <a:spcBef>
                <a:spcPts val="459"/>
              </a:spcBef>
              <a:buNone/>
            </a:pPr>
            <a:r>
              <a:rPr lang="en" altLang="zh-CN" dirty="0">
                <a:latin typeface="Arial" panose="020B0604020202020204" pitchFamily="34" charset="0"/>
                <a:cs typeface="Arial" panose="020B0604020202020204" pitchFamily="34" charset="0"/>
              </a:rPr>
              <a:t>Like/share/review webpages and apps</a:t>
            </a:r>
          </a:p>
          <a:p>
            <a:pPr marL="152411" indent="0">
              <a:lnSpc>
                <a:spcPct val="150000"/>
              </a:lnSpc>
              <a:spcBef>
                <a:spcPts val="600"/>
              </a:spcBef>
              <a:buNone/>
            </a:pPr>
            <a:r>
              <a:rPr lang="en" altLang="zh-CN" sz="2200" dirty="0">
                <a:latin typeface="Arial" panose="020B0604020202020204" pitchFamily="34" charset="0"/>
                <a:cs typeface="Arial" panose="020B0604020202020204" pitchFamily="34" charset="0"/>
              </a:rPr>
              <a:t>Self-­‐reported attributes</a:t>
            </a:r>
          </a:p>
          <a:p>
            <a:pPr marL="469911" indent="0">
              <a:lnSpc>
                <a:spcPct val="150000"/>
              </a:lnSpc>
              <a:spcBef>
                <a:spcPts val="560"/>
              </a:spcBef>
              <a:buNone/>
            </a:pPr>
            <a:r>
              <a:rPr lang="en" altLang="zh-CN" dirty="0">
                <a:latin typeface="Arial" panose="020B0604020202020204" pitchFamily="34" charset="0"/>
                <a:cs typeface="Arial" panose="020B0604020202020204" pitchFamily="34" charset="0"/>
              </a:rPr>
              <a:t>Education, employment, location</a:t>
            </a:r>
          </a:p>
          <a:p>
            <a:pPr marL="698500">
              <a:lnSpc>
                <a:spcPct val="150000"/>
              </a:lnSpc>
              <a:spcBef>
                <a:spcPts val="560"/>
              </a:spcBef>
            </a:pPr>
            <a:endParaRPr lang="en" altLang="zh-CN" dirty="0">
              <a:latin typeface="Arial" panose="020B0604020202020204" pitchFamily="34" charset="0"/>
              <a:cs typeface="Arial" panose="020B0604020202020204" pitchFamily="34" charset="0"/>
            </a:endParaRPr>
          </a:p>
          <a:p>
            <a:pPr marL="0" indent="0">
              <a:lnSpc>
                <a:spcPct val="150000"/>
              </a:lnSpc>
              <a:spcBef>
                <a:spcPts val="600"/>
              </a:spcBef>
              <a:buNone/>
            </a:pPr>
            <a:r>
              <a:rPr lang="en" altLang="zh-CN" sz="2800" b="1" dirty="0">
                <a:latin typeface="Arial" panose="020B0604020202020204" pitchFamily="34" charset="0"/>
                <a:cs typeface="Arial" panose="020B0604020202020204" pitchFamily="34" charset="0"/>
              </a:rPr>
              <a:t>Private information</a:t>
            </a:r>
          </a:p>
          <a:p>
            <a:pPr marL="152411" marR="2166620" indent="0" algn="just">
              <a:lnSpc>
                <a:spcPct val="150000"/>
              </a:lnSpc>
              <a:spcBef>
                <a:spcPts val="30"/>
              </a:spcBef>
              <a:buNone/>
            </a:pPr>
            <a:r>
              <a:rPr lang="en" altLang="zh-CN" sz="2200" dirty="0">
                <a:latin typeface="Arial" panose="020B0604020202020204" pitchFamily="34" charset="0"/>
                <a:cs typeface="Arial" panose="020B0604020202020204" pitchFamily="34" charset="0"/>
              </a:rPr>
              <a:t>Personal interests  Sexual orientation  Drug usage</a:t>
            </a:r>
          </a:p>
          <a:p>
            <a:pPr marL="152411" indent="0" algn="just">
              <a:lnSpc>
                <a:spcPct val="150000"/>
              </a:lnSpc>
              <a:spcBef>
                <a:spcPts val="560"/>
              </a:spcBef>
              <a:buNone/>
            </a:pPr>
            <a:r>
              <a:rPr lang="en" altLang="zh-CN" sz="2200" dirty="0">
                <a:latin typeface="Arial" panose="020B0604020202020204" pitchFamily="34" charset="0"/>
                <a:cs typeface="Arial" panose="020B0604020202020204" pitchFamily="34" charset="0"/>
              </a:rPr>
              <a:t>Religious view</a:t>
            </a:r>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spTree>
    <p:extLst>
      <p:ext uri="{BB962C8B-B14F-4D97-AF65-F5344CB8AC3E}">
        <p14:creationId xmlns:p14="http://schemas.microsoft.com/office/powerpoint/2010/main" val="36934602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lstStyle/>
          <a:p>
            <a:r>
              <a:rPr lang="en-US" altLang="zh-CN" dirty="0"/>
              <a:t>Trade-off Result</a:t>
            </a:r>
            <a:endParaRPr lang="zh-CN" altLang="en-US" dirty="0"/>
          </a:p>
        </p:txBody>
      </p:sp>
      <p:sp>
        <p:nvSpPr>
          <p:cNvPr id="5" name="内容占位符 4">
            <a:extLst>
              <a:ext uri="{FF2B5EF4-FFF2-40B4-BE49-F238E27FC236}">
                <a16:creationId xmlns:a16="http://schemas.microsoft.com/office/drawing/2014/main" id="{66DE3144-D514-4185-8770-49C78DC1CC32}"/>
              </a:ext>
            </a:extLst>
          </p:cNvPr>
          <p:cNvSpPr>
            <a:spLocks noGrp="1"/>
          </p:cNvSpPr>
          <p:nvPr>
            <p:ph idx="1"/>
          </p:nvPr>
        </p:nvSpPr>
        <p:spPr/>
        <p:txBody>
          <a:bodyPr/>
          <a:lstStyle/>
          <a:p>
            <a:endParaRPr lang="zh-CN" altLang="en-US" dirty="0"/>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pic>
        <p:nvPicPr>
          <p:cNvPr id="6" name="图片 5">
            <a:extLst>
              <a:ext uri="{FF2B5EF4-FFF2-40B4-BE49-F238E27FC236}">
                <a16:creationId xmlns:a16="http://schemas.microsoft.com/office/drawing/2014/main" id="{138BE9BA-CE2A-447C-B300-8A608C12AEC3}"/>
              </a:ext>
            </a:extLst>
          </p:cNvPr>
          <p:cNvPicPr>
            <a:picLocks noChangeAspect="1"/>
          </p:cNvPicPr>
          <p:nvPr/>
        </p:nvPicPr>
        <p:blipFill>
          <a:blip r:embed="rId2"/>
          <a:stretch>
            <a:fillRect/>
          </a:stretch>
        </p:blipFill>
        <p:spPr>
          <a:xfrm>
            <a:off x="2961710" y="1414222"/>
            <a:ext cx="5836682" cy="3672608"/>
          </a:xfrm>
          <a:prstGeom prst="rect">
            <a:avLst/>
          </a:prstGeom>
        </p:spPr>
      </p:pic>
      <p:sp>
        <p:nvSpPr>
          <p:cNvPr id="8" name="文本框 7">
            <a:extLst>
              <a:ext uri="{FF2B5EF4-FFF2-40B4-BE49-F238E27FC236}">
                <a16:creationId xmlns:a16="http://schemas.microsoft.com/office/drawing/2014/main" id="{94742BF6-7ED2-4AAC-A240-90BF8A99D45D}"/>
              </a:ext>
            </a:extLst>
          </p:cNvPr>
          <p:cNvSpPr txBox="1"/>
          <p:nvPr/>
        </p:nvSpPr>
        <p:spPr>
          <a:xfrm>
            <a:off x="3609575" y="5180492"/>
            <a:ext cx="6097280" cy="707886"/>
          </a:xfrm>
          <a:prstGeom prst="rect">
            <a:avLst/>
          </a:prstGeom>
          <a:noFill/>
        </p:spPr>
        <p:txBody>
          <a:bodyPr wrap="square">
            <a:spAutoFit/>
          </a:bodyPr>
          <a:lstStyle/>
          <a:p>
            <a:r>
              <a:rPr lang="en-US" altLang="zh-CN" sz="2000" dirty="0"/>
              <a:t>Success rates can be significantly improved when selectively attacking half of targeted users </a:t>
            </a:r>
            <a:endParaRPr lang="zh-CN" altLang="en-US" sz="2000" dirty="0"/>
          </a:p>
        </p:txBody>
      </p:sp>
    </p:spTree>
    <p:extLst>
      <p:ext uri="{BB962C8B-B14F-4D97-AF65-F5344CB8AC3E}">
        <p14:creationId xmlns:p14="http://schemas.microsoft.com/office/powerpoint/2010/main" val="16677257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lstStyle/>
          <a:p>
            <a:r>
              <a:rPr lang="en-US" altLang="zh-CN" dirty="0"/>
              <a:t>Key Contributions</a:t>
            </a:r>
            <a:endParaRPr lang="zh-CN" altLang="en-US" dirty="0"/>
          </a:p>
        </p:txBody>
      </p:sp>
      <p:sp>
        <p:nvSpPr>
          <p:cNvPr id="5" name="内容占位符 4">
            <a:extLst>
              <a:ext uri="{FF2B5EF4-FFF2-40B4-BE49-F238E27FC236}">
                <a16:creationId xmlns:a16="http://schemas.microsoft.com/office/drawing/2014/main" id="{66DE3144-D514-4185-8770-49C78DC1CC32}"/>
              </a:ext>
            </a:extLst>
          </p:cNvPr>
          <p:cNvSpPr>
            <a:spLocks noGrp="1"/>
          </p:cNvSpPr>
          <p:nvPr>
            <p:ph idx="1"/>
          </p:nvPr>
        </p:nvSpPr>
        <p:spPr/>
        <p:txBody>
          <a:bodyPr>
            <a:normAutofit lnSpcReduction="10000"/>
          </a:bodyPr>
          <a:lstStyle/>
          <a:p>
            <a:r>
              <a:rPr lang="en-US" altLang="zh-CN" b="1" dirty="0"/>
              <a:t>Proposed a novel method to perform attribute inference attacks considering both social friends and user behaviors, which is more effective than previous methods.</a:t>
            </a:r>
          </a:p>
          <a:p>
            <a:endParaRPr lang="en-US" altLang="zh-CN" dirty="0"/>
          </a:p>
          <a:p>
            <a:r>
              <a:rPr lang="en-US" altLang="zh-CN" dirty="0"/>
              <a:t>Proposed a SBA network model to integrate social structures, user behaviors and user attributes.</a:t>
            </a:r>
          </a:p>
          <a:p>
            <a:endParaRPr lang="en-US" altLang="zh-CN" dirty="0"/>
          </a:p>
          <a:p>
            <a:r>
              <a:rPr lang="en-US" altLang="zh-CN" dirty="0"/>
              <a:t>Designed the VIAL algorithm under SBA model to perform attribute inference.</a:t>
            </a:r>
          </a:p>
          <a:p>
            <a:endParaRPr lang="en-US" altLang="zh-CN" dirty="0"/>
          </a:p>
          <a:p>
            <a:r>
              <a:rPr lang="en-US" altLang="zh-CN" dirty="0"/>
              <a:t>Demonstrated the effectiveness of VIAL both theoretically and empirically. Convergence of the algorithm is proved and the importance of backtracking is demonstrated.</a:t>
            </a:r>
          </a:p>
          <a:p>
            <a:endParaRPr lang="en-US" altLang="zh-CN" dirty="0"/>
          </a:p>
          <a:p>
            <a:r>
              <a:rPr lang="en-US" altLang="zh-CN" dirty="0"/>
              <a:t>Demonstrated other factors that affect the algorithm’s performance such as number of target users’ reviewed items and utilization of confidence estimation.</a:t>
            </a:r>
          </a:p>
          <a:p>
            <a:endParaRPr lang="en-US" altLang="zh-CN" dirty="0"/>
          </a:p>
          <a:p>
            <a:endParaRPr lang="en-US" altLang="zh-CN" dirty="0"/>
          </a:p>
          <a:p>
            <a:endParaRPr lang="en-US" altLang="zh-CN" dirty="0"/>
          </a:p>
          <a:p>
            <a:endParaRPr lang="zh-CN" altLang="en-US" dirty="0"/>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spTree>
    <p:extLst>
      <p:ext uri="{BB962C8B-B14F-4D97-AF65-F5344CB8AC3E}">
        <p14:creationId xmlns:p14="http://schemas.microsoft.com/office/powerpoint/2010/main" val="11678505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lstStyle/>
          <a:p>
            <a:r>
              <a:rPr lang="en-US" altLang="zh-CN" dirty="0"/>
              <a:t>Weaknesses and future work</a:t>
            </a:r>
            <a:endParaRPr lang="zh-CN" altLang="en-US" dirty="0"/>
          </a:p>
        </p:txBody>
      </p:sp>
      <p:sp>
        <p:nvSpPr>
          <p:cNvPr id="5" name="内容占位符 4">
            <a:extLst>
              <a:ext uri="{FF2B5EF4-FFF2-40B4-BE49-F238E27FC236}">
                <a16:creationId xmlns:a16="http://schemas.microsoft.com/office/drawing/2014/main" id="{66DE3144-D514-4185-8770-49C78DC1CC32}"/>
              </a:ext>
            </a:extLst>
          </p:cNvPr>
          <p:cNvSpPr>
            <a:spLocks noGrp="1"/>
          </p:cNvSpPr>
          <p:nvPr>
            <p:ph idx="1"/>
          </p:nvPr>
        </p:nvSpPr>
        <p:spPr/>
        <p:txBody>
          <a:bodyPr/>
          <a:lstStyle/>
          <a:p>
            <a:endParaRPr lang="en-US" altLang="zh-CN" dirty="0"/>
          </a:p>
          <a:p>
            <a:r>
              <a:rPr lang="en-US" altLang="zh-CN" dirty="0"/>
              <a:t>For the algorithm</a:t>
            </a:r>
          </a:p>
          <a:p>
            <a:pPr lvl="1"/>
            <a:r>
              <a:rPr lang="en-US" altLang="zh-CN" dirty="0"/>
              <a:t>The effectiveness of the algorithm is based on the assumption that users’ online public information truly reflects who they are and how they behave, which is often not the case in real-life scenario.</a:t>
            </a:r>
          </a:p>
          <a:p>
            <a:pPr lvl="1"/>
            <a:r>
              <a:rPr lang="en-US" altLang="zh-CN" dirty="0"/>
              <a:t>The authors mentioned that weights in the matrix M could be learned using machine learning approaches to further improve the attack performance. However, weight training could be time-costing and not scalable to a huge online social network.</a:t>
            </a:r>
          </a:p>
          <a:p>
            <a:pPr lvl="1"/>
            <a:endParaRPr lang="en-US" altLang="zh-CN" dirty="0"/>
          </a:p>
          <a:p>
            <a:r>
              <a:rPr lang="en-US" altLang="zh-CN" dirty="0"/>
              <a:t>For evaluation</a:t>
            </a:r>
          </a:p>
          <a:p>
            <a:pPr lvl="1"/>
            <a:r>
              <a:rPr lang="en-US" altLang="zh-CN" dirty="0"/>
              <a:t>The authors only integrated top-K common attribute values shared by users into the SBA network. </a:t>
            </a:r>
            <a:r>
              <a:rPr lang="en-US" altLang="zh-CN" b="1" dirty="0"/>
              <a:t>However</a:t>
            </a:r>
            <a:r>
              <a:rPr lang="en-US" altLang="zh-CN" dirty="0"/>
              <a:t>, they also observed that most attribute values are owned by a small number of users. Their experiments inevitably miss the uncommon attributes of target users. 	</a:t>
            </a:r>
          </a:p>
          <a:p>
            <a:pPr lvl="1"/>
            <a:endParaRPr lang="en-US" altLang="zh-CN" dirty="0"/>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spTree>
    <p:extLst>
      <p:ext uri="{BB962C8B-B14F-4D97-AF65-F5344CB8AC3E}">
        <p14:creationId xmlns:p14="http://schemas.microsoft.com/office/powerpoint/2010/main" val="3055964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lstStyle/>
          <a:p>
            <a:r>
              <a:rPr lang="en-US" altLang="zh-CN" dirty="0"/>
              <a:t>Weaknesses and future work</a:t>
            </a:r>
            <a:endParaRPr lang="zh-CN" altLang="en-US" dirty="0"/>
          </a:p>
        </p:txBody>
      </p:sp>
      <p:sp>
        <p:nvSpPr>
          <p:cNvPr id="5" name="内容占位符 4">
            <a:extLst>
              <a:ext uri="{FF2B5EF4-FFF2-40B4-BE49-F238E27FC236}">
                <a16:creationId xmlns:a16="http://schemas.microsoft.com/office/drawing/2014/main" id="{66DE3144-D514-4185-8770-49C78DC1CC32}"/>
              </a:ext>
            </a:extLst>
          </p:cNvPr>
          <p:cNvSpPr>
            <a:spLocks noGrp="1"/>
          </p:cNvSpPr>
          <p:nvPr>
            <p:ph idx="1"/>
          </p:nvPr>
        </p:nvSpPr>
        <p:spPr/>
        <p:txBody>
          <a:bodyPr/>
          <a:lstStyle/>
          <a:p>
            <a:endParaRPr lang="en-US" altLang="zh-CN" dirty="0"/>
          </a:p>
          <a:p>
            <a:r>
              <a:rPr lang="en-US" altLang="zh-CN" dirty="0"/>
              <a:t>For evaluation</a:t>
            </a:r>
          </a:p>
          <a:p>
            <a:pPr lvl="1"/>
            <a:r>
              <a:rPr lang="en-US" altLang="zh-CN" dirty="0"/>
              <a:t>The authors observed that LG-B-I and LG-B-II achieve very close performances, which indicates that the rating scores carry little information about user attributes. </a:t>
            </a:r>
            <a:r>
              <a:rPr lang="en-US" altLang="zh-CN" b="1" dirty="0"/>
              <a:t>This is not convincing enough </a:t>
            </a:r>
            <a:r>
              <a:rPr lang="en-US" altLang="zh-CN" dirty="0"/>
              <a:t>in that rating scores may only have little effect on performances in the logistics regression model.</a:t>
            </a:r>
          </a:p>
          <a:p>
            <a:pPr lvl="1"/>
            <a:endParaRPr lang="en-US" altLang="zh-CN" dirty="0"/>
          </a:p>
          <a:p>
            <a:pPr lvl="1"/>
            <a:endParaRPr lang="zh-CN" altLang="en-US" dirty="0"/>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spTree>
    <p:extLst>
      <p:ext uri="{BB962C8B-B14F-4D97-AF65-F5344CB8AC3E}">
        <p14:creationId xmlns:p14="http://schemas.microsoft.com/office/powerpoint/2010/main" val="3872096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normAutofit/>
          </a:bodyPr>
          <a:lstStyle/>
          <a:p>
            <a:r>
              <a:rPr lang="en" altLang="zh-CN" dirty="0">
                <a:latin typeface="Arial" panose="020B0604020202020204" pitchFamily="34" charset="0"/>
                <a:cs typeface="Arial" panose="020B0604020202020204" pitchFamily="34" charset="0"/>
              </a:rPr>
              <a:t>Introduction</a:t>
            </a:r>
            <a:r>
              <a:rPr kumimoji="1" lang="zh-CN" altLang="en-US" dirty="0">
                <a:latin typeface="Arial" panose="020B0604020202020204" pitchFamily="34" charset="0"/>
                <a:cs typeface="Arial" panose="020B0604020202020204" pitchFamily="34" charset="0"/>
              </a:rPr>
              <a:t> </a:t>
            </a:r>
            <a:r>
              <a:rPr kumimoji="1" lang="en-US" altLang="zh-CN" dirty="0">
                <a:latin typeface="Arial" panose="020B0604020202020204" pitchFamily="34" charset="0"/>
                <a:cs typeface="Arial" panose="020B0604020202020204" pitchFamily="34" charset="0"/>
              </a:rPr>
              <a:t>——</a:t>
            </a:r>
            <a:r>
              <a:rPr kumimoji="1" lang="zh-CN" altLang="en-US" dirty="0">
                <a:latin typeface="Arial" panose="020B0604020202020204" pitchFamily="34" charset="0"/>
                <a:cs typeface="Arial" panose="020B0604020202020204" pitchFamily="34" charset="0"/>
              </a:rPr>
              <a:t> </a:t>
            </a:r>
            <a:r>
              <a:rPr lang="en" altLang="zh-CN" dirty="0"/>
              <a:t>Attribute Inference Attacks</a:t>
            </a:r>
            <a:endParaRPr lang="zh-CN" altLang="en-US" dirty="0"/>
          </a:p>
        </p:txBody>
      </p:sp>
      <p:sp>
        <p:nvSpPr>
          <p:cNvPr id="5" name="内容占位符 4">
            <a:extLst>
              <a:ext uri="{FF2B5EF4-FFF2-40B4-BE49-F238E27FC236}">
                <a16:creationId xmlns:a16="http://schemas.microsoft.com/office/drawing/2014/main" id="{66DE3144-D514-4185-8770-49C78DC1CC32}"/>
              </a:ext>
            </a:extLst>
          </p:cNvPr>
          <p:cNvSpPr>
            <a:spLocks noGrp="1"/>
          </p:cNvSpPr>
          <p:nvPr>
            <p:ph idx="1"/>
          </p:nvPr>
        </p:nvSpPr>
        <p:spPr>
          <a:xfrm>
            <a:off x="669924" y="1992817"/>
            <a:ext cx="9291761" cy="2041092"/>
          </a:xfrm>
        </p:spPr>
        <p:txBody>
          <a:bodyPr>
            <a:normAutofit/>
          </a:bodyPr>
          <a:lstStyle/>
          <a:p>
            <a:pPr marL="12700">
              <a:lnSpc>
                <a:spcPct val="100000"/>
              </a:lnSpc>
              <a:spcBef>
                <a:spcPts val="100"/>
              </a:spcBef>
            </a:pPr>
            <a:r>
              <a:rPr lang="zh-CN" altLang="en-US" sz="2800" spc="-155" dirty="0">
                <a:cs typeface="Arial"/>
              </a:rPr>
              <a:t> </a:t>
            </a:r>
            <a:r>
              <a:rPr lang="en" altLang="zh-CN" sz="2800" spc="-155" dirty="0">
                <a:cs typeface="Arial"/>
              </a:rPr>
              <a:t>Given </a:t>
            </a:r>
            <a:r>
              <a:rPr lang="en" altLang="zh-CN" sz="2800" spc="-75" dirty="0">
                <a:cs typeface="Arial"/>
              </a:rPr>
              <a:t>public </a:t>
            </a:r>
            <a:r>
              <a:rPr lang="en" altLang="zh-CN" sz="2800" spc="-50" dirty="0">
                <a:cs typeface="Arial"/>
              </a:rPr>
              <a:t>information </a:t>
            </a:r>
            <a:r>
              <a:rPr lang="en" altLang="zh-CN" sz="2800" spc="5" dirty="0">
                <a:cs typeface="Arial"/>
              </a:rPr>
              <a:t>of </a:t>
            </a:r>
            <a:r>
              <a:rPr lang="en" altLang="zh-CN" sz="2800" spc="-170" dirty="0">
                <a:cs typeface="Arial"/>
              </a:rPr>
              <a:t>some</a:t>
            </a:r>
            <a:r>
              <a:rPr lang="en" altLang="zh-CN" sz="2800" spc="-455" dirty="0">
                <a:cs typeface="Arial"/>
              </a:rPr>
              <a:t> </a:t>
            </a:r>
            <a:r>
              <a:rPr lang="zh-CN" altLang="en-US" sz="2800" spc="-455" dirty="0">
                <a:cs typeface="Arial"/>
              </a:rPr>
              <a:t> </a:t>
            </a:r>
            <a:r>
              <a:rPr lang="en" altLang="zh-CN" sz="2800" spc="-155" dirty="0">
                <a:cs typeface="Arial"/>
              </a:rPr>
              <a:t>users</a:t>
            </a:r>
            <a:endParaRPr lang="en" altLang="zh-CN" sz="2800" dirty="0">
              <a:cs typeface="Arial"/>
            </a:endParaRPr>
          </a:p>
          <a:p>
            <a:pPr>
              <a:lnSpc>
                <a:spcPct val="100000"/>
              </a:lnSpc>
              <a:spcBef>
                <a:spcPts val="25"/>
              </a:spcBef>
            </a:pPr>
            <a:endParaRPr lang="en" altLang="zh-CN" sz="2800" dirty="0">
              <a:cs typeface="Arial"/>
            </a:endParaRPr>
          </a:p>
          <a:p>
            <a:pPr marL="12700">
              <a:lnSpc>
                <a:spcPct val="100000"/>
              </a:lnSpc>
            </a:pPr>
            <a:r>
              <a:rPr lang="zh-CN" altLang="en-US" sz="2800" spc="-50" dirty="0">
                <a:cs typeface="Arial"/>
              </a:rPr>
              <a:t> </a:t>
            </a:r>
            <a:r>
              <a:rPr lang="en" altLang="zh-CN" sz="2800" spc="-50" dirty="0">
                <a:cs typeface="Arial"/>
              </a:rPr>
              <a:t>Infer </a:t>
            </a:r>
            <a:r>
              <a:rPr lang="en" altLang="zh-CN" sz="2800" spc="-65" dirty="0">
                <a:cs typeface="Arial"/>
              </a:rPr>
              <a:t>private </a:t>
            </a:r>
            <a:r>
              <a:rPr lang="en" altLang="zh-CN" sz="2800" spc="-45" dirty="0">
                <a:cs typeface="Arial"/>
              </a:rPr>
              <a:t>attributes </a:t>
            </a:r>
            <a:r>
              <a:rPr lang="en" altLang="zh-CN" sz="2800" spc="5" dirty="0">
                <a:cs typeface="Arial"/>
              </a:rPr>
              <a:t>of</a:t>
            </a:r>
            <a:r>
              <a:rPr lang="en" altLang="zh-CN" sz="2800" spc="-580" dirty="0">
                <a:cs typeface="Arial"/>
              </a:rPr>
              <a:t> </a:t>
            </a:r>
            <a:r>
              <a:rPr lang="en" altLang="zh-CN" sz="2800" spc="-170" dirty="0">
                <a:cs typeface="Arial"/>
              </a:rPr>
              <a:t>some </a:t>
            </a:r>
            <a:r>
              <a:rPr lang="en" altLang="zh-CN" sz="2800" spc="-60" dirty="0">
                <a:cs typeface="Arial"/>
              </a:rPr>
              <a:t>target </a:t>
            </a:r>
            <a:r>
              <a:rPr lang="en" altLang="zh-CN" sz="2800" spc="-155" dirty="0">
                <a:cs typeface="Arial"/>
              </a:rPr>
              <a:t>users</a:t>
            </a:r>
            <a:endParaRPr lang="en" altLang="zh-CN" sz="2800" dirty="0">
              <a:cs typeface="Arial"/>
            </a:endParaRPr>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spTree>
    <p:extLst>
      <p:ext uri="{BB962C8B-B14F-4D97-AF65-F5344CB8AC3E}">
        <p14:creationId xmlns:p14="http://schemas.microsoft.com/office/powerpoint/2010/main" val="3231149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normAutofit/>
          </a:bodyPr>
          <a:lstStyle/>
          <a:p>
            <a:r>
              <a:rPr lang="en" altLang="zh-CN" dirty="0">
                <a:latin typeface="Arial" panose="020B0604020202020204" pitchFamily="34" charset="0"/>
                <a:cs typeface="Arial" panose="020B0604020202020204" pitchFamily="34" charset="0"/>
              </a:rPr>
              <a:t>Introduction</a:t>
            </a:r>
            <a:r>
              <a:rPr kumimoji="1" lang="zh-CN" altLang="en-US" dirty="0">
                <a:latin typeface="Arial" panose="020B0604020202020204" pitchFamily="34" charset="0"/>
                <a:cs typeface="Arial" panose="020B0604020202020204" pitchFamily="34" charset="0"/>
              </a:rPr>
              <a:t> </a:t>
            </a:r>
            <a:r>
              <a:rPr kumimoji="1" lang="en-US" altLang="zh-CN" dirty="0">
                <a:latin typeface="Arial" panose="020B0604020202020204" pitchFamily="34" charset="0"/>
                <a:cs typeface="Arial" panose="020B0604020202020204" pitchFamily="34" charset="0"/>
              </a:rPr>
              <a:t>——</a:t>
            </a:r>
            <a:r>
              <a:rPr kumimoji="1" lang="zh-CN" altLang="en-US" dirty="0">
                <a:latin typeface="Arial" panose="020B0604020202020204" pitchFamily="34" charset="0"/>
                <a:cs typeface="Arial" panose="020B0604020202020204" pitchFamily="34" charset="0"/>
              </a:rPr>
              <a:t> </a:t>
            </a:r>
            <a:r>
              <a:rPr lang="en" altLang="zh-CN" dirty="0">
                <a:latin typeface="Arial" panose="020B0604020202020204" pitchFamily="34" charset="0"/>
                <a:cs typeface="Arial" panose="020B0604020202020204" pitchFamily="34" charset="0"/>
              </a:rPr>
              <a:t>Existing Attribute Inference Attacks</a:t>
            </a:r>
            <a:endParaRPr lang="zh-CN" altLang="en-US" dirty="0"/>
          </a:p>
        </p:txBody>
      </p:sp>
      <p:sp>
        <p:nvSpPr>
          <p:cNvPr id="5" name="内容占位符 4">
            <a:extLst>
              <a:ext uri="{FF2B5EF4-FFF2-40B4-BE49-F238E27FC236}">
                <a16:creationId xmlns:a16="http://schemas.microsoft.com/office/drawing/2014/main" id="{66DE3144-D514-4185-8770-49C78DC1CC32}"/>
              </a:ext>
            </a:extLst>
          </p:cNvPr>
          <p:cNvSpPr>
            <a:spLocks noGrp="1"/>
          </p:cNvSpPr>
          <p:nvPr>
            <p:ph idx="1"/>
          </p:nvPr>
        </p:nvSpPr>
        <p:spPr>
          <a:xfrm>
            <a:off x="669924" y="1838324"/>
            <a:ext cx="9291761" cy="5019675"/>
          </a:xfrm>
        </p:spPr>
        <p:txBody>
          <a:bodyPr>
            <a:normAutofit/>
          </a:bodyPr>
          <a:lstStyle/>
          <a:p>
            <a:pPr marL="12700">
              <a:lnSpc>
                <a:spcPct val="100000"/>
              </a:lnSpc>
              <a:spcBef>
                <a:spcPts val="100"/>
              </a:spcBef>
            </a:pPr>
            <a:r>
              <a:rPr lang="en" altLang="zh-CN" sz="2800" b="1" spc="-114" dirty="0">
                <a:latin typeface="Arial" panose="020B0604020202020204" pitchFamily="34" charset="0"/>
                <a:cs typeface="Arial" panose="020B0604020202020204" pitchFamily="34" charset="0"/>
              </a:rPr>
              <a:t>Friend </a:t>
            </a:r>
            <a:r>
              <a:rPr lang="en" altLang="zh-CN" sz="2800" b="1" spc="-145" dirty="0">
                <a:latin typeface="Arial" panose="020B0604020202020204" pitchFamily="34" charset="0"/>
                <a:cs typeface="Arial" panose="020B0604020202020204" pitchFamily="34" charset="0"/>
              </a:rPr>
              <a:t>based</a:t>
            </a:r>
            <a:r>
              <a:rPr lang="en" altLang="zh-CN" sz="2800" spc="-145" dirty="0">
                <a:latin typeface="Arial" panose="020B0604020202020204" pitchFamily="34" charset="0"/>
                <a:cs typeface="Arial" panose="020B0604020202020204" pitchFamily="34" charset="0"/>
              </a:rPr>
              <a:t>: </a:t>
            </a:r>
            <a:r>
              <a:rPr lang="en" altLang="zh-CN" sz="2800" i="1" spc="-130" dirty="0">
                <a:latin typeface="Arial" panose="020B0604020202020204" pitchFamily="34" charset="0"/>
                <a:cs typeface="Arial" panose="020B0604020202020204" pitchFamily="34" charset="0"/>
              </a:rPr>
              <a:t>you </a:t>
            </a:r>
            <a:r>
              <a:rPr lang="en" altLang="zh-CN" sz="2800" i="1" spc="-105" dirty="0">
                <a:latin typeface="Arial" panose="020B0604020202020204" pitchFamily="34" charset="0"/>
                <a:cs typeface="Arial" panose="020B0604020202020204" pitchFamily="34" charset="0"/>
              </a:rPr>
              <a:t>are who </a:t>
            </a:r>
            <a:r>
              <a:rPr lang="en" altLang="zh-CN" sz="2800" i="1" spc="-130" dirty="0">
                <a:latin typeface="Arial" panose="020B0604020202020204" pitchFamily="34" charset="0"/>
                <a:cs typeface="Arial" panose="020B0604020202020204" pitchFamily="34" charset="0"/>
              </a:rPr>
              <a:t>you</a:t>
            </a:r>
            <a:r>
              <a:rPr lang="en" altLang="zh-CN" sz="2800" i="1" spc="-225" dirty="0">
                <a:latin typeface="Arial" panose="020B0604020202020204" pitchFamily="34" charset="0"/>
                <a:cs typeface="Arial" panose="020B0604020202020204" pitchFamily="34" charset="0"/>
              </a:rPr>
              <a:t> </a:t>
            </a:r>
            <a:r>
              <a:rPr lang="en" altLang="zh-CN" sz="2800" i="1" spc="-114" dirty="0">
                <a:latin typeface="Arial" panose="020B0604020202020204" pitchFamily="34" charset="0"/>
                <a:cs typeface="Arial" panose="020B0604020202020204" pitchFamily="34" charset="0"/>
              </a:rPr>
              <a:t>know</a:t>
            </a:r>
            <a:endParaRPr lang="en" altLang="zh-CN" sz="2800" dirty="0">
              <a:latin typeface="Arial" panose="020B0604020202020204" pitchFamily="34" charset="0"/>
              <a:cs typeface="Arial" panose="020B0604020202020204" pitchFamily="34" charset="0"/>
            </a:endParaRPr>
          </a:p>
          <a:p>
            <a:pPr>
              <a:lnSpc>
                <a:spcPct val="100000"/>
              </a:lnSpc>
              <a:spcBef>
                <a:spcPts val="25"/>
              </a:spcBef>
            </a:pPr>
            <a:endParaRPr lang="en" altLang="zh-CN" sz="2800" dirty="0">
              <a:latin typeface="Arial" panose="020B0604020202020204" pitchFamily="34" charset="0"/>
              <a:cs typeface="Arial" panose="020B0604020202020204" pitchFamily="34" charset="0"/>
            </a:endParaRPr>
          </a:p>
          <a:p>
            <a:pPr marL="12700">
              <a:lnSpc>
                <a:spcPct val="100000"/>
              </a:lnSpc>
            </a:pPr>
            <a:r>
              <a:rPr lang="en" altLang="zh-CN" sz="2800" b="1" spc="-125" dirty="0">
                <a:latin typeface="Arial" panose="020B0604020202020204" pitchFamily="34" charset="0"/>
                <a:cs typeface="Arial" panose="020B0604020202020204" pitchFamily="34" charset="0"/>
              </a:rPr>
              <a:t>Behavior </a:t>
            </a:r>
            <a:r>
              <a:rPr lang="en" altLang="zh-CN" sz="2800" b="1" spc="-150" dirty="0">
                <a:latin typeface="Arial" panose="020B0604020202020204" pitchFamily="34" charset="0"/>
                <a:cs typeface="Arial" panose="020B0604020202020204" pitchFamily="34" charset="0"/>
              </a:rPr>
              <a:t>based</a:t>
            </a:r>
            <a:r>
              <a:rPr lang="en" altLang="zh-CN" sz="2800" spc="-150" dirty="0">
                <a:latin typeface="Arial" panose="020B0604020202020204" pitchFamily="34" charset="0"/>
                <a:cs typeface="Arial" panose="020B0604020202020204" pitchFamily="34" charset="0"/>
              </a:rPr>
              <a:t>: </a:t>
            </a:r>
            <a:r>
              <a:rPr lang="en" altLang="zh-CN" sz="2800" i="1" spc="-130" dirty="0">
                <a:latin typeface="Arial" panose="020B0604020202020204" pitchFamily="34" charset="0"/>
                <a:cs typeface="Arial" panose="020B0604020202020204" pitchFamily="34" charset="0"/>
              </a:rPr>
              <a:t>you </a:t>
            </a:r>
            <a:r>
              <a:rPr lang="en" altLang="zh-CN" sz="2800" i="1" spc="-105" dirty="0">
                <a:latin typeface="Arial" panose="020B0604020202020204" pitchFamily="34" charset="0"/>
                <a:cs typeface="Arial" panose="020B0604020202020204" pitchFamily="34" charset="0"/>
              </a:rPr>
              <a:t>are </a:t>
            </a:r>
            <a:r>
              <a:rPr lang="en" altLang="zh-CN" sz="2800" i="1" spc="-114" dirty="0">
                <a:latin typeface="Arial" panose="020B0604020202020204" pitchFamily="34" charset="0"/>
                <a:cs typeface="Arial" panose="020B0604020202020204" pitchFamily="34" charset="0"/>
              </a:rPr>
              <a:t>how </a:t>
            </a:r>
            <a:r>
              <a:rPr lang="en" altLang="zh-CN" sz="2800" i="1" spc="-130" dirty="0">
                <a:latin typeface="Arial" panose="020B0604020202020204" pitchFamily="34" charset="0"/>
                <a:cs typeface="Arial" panose="020B0604020202020204" pitchFamily="34" charset="0"/>
              </a:rPr>
              <a:t>you</a:t>
            </a:r>
            <a:r>
              <a:rPr lang="en" altLang="zh-CN" sz="2800" i="1" spc="-275" dirty="0">
                <a:latin typeface="Arial" panose="020B0604020202020204" pitchFamily="34" charset="0"/>
                <a:cs typeface="Arial" panose="020B0604020202020204" pitchFamily="34" charset="0"/>
              </a:rPr>
              <a:t> </a:t>
            </a:r>
            <a:r>
              <a:rPr lang="en" altLang="zh-CN" sz="2800" i="1" spc="-195" dirty="0">
                <a:latin typeface="Arial" panose="020B0604020202020204" pitchFamily="34" charset="0"/>
                <a:cs typeface="Arial" panose="020B0604020202020204" pitchFamily="34" charset="0"/>
              </a:rPr>
              <a:t>behave</a:t>
            </a:r>
            <a:endParaRPr lang="en" altLang="zh-CN" sz="2800" dirty="0">
              <a:latin typeface="Arial" panose="020B0604020202020204" pitchFamily="34" charset="0"/>
              <a:cs typeface="Arial" panose="020B0604020202020204" pitchFamily="34" charset="0"/>
            </a:endParaRPr>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spTree>
    <p:extLst>
      <p:ext uri="{BB962C8B-B14F-4D97-AF65-F5344CB8AC3E}">
        <p14:creationId xmlns:p14="http://schemas.microsoft.com/office/powerpoint/2010/main" val="4092855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normAutofit/>
          </a:bodyPr>
          <a:lstStyle/>
          <a:p>
            <a:r>
              <a:rPr lang="en" altLang="zh-CN" dirty="0">
                <a:latin typeface="Arial" panose="020B0604020202020204" pitchFamily="34" charset="0"/>
                <a:cs typeface="Arial" panose="020B0604020202020204" pitchFamily="34" charset="0"/>
              </a:rPr>
              <a:t>Introduction</a:t>
            </a:r>
            <a:r>
              <a:rPr kumimoji="1" lang="zh-CN" altLang="en-US" dirty="0">
                <a:latin typeface="Arial" panose="020B0604020202020204" pitchFamily="34" charset="0"/>
                <a:cs typeface="Arial" panose="020B0604020202020204" pitchFamily="34" charset="0"/>
              </a:rPr>
              <a:t> </a:t>
            </a:r>
            <a:r>
              <a:rPr kumimoji="1" lang="en-US" altLang="zh-CN" dirty="0">
                <a:latin typeface="Arial" panose="020B0604020202020204" pitchFamily="34" charset="0"/>
                <a:cs typeface="Arial" panose="020B0604020202020204" pitchFamily="34" charset="0"/>
              </a:rPr>
              <a:t>——</a:t>
            </a:r>
            <a:r>
              <a:rPr kumimoji="1"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The big problem of the paper</a:t>
            </a:r>
            <a:endParaRPr lang="zh-CN" altLang="en-US" dirty="0"/>
          </a:p>
        </p:txBody>
      </p:sp>
      <p:sp>
        <p:nvSpPr>
          <p:cNvPr id="5" name="内容占位符 4">
            <a:extLst>
              <a:ext uri="{FF2B5EF4-FFF2-40B4-BE49-F238E27FC236}">
                <a16:creationId xmlns:a16="http://schemas.microsoft.com/office/drawing/2014/main" id="{66DE3144-D514-4185-8770-49C78DC1CC32}"/>
              </a:ext>
            </a:extLst>
          </p:cNvPr>
          <p:cNvSpPr>
            <a:spLocks noGrp="1"/>
          </p:cNvSpPr>
          <p:nvPr>
            <p:ph idx="1"/>
          </p:nvPr>
        </p:nvSpPr>
        <p:spPr>
          <a:xfrm>
            <a:off x="669924" y="2131655"/>
            <a:ext cx="9291761" cy="3682276"/>
          </a:xfrm>
        </p:spPr>
        <p:txBody>
          <a:bodyPr>
            <a:normAutofit/>
          </a:bodyPr>
          <a:lstStyle/>
          <a:p>
            <a:r>
              <a:rPr lang="zh-CN" altLang="en-US" sz="2800" dirty="0">
                <a:latin typeface="Arial" panose="020B0604020202020204" pitchFamily="34" charset="0"/>
                <a:cs typeface="Arial" panose="020B0604020202020204" pitchFamily="34" charset="0"/>
              </a:rPr>
              <a:t> </a:t>
            </a:r>
            <a:r>
              <a:rPr lang="en" altLang="zh-CN" sz="2800" dirty="0">
                <a:latin typeface="Arial" panose="020B0604020202020204" pitchFamily="34" charset="0"/>
                <a:cs typeface="Arial" panose="020B0604020202020204" pitchFamily="34" charset="0"/>
              </a:rPr>
              <a:t>Attacks leverage either the user’s friends or the user’s behavior achieve </a:t>
            </a:r>
            <a:r>
              <a:rPr lang="en" altLang="zh-CN" sz="2800" dirty="0">
                <a:solidFill>
                  <a:srgbClr val="FF0000"/>
                </a:solidFill>
                <a:latin typeface="Arial" panose="020B0604020202020204" pitchFamily="34" charset="0"/>
                <a:cs typeface="Arial" panose="020B0604020202020204" pitchFamily="34" charset="0"/>
              </a:rPr>
              <a:t>limited success rates</a:t>
            </a:r>
            <a:r>
              <a:rPr lang="en" altLang="zh-CN" sz="2800" dirty="0">
                <a:latin typeface="Arial" panose="020B0604020202020204" pitchFamily="34" charset="0"/>
                <a:cs typeface="Arial" panose="020B0604020202020204" pitchFamily="34" charset="0"/>
              </a:rPr>
              <a:t>.</a:t>
            </a:r>
          </a:p>
          <a:p>
            <a:endParaRPr lang="en-US" altLang="zh-CN" sz="2800" dirty="0"/>
          </a:p>
          <a:p>
            <a:endParaRPr lang="en-US" altLang="zh-CN" sz="2800" dirty="0"/>
          </a:p>
          <a:p>
            <a:r>
              <a:rPr lang="zh-CN" altLang="en-US" sz="2800" dirty="0">
                <a:latin typeface="Arial" panose="020B0604020202020204" pitchFamily="34" charset="0"/>
                <a:cs typeface="Arial" panose="020B0604020202020204" pitchFamily="34" charset="0"/>
              </a:rPr>
              <a:t> </a:t>
            </a:r>
            <a:r>
              <a:rPr lang="en" altLang="zh-CN" sz="2800" dirty="0">
                <a:latin typeface="Arial" panose="020B0604020202020204" pitchFamily="34" charset="0"/>
                <a:cs typeface="Arial" panose="020B0604020202020204" pitchFamily="34" charset="0"/>
              </a:rPr>
              <a:t>So, Why not combine them together</a:t>
            </a:r>
          </a:p>
          <a:p>
            <a:r>
              <a:rPr lang="en" altLang="zh-CN" sz="2800" dirty="0">
                <a:latin typeface="Arial" panose="020B0604020202020204" pitchFamily="34" charset="0"/>
                <a:cs typeface="Arial" panose="020B0604020202020204" pitchFamily="34" charset="0"/>
              </a:rPr>
              <a:t> Is it better than the single one?</a:t>
            </a:r>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spTree>
    <p:extLst>
      <p:ext uri="{BB962C8B-B14F-4D97-AF65-F5344CB8AC3E}">
        <p14:creationId xmlns:p14="http://schemas.microsoft.com/office/powerpoint/2010/main" val="3869376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normAutofit/>
          </a:bodyPr>
          <a:lstStyle/>
          <a:p>
            <a:r>
              <a:rPr lang="en" altLang="zh-CN" dirty="0">
                <a:latin typeface="Arial" panose="020B0604020202020204" pitchFamily="34" charset="0"/>
                <a:cs typeface="Arial" panose="020B0604020202020204" pitchFamily="34" charset="0"/>
              </a:rPr>
              <a:t>Introduction</a:t>
            </a:r>
            <a:r>
              <a:rPr kumimoji="1" lang="zh-CN" altLang="en-US" dirty="0">
                <a:latin typeface="Arial" panose="020B0604020202020204" pitchFamily="34" charset="0"/>
                <a:cs typeface="Arial" panose="020B0604020202020204" pitchFamily="34" charset="0"/>
              </a:rPr>
              <a:t> </a:t>
            </a:r>
            <a:r>
              <a:rPr kumimoji="1" lang="en-US" altLang="zh-CN" dirty="0">
                <a:latin typeface="Arial" panose="020B0604020202020204" pitchFamily="34" charset="0"/>
                <a:cs typeface="Arial" panose="020B0604020202020204" pitchFamily="34" charset="0"/>
              </a:rPr>
              <a:t>——</a:t>
            </a:r>
            <a:r>
              <a:rPr kumimoji="1" lang="zh-CN" altLang="en-US" dirty="0">
                <a:latin typeface="Arial" panose="020B0604020202020204" pitchFamily="34" charset="0"/>
                <a:cs typeface="Arial" panose="020B0604020202020204" pitchFamily="34" charset="0"/>
              </a:rPr>
              <a:t> </a:t>
            </a:r>
            <a:r>
              <a:rPr lang="en" altLang="zh-CN" dirty="0">
                <a:latin typeface="Arial" panose="020B0604020202020204" pitchFamily="34" charset="0"/>
                <a:cs typeface="Arial" panose="020B0604020202020204" pitchFamily="34" charset="0"/>
              </a:rPr>
              <a:t>Special problem to be addressed</a:t>
            </a:r>
            <a:endParaRPr lang="zh-CN" altLang="en-US" dirty="0"/>
          </a:p>
        </p:txBody>
      </p:sp>
      <p:sp>
        <p:nvSpPr>
          <p:cNvPr id="5" name="内容占位符 4">
            <a:extLst>
              <a:ext uri="{FF2B5EF4-FFF2-40B4-BE49-F238E27FC236}">
                <a16:creationId xmlns:a16="http://schemas.microsoft.com/office/drawing/2014/main" id="{66DE3144-D514-4185-8770-49C78DC1CC32}"/>
              </a:ext>
            </a:extLst>
          </p:cNvPr>
          <p:cNvSpPr>
            <a:spLocks noGrp="1"/>
          </p:cNvSpPr>
          <p:nvPr>
            <p:ph idx="1"/>
          </p:nvPr>
        </p:nvSpPr>
        <p:spPr>
          <a:xfrm>
            <a:off x="669924" y="1828800"/>
            <a:ext cx="9291761" cy="2526001"/>
          </a:xfrm>
        </p:spPr>
        <p:txBody>
          <a:bodyPr>
            <a:normAutofit/>
          </a:bodyPr>
          <a:lstStyle/>
          <a:p>
            <a:r>
              <a:rPr lang="zh-CN" altLang="en-US" sz="2800" dirty="0">
                <a:latin typeface="Arial" panose="020B0604020202020204" pitchFamily="34" charset="0"/>
                <a:cs typeface="Arial" panose="020B0604020202020204" pitchFamily="34" charset="0"/>
              </a:rPr>
              <a:t> </a:t>
            </a:r>
            <a:r>
              <a:rPr lang="en" altLang="zh-CN" sz="2800" dirty="0">
                <a:latin typeface="Arial" panose="020B0604020202020204" pitchFamily="34" charset="0"/>
                <a:cs typeface="Arial" panose="020B0604020202020204" pitchFamily="34" charset="0"/>
              </a:rPr>
              <a:t>How to design new attacks that </a:t>
            </a:r>
            <a:r>
              <a:rPr lang="en" altLang="zh-CN" sz="2800" dirty="0">
                <a:solidFill>
                  <a:srgbClr val="FF0000"/>
                </a:solidFill>
                <a:latin typeface="Arial" panose="020B0604020202020204" pitchFamily="34" charset="0"/>
                <a:cs typeface="Arial" panose="020B0604020202020204" pitchFamily="34" charset="0"/>
              </a:rPr>
              <a:t>integrate</a:t>
            </a:r>
            <a:r>
              <a:rPr lang="en" altLang="zh-CN" sz="2800" dirty="0">
                <a:latin typeface="Arial" panose="020B0604020202020204" pitchFamily="34" charset="0"/>
                <a:cs typeface="Arial" panose="020B0604020202020204" pitchFamily="34" charset="0"/>
              </a:rPr>
              <a:t> social friends and behavioral records? </a:t>
            </a:r>
          </a:p>
          <a:p>
            <a:r>
              <a:rPr lang="en" altLang="zh-CN" sz="2800" dirty="0">
                <a:latin typeface="Arial" panose="020B0604020202020204" pitchFamily="34" charset="0"/>
                <a:cs typeface="Arial" panose="020B0604020202020204" pitchFamily="34" charset="0"/>
              </a:rPr>
              <a:t> How is the performance of this new method ?</a:t>
            </a:r>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spTree>
    <p:extLst>
      <p:ext uri="{BB962C8B-B14F-4D97-AF65-F5344CB8AC3E}">
        <p14:creationId xmlns:p14="http://schemas.microsoft.com/office/powerpoint/2010/main" val="1244955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normAutofit/>
          </a:bodyPr>
          <a:lstStyle/>
          <a:p>
            <a:r>
              <a:rPr lang="en" altLang="zh-CN" dirty="0">
                <a:latin typeface="Arial" panose="020B0604020202020204" pitchFamily="34" charset="0"/>
                <a:cs typeface="Arial" panose="020B0604020202020204" pitchFamily="34" charset="0"/>
              </a:rPr>
              <a:t>Introduction</a:t>
            </a:r>
            <a:r>
              <a:rPr kumimoji="1" lang="zh-CN" altLang="en-US" dirty="0">
                <a:latin typeface="Arial" panose="020B0604020202020204" pitchFamily="34" charset="0"/>
                <a:cs typeface="Arial" panose="020B0604020202020204" pitchFamily="34" charset="0"/>
              </a:rPr>
              <a:t> </a:t>
            </a:r>
            <a:r>
              <a:rPr kumimoji="1" lang="en-US" altLang="zh-CN" dirty="0">
                <a:latin typeface="Arial" panose="020B0604020202020204" pitchFamily="34" charset="0"/>
                <a:cs typeface="Arial" panose="020B0604020202020204" pitchFamily="34" charset="0"/>
              </a:rPr>
              <a:t>——</a:t>
            </a:r>
            <a:r>
              <a:rPr kumimoji="1" lang="zh-CN" altLang="en-US" dirty="0">
                <a:latin typeface="Arial" panose="020B0604020202020204" pitchFamily="34" charset="0"/>
                <a:cs typeface="Arial" panose="020B0604020202020204" pitchFamily="34" charset="0"/>
              </a:rPr>
              <a:t> </a:t>
            </a:r>
            <a:r>
              <a:rPr kumimoji="1" lang="en" altLang="zh-CN" dirty="0">
                <a:latin typeface="Arial" panose="020B0604020202020204" pitchFamily="34" charset="0"/>
                <a:cs typeface="Arial" panose="020B0604020202020204" pitchFamily="34" charset="0"/>
              </a:rPr>
              <a:t>P</a:t>
            </a:r>
            <a:r>
              <a:rPr lang="en" altLang="zh-CN" dirty="0">
                <a:latin typeface="Arial" panose="020B0604020202020204" pitchFamily="34" charset="0"/>
                <a:cs typeface="Arial" panose="020B0604020202020204" pitchFamily="34" charset="0"/>
              </a:rPr>
              <a:t>revious work and problem</a:t>
            </a:r>
            <a:endParaRPr lang="zh-CN" altLang="en-US" dirty="0"/>
          </a:p>
        </p:txBody>
      </p:sp>
      <p:sp>
        <p:nvSpPr>
          <p:cNvPr id="5" name="内容占位符 4">
            <a:extLst>
              <a:ext uri="{FF2B5EF4-FFF2-40B4-BE49-F238E27FC236}">
                <a16:creationId xmlns:a16="http://schemas.microsoft.com/office/drawing/2014/main" id="{66DE3144-D514-4185-8770-49C78DC1CC32}"/>
              </a:ext>
            </a:extLst>
          </p:cNvPr>
          <p:cNvSpPr>
            <a:spLocks noGrp="1"/>
          </p:cNvSpPr>
          <p:nvPr>
            <p:ph idx="1"/>
          </p:nvPr>
        </p:nvSpPr>
        <p:spPr>
          <a:xfrm>
            <a:off x="669924" y="1124190"/>
            <a:ext cx="9397634" cy="5317891"/>
          </a:xfrm>
        </p:spPr>
        <p:txBody>
          <a:bodyPr>
            <a:normAutofit/>
          </a:bodyPr>
          <a:lstStyle/>
          <a:p>
            <a:pPr marL="0" indent="0">
              <a:lnSpc>
                <a:spcPct val="150000"/>
              </a:lnSpc>
              <a:buNone/>
            </a:pPr>
            <a:r>
              <a:rPr lang="en" altLang="zh-CN" sz="2800" b="1" dirty="0">
                <a:cs typeface="Arial" panose="020B0604020202020204" pitchFamily="34" charset="0"/>
              </a:rPr>
              <a:t>Previous</a:t>
            </a:r>
            <a:r>
              <a:rPr lang="zh-CN" altLang="en-US" sz="2800" b="1" dirty="0">
                <a:cs typeface="Arial" panose="020B0604020202020204" pitchFamily="34" charset="0"/>
              </a:rPr>
              <a:t> </a:t>
            </a:r>
            <a:r>
              <a:rPr lang="en-US" altLang="zh-CN" sz="2800" b="1" dirty="0">
                <a:cs typeface="Arial" panose="020B0604020202020204" pitchFamily="34" charset="0"/>
              </a:rPr>
              <a:t>Work</a:t>
            </a:r>
            <a:endParaRPr lang="en" altLang="zh-CN" sz="2800" b="1" dirty="0">
              <a:cs typeface="Arial" panose="020B0604020202020204" pitchFamily="34" charset="0"/>
            </a:endParaRPr>
          </a:p>
          <a:p>
            <a:r>
              <a:rPr lang="en" altLang="zh-CN" dirty="0"/>
              <a:t>1</a:t>
            </a:r>
            <a:r>
              <a:rPr lang="en-US" altLang="zh-CN" dirty="0"/>
              <a:t>. </a:t>
            </a:r>
            <a:r>
              <a:rPr lang="en" altLang="zh-CN" dirty="0"/>
              <a:t>various attacks such as account compromise, malicious applications, and fake accounts </a:t>
            </a:r>
            <a:endParaRPr lang="en-US" altLang="zh-CN" dirty="0"/>
          </a:p>
          <a:p>
            <a:pPr marL="0" indent="0">
              <a:buNone/>
            </a:pPr>
            <a:r>
              <a:rPr lang="zh-CN" altLang="en-US" dirty="0"/>
              <a:t>    </a:t>
            </a:r>
            <a:r>
              <a:rPr lang="en-US" altLang="zh-CN" dirty="0"/>
              <a:t>——</a:t>
            </a:r>
            <a:r>
              <a:rPr lang="zh-CN" altLang="en-US" dirty="0"/>
              <a:t> </a:t>
            </a:r>
            <a:r>
              <a:rPr lang="en" altLang="zh-CN" dirty="0"/>
              <a:t>can not infer user attributes that users do not provide in their profiles</a:t>
            </a:r>
          </a:p>
          <a:p>
            <a:r>
              <a:rPr lang="en" altLang="zh-CN" dirty="0"/>
              <a:t>2. using users’ writing style or using a user’s tweets and her neighbors’ tweets</a:t>
            </a:r>
          </a:p>
          <a:p>
            <a:pPr marL="0" indent="0">
              <a:buNone/>
            </a:pPr>
            <a:r>
              <a:rPr lang="en" altLang="zh-CN" dirty="0"/>
              <a:t>   to infer attributes</a:t>
            </a:r>
          </a:p>
          <a:p>
            <a:pPr marL="0" indent="0">
              <a:buNone/>
            </a:pPr>
            <a:r>
              <a:rPr lang="en" altLang="zh-CN" dirty="0"/>
              <a:t>    </a:t>
            </a:r>
            <a:r>
              <a:rPr lang="en-US" altLang="zh-CN" dirty="0"/>
              <a:t>——</a:t>
            </a:r>
            <a:r>
              <a:rPr lang="zh-CN" altLang="en-US" dirty="0"/>
              <a:t> </a:t>
            </a:r>
            <a:r>
              <a:rPr lang="en" altLang="zh-CN" dirty="0"/>
              <a:t>didn’t consider social structures nor user behaviors.</a:t>
            </a:r>
          </a:p>
          <a:p>
            <a:r>
              <a:rPr lang="en" altLang="zh-CN" dirty="0"/>
              <a:t>3. via sentiment-oriented mining</a:t>
            </a:r>
          </a:p>
          <a:p>
            <a:pPr marL="0" indent="0">
              <a:buNone/>
            </a:pPr>
            <a:r>
              <a:rPr lang="zh-CN" altLang="en-US" dirty="0"/>
              <a:t>    </a:t>
            </a:r>
            <a:r>
              <a:rPr lang="en-US" altLang="zh-CN" dirty="0"/>
              <a:t>——</a:t>
            </a:r>
            <a:r>
              <a:rPr lang="zh-CN" altLang="en-US" dirty="0"/>
              <a:t> </a:t>
            </a:r>
            <a:r>
              <a:rPr lang="en" altLang="zh-CN" dirty="0"/>
              <a:t>orthogonal to the work that writer focus on</a:t>
            </a:r>
          </a:p>
          <a:p>
            <a:r>
              <a:rPr lang="en-US" altLang="zh-CN" dirty="0"/>
              <a:t>4.</a:t>
            </a:r>
            <a:r>
              <a:rPr lang="zh-CN" altLang="en-US" dirty="0"/>
              <a:t> </a:t>
            </a:r>
            <a:r>
              <a:rPr lang="en" altLang="zh-CN" dirty="0"/>
              <a:t>using social structure and behavior</a:t>
            </a:r>
          </a:p>
          <a:p>
            <a:pPr marL="0" indent="0">
              <a:buNone/>
            </a:pPr>
            <a:r>
              <a:rPr lang="en-US" altLang="zh-CN" dirty="0"/>
              <a:t>    ——</a:t>
            </a:r>
            <a:r>
              <a:rPr lang="zh-CN" altLang="en-US" dirty="0"/>
              <a:t> </a:t>
            </a:r>
            <a:r>
              <a:rPr lang="en" altLang="zh-CN" dirty="0"/>
              <a:t>have higher</a:t>
            </a:r>
            <a:r>
              <a:rPr lang="zh-CN" altLang="en-US" dirty="0"/>
              <a:t> </a:t>
            </a:r>
            <a:r>
              <a:rPr lang="en" altLang="zh-CN" dirty="0"/>
              <a:t>computational complexity</a:t>
            </a:r>
            <a:r>
              <a:rPr lang="en-US" altLang="zh-CN" dirty="0"/>
              <a:t> and </a:t>
            </a:r>
            <a:r>
              <a:rPr lang="en" altLang="zh-CN" dirty="0"/>
              <a:t>it is challenging for them to           </a:t>
            </a:r>
          </a:p>
          <a:p>
            <a:pPr marL="0" indent="0">
              <a:buNone/>
            </a:pPr>
            <a:r>
              <a:rPr lang="en" altLang="zh-CN" dirty="0"/>
              <a:t>    have theoretical guarantees as our attack</a:t>
            </a:r>
          </a:p>
          <a:p>
            <a:endParaRPr lang="en" altLang="zh-CN" dirty="0"/>
          </a:p>
          <a:p>
            <a:pPr marL="0" indent="0">
              <a:buNone/>
            </a:pPr>
            <a:endParaRPr lang="en" altLang="zh-CN" dirty="0"/>
          </a:p>
          <a:p>
            <a:pPr>
              <a:lnSpc>
                <a:spcPct val="150000"/>
              </a:lnSpc>
            </a:pPr>
            <a:endParaRPr lang="en" altLang="zh-CN" sz="2800" dirty="0">
              <a:cs typeface="Arial" panose="020B0604020202020204" pitchFamily="34" charset="0"/>
            </a:endParaRPr>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spTree>
    <p:extLst>
      <p:ext uri="{BB962C8B-B14F-4D97-AF65-F5344CB8AC3E}">
        <p14:creationId xmlns:p14="http://schemas.microsoft.com/office/powerpoint/2010/main" val="1227946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lstStyle/>
          <a:p>
            <a:r>
              <a:rPr kumimoji="1" lang="en" altLang="zh-CN" dirty="0">
                <a:latin typeface="Arial" panose="020B0604020202020204" pitchFamily="34" charset="0"/>
                <a:cs typeface="Arial" panose="020B0604020202020204" pitchFamily="34" charset="0"/>
              </a:rPr>
              <a:t>Their</a:t>
            </a:r>
            <a:r>
              <a:rPr kumimoji="1" lang="zh-CN" altLang="en-US" dirty="0">
                <a:latin typeface="Arial" panose="020B0604020202020204" pitchFamily="34" charset="0"/>
                <a:cs typeface="Arial" panose="020B0604020202020204" pitchFamily="34" charset="0"/>
              </a:rPr>
              <a:t> </a:t>
            </a:r>
            <a:r>
              <a:rPr kumimoji="1" lang="en-US" altLang="zh-CN" dirty="0">
                <a:latin typeface="Arial" panose="020B0604020202020204" pitchFamily="34" charset="0"/>
                <a:cs typeface="Arial" panose="020B0604020202020204" pitchFamily="34" charset="0"/>
              </a:rPr>
              <a:t>method</a:t>
            </a:r>
            <a:endParaRPr lang="zh-CN" altLang="en-US" dirty="0"/>
          </a:p>
        </p:txBody>
      </p:sp>
      <p:sp>
        <p:nvSpPr>
          <p:cNvPr id="5" name="内容占位符 4">
            <a:extLst>
              <a:ext uri="{FF2B5EF4-FFF2-40B4-BE49-F238E27FC236}">
                <a16:creationId xmlns:a16="http://schemas.microsoft.com/office/drawing/2014/main" id="{66DE3144-D514-4185-8770-49C78DC1CC32}"/>
              </a:ext>
            </a:extLst>
          </p:cNvPr>
          <p:cNvSpPr>
            <a:spLocks noGrp="1"/>
          </p:cNvSpPr>
          <p:nvPr>
            <p:ph idx="1"/>
          </p:nvPr>
        </p:nvSpPr>
        <p:spPr>
          <a:xfrm>
            <a:off x="1327964" y="1673225"/>
            <a:ext cx="9291761" cy="5019675"/>
          </a:xfrm>
        </p:spPr>
        <p:txBody>
          <a:bodyPr>
            <a:normAutofit/>
          </a:bodyPr>
          <a:lstStyle/>
          <a:p>
            <a:pPr marL="0" indent="0">
              <a:lnSpc>
                <a:spcPct val="150000"/>
              </a:lnSpc>
              <a:buNone/>
            </a:pPr>
            <a:r>
              <a:rPr lang="en" altLang="zh-CN" sz="2800" dirty="0">
                <a:latin typeface="Arial" panose="020B0604020202020204" pitchFamily="34" charset="0"/>
                <a:cs typeface="Arial" panose="020B0604020202020204" pitchFamily="34" charset="0"/>
              </a:rPr>
              <a:t>1</a:t>
            </a:r>
            <a:r>
              <a:rPr lang="zh-CN" altLang="en" sz="2800" dirty="0">
                <a:latin typeface="Arial" panose="020B0604020202020204" pitchFamily="34" charset="0"/>
                <a:cs typeface="Arial" panose="020B0604020202020204" pitchFamily="34" charset="0"/>
              </a:rPr>
              <a:t>、</a:t>
            </a:r>
            <a:r>
              <a:rPr lang="en" altLang="zh-CN" sz="2800" dirty="0">
                <a:latin typeface="Arial" panose="020B0604020202020204" pitchFamily="34" charset="0"/>
                <a:cs typeface="Arial" panose="020B0604020202020204" pitchFamily="34" charset="0"/>
              </a:rPr>
              <a:t>Social-behavior-attribute (</a:t>
            </a:r>
            <a:r>
              <a:rPr lang="en" altLang="zh-CN" sz="2800" dirty="0">
                <a:solidFill>
                  <a:srgbClr val="FF0000"/>
                </a:solidFill>
                <a:latin typeface="Arial" panose="020B0604020202020204" pitchFamily="34" charset="0"/>
                <a:cs typeface="Arial" panose="020B0604020202020204" pitchFamily="34" charset="0"/>
              </a:rPr>
              <a:t>SBA</a:t>
            </a:r>
            <a:r>
              <a:rPr lang="en" altLang="zh-CN" sz="2800" dirty="0">
                <a:latin typeface="Arial" panose="020B0604020202020204" pitchFamily="34" charset="0"/>
                <a:cs typeface="Arial" panose="020B0604020202020204" pitchFamily="34" charset="0"/>
              </a:rPr>
              <a:t>) network model——</a:t>
            </a:r>
            <a:r>
              <a:rPr lang="en" altLang="zh-CN" sz="2800" dirty="0">
                <a:solidFill>
                  <a:srgbClr val="FF0000"/>
                </a:solidFill>
                <a:latin typeface="Arial" panose="020B0604020202020204" pitchFamily="34" charset="0"/>
                <a:cs typeface="Arial" panose="020B0604020202020204" pitchFamily="34" charset="0"/>
              </a:rPr>
              <a:t>Integrate</a:t>
            </a:r>
            <a:r>
              <a:rPr lang="en" altLang="zh-CN" sz="2800" dirty="0">
                <a:latin typeface="Arial" panose="020B0604020202020204" pitchFamily="34" charset="0"/>
                <a:cs typeface="Arial" panose="020B0604020202020204" pitchFamily="34" charset="0"/>
              </a:rPr>
              <a:t> social structures, user behaviors, and their interactions</a:t>
            </a:r>
          </a:p>
          <a:p>
            <a:pPr>
              <a:lnSpc>
                <a:spcPct val="150000"/>
              </a:lnSpc>
            </a:pPr>
            <a:endParaRPr lang="en" altLang="zh-CN" sz="2800" dirty="0">
              <a:latin typeface="Arial" panose="020B0604020202020204" pitchFamily="34" charset="0"/>
              <a:cs typeface="Arial" panose="020B0604020202020204" pitchFamily="34" charset="0"/>
            </a:endParaRPr>
          </a:p>
          <a:p>
            <a:pPr marL="0" indent="0">
              <a:lnSpc>
                <a:spcPct val="150000"/>
              </a:lnSpc>
              <a:buNone/>
            </a:pPr>
            <a:r>
              <a:rPr lang="en" altLang="zh-CN" sz="2800" dirty="0">
                <a:latin typeface="Arial" panose="020B0604020202020204" pitchFamily="34" charset="0"/>
                <a:cs typeface="Arial" panose="020B0604020202020204" pitchFamily="34" charset="0"/>
              </a:rPr>
              <a:t>2</a:t>
            </a:r>
            <a:r>
              <a:rPr lang="zh-CN" altLang="en" sz="2800" dirty="0">
                <a:latin typeface="Arial" panose="020B0604020202020204" pitchFamily="34" charset="0"/>
                <a:cs typeface="Arial" panose="020B0604020202020204" pitchFamily="34" charset="0"/>
              </a:rPr>
              <a:t>、</a:t>
            </a:r>
            <a:r>
              <a:rPr lang="en" altLang="zh-CN" sz="2800" dirty="0">
                <a:latin typeface="Arial" panose="020B0604020202020204" pitchFamily="34" charset="0"/>
                <a:cs typeface="Arial" panose="020B0604020202020204" pitchFamily="34" charset="0"/>
              </a:rPr>
              <a:t>Vote distribution attack (</a:t>
            </a:r>
            <a:r>
              <a:rPr lang="en" altLang="zh-CN" sz="2800" dirty="0">
                <a:solidFill>
                  <a:srgbClr val="FF0000"/>
                </a:solidFill>
                <a:latin typeface="Arial" panose="020B0604020202020204" pitchFamily="34" charset="0"/>
                <a:cs typeface="Arial" panose="020B0604020202020204" pitchFamily="34" charset="0"/>
              </a:rPr>
              <a:t>VIAL</a:t>
            </a:r>
            <a:r>
              <a:rPr lang="en" altLang="zh-CN" sz="2800" dirty="0">
                <a:latin typeface="Arial" panose="020B0604020202020204" pitchFamily="34" charset="0"/>
                <a:cs typeface="Arial" panose="020B0604020202020204" pitchFamily="34" charset="0"/>
              </a:rPr>
              <a:t>) —— Based on the SBA network model</a:t>
            </a:r>
            <a:r>
              <a:rPr lang="zh-CN" altLang="en" sz="2800" dirty="0">
                <a:latin typeface="Arial" panose="020B0604020202020204" pitchFamily="34" charset="0"/>
                <a:cs typeface="Arial" panose="020B0604020202020204" pitchFamily="34" charset="0"/>
              </a:rPr>
              <a:t>，</a:t>
            </a:r>
            <a:r>
              <a:rPr lang="en" altLang="zh-CN" sz="2800" dirty="0">
                <a:solidFill>
                  <a:srgbClr val="FF0000"/>
                </a:solidFill>
                <a:latin typeface="Arial" panose="020B0604020202020204" pitchFamily="34" charset="0"/>
                <a:cs typeface="Arial" panose="020B0604020202020204" pitchFamily="34" charset="0"/>
              </a:rPr>
              <a:t>perform attribute inference</a:t>
            </a:r>
            <a:r>
              <a:rPr lang="en" altLang="zh-CN" sz="2800" dirty="0">
                <a:latin typeface="Arial" panose="020B0604020202020204" pitchFamily="34" charset="0"/>
                <a:cs typeface="Arial" panose="020B0604020202020204" pitchFamily="34" charset="0"/>
              </a:rPr>
              <a:t>.</a:t>
            </a:r>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spTree>
    <p:extLst>
      <p:ext uri="{BB962C8B-B14F-4D97-AF65-F5344CB8AC3E}">
        <p14:creationId xmlns:p14="http://schemas.microsoft.com/office/powerpoint/2010/main" val="41302652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a18adb86-5929-4bf5-a1c6-bcf101f86030"/>
</p:tagLst>
</file>

<file path=ppt/theme/theme1.xml><?xml version="1.0" encoding="utf-8"?>
<a:theme xmlns:a="http://schemas.openxmlformats.org/drawingml/2006/main" name="主题5">
  <a:themeElements>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896</TotalTime>
  <Words>2496</Words>
  <Application>Microsoft Macintosh PowerPoint</Application>
  <PresentationFormat>宽屏</PresentationFormat>
  <Paragraphs>339</Paragraphs>
  <Slides>33</Slides>
  <Notes>22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33</vt:i4>
      </vt:variant>
    </vt:vector>
  </HeadingPairs>
  <TitlesOfParts>
    <vt:vector size="41" baseType="lpstr">
      <vt:lpstr>Arial</vt:lpstr>
      <vt:lpstr>Calibri</vt:lpstr>
      <vt:lpstr>Cambria Math</vt:lpstr>
      <vt:lpstr>Open Sans</vt:lpstr>
      <vt:lpstr>Times New Roman</vt:lpstr>
      <vt:lpstr>Verdana</vt:lpstr>
      <vt:lpstr>Wingdings</vt:lpstr>
      <vt:lpstr>主题5</vt:lpstr>
      <vt:lpstr>PowerPoint 演示文稿</vt:lpstr>
      <vt:lpstr>Introduction —— Popularity of online social network</vt:lpstr>
      <vt:lpstr>Introduction —— Information type in SON ( Public VS Private )</vt:lpstr>
      <vt:lpstr>Introduction —— Attribute Inference Attacks</vt:lpstr>
      <vt:lpstr>Introduction —— Existing Attribute Inference Attacks</vt:lpstr>
      <vt:lpstr>Introduction —— The big problem of the paper</vt:lpstr>
      <vt:lpstr>Introduction —— Special problem to be addressed</vt:lpstr>
      <vt:lpstr>Introduction —— Previous work and problem</vt:lpstr>
      <vt:lpstr>Their method</vt:lpstr>
      <vt:lpstr>Significance</vt:lpstr>
      <vt:lpstr>Road map</vt:lpstr>
      <vt:lpstr>Problem Definition and Threat Model </vt:lpstr>
      <vt:lpstr>Problem Definition and Threat Model</vt:lpstr>
      <vt:lpstr>Attack Algorithm: High-Level Overview</vt:lpstr>
      <vt:lpstr>Social-­‐‑Behavior-­‐‑Attribute (SBA) Network</vt:lpstr>
      <vt:lpstr>Vote Distribution Attack (VIAL) Algorithm</vt:lpstr>
      <vt:lpstr>Phase I       ——     Distributing Vote Capacity</vt:lpstr>
      <vt:lpstr>Local Rule I: Dividing</vt:lpstr>
      <vt:lpstr>Local Rule II: Backtracking</vt:lpstr>
      <vt:lpstr>Local Rule III: Aggregating</vt:lpstr>
      <vt:lpstr>Matrix representation</vt:lpstr>
      <vt:lpstr>Phase II:</vt:lpstr>
      <vt:lpstr>Evaluation Data</vt:lpstr>
      <vt:lpstr>Evaluation Data</vt:lpstr>
      <vt:lpstr>Evaluation Setting</vt:lpstr>
      <vt:lpstr>Comparing with (Best) Friend-based and Behavior-based Attacks</vt:lpstr>
      <vt:lpstr>Backtracking is Important</vt:lpstr>
      <vt:lpstr>Sharing More Behaviors Makes You More Vulnerable</vt:lpstr>
      <vt:lpstr>Confidence Estimation</vt:lpstr>
      <vt:lpstr>Trade-off Result</vt:lpstr>
      <vt:lpstr>Key Contributions</vt:lpstr>
      <vt:lpstr>Weaknesses and future work</vt:lpstr>
      <vt:lpstr>Weaknesses and future work</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LIN, Youguang</cp:lastModifiedBy>
  <cp:revision>57</cp:revision>
  <cp:lastPrinted>2018-02-05T16:00:00Z</cp:lastPrinted>
  <dcterms:created xsi:type="dcterms:W3CDTF">2018-02-05T16:00:00Z</dcterms:created>
  <dcterms:modified xsi:type="dcterms:W3CDTF">2021-11-26T05:48:08Z</dcterms:modified>
  <cp:category>business proposal;oral defense;training courseware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a18adb86-5929-4bf5-a1c6-bcf101f86030</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2018-08-30T08:24:10.9447553Z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