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392" r:id="rId2"/>
    <p:sldId id="385" r:id="rId3"/>
    <p:sldId id="339" r:id="rId4"/>
    <p:sldId id="340" r:id="rId5"/>
    <p:sldId id="341" r:id="rId6"/>
    <p:sldId id="386" r:id="rId7"/>
    <p:sldId id="387" r:id="rId8"/>
    <p:sldId id="388" r:id="rId9"/>
    <p:sldId id="389" r:id="rId10"/>
    <p:sldId id="342" r:id="rId11"/>
    <p:sldId id="347" r:id="rId12"/>
    <p:sldId id="391" r:id="rId13"/>
    <p:sldId id="343" r:id="rId14"/>
    <p:sldId id="357" r:id="rId15"/>
    <p:sldId id="337" r:id="rId16"/>
    <p:sldId id="362" r:id="rId17"/>
    <p:sldId id="338" r:id="rId18"/>
    <p:sldId id="383" r:id="rId19"/>
    <p:sldId id="364" r:id="rId20"/>
    <p:sldId id="365" r:id="rId21"/>
    <p:sldId id="366" r:id="rId22"/>
    <p:sldId id="367" r:id="rId23"/>
    <p:sldId id="363" r:id="rId24"/>
    <p:sldId id="368" r:id="rId25"/>
    <p:sldId id="370" r:id="rId26"/>
    <p:sldId id="369" r:id="rId27"/>
    <p:sldId id="371" r:id="rId28"/>
    <p:sldId id="372" r:id="rId29"/>
    <p:sldId id="373" r:id="rId30"/>
    <p:sldId id="374" r:id="rId31"/>
    <p:sldId id="376" r:id="rId32"/>
    <p:sldId id="375" r:id="rId33"/>
    <p:sldId id="378" r:id="rId34"/>
    <p:sldId id="377" r:id="rId35"/>
    <p:sldId id="379" r:id="rId36"/>
    <p:sldId id="380" r:id="rId37"/>
    <p:sldId id="381" r:id="rId38"/>
    <p:sldId id="382" r:id="rId39"/>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亦欣" initials="亦欣" lastIdx="2" clrIdx="0">
    <p:extLst>
      <p:ext uri="{19B8F6BF-5375-455C-9EA6-DF929625EA0E}">
        <p15:presenceInfo xmlns:p15="http://schemas.microsoft.com/office/powerpoint/2012/main" userId="f3d5941ea29c6b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96" autoAdjust="0"/>
    <p:restoredTop sz="60070" autoAdjust="0"/>
  </p:normalViewPr>
  <p:slideViewPr>
    <p:cSldViewPr snapToGrid="0">
      <p:cViewPr varScale="1">
        <p:scale>
          <a:sx n="71" d="100"/>
          <a:sy n="71" d="100"/>
        </p:scale>
        <p:origin x="2008" y="176"/>
      </p:cViewPr>
      <p:guideLst/>
    </p:cSldViewPr>
  </p:slideViewPr>
  <p:notesTextViewPr>
    <p:cViewPr>
      <p:scale>
        <a:sx n="3" d="2"/>
        <a:sy n="3" d="2"/>
      </p:scale>
      <p:origin x="0" y="0"/>
    </p:cViewPr>
  </p:notesTextViewPr>
  <p:sorterViewPr>
    <p:cViewPr>
      <p:scale>
        <a:sx n="66" d="100"/>
        <a:sy n="66" d="100"/>
      </p:scale>
      <p:origin x="0" y="-13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2021/12/28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1167925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So the problem become qualitatively different if we consider both social friends and behavioral records</a:t>
            </a:r>
          </a:p>
          <a:p>
            <a:r>
              <a:rPr lang="en" altLang="zh-CN" sz="1200" b="0" i="0" u="none" strike="noStrike" kern="1200" dirty="0">
                <a:solidFill>
                  <a:schemeClr val="tx1"/>
                </a:solidFill>
                <a:effectLst/>
                <a:latin typeface="+mn-lt"/>
                <a:ea typeface="+mn-ea"/>
                <a:cs typeface="+mn-cs"/>
              </a:rPr>
              <a:t>How to design new attacks that integrate social friends and behavioral records? because features derived from them differ from each other, show different sparsity, and are at different scales. </a:t>
            </a:r>
          </a:p>
          <a:p>
            <a:r>
              <a:rPr lang="en" altLang="zh-CN" sz="1200" b="0" i="0" u="none" strike="noStrike" kern="1200" dirty="0">
                <a:solidFill>
                  <a:schemeClr val="tx1"/>
                </a:solidFill>
                <a:effectLst/>
                <a:latin typeface="+mn-lt"/>
                <a:ea typeface="+mn-ea"/>
                <a:cs typeface="+mn-cs"/>
              </a:rPr>
              <a:t>can be a challenge. </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10</a:t>
            </a:fld>
            <a:endParaRPr lang="zh-CN" altLang="en-US"/>
          </a:p>
        </p:txBody>
      </p:sp>
    </p:spTree>
    <p:extLst>
      <p:ext uri="{BB962C8B-B14F-4D97-AF65-F5344CB8AC3E}">
        <p14:creationId xmlns:p14="http://schemas.microsoft.com/office/powerpoint/2010/main" val="3699150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Except the friend based and behavior based attribute inference attack, there are also have other approaches to implement attribute attack. They all have different shortcomings, and the author's method can solve these weakness.</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11</a:t>
            </a:fld>
            <a:endParaRPr lang="zh-CN" altLang="en-US"/>
          </a:p>
        </p:txBody>
      </p:sp>
    </p:spTree>
    <p:extLst>
      <p:ext uri="{BB962C8B-B14F-4D97-AF65-F5344CB8AC3E}">
        <p14:creationId xmlns:p14="http://schemas.microsoft.com/office/powerpoint/2010/main" val="2287338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Except the friend based and behavior based attribute inference attack, there are also have other approaches to implement attribute attack. They all have different shortcomings, and the author's method can solve these weakness.</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12</a:t>
            </a:fld>
            <a:endParaRPr lang="zh-CN" altLang="en-US"/>
          </a:p>
        </p:txBody>
      </p:sp>
    </p:spTree>
    <p:extLst>
      <p:ext uri="{BB962C8B-B14F-4D97-AF65-F5344CB8AC3E}">
        <p14:creationId xmlns:p14="http://schemas.microsoft.com/office/powerpoint/2010/main" val="3135662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To address this challenge, they develop a novel model to integrate social friends and behavioral records and design new attacks based on their model. I will introduce it in detail in a later chapter.</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13</a:t>
            </a:fld>
            <a:endParaRPr lang="zh-CN" altLang="en-US"/>
          </a:p>
        </p:txBody>
      </p:sp>
    </p:spTree>
    <p:extLst>
      <p:ext uri="{BB962C8B-B14F-4D97-AF65-F5344CB8AC3E}">
        <p14:creationId xmlns:p14="http://schemas.microsoft.com/office/powerpoint/2010/main" val="2818636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14</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15</a:t>
            </a:fld>
            <a:endParaRPr lang="zh-CN" altLang="en-US"/>
          </a:p>
        </p:txBody>
      </p:sp>
    </p:spTree>
    <p:extLst>
      <p:ext uri="{BB962C8B-B14F-4D97-AF65-F5344CB8AC3E}">
        <p14:creationId xmlns:p14="http://schemas.microsoft.com/office/powerpoint/2010/main" val="4275960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One of the most basic and well-studied optimization models in unsupervised Machine Learning is k-means clustering.</a:t>
            </a:r>
          </a:p>
          <a:p>
            <a:r>
              <a:rPr lang="en" altLang="zh-CN" sz="1200" kern="1200" dirty="0">
                <a:solidFill>
                  <a:schemeClr val="tx1"/>
                </a:solidFill>
                <a:effectLst/>
                <a:latin typeface="+mn-lt"/>
                <a:ea typeface="+mn-ea"/>
                <a:cs typeface="+mn-cs"/>
              </a:rPr>
              <a:t>In this problem we are given the set V of n points (or vectors) in Euclidian space. The goal is to partition V into k sets called clusters S1; : : : ; </a:t>
            </a:r>
            <a:r>
              <a:rPr lang="en" altLang="zh-CN" sz="1200" kern="1200" dirty="0" err="1">
                <a:solidFill>
                  <a:schemeClr val="tx1"/>
                </a:solidFill>
                <a:effectLst/>
                <a:latin typeface="+mn-lt"/>
                <a:ea typeface="+mn-ea"/>
                <a:cs typeface="+mn-cs"/>
              </a:rPr>
              <a:t>Sk</a:t>
            </a:r>
            <a:r>
              <a:rPr lang="en" altLang="zh-CN" sz="1200" kern="1200" dirty="0">
                <a:solidFill>
                  <a:schemeClr val="tx1"/>
                </a:solidFill>
                <a:effectLst/>
                <a:latin typeface="+mn-lt"/>
                <a:ea typeface="+mn-ea"/>
                <a:cs typeface="+mn-cs"/>
              </a:rPr>
              <a:t> and choose one cluster center ci for each cluster Si to minimize. In the standard offline setting, the set of input points is</a:t>
            </a:r>
          </a:p>
          <a:p>
            <a:r>
              <a:rPr lang="en" altLang="zh-CN" sz="1200" kern="1200" dirty="0">
                <a:solidFill>
                  <a:schemeClr val="tx1"/>
                </a:solidFill>
                <a:effectLst/>
                <a:latin typeface="+mn-lt"/>
                <a:ea typeface="+mn-ea"/>
                <a:cs typeface="+mn-cs"/>
              </a:rPr>
              <a:t>known in advance and the data access model is unrestricted. Even so, obtaining provably good solutions to this problem is difficult.</a:t>
            </a:r>
          </a:p>
          <a:p>
            <a:r>
              <a:rPr kumimoji="1" lang="en" altLang="zh-CN" dirty="0"/>
              <a:t>In the streaming model the algorithm must consume the data in one pass and is allowed to keep only a small amount of information. </a:t>
            </a:r>
            <a:r>
              <a:rPr lang="en" altLang="zh-CN" sz="1200" kern="1200" dirty="0">
                <a:solidFill>
                  <a:schemeClr val="tx1"/>
                </a:solidFill>
                <a:effectLst/>
                <a:latin typeface="+mn-lt"/>
                <a:ea typeface="+mn-ea"/>
                <a:cs typeface="+mn-cs"/>
              </a:rPr>
              <a:t>Nevertheless, it must output its final decisions</a:t>
            </a:r>
            <a:r>
              <a:rPr kumimoji="1" lang="en-US" altLang="zh-CN" sz="1200" kern="1200" dirty="0">
                <a:solidFill>
                  <a:schemeClr val="tx1"/>
                </a:solidFill>
                <a:effectLst/>
                <a:latin typeface="+mn-lt"/>
                <a:ea typeface="+mn-ea"/>
                <a:cs typeface="+mn-cs"/>
              </a:rPr>
              <a:t> when the stream has ended. </a:t>
            </a:r>
            <a:r>
              <a:rPr lang="en" altLang="zh-CN" sz="1200" kern="1200" dirty="0">
                <a:solidFill>
                  <a:schemeClr val="tx1"/>
                </a:solidFill>
                <a:effectLst/>
                <a:latin typeface="+mn-lt"/>
                <a:ea typeface="+mn-ea"/>
                <a:cs typeface="+mn-cs"/>
              </a:rPr>
              <a:t>In contrast, the online model of computation does not allow to postpone clustering decisions </a:t>
            </a:r>
            <a:r>
              <a:rPr kumimoji="1" lang="en-US" altLang="zh-CN" sz="1200" kern="1200" dirty="0">
                <a:solidFill>
                  <a:schemeClr val="tx1"/>
                </a:solidFill>
                <a:effectLst/>
                <a:latin typeface="+mn-lt"/>
                <a:ea typeface="+mn-ea"/>
                <a:cs typeface="+mn-cs"/>
              </a:rPr>
              <a:t>In this setting, an a priori unknown number of points arrive one by one in an arbitrary order. When a new point arrives the algorithm must either put it in one of the existing</a:t>
            </a:r>
            <a:r>
              <a:rPr lang="en" altLang="zh-CN" sz="1200" kern="1200" dirty="0">
                <a:solidFill>
                  <a:schemeClr val="tx1"/>
                </a:solidFill>
                <a:effectLst/>
                <a:latin typeface="+mn-lt"/>
                <a:ea typeface="+mn-ea"/>
                <a:cs typeface="+mn-cs"/>
              </a:rPr>
              <a:t>Note that this problem is conceptually non trivial even if one could afford unbounded computational power at every iteration. This is because the quality of current choices depend on the unknown (yet unseen) remainder of the stream.</a:t>
            </a:r>
            <a:r>
              <a:rPr kumimoji="1" lang="en-US" altLang="zh-CN" sz="1200" kern="1200" dirty="0">
                <a:solidFill>
                  <a:schemeClr val="tx1"/>
                </a:solidFill>
                <a:effectLst/>
                <a:latin typeface="+mn-lt"/>
                <a:ea typeface="+mn-ea"/>
                <a:cs typeface="+mn-cs"/>
              </a:rPr>
              <a:t>clusters or open a new cluster (consisting of a single point).</a:t>
            </a:r>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16</a:t>
            </a:fld>
            <a:endParaRPr lang="zh-CN" altLang="en-US"/>
          </a:p>
        </p:txBody>
      </p:sp>
    </p:spTree>
    <p:extLst>
      <p:ext uri="{BB962C8B-B14F-4D97-AF65-F5344CB8AC3E}">
        <p14:creationId xmlns:p14="http://schemas.microsoft.com/office/powerpoint/2010/main" val="3552120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17</a:t>
            </a:fld>
            <a:endParaRPr lang="zh-CN" altLang="en-US"/>
          </a:p>
        </p:txBody>
      </p:sp>
    </p:spTree>
    <p:extLst>
      <p:ext uri="{BB962C8B-B14F-4D97-AF65-F5344CB8AC3E}">
        <p14:creationId xmlns:p14="http://schemas.microsoft.com/office/powerpoint/2010/main" val="4044996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dirty="0"/>
              <a:t>In the streaming model the algorithm must consume the data in one pass and is allowed to keep only a small amount of information. </a:t>
            </a:r>
            <a:r>
              <a:rPr lang="en" altLang="zh-CN" sz="1200" kern="1200" dirty="0">
                <a:solidFill>
                  <a:schemeClr val="tx1"/>
                </a:solidFill>
                <a:effectLst/>
                <a:latin typeface="+mn-lt"/>
                <a:ea typeface="+mn-ea"/>
                <a:cs typeface="+mn-cs"/>
              </a:rPr>
              <a:t>Nevertheless, it must output its final decisions</a:t>
            </a:r>
            <a:r>
              <a:rPr kumimoji="1" lang="en-US" altLang="zh-CN" sz="1200" kern="1200" dirty="0">
                <a:solidFill>
                  <a:schemeClr val="tx1"/>
                </a:solidFill>
                <a:effectLst/>
                <a:latin typeface="+mn-lt"/>
                <a:ea typeface="+mn-ea"/>
                <a:cs typeface="+mn-cs"/>
              </a:rPr>
              <a:t> when the stream has ended. In this setting, an a priori unknown number of points arrive one by one in</a:t>
            </a:r>
          </a:p>
          <a:p>
            <a:r>
              <a:rPr kumimoji="1" lang="en-US" altLang="zh-CN" sz="1200" kern="1200" dirty="0">
                <a:solidFill>
                  <a:schemeClr val="tx1"/>
                </a:solidFill>
                <a:effectLst/>
                <a:latin typeface="+mn-lt"/>
                <a:ea typeface="+mn-ea"/>
                <a:cs typeface="+mn-cs"/>
              </a:rPr>
              <a:t>an arbitrary order. When a new point arrives the algorithm must either put it in one of the existing</a:t>
            </a:r>
            <a:r>
              <a:rPr lang="en" altLang="zh-CN" sz="1200" kern="1200" dirty="0">
                <a:solidFill>
                  <a:schemeClr val="tx1"/>
                </a:solidFill>
                <a:effectLst/>
                <a:latin typeface="+mn-lt"/>
                <a:ea typeface="+mn-ea"/>
                <a:cs typeface="+mn-cs"/>
              </a:rPr>
              <a:t>Note that this problem is conceptually non trivial even if one could afford unbounded computational power at every iteration. This is because the quality of current choices depend on the unknown (yet unseen) remainder of the stream.</a:t>
            </a:r>
            <a:r>
              <a:rPr kumimoji="1" lang="en-US" altLang="zh-CN" sz="1200" kern="1200" dirty="0">
                <a:solidFill>
                  <a:schemeClr val="tx1"/>
                </a:solidFill>
                <a:effectLst/>
                <a:latin typeface="+mn-lt"/>
                <a:ea typeface="+mn-ea"/>
                <a:cs typeface="+mn-cs"/>
              </a:rPr>
              <a:t>clusters or open a new cluster (consisting of a single point).</a:t>
            </a:r>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18</a:t>
            </a:fld>
            <a:endParaRPr lang="zh-CN" altLang="en-US"/>
          </a:p>
        </p:txBody>
      </p:sp>
    </p:spTree>
    <p:extLst>
      <p:ext uri="{BB962C8B-B14F-4D97-AF65-F5344CB8AC3E}">
        <p14:creationId xmlns:p14="http://schemas.microsoft.com/office/powerpoint/2010/main" val="1099683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19</a:t>
            </a:fld>
            <a:endParaRPr lang="zh-CN" altLang="en-US"/>
          </a:p>
        </p:txBody>
      </p:sp>
    </p:spTree>
    <p:extLst>
      <p:ext uri="{BB962C8B-B14F-4D97-AF65-F5344CB8AC3E}">
        <p14:creationId xmlns:p14="http://schemas.microsoft.com/office/powerpoint/2010/main" val="412499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a:t>
            </a:fld>
            <a:endParaRPr lang="zh-CN" altLang="en-US"/>
          </a:p>
        </p:txBody>
      </p:sp>
    </p:spTree>
    <p:extLst>
      <p:ext uri="{BB962C8B-B14F-4D97-AF65-F5344CB8AC3E}">
        <p14:creationId xmlns:p14="http://schemas.microsoft.com/office/powerpoint/2010/main" val="4044996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20</a:t>
            </a:fld>
            <a:endParaRPr lang="zh-CN" altLang="en-US"/>
          </a:p>
        </p:txBody>
      </p:sp>
    </p:spTree>
    <p:extLst>
      <p:ext uri="{BB962C8B-B14F-4D97-AF65-F5344CB8AC3E}">
        <p14:creationId xmlns:p14="http://schemas.microsoft.com/office/powerpoint/2010/main" val="4237855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21</a:t>
            </a:fld>
            <a:endParaRPr lang="zh-CN" altLang="en-US"/>
          </a:p>
        </p:txBody>
      </p:sp>
    </p:spTree>
    <p:extLst>
      <p:ext uri="{BB962C8B-B14F-4D97-AF65-F5344CB8AC3E}">
        <p14:creationId xmlns:p14="http://schemas.microsoft.com/office/powerpoint/2010/main" val="3636754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22</a:t>
            </a:fld>
            <a:endParaRPr lang="zh-CN" altLang="en-US"/>
          </a:p>
        </p:txBody>
      </p:sp>
    </p:spTree>
    <p:extLst>
      <p:ext uri="{BB962C8B-B14F-4D97-AF65-F5344CB8AC3E}">
        <p14:creationId xmlns:p14="http://schemas.microsoft.com/office/powerpoint/2010/main" val="1660077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In this work we provide algorithms for both online k-means and semi-online k-means. In the semi-online model we assume having a lower bound, w, for the total optimal cost of k-means, W, as well as an estimate for n, the length of the stream.</a:t>
            </a:r>
          </a:p>
          <a:p>
            <a:r>
              <a:rPr kumimoji="1" lang="en" altLang="zh-CN" dirty="0"/>
              <a:t>In the fully online model we do not assume any prior knowledge</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23</a:t>
            </a:fld>
            <a:endParaRPr lang="zh-CN" altLang="en-US"/>
          </a:p>
        </p:txBody>
      </p:sp>
    </p:spTree>
    <p:extLst>
      <p:ext uri="{BB962C8B-B14F-4D97-AF65-F5344CB8AC3E}">
        <p14:creationId xmlns:p14="http://schemas.microsoft.com/office/powerpoint/2010/main" val="2723906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24</a:t>
            </a:fld>
            <a:endParaRPr lang="zh-CN" altLang="en-US"/>
          </a:p>
        </p:txBody>
      </p:sp>
    </p:spTree>
    <p:extLst>
      <p:ext uri="{BB962C8B-B14F-4D97-AF65-F5344CB8AC3E}">
        <p14:creationId xmlns:p14="http://schemas.microsoft.com/office/powerpoint/2010/main" val="3406563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25</a:t>
            </a:fld>
            <a:endParaRPr lang="zh-CN" altLang="en-US"/>
          </a:p>
        </p:txBody>
      </p:sp>
    </p:spTree>
    <p:extLst>
      <p:ext uri="{BB962C8B-B14F-4D97-AF65-F5344CB8AC3E}">
        <p14:creationId xmlns:p14="http://schemas.microsoft.com/office/powerpoint/2010/main" val="1596423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For the facility cost, start with f1 which is known to be too low. By doing that the algorithm is “encouraged” to open many facilities (centers) which keeps the service costs low. If the algorithm detect that too many facilities were opened, it can conclude that the current facility cost is too low. It therefore doubles the facility cost of opening future facilities (centers). It is easy to see that the facility cost cannot be doubled many times without making opening new clusters prohibitively expensive.</a:t>
            </a: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26</a:t>
            </a:fld>
            <a:endParaRPr lang="zh-CN" altLang="en-US"/>
          </a:p>
        </p:txBody>
      </p:sp>
    </p:spTree>
    <p:extLst>
      <p:ext uri="{BB962C8B-B14F-4D97-AF65-F5344CB8AC3E}">
        <p14:creationId xmlns:p14="http://schemas.microsoft.com/office/powerpoint/2010/main" val="3924263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27</a:t>
            </a:fld>
            <a:endParaRPr lang="zh-CN" altLang="en-US"/>
          </a:p>
        </p:txBody>
      </p:sp>
    </p:spTree>
    <p:extLst>
      <p:ext uri="{BB962C8B-B14F-4D97-AF65-F5344CB8AC3E}">
        <p14:creationId xmlns:p14="http://schemas.microsoft.com/office/powerpoint/2010/main" val="2410821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Algorithm 2 is fully online yet it defers from Algorithm 1 in only a few aspects. First, since n is unknown, the initial facility cost and the doubling condition cannot depend on it. Second, it must generate its own lower bound w based on a short prefix of points in the stream. Note that w is trivially smaller that W. Any clustering of k + 1 points must put at least two points in one cluster, incurring a cost of </a:t>
            </a:r>
            <a:r>
              <a:rPr lang="en" altLang="zh-CN" sz="1200" kern="1200" dirty="0" err="1">
                <a:solidFill>
                  <a:schemeClr val="tx1"/>
                </a:solidFill>
                <a:effectLst/>
                <a:latin typeface="+mn-lt"/>
                <a:ea typeface="+mn-ea"/>
                <a:cs typeface="+mn-cs"/>
              </a:rPr>
              <a:t>kv</a:t>
            </a:r>
            <a:r>
              <a:rPr lang="en"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 </a:t>
            </a:r>
            <a:r>
              <a:rPr lang="en" altLang="zh-CN" sz="1200" kern="1200" dirty="0">
                <a:solidFill>
                  <a:schemeClr val="tx1"/>
                </a:solidFill>
                <a:effectLst/>
                <a:latin typeface="+mn-lt"/>
                <a:ea typeface="+mn-ea"/>
                <a:cs typeface="+mn-cs"/>
              </a:rPr>
              <a:t>v0k2=2  minv;v0 </a:t>
            </a:r>
            <a:r>
              <a:rPr lang="en" altLang="zh-CN" sz="1200" kern="1200" dirty="0" err="1">
                <a:solidFill>
                  <a:schemeClr val="tx1"/>
                </a:solidFill>
                <a:effectLst/>
                <a:latin typeface="+mn-lt"/>
                <a:ea typeface="+mn-ea"/>
                <a:cs typeface="+mn-cs"/>
              </a:rPr>
              <a:t>kv</a:t>
            </a:r>
            <a:r>
              <a:rPr lang="en"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 </a:t>
            </a:r>
            <a:r>
              <a:rPr lang="en" altLang="zh-CN" sz="1200" kern="1200" dirty="0">
                <a:solidFill>
                  <a:schemeClr val="tx1"/>
                </a:solidFill>
                <a:effectLst/>
                <a:latin typeface="+mn-lt"/>
                <a:ea typeface="+mn-ea"/>
                <a:cs typeface="+mn-cs"/>
              </a:rPr>
              <a:t>v0k2=2.</a:t>
            </a: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28</a:t>
            </a:fld>
            <a:endParaRPr lang="zh-CN" altLang="en-US"/>
          </a:p>
        </p:txBody>
      </p:sp>
    </p:spTree>
    <p:extLst>
      <p:ext uri="{BB962C8B-B14F-4D97-AF65-F5344CB8AC3E}">
        <p14:creationId xmlns:p14="http://schemas.microsoft.com/office/powerpoint/2010/main" val="1499367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29</a:t>
            </a:fld>
            <a:endParaRPr lang="zh-CN" altLang="en-US"/>
          </a:p>
        </p:txBody>
      </p:sp>
    </p:spTree>
    <p:extLst>
      <p:ext uri="{BB962C8B-B14F-4D97-AF65-F5344CB8AC3E}">
        <p14:creationId xmlns:p14="http://schemas.microsoft.com/office/powerpoint/2010/main" val="667613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There are two main uses of this attack. —— Complete incomplete information.</a:t>
            </a:r>
          </a:p>
          <a:p>
            <a:r>
              <a:rPr lang="zh-CN" altLang="en-US" sz="1200" b="0" i="0" u="none" strike="noStrike" kern="1200" dirty="0">
                <a:solidFill>
                  <a:schemeClr val="tx1"/>
                </a:solidFill>
                <a:effectLst/>
                <a:latin typeface="+mn-lt"/>
                <a:ea typeface="+mn-ea"/>
                <a:cs typeface="+mn-cs"/>
              </a:rPr>
              <a:t>而这些信息可以被用于属性推断攻击。主要有两种，一种是利用公开信息进行仿真</a:t>
            </a:r>
          </a:p>
          <a:p>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Given public information of some users</a:t>
            </a:r>
          </a:p>
          <a:p>
            <a:r>
              <a:rPr lang="zh-CN" altLang="en-US" sz="1200" b="0" i="0" u="none" strike="noStrike" kern="1200" dirty="0">
                <a:solidFill>
                  <a:schemeClr val="tx1"/>
                </a:solidFill>
                <a:effectLst/>
                <a:latin typeface="+mn-lt"/>
                <a:ea typeface="+mn-ea"/>
                <a:cs typeface="+mn-cs"/>
              </a:rPr>
              <a:t>将公开的缺漏信息或不完整的属性数据补充完整。</a:t>
            </a:r>
            <a:r>
              <a:rPr lang="en" altLang="zh-CN" sz="1200" b="0" i="0" u="none" strike="noStrike" kern="1200" dirty="0">
                <a:solidFill>
                  <a:schemeClr val="tx1"/>
                </a:solidFill>
                <a:effectLst/>
                <a:latin typeface="+mn-lt"/>
                <a:ea typeface="+mn-ea"/>
                <a:cs typeface="+mn-cs"/>
              </a:rPr>
              <a:t>In this attribute inference attack, an attacker aims to propagate attribute information of social network users with publicly visible attributes to users with missing or incomplete attribute data.</a:t>
            </a:r>
          </a:p>
          <a:p>
            <a:r>
              <a:rPr lang="en" altLang="zh-CN" sz="1200" b="0" i="0" u="none" strike="noStrike" kern="1200" dirty="0">
                <a:solidFill>
                  <a:schemeClr val="tx1"/>
                </a:solidFill>
                <a:effectLst/>
                <a:latin typeface="+mn-lt"/>
                <a:ea typeface="+mn-ea"/>
                <a:cs typeface="+mn-cs"/>
              </a:rPr>
              <a:t>2</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Infer private attributes of some target user </a:t>
            </a: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a:t>
            </a:fld>
            <a:endParaRPr lang="zh-CN" altLang="en-US"/>
          </a:p>
        </p:txBody>
      </p:sp>
    </p:spTree>
    <p:extLst>
      <p:ext uri="{BB962C8B-B14F-4D97-AF65-F5344CB8AC3E}">
        <p14:creationId xmlns:p14="http://schemas.microsoft.com/office/powerpoint/2010/main" val="36105023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While experimenting with the algorithm, we discovered that some log factors were, in fact, too pessimistic in practice. We also had to make some pragmatic decisions about, for example, how to set the initial facility cost. As another practical adjustment we introduce the notion of </a:t>
            </a:r>
            <a:r>
              <a:rPr lang="en" altLang="zh-CN" sz="1200" kern="1200" dirty="0" err="1">
                <a:solidFill>
                  <a:schemeClr val="tx1"/>
                </a:solidFill>
                <a:effectLst/>
                <a:latin typeface="+mn-lt"/>
                <a:ea typeface="+mn-ea"/>
                <a:cs typeface="+mn-cs"/>
              </a:rPr>
              <a:t>ktarget</a:t>
            </a:r>
            <a:r>
              <a:rPr lang="en" altLang="zh-CN" sz="1200" kern="1200" dirty="0">
                <a:solidFill>
                  <a:schemeClr val="tx1"/>
                </a:solidFill>
                <a:effectLst/>
                <a:latin typeface="+mn-lt"/>
                <a:ea typeface="+mn-ea"/>
                <a:cs typeface="+mn-cs"/>
              </a:rPr>
              <a:t> and </a:t>
            </a:r>
            <a:r>
              <a:rPr lang="en" altLang="zh-CN" sz="1200" kern="1200" dirty="0" err="1">
                <a:solidFill>
                  <a:schemeClr val="tx1"/>
                </a:solidFill>
                <a:effectLst/>
                <a:latin typeface="+mn-lt"/>
                <a:ea typeface="+mn-ea"/>
                <a:cs typeface="+mn-cs"/>
              </a:rPr>
              <a:t>kactual</a:t>
            </a:r>
            <a:r>
              <a:rPr lang="en" altLang="zh-CN" sz="1200" kern="1200" dirty="0">
                <a:solidFill>
                  <a:schemeClr val="tx1"/>
                </a:solidFill>
                <a:effectLst/>
                <a:latin typeface="+mn-lt"/>
                <a:ea typeface="+mn-ea"/>
                <a:cs typeface="+mn-cs"/>
              </a:rPr>
              <a:t>. The value of </a:t>
            </a:r>
            <a:r>
              <a:rPr lang="en" altLang="zh-CN" sz="1200" kern="1200" dirty="0" err="1">
                <a:solidFill>
                  <a:schemeClr val="tx1"/>
                </a:solidFill>
                <a:effectLst/>
                <a:latin typeface="+mn-lt"/>
                <a:ea typeface="+mn-ea"/>
                <a:cs typeface="+mn-cs"/>
              </a:rPr>
              <a:t>ktarget</a:t>
            </a:r>
            <a:r>
              <a:rPr lang="en" altLang="zh-CN" sz="1200" kern="1200" dirty="0">
                <a:solidFill>
                  <a:schemeClr val="tx1"/>
                </a:solidFill>
                <a:effectLst/>
                <a:latin typeface="+mn-lt"/>
                <a:ea typeface="+mn-ea"/>
                <a:cs typeface="+mn-cs"/>
              </a:rPr>
              <a:t> is the number of clusters we would like the algorithm to output while </a:t>
            </a:r>
            <a:r>
              <a:rPr lang="en" altLang="zh-CN" sz="1200" kern="1200" dirty="0" err="1">
                <a:solidFill>
                  <a:schemeClr val="tx1"/>
                </a:solidFill>
                <a:effectLst/>
                <a:latin typeface="+mn-lt"/>
                <a:ea typeface="+mn-ea"/>
                <a:cs typeface="+mn-cs"/>
              </a:rPr>
              <a:t>kactual</a:t>
            </a:r>
            <a:r>
              <a:rPr lang="en" altLang="zh-CN" sz="1200" kern="1200" dirty="0">
                <a:solidFill>
                  <a:schemeClr val="tx1"/>
                </a:solidFill>
                <a:effectLst/>
                <a:latin typeface="+mn-lt"/>
                <a:ea typeface="+mn-ea"/>
                <a:cs typeface="+mn-cs"/>
              </a:rPr>
              <a:t> is the actual number of clusters generated. Internally, the algorithm operates with a value of k = d(</a:t>
            </a:r>
            <a:r>
              <a:rPr lang="en" altLang="zh-CN" sz="1200" kern="1200" dirty="0" err="1">
                <a:solidFill>
                  <a:schemeClr val="tx1"/>
                </a:solidFill>
                <a:effectLst/>
                <a:latin typeface="+mn-lt"/>
                <a:ea typeface="+mn-ea"/>
                <a:cs typeface="+mn-cs"/>
              </a:rPr>
              <a:t>ktarget</a:t>
            </a:r>
            <a:r>
              <a:rPr lang="en"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15)=5</a:t>
            </a:r>
            <a:r>
              <a:rPr lang="en" altLang="zh-CN" sz="1200" kern="1200" dirty="0">
                <a:solidFill>
                  <a:schemeClr val="tx1"/>
                </a:solidFill>
                <a:effectLst/>
                <a:latin typeface="+mn-lt"/>
                <a:ea typeface="+mn-ea"/>
                <a:cs typeface="+mn-cs"/>
              </a:rPr>
              <a:t>e. This is a heuristic (entirely </a:t>
            </a:r>
            <a:r>
              <a:rPr lang="en" altLang="zh-CN" sz="1200" kern="1200" dirty="0" err="1">
                <a:solidFill>
                  <a:schemeClr val="tx1"/>
                </a:solidFill>
                <a:effectLst/>
                <a:latin typeface="+mn-lt"/>
                <a:ea typeface="+mn-ea"/>
                <a:cs typeface="+mn-cs"/>
              </a:rPr>
              <a:t>adhoc</a:t>
            </a:r>
            <a:r>
              <a:rPr lang="en" altLang="zh-CN" sz="1200" kern="1200" dirty="0">
                <a:solidFill>
                  <a:schemeClr val="tx1"/>
                </a:solidFill>
                <a:effectLst/>
                <a:latin typeface="+mn-lt"/>
                <a:ea typeface="+mn-ea"/>
                <a:cs typeface="+mn-cs"/>
              </a:rPr>
              <a:t>) conversion that compensates for the k</a:t>
            </a:r>
            <a:r>
              <a:rPr lang="en-US" altLang="zh-CN" sz="1200" kern="1200" dirty="0">
                <a:solidFill>
                  <a:schemeClr val="tx1"/>
                </a:solidFill>
                <a:effectLst/>
                <a:latin typeface="+mn-lt"/>
                <a:ea typeface="+mn-ea"/>
                <a:cs typeface="+mn-cs"/>
              </a:rPr>
              <a:t>-</a:t>
            </a:r>
            <a:r>
              <a:rPr lang="en" altLang="zh-CN" sz="1200" kern="1200" dirty="0">
                <a:solidFill>
                  <a:schemeClr val="tx1"/>
                </a:solidFill>
                <a:effectLst/>
                <a:latin typeface="+mn-lt"/>
                <a:ea typeface="+mn-ea"/>
                <a:cs typeface="+mn-cs"/>
              </a:rPr>
              <a:t>actual being</a:t>
            </a:r>
            <a:r>
              <a:rPr lang="zh-CN" altLang="en-US" sz="1200" kern="1200" dirty="0">
                <a:solidFill>
                  <a:schemeClr val="tx1"/>
                </a:solidFill>
                <a:effectLst/>
                <a:latin typeface="+mn-lt"/>
                <a:ea typeface="+mn-ea"/>
                <a:cs typeface="+mn-cs"/>
              </a:rPr>
              <a:t> </a:t>
            </a:r>
            <a:r>
              <a:rPr lang="en" altLang="zh-CN" sz="1200" kern="1200" dirty="0">
                <a:solidFill>
                  <a:schemeClr val="tx1"/>
                </a:solidFill>
                <a:effectLst/>
                <a:latin typeface="+mn-lt"/>
                <a:ea typeface="+mn-ea"/>
                <a:cs typeface="+mn-cs"/>
              </a:rPr>
              <a:t>larger than k by design.</a:t>
            </a: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30</a:t>
            </a:fld>
            <a:endParaRPr lang="zh-CN" altLang="en-US"/>
          </a:p>
        </p:txBody>
      </p:sp>
    </p:spTree>
    <p:extLst>
      <p:ext uri="{BB962C8B-B14F-4D97-AF65-F5344CB8AC3E}">
        <p14:creationId xmlns:p14="http://schemas.microsoft.com/office/powerpoint/2010/main" val="3340330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31</a:t>
            </a:fld>
            <a:endParaRPr lang="zh-CN" altLang="en-US"/>
          </a:p>
        </p:txBody>
      </p:sp>
    </p:spTree>
    <p:extLst>
      <p:ext uri="{BB962C8B-B14F-4D97-AF65-F5344CB8AC3E}">
        <p14:creationId xmlns:p14="http://schemas.microsoft.com/office/powerpoint/2010/main" val="1441970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To evaluate our algorithm we executed it on 12 different datasets. All the datasets that we used are conveniently aggregated on the </a:t>
            </a:r>
            <a:r>
              <a:rPr lang="en" altLang="zh-CN" sz="1200" kern="1200" dirty="0" err="1">
                <a:solidFill>
                  <a:schemeClr val="tx1"/>
                </a:solidFill>
                <a:effectLst/>
                <a:latin typeface="+mn-lt"/>
                <a:ea typeface="+mn-ea"/>
                <a:cs typeface="+mn-cs"/>
              </a:rPr>
              <a:t>LibSvm</a:t>
            </a:r>
            <a:r>
              <a:rPr lang="en" altLang="zh-CN" sz="1200" kern="1200" dirty="0">
                <a:solidFill>
                  <a:schemeClr val="tx1"/>
                </a:solidFill>
                <a:effectLst/>
                <a:latin typeface="+mn-lt"/>
                <a:ea typeface="+mn-ea"/>
                <a:cs typeface="+mn-cs"/>
              </a:rPr>
              <a:t> website [14] and on the UCI dataset collection [7]. Some basic information about each dataset is given in Table 1.</a:t>
            </a:r>
          </a:p>
          <a:p>
            <a:endParaRPr lang="en" altLang="zh-CN" sz="1200" kern="1200" dirty="0">
              <a:solidFill>
                <a:schemeClr val="tx1"/>
              </a:solidFill>
              <a:effectLst/>
              <a:latin typeface="+mn-lt"/>
              <a:ea typeface="+mn-ea"/>
              <a:cs typeface="+mn-cs"/>
            </a:endParaRPr>
          </a:p>
          <a:p>
            <a:r>
              <a:rPr lang="en" altLang="zh-CN" sz="1200" kern="1200" dirty="0">
                <a:solidFill>
                  <a:schemeClr val="tx1"/>
                </a:solidFill>
                <a:effectLst/>
                <a:latin typeface="+mn-lt"/>
                <a:ea typeface="+mn-ea"/>
                <a:cs typeface="+mn-cs"/>
              </a:rPr>
              <a:t>Feature engineering for the sake of online learning is one of the motivations for this work. For that reason, we apply standard stochastic gradient descent linear learning with the squared loss on these data. Once with the raw features and once with the k-means features added. In some cases we see a small decrease in accuracy due to slower convergence of the learning on a larger feature set. This effect should theoretically be nullified in the presence of more data. In other cases, however, we see a significant uptick in classification accuracy.</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32</a:t>
            </a:fld>
            <a:endParaRPr lang="zh-CN" altLang="en-US"/>
          </a:p>
        </p:txBody>
      </p:sp>
    </p:spTree>
    <p:extLst>
      <p:ext uri="{BB962C8B-B14F-4D97-AF65-F5344CB8AC3E}">
        <p14:creationId xmlns:p14="http://schemas.microsoft.com/office/powerpoint/2010/main" val="7982523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Feature engineering for the sake of online learning is one of the motivations for this work. For that reason, we apply standard stochastic gradient descent linear learning with the squared loss on these data. Once with the raw features and once with the k-means features added. In some cases we see a small decrease in accuracy due to slower convergence of the learning on a larger feature set. This effect should theoretically be nullified in the presence of more data. In other cases, however, we see a significant uptick in classification accuracy.</a:t>
            </a:r>
          </a:p>
          <a:p>
            <a:r>
              <a:rPr lang="en" altLang="zh-CN" sz="1200" kern="1200" dirty="0">
                <a:solidFill>
                  <a:schemeClr val="tx1"/>
                </a:solidFill>
                <a:effectLst/>
                <a:latin typeface="+mn-lt"/>
                <a:ea typeface="+mn-ea"/>
                <a:cs typeface="+mn-cs"/>
              </a:rPr>
              <a:t>Corroborating the observations of [11] we report that adding k-means feature, particularly to low dimensional datasets, is very beneficial for improving classification accuracy. Indeed enabling online machine leaning to take advantage of this phenomenon is one of the motivations for performing k-means online.</a:t>
            </a: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33</a:t>
            </a:fld>
            <a:endParaRPr lang="zh-CN" altLang="en-US"/>
          </a:p>
        </p:txBody>
      </p:sp>
    </p:spTree>
    <p:extLst>
      <p:ext uri="{BB962C8B-B14F-4D97-AF65-F5344CB8AC3E}">
        <p14:creationId xmlns:p14="http://schemas.microsoft.com/office/powerpoint/2010/main" val="3086976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One of the artifacts of applying our online k-means algorithm is that the number of clusters is not exactly known a priory. But as we see in Figure 1, the number of resulting clusters is rather predictable and controllable. Figure 1 gives the ratio between the number of clusters output by the algorithm, </a:t>
            </a:r>
            <a:r>
              <a:rPr kumimoji="1" lang="en" altLang="zh-CN" dirty="0" err="1"/>
              <a:t>kactual</a:t>
            </a:r>
            <a:r>
              <a:rPr kumimoji="1" lang="en" altLang="zh-CN" dirty="0"/>
              <a:t>, and the specified target </a:t>
            </a:r>
            <a:r>
              <a:rPr kumimoji="1" lang="en" altLang="zh-CN" dirty="0" err="1"/>
              <a:t>ktarget</a:t>
            </a:r>
            <a:r>
              <a:rPr kumimoji="1" lang="en" altLang="zh-CN" dirty="0"/>
              <a:t>. The results reported are mean values of 3 runs for every parameter setting. The observed standard deviation of </a:t>
            </a:r>
            <a:r>
              <a:rPr kumimoji="1" lang="en" altLang="zh-CN" dirty="0" err="1"/>
              <a:t>kactual</a:t>
            </a:r>
            <a:r>
              <a:rPr kumimoji="1" lang="en" altLang="zh-CN" dirty="0"/>
              <a:t> is typically in the range [0; 3] and never exceeded 0:1  </a:t>
            </a:r>
            <a:r>
              <a:rPr kumimoji="1" lang="en" altLang="zh-CN" dirty="0" err="1"/>
              <a:t>ktarget</a:t>
            </a:r>
            <a:r>
              <a:rPr kumimoji="1" lang="en" altLang="zh-CN" dirty="0"/>
              <a:t> in any experiment. Figure 1 clearly shows that the ratio </a:t>
            </a:r>
            <a:r>
              <a:rPr kumimoji="1" lang="en" altLang="zh-CN" dirty="0" err="1"/>
              <a:t>kactual</a:t>
            </a:r>
            <a:r>
              <a:rPr kumimoji="1" lang="en" altLang="zh-CN" dirty="0"/>
              <a:t>=</a:t>
            </a:r>
            <a:r>
              <a:rPr kumimoji="1" lang="en" altLang="zh-CN" dirty="0" err="1"/>
              <a:t>ktarget</a:t>
            </a:r>
            <a:r>
              <a:rPr kumimoji="1" lang="en" altLang="zh-CN" dirty="0"/>
              <a:t> is roughly constant and close 1:0. Interestingly, the main differentiator is the choice of dataset.</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34</a:t>
            </a:fld>
            <a:endParaRPr lang="zh-CN" altLang="en-US"/>
          </a:p>
        </p:txBody>
      </p:sp>
    </p:spTree>
    <p:extLst>
      <p:ext uri="{BB962C8B-B14F-4D97-AF65-F5344CB8AC3E}">
        <p14:creationId xmlns:p14="http://schemas.microsoft.com/office/powerpoint/2010/main" val="1779934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Throughout this section, we measure the online k-means clustering cost with respect to different baselines. We report averages of at least 3 different independent </a:t>
            </a:r>
            <a:r>
              <a:rPr kumimoji="1" lang="en" altLang="zh-CN" dirty="0" err="1"/>
              <a:t>execu-tions</a:t>
            </a:r>
            <a:r>
              <a:rPr kumimoji="1" lang="en" altLang="zh-CN" dirty="0"/>
              <a:t> for every parameter setting. In Figure 2 the reader can see the online k-means clustering cost for the set of centers chosen online by our algorithm for different values of </a:t>
            </a:r>
            <a:r>
              <a:rPr kumimoji="1" lang="en" altLang="zh-CN" dirty="0" err="1"/>
              <a:t>ktarget</a:t>
            </a:r>
            <a:r>
              <a:rPr kumimoji="1" lang="en" altLang="zh-CN" dirty="0"/>
              <a:t> and different datasets. For normalization, each cost is divided by f0, the sum of squares of all vector norms in the dataset (akin to the theoretical k-means cost of having one center at the origin). Note that some datasets are inherently </a:t>
            </a:r>
            <a:r>
              <a:rPr kumimoji="1" lang="en" altLang="zh-CN" dirty="0" err="1"/>
              <a:t>unclusterable</a:t>
            </a:r>
            <a:r>
              <a:rPr kumimoji="1" lang="en" altLang="zh-CN" dirty="0"/>
              <a:t>. Even using many cluster centers, the k-means objective does not decrease substantially. Nevertheless, as expected, the k-means cost obtained by the online algorithm, </a:t>
            </a:r>
            <a:r>
              <a:rPr kumimoji="1" lang="en" altLang="zh-CN" dirty="0" err="1"/>
              <a:t>fonline</a:t>
            </a:r>
            <a:r>
              <a:rPr kumimoji="1" lang="en" altLang="zh-CN" dirty="0"/>
              <a:t>, decreases as a function of </a:t>
            </a:r>
            <a:r>
              <a:rPr kumimoji="1" lang="en" altLang="zh-CN" dirty="0" err="1"/>
              <a:t>ktarget</a:t>
            </a:r>
            <a:r>
              <a:rPr kumimoji="1" lang="en" altLang="zh-CN" dirty="0"/>
              <a:t>.</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35</a:t>
            </a:fld>
            <a:endParaRPr lang="zh-CN" altLang="en-US"/>
          </a:p>
        </p:txBody>
      </p:sp>
    </p:spTree>
    <p:extLst>
      <p:ext uri="{BB962C8B-B14F-4D97-AF65-F5344CB8AC3E}">
        <p14:creationId xmlns:p14="http://schemas.microsoft.com/office/powerpoint/2010/main" val="5310335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The next experiment compares online k-means to k-means++. For every value of </a:t>
            </a:r>
            <a:r>
              <a:rPr kumimoji="1" lang="en" altLang="zh-CN" dirty="0" err="1"/>
              <a:t>ktarget</a:t>
            </a:r>
            <a:r>
              <a:rPr kumimoji="1" lang="en" altLang="zh-CN" dirty="0"/>
              <a:t> we ran online k-means to obtain both </a:t>
            </a:r>
            <a:r>
              <a:rPr kumimoji="1" lang="en" altLang="zh-CN" dirty="0" err="1"/>
              <a:t>fonline</a:t>
            </a:r>
            <a:r>
              <a:rPr kumimoji="1" lang="en" altLang="zh-CN" dirty="0"/>
              <a:t> and </a:t>
            </a:r>
            <a:r>
              <a:rPr kumimoji="1" lang="en" altLang="zh-CN" dirty="0" err="1"/>
              <a:t>kactual</a:t>
            </a:r>
            <a:r>
              <a:rPr kumimoji="1" lang="en" altLang="zh-CN" dirty="0"/>
              <a:t>. Then, we invoke k-means++ using </a:t>
            </a:r>
            <a:r>
              <a:rPr kumimoji="1" lang="en" altLang="zh-CN" dirty="0" err="1"/>
              <a:t>kactual</a:t>
            </a:r>
            <a:r>
              <a:rPr kumimoji="1" lang="en" altLang="zh-CN" dirty="0"/>
              <a:t> clusters and computed its cost, </a:t>
            </a:r>
            <a:r>
              <a:rPr kumimoji="1" lang="en" altLang="zh-CN" dirty="0" err="1"/>
              <a:t>fkmpp</a:t>
            </a:r>
            <a:r>
              <a:rPr kumimoji="1" lang="en" altLang="zh-CN" dirty="0"/>
              <a:t>. This experiment was repeated 3 times for each dataset and each value of </a:t>
            </a:r>
            <a:r>
              <a:rPr kumimoji="1" lang="en" altLang="zh-CN" dirty="0" err="1"/>
              <a:t>ktarget</a:t>
            </a:r>
            <a:r>
              <a:rPr kumimoji="1" lang="en" altLang="zh-CN" dirty="0"/>
              <a:t>. The mean results are reported in Figure 4. </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36</a:t>
            </a:fld>
            <a:endParaRPr lang="zh-CN" altLang="en-US"/>
          </a:p>
        </p:txBody>
      </p:sp>
    </p:spTree>
    <p:extLst>
      <p:ext uri="{BB962C8B-B14F-4D97-AF65-F5344CB8AC3E}">
        <p14:creationId xmlns:p14="http://schemas.microsoft.com/office/powerpoint/2010/main" val="855422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37</a:t>
            </a:fld>
            <a:endParaRPr lang="zh-CN" altLang="en-US"/>
          </a:p>
        </p:txBody>
      </p:sp>
    </p:spTree>
    <p:extLst>
      <p:ext uri="{BB962C8B-B14F-4D97-AF65-F5344CB8AC3E}">
        <p14:creationId xmlns:p14="http://schemas.microsoft.com/office/powerpoint/2010/main" val="2218190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Unsurprisingly, k-means++ is usually better in terms of cost. But, the reader should keep in mind that k-means++ is an offline algorithm that requires k passes over the data compared with the online computational model of our algorithm.</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38</a:t>
            </a:fld>
            <a:endParaRPr lang="zh-CN" altLang="en-US"/>
          </a:p>
        </p:txBody>
      </p:sp>
    </p:spTree>
    <p:extLst>
      <p:ext uri="{BB962C8B-B14F-4D97-AF65-F5344CB8AC3E}">
        <p14:creationId xmlns:p14="http://schemas.microsoft.com/office/powerpoint/2010/main" val="3953307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existing attacks can be </a:t>
            </a:r>
            <a:r>
              <a:rPr lang="en" altLang="zh-CN" sz="1200" b="0" i="0" u="none" strike="noStrike" kern="1200" dirty="0" err="1">
                <a:solidFill>
                  <a:schemeClr val="tx1"/>
                </a:solidFill>
                <a:effectLst/>
                <a:latin typeface="+mn-lt"/>
                <a:ea typeface="+mn-ea"/>
                <a:cs typeface="+mn-cs"/>
              </a:rPr>
              <a:t>categoried</a:t>
            </a:r>
            <a:r>
              <a:rPr lang="en" altLang="zh-CN" sz="1200" b="0" i="0" u="none" strike="noStrike" kern="1200" dirty="0">
                <a:solidFill>
                  <a:schemeClr val="tx1"/>
                </a:solidFill>
                <a:effectLst/>
                <a:latin typeface="+mn-lt"/>
                <a:ea typeface="+mn-ea"/>
                <a:cs typeface="+mn-cs"/>
              </a:rPr>
              <a:t> into two groups</a:t>
            </a:r>
          </a:p>
          <a:p>
            <a:r>
              <a:rPr lang="en" altLang="zh-CN" sz="1200" b="0" i="0" u="none" strike="noStrike" kern="1200" dirty="0">
                <a:solidFill>
                  <a:schemeClr val="tx1"/>
                </a:solidFill>
                <a:effectLst/>
                <a:latin typeface="+mn-lt"/>
                <a:ea typeface="+mn-ea"/>
                <a:cs typeface="+mn-cs"/>
              </a:rPr>
              <a:t>The first category is friend based, that is know as you are who you know</a:t>
            </a:r>
          </a:p>
          <a:p>
            <a:r>
              <a:rPr lang="en" altLang="zh-CN" sz="1200" b="0" i="0" u="none" strike="noStrike" kern="1200" dirty="0">
                <a:solidFill>
                  <a:schemeClr val="tx1"/>
                </a:solidFill>
                <a:effectLst/>
                <a:latin typeface="+mn-lt"/>
                <a:ea typeface="+mn-ea"/>
                <a:cs typeface="+mn-cs"/>
              </a:rPr>
              <a:t>1</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Infer user's attributes through user's friend and the social structure.</a:t>
            </a:r>
          </a:p>
          <a:p>
            <a:r>
              <a:rPr lang="en" altLang="zh-CN" sz="1200" b="0" i="0" u="none" strike="noStrike" kern="1200" dirty="0">
                <a:solidFill>
                  <a:schemeClr val="tx1"/>
                </a:solidFill>
                <a:effectLst/>
                <a:latin typeface="+mn-lt"/>
                <a:ea typeface="+mn-ea"/>
                <a:cs typeface="+mn-cs"/>
              </a:rPr>
              <a:t>And the second category is behavior based, which is </a:t>
            </a:r>
          </a:p>
          <a:p>
            <a:r>
              <a:rPr lang="en" altLang="zh-CN" sz="1200" b="0" i="0" u="none" strike="noStrike" kern="1200" dirty="0">
                <a:solidFill>
                  <a:schemeClr val="tx1"/>
                </a:solidFill>
                <a:effectLst/>
                <a:latin typeface="+mn-lt"/>
                <a:ea typeface="+mn-ea"/>
                <a:cs typeface="+mn-cs"/>
              </a:rPr>
              <a:t>2</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Based on the public attributes of users that are similar to him/her and the similarities between users are identified by using their behavioral data.</a:t>
            </a: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4</a:t>
            </a:fld>
            <a:endParaRPr lang="zh-CN" altLang="en-US"/>
          </a:p>
        </p:txBody>
      </p:sp>
    </p:spTree>
    <p:extLst>
      <p:ext uri="{BB962C8B-B14F-4D97-AF65-F5344CB8AC3E}">
        <p14:creationId xmlns:p14="http://schemas.microsoft.com/office/powerpoint/2010/main" val="1306160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However</a:t>
            </a:r>
            <a:r>
              <a:rPr lang="zh-CN" altLang="en" sz="1200" b="0" i="0" u="none" strike="noStrike" kern="1200" dirty="0">
                <a:solidFill>
                  <a:schemeClr val="tx1"/>
                </a:solidFill>
                <a:effectLst/>
                <a:latin typeface="+mn-lt"/>
                <a:ea typeface="+mn-ea"/>
                <a:cs typeface="+mn-cs"/>
              </a:rPr>
              <a:t>， </a:t>
            </a:r>
            <a:r>
              <a:rPr lang="en" altLang="zh-CN" sz="1200" b="0" i="0" u="none" strike="noStrike" kern="1200" dirty="0">
                <a:solidFill>
                  <a:schemeClr val="tx1"/>
                </a:solidFill>
                <a:effectLst/>
                <a:latin typeface="+mn-lt"/>
                <a:ea typeface="+mn-ea"/>
                <a:cs typeface="+mn-cs"/>
              </a:rPr>
              <a:t>the existing attacks leverage either the user’s publicly available social friends or the user’s behavioral records achieve limited success rates. So</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the write come up with a idea that combine this two attacks together.</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5</a:t>
            </a:fld>
            <a:endParaRPr lang="zh-CN" altLang="en-US"/>
          </a:p>
        </p:txBody>
      </p:sp>
    </p:spTree>
    <p:extLst>
      <p:ext uri="{BB962C8B-B14F-4D97-AF65-F5344CB8AC3E}">
        <p14:creationId xmlns:p14="http://schemas.microsoft.com/office/powerpoint/2010/main" val="1261251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However</a:t>
            </a:r>
            <a:r>
              <a:rPr lang="zh-CN" altLang="en" sz="1200" b="0" i="0" u="none" strike="noStrike" kern="1200" dirty="0">
                <a:solidFill>
                  <a:schemeClr val="tx1"/>
                </a:solidFill>
                <a:effectLst/>
                <a:latin typeface="+mn-lt"/>
                <a:ea typeface="+mn-ea"/>
                <a:cs typeface="+mn-cs"/>
              </a:rPr>
              <a:t>， </a:t>
            </a:r>
            <a:r>
              <a:rPr lang="en" altLang="zh-CN" sz="1200" b="0" i="0" u="none" strike="noStrike" kern="1200" dirty="0">
                <a:solidFill>
                  <a:schemeClr val="tx1"/>
                </a:solidFill>
                <a:effectLst/>
                <a:latin typeface="+mn-lt"/>
                <a:ea typeface="+mn-ea"/>
                <a:cs typeface="+mn-cs"/>
              </a:rPr>
              <a:t>the existing attacks leverage either the user’s publicly available social friends or the user’s behavioral records achieve limited success rates. So</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the write come up with a idea that combine this two attacks together.</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6</a:t>
            </a:fld>
            <a:endParaRPr lang="zh-CN" altLang="en-US"/>
          </a:p>
        </p:txBody>
      </p:sp>
    </p:spTree>
    <p:extLst>
      <p:ext uri="{BB962C8B-B14F-4D97-AF65-F5344CB8AC3E}">
        <p14:creationId xmlns:p14="http://schemas.microsoft.com/office/powerpoint/2010/main" val="585577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However</a:t>
            </a:r>
            <a:r>
              <a:rPr lang="zh-CN" altLang="en" sz="1200" b="0" i="0" u="none" strike="noStrike" kern="1200" dirty="0">
                <a:solidFill>
                  <a:schemeClr val="tx1"/>
                </a:solidFill>
                <a:effectLst/>
                <a:latin typeface="+mn-lt"/>
                <a:ea typeface="+mn-ea"/>
                <a:cs typeface="+mn-cs"/>
              </a:rPr>
              <a:t>， </a:t>
            </a:r>
            <a:r>
              <a:rPr lang="en" altLang="zh-CN" sz="1200" b="0" i="0" u="none" strike="noStrike" kern="1200" dirty="0">
                <a:solidFill>
                  <a:schemeClr val="tx1"/>
                </a:solidFill>
                <a:effectLst/>
                <a:latin typeface="+mn-lt"/>
                <a:ea typeface="+mn-ea"/>
                <a:cs typeface="+mn-cs"/>
              </a:rPr>
              <a:t>the existing attacks leverage either the user’s publicly available social friends or the user’s behavioral records achieve limited success rates. So</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the write come up with a idea that combine this two attacks together.</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7</a:t>
            </a:fld>
            <a:endParaRPr lang="zh-CN" altLang="en-US"/>
          </a:p>
        </p:txBody>
      </p:sp>
    </p:spTree>
    <p:extLst>
      <p:ext uri="{BB962C8B-B14F-4D97-AF65-F5344CB8AC3E}">
        <p14:creationId xmlns:p14="http://schemas.microsoft.com/office/powerpoint/2010/main" val="2870240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However</a:t>
            </a:r>
            <a:r>
              <a:rPr lang="zh-CN" altLang="en" sz="1200" b="0" i="0" u="none" strike="noStrike" kern="1200" dirty="0">
                <a:solidFill>
                  <a:schemeClr val="tx1"/>
                </a:solidFill>
                <a:effectLst/>
                <a:latin typeface="+mn-lt"/>
                <a:ea typeface="+mn-ea"/>
                <a:cs typeface="+mn-cs"/>
              </a:rPr>
              <a:t>， </a:t>
            </a:r>
            <a:r>
              <a:rPr lang="en" altLang="zh-CN" sz="1200" b="0" i="0" u="none" strike="noStrike" kern="1200" dirty="0">
                <a:solidFill>
                  <a:schemeClr val="tx1"/>
                </a:solidFill>
                <a:effectLst/>
                <a:latin typeface="+mn-lt"/>
                <a:ea typeface="+mn-ea"/>
                <a:cs typeface="+mn-cs"/>
              </a:rPr>
              <a:t>the existing attacks leverage either the user’s publicly available social friends or the user’s behavioral records achieve limited success rates. So</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the write come up with a idea that combine this two attacks together.</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8</a:t>
            </a:fld>
            <a:endParaRPr lang="zh-CN" altLang="en-US"/>
          </a:p>
        </p:txBody>
      </p:sp>
    </p:spTree>
    <p:extLst>
      <p:ext uri="{BB962C8B-B14F-4D97-AF65-F5344CB8AC3E}">
        <p14:creationId xmlns:p14="http://schemas.microsoft.com/office/powerpoint/2010/main" val="3842051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However</a:t>
            </a:r>
            <a:r>
              <a:rPr lang="zh-CN" altLang="en" sz="1200" b="0" i="0" u="none" strike="noStrike" kern="1200" dirty="0">
                <a:solidFill>
                  <a:schemeClr val="tx1"/>
                </a:solidFill>
                <a:effectLst/>
                <a:latin typeface="+mn-lt"/>
                <a:ea typeface="+mn-ea"/>
                <a:cs typeface="+mn-cs"/>
              </a:rPr>
              <a:t>， </a:t>
            </a:r>
            <a:r>
              <a:rPr lang="en" altLang="zh-CN" sz="1200" b="0" i="0" u="none" strike="noStrike" kern="1200" dirty="0">
                <a:solidFill>
                  <a:schemeClr val="tx1"/>
                </a:solidFill>
                <a:effectLst/>
                <a:latin typeface="+mn-lt"/>
                <a:ea typeface="+mn-ea"/>
                <a:cs typeface="+mn-cs"/>
              </a:rPr>
              <a:t>the existing attacks leverage either the user’s publicly available social friends or the user’s behavioral records achieve limited success rates. So</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the write come up with a idea that combine this two attacks together.</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9</a:t>
            </a:fld>
            <a:endParaRPr lang="zh-CN" altLang="en-US"/>
          </a:p>
        </p:txBody>
      </p:sp>
    </p:spTree>
    <p:extLst>
      <p:ext uri="{BB962C8B-B14F-4D97-AF65-F5344CB8AC3E}">
        <p14:creationId xmlns:p14="http://schemas.microsoft.com/office/powerpoint/2010/main" val="2211353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102" name="图片 1101">
            <a:extLst>
              <a:ext uri="{FF2B5EF4-FFF2-40B4-BE49-F238E27FC236}">
                <a16:creationId xmlns:a16="http://schemas.microsoft.com/office/drawing/2014/main" id="{F6B81E82-77CD-42EE-BB96-8BC6A5440084}"/>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hasCustomPrompt="1"/>
          </p:nvPr>
        </p:nvSpPr>
        <p:spPr>
          <a:xfrm>
            <a:off x="669925" y="3079043"/>
            <a:ext cx="10850563" cy="475132"/>
          </a:xfrm>
        </p:spPr>
        <p:txBody>
          <a:bodyPr anchor="ctr">
            <a:normAutofit/>
          </a:bodyPr>
          <a:lstStyle>
            <a:lvl1pPr marL="0" marR="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9802" name="标题 1"/>
          <p:cNvSpPr>
            <a:spLocks noGrp="1"/>
          </p:cNvSpPr>
          <p:nvPr userDrawn="1">
            <p:ph type="ctrTitle" hasCustomPrompt="1"/>
          </p:nvPr>
        </p:nvSpPr>
        <p:spPr>
          <a:xfrm>
            <a:off x="669926" y="2321170"/>
            <a:ext cx="10850562" cy="749082"/>
          </a:xfrm>
        </p:spPr>
        <p:txBody>
          <a:bodyPr anchor="ctr">
            <a:normAutofit/>
          </a:bodyPr>
          <a:lstStyle>
            <a:lvl1pPr algn="r">
              <a:defRPr sz="3600" b="1">
                <a:solidFill>
                  <a:schemeClr val="tx1"/>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E475EF-3918-4C37-977A-956EB9D76F8E}"/>
              </a:ext>
            </a:extLst>
          </p:cNvPr>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hasCustomPrompt="1"/>
          </p:nvPr>
        </p:nvSpPr>
        <p:spPr>
          <a:xfrm>
            <a:off x="669924" y="2927838"/>
            <a:ext cx="10850564" cy="501162"/>
          </a:xfrm>
          <a:noFill/>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C9088FBD-8B5D-4818-BBCF-F951CB4468EA}"/>
              </a:ext>
            </a:extLst>
          </p:cNvPr>
          <p:cNvSpPr>
            <a:spLocks noGrp="1"/>
          </p:cNvSpPr>
          <p:nvPr>
            <p:ph type="dt" sz="half" idx="10"/>
          </p:nvPr>
        </p:nvSpPr>
        <p:spPr/>
        <p:txBody>
          <a:bodyPr/>
          <a:lstStyle/>
          <a:p>
            <a:fld id="{6489D9C7-5DC6-4263-87FF-7C99F6FB63C3}" type="datetime1">
              <a:rPr lang="zh-CN" altLang="en-US" smtClean="0"/>
              <a:pPr/>
              <a:t>2021/12/28</a:t>
            </a:fld>
            <a:endParaRPr lang="zh-CN" altLang="en-US"/>
          </a:p>
        </p:txBody>
      </p:sp>
      <p:sp>
        <p:nvSpPr>
          <p:cNvPr id="8" name="页脚占位符 7">
            <a:extLst>
              <a:ext uri="{FF2B5EF4-FFF2-40B4-BE49-F238E27FC236}">
                <a16:creationId xmlns:a16="http://schemas.microsoft.com/office/drawing/2014/main" id="{8D9F09E7-6842-4F67-8517-7C97FF60BFD7}"/>
              </a:ext>
            </a:extLst>
          </p:cNvPr>
          <p:cNvSpPr>
            <a:spLocks noGrp="1"/>
          </p:cNvSpPr>
          <p:nvPr>
            <p:ph type="ftr" sz="quarter" idx="11"/>
          </p:nvPr>
        </p:nvSpPr>
        <p:spPr/>
        <p:txBody>
          <a:bodyPr/>
          <a:lstStyle/>
          <a:p>
            <a:r>
              <a:rPr lang="en-US" altLang="zh-CN"/>
              <a:t>www.islide.cc</a:t>
            </a:r>
            <a:endParaRPr lang="zh-CN" altLang="en-US" dirty="0"/>
          </a:p>
        </p:txBody>
      </p:sp>
      <p:sp>
        <p:nvSpPr>
          <p:cNvPr id="9" name="灯片编号占位符 8">
            <a:extLst>
              <a:ext uri="{FF2B5EF4-FFF2-40B4-BE49-F238E27FC236}">
                <a16:creationId xmlns:a16="http://schemas.microsoft.com/office/drawing/2014/main" id="{2F1B22B6-C597-48AF-B31A-DADEBFD7ECB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a:xfrm>
            <a:off x="1449324" y="1122362"/>
            <a:ext cx="9291761" cy="5019675"/>
          </a:xfrm>
        </p:spPr>
        <p:txBody>
          <a:bodyPr/>
          <a:lstStyle>
            <a:lvl1pPr marL="228589" indent="-228589">
              <a:buClr>
                <a:schemeClr val="accent1">
                  <a:lumMod val="75000"/>
                </a:schemeClr>
              </a:buClr>
              <a:buSzPct val="70000"/>
              <a:buFont typeface="Wingdings" panose="05000000000000000000" pitchFamily="2" charset="2"/>
              <a:buChar char="p"/>
              <a:defRPr/>
            </a:lvl1pPr>
            <a:lvl2pPr marL="685766" indent="-228589">
              <a:buClr>
                <a:schemeClr val="accent1">
                  <a:lumMod val="75000"/>
                </a:schemeClr>
              </a:buClr>
              <a:buSzPct val="70000"/>
              <a:buFont typeface="Wingdings" panose="05000000000000000000" pitchFamily="2" charset="2"/>
              <a:buChar char="p"/>
              <a:defRPr/>
            </a:lvl2pPr>
            <a:lvl3pPr marL="1142942" indent="-228589">
              <a:buClr>
                <a:schemeClr val="accent1">
                  <a:lumMod val="75000"/>
                </a:schemeClr>
              </a:buClr>
              <a:buSzPct val="70000"/>
              <a:buFont typeface="Wingdings" panose="05000000000000000000" pitchFamily="2" charset="2"/>
              <a:buChar char="p"/>
              <a:defRPr/>
            </a:lvl3pPr>
            <a:lvl4pPr marL="1600120" indent="-228589">
              <a:buClr>
                <a:schemeClr val="accent1">
                  <a:lumMod val="75000"/>
                </a:schemeClr>
              </a:buClr>
              <a:buSzPct val="70000"/>
              <a:buFont typeface="Wingdings" panose="05000000000000000000" pitchFamily="2" charset="2"/>
              <a:buChar char="p"/>
              <a:defRPr/>
            </a:lvl4pPr>
            <a:lvl5pPr marL="2057298" indent="-228589">
              <a:buClr>
                <a:schemeClr val="accent1">
                  <a:lumMod val="75000"/>
                </a:schemeClr>
              </a:buClr>
              <a:buSzPct val="70000"/>
              <a:buFont typeface="Wingdings" panose="05000000000000000000" pitchFamily="2" charset="2"/>
              <a:buChar char="p"/>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a:extLst>
              <a:ext uri="{FF2B5EF4-FFF2-40B4-BE49-F238E27FC236}">
                <a16:creationId xmlns:a16="http://schemas.microsoft.com/office/drawing/2014/main" id="{B98F3095-932C-4CF3-A176-654E9A54D9D9}"/>
              </a:ext>
            </a:extLst>
          </p:cNvPr>
          <p:cNvSpPr>
            <a:spLocks noGrp="1"/>
          </p:cNvSpPr>
          <p:nvPr>
            <p:ph type="dt" sz="half" idx="10"/>
          </p:nvPr>
        </p:nvSpPr>
        <p:spPr/>
        <p:txBody>
          <a:bodyPr/>
          <a:lstStyle/>
          <a:p>
            <a:fld id="{6489D9C7-5DC6-4263-87FF-7C99F6FB63C3}" type="datetime1">
              <a:rPr lang="zh-CN" altLang="en-US" smtClean="0"/>
              <a:pPr/>
              <a:t>2021/12/28</a:t>
            </a:fld>
            <a:endParaRPr lang="zh-CN" altLang="en-US"/>
          </a:p>
        </p:txBody>
      </p:sp>
      <p:sp>
        <p:nvSpPr>
          <p:cNvPr id="8" name="页脚占位符 7">
            <a:extLst>
              <a:ext uri="{FF2B5EF4-FFF2-40B4-BE49-F238E27FC236}">
                <a16:creationId xmlns:a16="http://schemas.microsoft.com/office/drawing/2014/main" id="{0DAEAB60-ACC6-46CE-8F2C-4439B9D9148A}"/>
              </a:ext>
            </a:extLst>
          </p:cNvPr>
          <p:cNvSpPr>
            <a:spLocks noGrp="1"/>
          </p:cNvSpPr>
          <p:nvPr>
            <p:ph type="ftr" sz="quarter" idx="11"/>
          </p:nvPr>
        </p:nvSpPr>
        <p:spPr/>
        <p:txBody>
          <a:bodyPr/>
          <a:lstStyle/>
          <a:p>
            <a:r>
              <a:rPr lang="en-US" altLang="zh-CN"/>
              <a:t>www.islide.cc</a:t>
            </a:r>
            <a:endParaRPr lang="zh-CN" altLang="en-US" dirty="0"/>
          </a:p>
        </p:txBody>
      </p:sp>
      <p:sp>
        <p:nvSpPr>
          <p:cNvPr id="9" name="灯片编号占位符 8">
            <a:extLst>
              <a:ext uri="{FF2B5EF4-FFF2-40B4-BE49-F238E27FC236}">
                <a16:creationId xmlns:a16="http://schemas.microsoft.com/office/drawing/2014/main" id="{740481FA-EBA9-489B-A17C-6BC258C4AFF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p:spPr>
        <p:txBody>
          <a:bodyPr/>
          <a:lstStyle/>
          <a:p>
            <a:r>
              <a:rPr lang="en-US" altLang="zh-CN" dirty="0"/>
              <a:t>Click to edit Master title style</a:t>
            </a:r>
            <a:endParaRPr lang="zh-CN" altLang="en-US" dirty="0"/>
          </a:p>
        </p:txBody>
      </p:sp>
      <p:sp>
        <p:nvSpPr>
          <p:cNvPr id="6" name="日期占位符 5">
            <a:extLst>
              <a:ext uri="{FF2B5EF4-FFF2-40B4-BE49-F238E27FC236}">
                <a16:creationId xmlns:a16="http://schemas.microsoft.com/office/drawing/2014/main" id="{84CBCC54-3B90-45FE-9E7D-A2FA7EC95BFA}"/>
              </a:ext>
            </a:extLst>
          </p:cNvPr>
          <p:cNvSpPr>
            <a:spLocks noGrp="1"/>
          </p:cNvSpPr>
          <p:nvPr>
            <p:ph type="dt" sz="half" idx="10"/>
          </p:nvPr>
        </p:nvSpPr>
        <p:spPr/>
        <p:txBody>
          <a:bodyPr/>
          <a:lstStyle/>
          <a:p>
            <a:fld id="{6489D9C7-5DC6-4263-87FF-7C99F6FB63C3}" type="datetime1">
              <a:rPr lang="zh-CN" altLang="en-US" smtClean="0"/>
              <a:pPr/>
              <a:t>2021/12/28</a:t>
            </a:fld>
            <a:endParaRPr lang="zh-CN" altLang="en-US"/>
          </a:p>
        </p:txBody>
      </p:sp>
      <p:sp>
        <p:nvSpPr>
          <p:cNvPr id="7" name="页脚占位符 6">
            <a:extLst>
              <a:ext uri="{FF2B5EF4-FFF2-40B4-BE49-F238E27FC236}">
                <a16:creationId xmlns:a16="http://schemas.microsoft.com/office/drawing/2014/main" id="{81AF554F-2FBD-4018-B9C5-DBA95222D1D3}"/>
              </a:ext>
            </a:extLst>
          </p:cNvPr>
          <p:cNvSpPr>
            <a:spLocks noGrp="1"/>
          </p:cNvSpPr>
          <p:nvPr>
            <p:ph type="ftr" sz="quarter" idx="11"/>
          </p:nvPr>
        </p:nvSpPr>
        <p:spPr/>
        <p:txBody>
          <a:bodyPr/>
          <a:lstStyle/>
          <a:p>
            <a:r>
              <a:rPr lang="en-US" altLang="zh-CN"/>
              <a:t>www.islide.cc</a:t>
            </a:r>
            <a:endParaRPr lang="zh-CN" altLang="en-US" dirty="0"/>
          </a:p>
        </p:txBody>
      </p:sp>
      <p:sp>
        <p:nvSpPr>
          <p:cNvPr id="8" name="灯片编号占位符 7">
            <a:extLst>
              <a:ext uri="{FF2B5EF4-FFF2-40B4-BE49-F238E27FC236}">
                <a16:creationId xmlns:a16="http://schemas.microsoft.com/office/drawing/2014/main" id="{C5AD0406-CEC2-4D1E-AED4-75C9B4ACFCFD}"/>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129" name="图片 1128">
            <a:extLst>
              <a:ext uri="{FF2B5EF4-FFF2-40B4-BE49-F238E27FC236}">
                <a16:creationId xmlns:a16="http://schemas.microsoft.com/office/drawing/2014/main" id="{21B0AEAA-D567-4486-80E1-08E446705B1E}"/>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2021/12/28</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746454" y="3077122"/>
            <a:ext cx="10850563" cy="475132"/>
          </a:xfrm>
        </p:spPr>
        <p:txBody>
          <a:bodyPr/>
          <a:lstStyle/>
          <a:p>
            <a:r>
              <a:rPr lang="en-US" altLang="zh-CN" b="1" dirty="0" err="1"/>
              <a:t>PaperSummary</a:t>
            </a:r>
            <a:endParaRPr lang="en-US" altLang="zh-CN" b="1" dirty="0"/>
          </a:p>
        </p:txBody>
      </p:sp>
      <p:cxnSp>
        <p:nvCxnSpPr>
          <p:cNvPr id="4" name="直接连接符 3">
            <a:extLst>
              <a:ext uri="{FF2B5EF4-FFF2-40B4-BE49-F238E27FC236}">
                <a16:creationId xmlns:a16="http://schemas.microsoft.com/office/drawing/2014/main" id="{C95079F2-B06A-45E0-8EEE-BC48961EB9C1}"/>
              </a:ext>
            </a:extLst>
          </p:cNvPr>
          <p:cNvCxnSpPr>
            <a:cxnSpLocks/>
          </p:cNvCxnSpPr>
          <p:nvPr/>
        </p:nvCxnSpPr>
        <p:spPr>
          <a:xfrm>
            <a:off x="2034604" y="3079043"/>
            <a:ext cx="85201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793EA5B-E03E-3441-9707-BBB868C43742}"/>
              </a:ext>
            </a:extLst>
          </p:cNvPr>
          <p:cNvSpPr txBox="1"/>
          <p:nvPr/>
        </p:nvSpPr>
        <p:spPr>
          <a:xfrm>
            <a:off x="271460" y="1758675"/>
            <a:ext cx="11003622" cy="1323439"/>
          </a:xfrm>
          <a:prstGeom prst="rect">
            <a:avLst/>
          </a:prstGeom>
          <a:noFill/>
        </p:spPr>
        <p:txBody>
          <a:bodyPr wrap="square">
            <a:spAutoFit/>
          </a:bodyPr>
          <a:lstStyle/>
          <a:p>
            <a:pPr algn="ctr"/>
            <a:r>
              <a:rPr lang="en-CN" altLang="zh-CN" sz="4000">
                <a:latin typeface="Arial" panose="020B0604020202020204" pitchFamily="34" charset="0"/>
                <a:cs typeface="Arial" panose="020B0604020202020204" pitchFamily="34" charset="0"/>
              </a:rPr>
              <a:t>K-Means</a:t>
            </a:r>
            <a:r>
              <a:rPr lang="zh-CN" altLang="en-US" sz="4000" dirty="0">
                <a:latin typeface="Arial" panose="020B0604020202020204" pitchFamily="34" charset="0"/>
                <a:cs typeface="Arial" panose="020B0604020202020204" pitchFamily="34" charset="0"/>
              </a:rPr>
              <a:t> </a:t>
            </a:r>
            <a:r>
              <a:rPr lang="en-US" altLang="zh-CN" sz="4000" dirty="0">
                <a:latin typeface="Arial" panose="020B0604020202020204" pitchFamily="34" charset="0"/>
                <a:cs typeface="Arial" panose="020B0604020202020204" pitchFamily="34" charset="0"/>
              </a:rPr>
              <a:t>VS</a:t>
            </a:r>
            <a:r>
              <a:rPr lang="zh-CN" altLang="en-US" sz="4000" dirty="0">
                <a:latin typeface="Arial" panose="020B0604020202020204" pitchFamily="34" charset="0"/>
                <a:cs typeface="Arial" panose="020B0604020202020204" pitchFamily="34" charset="0"/>
              </a:rPr>
              <a:t> </a:t>
            </a:r>
            <a:r>
              <a:rPr lang="en-US" altLang="zh-CN" sz="4000" dirty="0">
                <a:latin typeface="Arial" panose="020B0604020202020204" pitchFamily="34" charset="0"/>
                <a:cs typeface="Arial" panose="020B0604020202020204" pitchFamily="34" charset="0"/>
              </a:rPr>
              <a:t>Online</a:t>
            </a:r>
            <a:r>
              <a:rPr lang="zh-CN" altLang="en-US" sz="4000" dirty="0">
                <a:latin typeface="Arial" panose="020B0604020202020204" pitchFamily="34" charset="0"/>
                <a:cs typeface="Arial" panose="020B0604020202020204" pitchFamily="34" charset="0"/>
              </a:rPr>
              <a:t> </a:t>
            </a:r>
            <a:r>
              <a:rPr lang="en-US" altLang="zh-CN" sz="4000" dirty="0">
                <a:latin typeface="Arial" panose="020B0604020202020204" pitchFamily="34" charset="0"/>
                <a:cs typeface="Arial" panose="020B0604020202020204" pitchFamily="34" charset="0"/>
              </a:rPr>
              <a:t>K-Means</a:t>
            </a:r>
          </a:p>
          <a:p>
            <a:pPr algn="ctr"/>
            <a:r>
              <a:rPr lang="en-CN" altLang="zh-CN" sz="4000"/>
              <a:t>Which</a:t>
            </a:r>
            <a:r>
              <a:rPr lang="zh-CN" altLang="en-US" sz="4000" dirty="0"/>
              <a:t> </a:t>
            </a:r>
            <a:r>
              <a:rPr lang="en-US" altLang="zh-CN" sz="4000" dirty="0"/>
              <a:t>One</a:t>
            </a:r>
            <a:r>
              <a:rPr lang="zh-CN" altLang="en-US" sz="4000" dirty="0"/>
              <a:t> </a:t>
            </a:r>
            <a:r>
              <a:rPr lang="en-US" altLang="zh-CN" sz="4000" dirty="0"/>
              <a:t>is</a:t>
            </a:r>
            <a:r>
              <a:rPr lang="zh-CN" altLang="en-US" sz="4000" dirty="0"/>
              <a:t> </a:t>
            </a:r>
            <a:r>
              <a:rPr lang="en-US" altLang="zh-CN" sz="4000" dirty="0"/>
              <a:t>better?</a:t>
            </a:r>
            <a:endParaRPr lang="en-CN" altLang="zh-CN" sz="4000" dirty="0"/>
          </a:p>
        </p:txBody>
      </p:sp>
      <p:sp>
        <p:nvSpPr>
          <p:cNvPr id="10" name="object 6">
            <a:extLst>
              <a:ext uri="{FF2B5EF4-FFF2-40B4-BE49-F238E27FC236}">
                <a16:creationId xmlns:a16="http://schemas.microsoft.com/office/drawing/2014/main" id="{F5C14C55-2938-1A46-B828-7B496985B8FF}"/>
              </a:ext>
            </a:extLst>
          </p:cNvPr>
          <p:cNvSpPr txBox="1"/>
          <p:nvPr/>
        </p:nvSpPr>
        <p:spPr>
          <a:xfrm>
            <a:off x="8946777" y="4600673"/>
            <a:ext cx="2815154" cy="948978"/>
          </a:xfrm>
          <a:prstGeom prst="rect">
            <a:avLst/>
          </a:prstGeom>
        </p:spPr>
        <p:txBody>
          <a:bodyPr vert="horz" wrap="square" lIns="0" tIns="106680" rIns="0" bIns="0" rtlCol="0">
            <a:spAutoFit/>
          </a:bodyPr>
          <a:lstStyle/>
          <a:p>
            <a:pPr marL="12700" algn="ctr">
              <a:lnSpc>
                <a:spcPct val="100000"/>
              </a:lnSpc>
              <a:spcBef>
                <a:spcPts val="840"/>
              </a:spcBef>
            </a:pPr>
            <a:r>
              <a:rPr lang="en-US" sz="2400" spc="-5" dirty="0">
                <a:latin typeface="Arial"/>
                <a:cs typeface="Arial"/>
              </a:rPr>
              <a:t>LIN You </a:t>
            </a:r>
            <a:r>
              <a:rPr lang="en-US" sz="2400" spc="-5" dirty="0" err="1">
                <a:latin typeface="Arial"/>
                <a:cs typeface="Arial"/>
              </a:rPr>
              <a:t>Guang</a:t>
            </a:r>
            <a:endParaRPr lang="en-US" sz="2400" spc="-5" dirty="0">
              <a:latin typeface="Arial"/>
              <a:cs typeface="Arial"/>
            </a:endParaRPr>
          </a:p>
          <a:p>
            <a:pPr marL="12700" algn="ctr">
              <a:lnSpc>
                <a:spcPct val="100000"/>
              </a:lnSpc>
              <a:spcBef>
                <a:spcPts val="840"/>
              </a:spcBef>
            </a:pPr>
            <a:r>
              <a:rPr lang="en-US" sz="2400" spc="-5" dirty="0">
                <a:latin typeface="Arial"/>
                <a:cs typeface="Arial"/>
              </a:rPr>
              <a:t>1155169171</a:t>
            </a:r>
            <a:endParaRPr sz="2400" dirty="0">
              <a:latin typeface="Arial"/>
              <a:cs typeface="Arial"/>
            </a:endParaRPr>
          </a:p>
        </p:txBody>
      </p:sp>
      <p:sp>
        <p:nvSpPr>
          <p:cNvPr id="7" name="文本框 6">
            <a:extLst>
              <a:ext uri="{FF2B5EF4-FFF2-40B4-BE49-F238E27FC236}">
                <a16:creationId xmlns:a16="http://schemas.microsoft.com/office/drawing/2014/main" id="{C73E0140-74A5-6240-923E-FF630933F931}"/>
              </a:ext>
            </a:extLst>
          </p:cNvPr>
          <p:cNvSpPr txBox="1"/>
          <p:nvPr/>
        </p:nvSpPr>
        <p:spPr>
          <a:xfrm>
            <a:off x="3329165" y="4492951"/>
            <a:ext cx="7225552" cy="1056700"/>
          </a:xfrm>
          <a:prstGeom prst="rect">
            <a:avLst/>
          </a:prstGeom>
          <a:noFill/>
        </p:spPr>
        <p:txBody>
          <a:bodyPr wrap="square">
            <a:spAutoFit/>
          </a:bodyPr>
          <a:lstStyle/>
          <a:p>
            <a:pPr marL="12700" algn="ctr">
              <a:lnSpc>
                <a:spcPct val="100000"/>
              </a:lnSpc>
              <a:spcBef>
                <a:spcPts val="840"/>
              </a:spcBef>
            </a:pPr>
            <a:r>
              <a:rPr lang="en-US" altLang="zh-CN" sz="2800" spc="-5" dirty="0" err="1">
                <a:cs typeface="Arial"/>
              </a:rPr>
              <a:t>Xie</a:t>
            </a:r>
            <a:r>
              <a:rPr lang="en-US" altLang="zh-CN" sz="2800" spc="-5" dirty="0">
                <a:cs typeface="Arial"/>
              </a:rPr>
              <a:t> </a:t>
            </a:r>
            <a:r>
              <a:rPr lang="en-US" altLang="zh-CN" sz="2800" spc="-5" dirty="0" err="1">
                <a:cs typeface="Arial"/>
              </a:rPr>
              <a:t>Weihao</a:t>
            </a:r>
            <a:endParaRPr lang="en-US" altLang="zh-CN" sz="2800" spc="-5" dirty="0">
              <a:cs typeface="Arial"/>
            </a:endParaRPr>
          </a:p>
          <a:p>
            <a:pPr marL="12700" algn="ctr">
              <a:lnSpc>
                <a:spcPct val="100000"/>
              </a:lnSpc>
              <a:spcBef>
                <a:spcPts val="840"/>
              </a:spcBef>
            </a:pPr>
            <a:r>
              <a:rPr lang="en-US" altLang="zh-CN" sz="2800" spc="-5" dirty="0">
                <a:cs typeface="Arial"/>
              </a:rPr>
              <a:t>1155162650</a:t>
            </a:r>
            <a:endParaRPr lang="en-US" altLang="zh-CN" sz="2800" dirty="0">
              <a:latin typeface="Arial"/>
              <a:cs typeface="Arial"/>
            </a:endParaRPr>
          </a:p>
        </p:txBody>
      </p:sp>
    </p:spTree>
    <p:extLst>
      <p:ext uri="{BB962C8B-B14F-4D97-AF65-F5344CB8AC3E}">
        <p14:creationId xmlns:p14="http://schemas.microsoft.com/office/powerpoint/2010/main" val="46845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latin typeface="Arial" panose="020B0604020202020204" pitchFamily="34" charset="0"/>
                <a:cs typeface="Arial" panose="020B0604020202020204" pitchFamily="34" charset="0"/>
              </a:rPr>
              <a:t>Difference</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of Online K-Means</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1234700" y="2165999"/>
            <a:ext cx="9291761" cy="2526001"/>
          </a:xfrm>
        </p:spPr>
        <p:txBody>
          <a:bodyPr>
            <a:normAutofit/>
          </a:bodyPr>
          <a:lstStyle/>
          <a:p>
            <a:r>
              <a:rPr lang="en-US" altLang="zh-CN" sz="2800" dirty="0">
                <a:latin typeface="Arial" panose="020B0604020202020204" pitchFamily="34" charset="0"/>
                <a:cs typeface="Arial" panose="020B0604020202020204" pitchFamily="34" charset="0"/>
              </a:rPr>
              <a:t>To be competitive with k-means, online k-means must use more than k clusters.</a:t>
            </a:r>
          </a:p>
          <a:p>
            <a:r>
              <a:rPr lang="en-US" altLang="zh-CN" sz="2800" dirty="0">
                <a:latin typeface="Arial" panose="020B0604020202020204" pitchFamily="34" charset="0"/>
                <a:cs typeface="Arial" panose="020B0604020202020204" pitchFamily="34" charset="0"/>
              </a:rPr>
              <a:t>The algorithm does not create too many clusters.</a:t>
            </a:r>
          </a:p>
          <a:p>
            <a:r>
              <a:rPr lang="en-US" altLang="zh-CN" sz="2800" dirty="0">
                <a:latin typeface="Arial" panose="020B0604020202020204" pitchFamily="34" charset="0"/>
                <a:cs typeface="Arial" panose="020B0604020202020204" pitchFamily="34" charset="0"/>
              </a:rPr>
              <a:t>The cost of the clustering is not much worse than optimal</a:t>
            </a:r>
            <a:endParaRPr lang="en" altLang="zh-CN" sz="28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124495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kumimoji="1" lang="en" altLang="zh-CN" dirty="0">
                <a:latin typeface="Arial" panose="020B0604020202020204" pitchFamily="34" charset="0"/>
                <a:cs typeface="Arial" panose="020B0604020202020204" pitchFamily="34" charset="0"/>
              </a:rPr>
              <a:t>K</a:t>
            </a:r>
            <a:r>
              <a:rPr kumimoji="1" lang="en-US" altLang="zh-CN" dirty="0">
                <a:latin typeface="Arial" panose="020B0604020202020204" pitchFamily="34" charset="0"/>
                <a:cs typeface="Arial" panose="020B0604020202020204" pitchFamily="34" charset="0"/>
              </a:rPr>
              <a:t>-Means#</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1570877" y="1124190"/>
            <a:ext cx="9397634" cy="5317891"/>
          </a:xfrm>
        </p:spPr>
        <p:txBody>
          <a:bodyPr>
            <a:normAutofit/>
          </a:bodyPr>
          <a:lstStyle/>
          <a:p>
            <a:pPr marL="0" indent="0">
              <a:buNone/>
            </a:pPr>
            <a:endParaRPr lang="en" altLang="zh-CN" dirty="0"/>
          </a:p>
          <a:p>
            <a:pPr marL="0" indent="0">
              <a:buNone/>
            </a:pPr>
            <a:endParaRPr lang="en" altLang="zh-CN" dirty="0"/>
          </a:p>
          <a:p>
            <a:pPr>
              <a:lnSpc>
                <a:spcPct val="150000"/>
              </a:lnSpc>
            </a:pPr>
            <a:r>
              <a:rPr lang="en-US" altLang="zh-CN" sz="2800" dirty="0">
                <a:cs typeface="Arial" panose="020B0604020202020204" pitchFamily="34" charset="0"/>
              </a:rPr>
              <a:t>The advantages of careful and liberal seeding</a:t>
            </a:r>
            <a:endParaRPr lang="en" altLang="zh-CN" sz="2800" dirty="0">
              <a:cs typeface="Arial" panose="020B0604020202020204" pitchFamily="34" charset="0"/>
            </a:endParaRPr>
          </a:p>
          <a:p>
            <a:pPr>
              <a:lnSpc>
                <a:spcPct val="150000"/>
              </a:lnSpc>
            </a:pPr>
            <a:endParaRPr lang="en" altLang="zh-CN" sz="2800" dirty="0">
              <a:cs typeface="Arial" panose="020B0604020202020204" pitchFamily="34" charset="0"/>
            </a:endParaRP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3" name="Picture 2">
            <a:extLst>
              <a:ext uri="{FF2B5EF4-FFF2-40B4-BE49-F238E27FC236}">
                <a16:creationId xmlns:a16="http://schemas.microsoft.com/office/drawing/2014/main" id="{C723E1A9-EED0-184C-BF6C-1496E16A4B3E}"/>
              </a:ext>
            </a:extLst>
          </p:cNvPr>
          <p:cNvPicPr>
            <a:picLocks noChangeAspect="1"/>
          </p:cNvPicPr>
          <p:nvPr/>
        </p:nvPicPr>
        <p:blipFill>
          <a:blip r:embed="rId3"/>
          <a:stretch>
            <a:fillRect/>
          </a:stretch>
        </p:blipFill>
        <p:spPr>
          <a:xfrm>
            <a:off x="688044" y="3044638"/>
            <a:ext cx="11163300" cy="2247900"/>
          </a:xfrm>
          <a:prstGeom prst="rect">
            <a:avLst/>
          </a:prstGeom>
        </p:spPr>
      </p:pic>
    </p:spTree>
    <p:extLst>
      <p:ext uri="{BB962C8B-B14F-4D97-AF65-F5344CB8AC3E}">
        <p14:creationId xmlns:p14="http://schemas.microsoft.com/office/powerpoint/2010/main" val="122794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lang="en-US" dirty="0"/>
              <a:t>GMMM+03</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1059889" y="1688966"/>
            <a:ext cx="9397634" cy="5317891"/>
          </a:xfrm>
        </p:spPr>
        <p:txBody>
          <a:bodyPr>
            <a:normAutofit/>
          </a:bodyPr>
          <a:lstStyle/>
          <a:p>
            <a:pPr>
              <a:lnSpc>
                <a:spcPct val="150000"/>
              </a:lnSpc>
            </a:pPr>
            <a:r>
              <a:rPr lang="en-US" sz="2800" dirty="0"/>
              <a:t>combine multiple bi-criterion approximation algorithms </a:t>
            </a:r>
            <a:endParaRPr lang="en-US" sz="3600" dirty="0"/>
          </a:p>
          <a:p>
            <a:pPr>
              <a:lnSpc>
                <a:spcPct val="150000"/>
              </a:lnSpc>
            </a:pPr>
            <a:endParaRPr lang="en" altLang="zh-CN" sz="2800" dirty="0">
              <a:cs typeface="Arial" panose="020B0604020202020204" pitchFamily="34" charset="0"/>
            </a:endParaRP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3" name="Picture 2">
            <a:extLst>
              <a:ext uri="{FF2B5EF4-FFF2-40B4-BE49-F238E27FC236}">
                <a16:creationId xmlns:a16="http://schemas.microsoft.com/office/drawing/2014/main" id="{913C8074-F20C-5B40-B834-2787A3F0779B}"/>
              </a:ext>
            </a:extLst>
          </p:cNvPr>
          <p:cNvPicPr>
            <a:picLocks noChangeAspect="1"/>
          </p:cNvPicPr>
          <p:nvPr/>
        </p:nvPicPr>
        <p:blipFill>
          <a:blip r:embed="rId3"/>
          <a:stretch>
            <a:fillRect/>
          </a:stretch>
        </p:blipFill>
        <p:spPr>
          <a:xfrm>
            <a:off x="669924" y="2434425"/>
            <a:ext cx="11061700" cy="4178300"/>
          </a:xfrm>
          <a:prstGeom prst="rect">
            <a:avLst/>
          </a:prstGeom>
        </p:spPr>
      </p:pic>
    </p:spTree>
    <p:extLst>
      <p:ext uri="{BB962C8B-B14F-4D97-AF65-F5344CB8AC3E}">
        <p14:creationId xmlns:p14="http://schemas.microsoft.com/office/powerpoint/2010/main" val="358924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kumimoji="1" lang="en-CN" altLang="zh-CN" dirty="0">
                <a:latin typeface="Arial" panose="020B0604020202020204" pitchFamily="34" charset="0"/>
                <a:cs typeface="Arial" panose="020B0604020202020204" pitchFamily="34" charset="0"/>
              </a:rPr>
              <a:t>Experiment</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7" name="Content Placeholder 6">
            <a:extLst>
              <a:ext uri="{FF2B5EF4-FFF2-40B4-BE49-F238E27FC236}">
                <a16:creationId xmlns:a16="http://schemas.microsoft.com/office/drawing/2014/main" id="{E6D25F2F-9D01-144C-90FA-02DAD90EBCCC}"/>
              </a:ext>
            </a:extLst>
          </p:cNvPr>
          <p:cNvPicPr>
            <a:picLocks noGrp="1" noChangeAspect="1"/>
          </p:cNvPicPr>
          <p:nvPr>
            <p:ph idx="1"/>
          </p:nvPr>
        </p:nvPicPr>
        <p:blipFill>
          <a:blip r:embed="rId3"/>
          <a:stretch>
            <a:fillRect/>
          </a:stretch>
        </p:blipFill>
        <p:spPr>
          <a:xfrm>
            <a:off x="3167063" y="1122363"/>
            <a:ext cx="5856287" cy="5019675"/>
          </a:xfrm>
          <a:prstGeom prst="rect">
            <a:avLst/>
          </a:prstGeom>
        </p:spPr>
      </p:pic>
    </p:spTree>
    <p:extLst>
      <p:ext uri="{BB962C8B-B14F-4D97-AF65-F5344CB8AC3E}">
        <p14:creationId xmlns:p14="http://schemas.microsoft.com/office/powerpoint/2010/main" val="413026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746454" y="3077122"/>
            <a:ext cx="10850563" cy="475132"/>
          </a:xfrm>
        </p:spPr>
        <p:txBody>
          <a:bodyPr/>
          <a:lstStyle/>
          <a:p>
            <a:r>
              <a:rPr lang="en-US" altLang="zh-CN" b="1" dirty="0" err="1"/>
              <a:t>PaperSummary</a:t>
            </a:r>
            <a:endParaRPr lang="en-US" altLang="zh-CN" b="1" dirty="0"/>
          </a:p>
        </p:txBody>
      </p:sp>
      <p:cxnSp>
        <p:nvCxnSpPr>
          <p:cNvPr id="4" name="直接连接符 3">
            <a:extLst>
              <a:ext uri="{FF2B5EF4-FFF2-40B4-BE49-F238E27FC236}">
                <a16:creationId xmlns:a16="http://schemas.microsoft.com/office/drawing/2014/main" id="{C95079F2-B06A-45E0-8EEE-BC48961EB9C1}"/>
              </a:ext>
            </a:extLst>
          </p:cNvPr>
          <p:cNvCxnSpPr>
            <a:cxnSpLocks/>
          </p:cNvCxnSpPr>
          <p:nvPr/>
        </p:nvCxnSpPr>
        <p:spPr>
          <a:xfrm>
            <a:off x="2034604" y="3079043"/>
            <a:ext cx="85201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793EA5B-E03E-3441-9707-BBB868C43742}"/>
              </a:ext>
            </a:extLst>
          </p:cNvPr>
          <p:cNvSpPr txBox="1"/>
          <p:nvPr/>
        </p:nvSpPr>
        <p:spPr>
          <a:xfrm>
            <a:off x="669924" y="1674760"/>
            <a:ext cx="11003622" cy="707886"/>
          </a:xfrm>
          <a:prstGeom prst="rect">
            <a:avLst/>
          </a:prstGeom>
          <a:noFill/>
        </p:spPr>
        <p:txBody>
          <a:bodyPr wrap="square">
            <a:spAutoFit/>
          </a:bodyPr>
          <a:lstStyle/>
          <a:p>
            <a:pPr algn="r"/>
            <a:r>
              <a:rPr lang="en" altLang="zh-CN" sz="4000" b="1" dirty="0">
                <a:latin typeface="Times New Roman" panose="02020603050405020304" pitchFamily="18" charset="0"/>
                <a:cs typeface="Times New Roman" panose="02020603050405020304" pitchFamily="18" charset="0"/>
              </a:rPr>
              <a:t>An Algorithm for Online K-Means Clustering</a:t>
            </a:r>
            <a:endParaRPr lang="en" altLang="zh-CN" sz="4000" b="1" i="0" u="none" strike="noStrike" dirty="0">
              <a:solidFill>
                <a:srgbClr val="333333"/>
              </a:solidFill>
              <a:effectLst/>
              <a:latin typeface="Times New Roman" panose="02020603050405020304" pitchFamily="18" charset="0"/>
              <a:cs typeface="Times New Roman" panose="02020603050405020304" pitchFamily="18" charset="0"/>
            </a:endParaRPr>
          </a:p>
        </p:txBody>
      </p:sp>
      <p:sp>
        <p:nvSpPr>
          <p:cNvPr id="10" name="object 6">
            <a:extLst>
              <a:ext uri="{FF2B5EF4-FFF2-40B4-BE49-F238E27FC236}">
                <a16:creationId xmlns:a16="http://schemas.microsoft.com/office/drawing/2014/main" id="{F5C14C55-2938-1A46-B828-7B496985B8FF}"/>
              </a:ext>
            </a:extLst>
          </p:cNvPr>
          <p:cNvSpPr txBox="1"/>
          <p:nvPr/>
        </p:nvSpPr>
        <p:spPr>
          <a:xfrm>
            <a:off x="8946777" y="4600673"/>
            <a:ext cx="2815154" cy="948978"/>
          </a:xfrm>
          <a:prstGeom prst="rect">
            <a:avLst/>
          </a:prstGeom>
        </p:spPr>
        <p:txBody>
          <a:bodyPr vert="horz" wrap="square" lIns="0" tIns="106680" rIns="0" bIns="0" rtlCol="0">
            <a:spAutoFit/>
          </a:bodyPr>
          <a:lstStyle/>
          <a:p>
            <a:pPr marL="12700" algn="ctr">
              <a:lnSpc>
                <a:spcPct val="100000"/>
              </a:lnSpc>
              <a:spcBef>
                <a:spcPts val="840"/>
              </a:spcBef>
            </a:pPr>
            <a:r>
              <a:rPr lang="en-US" sz="2400" spc="-5" dirty="0">
                <a:latin typeface="Arial"/>
                <a:cs typeface="Arial"/>
              </a:rPr>
              <a:t>LIN You </a:t>
            </a:r>
            <a:r>
              <a:rPr lang="en-US" sz="2400" spc="-5" dirty="0" err="1">
                <a:latin typeface="Arial"/>
                <a:cs typeface="Arial"/>
              </a:rPr>
              <a:t>Guang</a:t>
            </a:r>
            <a:endParaRPr lang="en-US" sz="2400" spc="-5" dirty="0">
              <a:latin typeface="Arial"/>
              <a:cs typeface="Arial"/>
            </a:endParaRPr>
          </a:p>
          <a:p>
            <a:pPr marL="12700" algn="ctr">
              <a:lnSpc>
                <a:spcPct val="100000"/>
              </a:lnSpc>
              <a:spcBef>
                <a:spcPts val="840"/>
              </a:spcBef>
            </a:pPr>
            <a:r>
              <a:rPr lang="en-US" sz="2400" spc="-5" dirty="0">
                <a:latin typeface="Arial"/>
                <a:cs typeface="Arial"/>
              </a:rPr>
              <a:t>1155169171</a:t>
            </a:r>
            <a:endParaRPr sz="2400" dirty="0">
              <a:latin typeface="Arial"/>
              <a:cs typeface="Arial"/>
            </a:endParaRPr>
          </a:p>
        </p:txBody>
      </p:sp>
    </p:spTree>
    <p:extLst>
      <p:ext uri="{BB962C8B-B14F-4D97-AF65-F5344CB8AC3E}">
        <p14:creationId xmlns:p14="http://schemas.microsoft.com/office/powerpoint/2010/main" val="1007528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340021EE-5388-9B43-9FD8-51735EC25289}"/>
              </a:ext>
            </a:extLst>
          </p:cNvPr>
          <p:cNvSpPr txBox="1"/>
          <p:nvPr/>
        </p:nvSpPr>
        <p:spPr>
          <a:xfrm>
            <a:off x="1810870" y="2721114"/>
            <a:ext cx="9179859" cy="707886"/>
          </a:xfrm>
          <a:prstGeom prst="rect">
            <a:avLst/>
          </a:prstGeom>
          <a:noFill/>
        </p:spPr>
        <p:txBody>
          <a:bodyPr wrap="square">
            <a:spAutoFit/>
          </a:bodyPr>
          <a:lstStyle/>
          <a:p>
            <a:pPr algn="l"/>
            <a:r>
              <a:rPr lang="en" altLang="zh-CN" sz="4000" b="1" i="0" u="none" strike="noStrike" dirty="0">
                <a:solidFill>
                  <a:srgbClr val="333333"/>
                </a:solidFill>
                <a:effectLst/>
                <a:latin typeface="Open Sans" panose="020B0606030504020204" pitchFamily="34" charset="0"/>
              </a:rPr>
              <a:t>The big problem of this paper</a:t>
            </a:r>
          </a:p>
        </p:txBody>
      </p:sp>
    </p:spTree>
    <p:extLst>
      <p:ext uri="{BB962C8B-B14F-4D97-AF65-F5344CB8AC3E}">
        <p14:creationId xmlns:p14="http://schemas.microsoft.com/office/powerpoint/2010/main" val="742161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340021EE-5388-9B43-9FD8-51735EC25289}"/>
              </a:ext>
            </a:extLst>
          </p:cNvPr>
          <p:cNvSpPr txBox="1"/>
          <p:nvPr/>
        </p:nvSpPr>
        <p:spPr>
          <a:xfrm>
            <a:off x="1021976" y="1752926"/>
            <a:ext cx="9179859" cy="707886"/>
          </a:xfrm>
          <a:prstGeom prst="rect">
            <a:avLst/>
          </a:prstGeom>
          <a:noFill/>
        </p:spPr>
        <p:txBody>
          <a:bodyPr wrap="square">
            <a:spAutoFit/>
          </a:bodyPr>
          <a:lstStyle/>
          <a:p>
            <a:pPr algn="l"/>
            <a:r>
              <a:rPr lang="en" altLang="zh-CN" sz="4000" b="1" i="0" u="none" strike="noStrike" dirty="0">
                <a:solidFill>
                  <a:srgbClr val="333333"/>
                </a:solidFill>
                <a:effectLst/>
                <a:latin typeface="Open Sans" panose="020B0606030504020204" pitchFamily="34" charset="0"/>
              </a:rPr>
              <a:t>Typical model </a:t>
            </a:r>
            <a:r>
              <a:rPr lang="en-US" altLang="zh-CN" sz="4000" b="1" i="0" u="none" strike="noStrike" dirty="0">
                <a:solidFill>
                  <a:srgbClr val="333333"/>
                </a:solidFill>
                <a:effectLst/>
                <a:latin typeface="Open Sans" panose="020B0606030504020204" pitchFamily="34" charset="0"/>
              </a:rPr>
              <a:t>——</a:t>
            </a:r>
            <a:r>
              <a:rPr lang="zh-CN" altLang="en-US" sz="4000" b="1" i="0" u="none" strike="noStrike" dirty="0">
                <a:solidFill>
                  <a:srgbClr val="333333"/>
                </a:solidFill>
                <a:effectLst/>
                <a:latin typeface="Open Sans" panose="020B0606030504020204" pitchFamily="34" charset="0"/>
              </a:rPr>
              <a:t> </a:t>
            </a:r>
            <a:r>
              <a:rPr lang="en-US" altLang="zh-CN" sz="4000" b="1" i="0" u="none" strike="noStrike" dirty="0">
                <a:solidFill>
                  <a:srgbClr val="333333"/>
                </a:solidFill>
                <a:effectLst/>
                <a:latin typeface="Open Sans" panose="020B0606030504020204" pitchFamily="34" charset="0"/>
              </a:rPr>
              <a:t>K-means</a:t>
            </a:r>
            <a:r>
              <a:rPr lang="en" altLang="zh-CN" sz="4000" b="1" i="0" u="none" strike="noStrike" dirty="0">
                <a:solidFill>
                  <a:srgbClr val="333333"/>
                </a:solidFill>
                <a:effectLst/>
                <a:latin typeface="Open Sans" panose="020B0606030504020204" pitchFamily="34" charset="0"/>
              </a:rPr>
              <a:t> </a:t>
            </a:r>
          </a:p>
        </p:txBody>
      </p:sp>
      <p:sp>
        <p:nvSpPr>
          <p:cNvPr id="5" name="文本框 4">
            <a:extLst>
              <a:ext uri="{FF2B5EF4-FFF2-40B4-BE49-F238E27FC236}">
                <a16:creationId xmlns:a16="http://schemas.microsoft.com/office/drawing/2014/main" id="{ED761A7A-5130-1C47-88ED-21D821D94870}"/>
              </a:ext>
            </a:extLst>
          </p:cNvPr>
          <p:cNvSpPr txBox="1"/>
          <p:nvPr/>
        </p:nvSpPr>
        <p:spPr>
          <a:xfrm>
            <a:off x="1021976" y="3047424"/>
            <a:ext cx="9179859" cy="584775"/>
          </a:xfrm>
          <a:prstGeom prst="rect">
            <a:avLst/>
          </a:prstGeom>
          <a:noFill/>
        </p:spPr>
        <p:txBody>
          <a:bodyPr wrap="square">
            <a:spAutoFit/>
          </a:bodyPr>
          <a:lstStyle/>
          <a:p>
            <a:pPr algn="l"/>
            <a:r>
              <a:rPr lang="en-US" altLang="zh-CN" sz="3200" i="0" u="none" strike="noStrike" dirty="0">
                <a:solidFill>
                  <a:srgbClr val="333333"/>
                </a:solidFill>
                <a:effectLst/>
                <a:latin typeface="Open Sans" panose="020B0606030504020204" pitchFamily="34" charset="0"/>
              </a:rPr>
              <a:t>Offline</a:t>
            </a:r>
            <a:r>
              <a:rPr lang="zh-CN" altLang="en-US" sz="3200" i="0" u="none" strike="noStrike" dirty="0">
                <a:solidFill>
                  <a:srgbClr val="333333"/>
                </a:solidFill>
                <a:effectLst/>
                <a:latin typeface="Open Sans" panose="020B0606030504020204" pitchFamily="34" charset="0"/>
              </a:rPr>
              <a:t> </a:t>
            </a:r>
            <a:r>
              <a:rPr lang="en-US" altLang="zh-CN" sz="3200" i="0" u="none" strike="noStrike" dirty="0">
                <a:solidFill>
                  <a:srgbClr val="333333"/>
                </a:solidFill>
                <a:effectLst/>
                <a:latin typeface="Open Sans" panose="020B0606030504020204" pitchFamily="34" charset="0"/>
              </a:rPr>
              <a:t>setting</a:t>
            </a:r>
            <a:endParaRPr lang="en" altLang="zh-CN" sz="3200" i="0" u="none" strike="noStrike" dirty="0">
              <a:solidFill>
                <a:srgbClr val="333333"/>
              </a:solidFill>
              <a:effectLst/>
              <a:latin typeface="Open Sans" panose="020B0606030504020204" pitchFamily="34" charset="0"/>
            </a:endParaRPr>
          </a:p>
        </p:txBody>
      </p:sp>
      <p:sp>
        <p:nvSpPr>
          <p:cNvPr id="6" name="文本框 5">
            <a:extLst>
              <a:ext uri="{FF2B5EF4-FFF2-40B4-BE49-F238E27FC236}">
                <a16:creationId xmlns:a16="http://schemas.microsoft.com/office/drawing/2014/main" id="{47C7C410-A58A-8540-BD4C-A6F1340EF938}"/>
              </a:ext>
            </a:extLst>
          </p:cNvPr>
          <p:cNvSpPr txBox="1"/>
          <p:nvPr/>
        </p:nvSpPr>
        <p:spPr>
          <a:xfrm>
            <a:off x="1021975" y="4276423"/>
            <a:ext cx="9179859" cy="584775"/>
          </a:xfrm>
          <a:prstGeom prst="rect">
            <a:avLst/>
          </a:prstGeom>
          <a:noFill/>
        </p:spPr>
        <p:txBody>
          <a:bodyPr wrap="square">
            <a:spAutoFit/>
          </a:bodyPr>
          <a:lstStyle/>
          <a:p>
            <a:pPr algn="l"/>
            <a:r>
              <a:rPr lang="en-US" altLang="zh-CN" sz="3200" i="0" u="none" strike="noStrike" dirty="0">
                <a:solidFill>
                  <a:srgbClr val="333333"/>
                </a:solidFill>
                <a:effectLst/>
                <a:latin typeface="Open Sans" panose="020B0606030504020204" pitchFamily="34" charset="0"/>
              </a:rPr>
              <a:t>Streaming model</a:t>
            </a:r>
            <a:endParaRPr lang="en" altLang="zh-CN" sz="3200" i="0" u="none" strike="noStrike" dirty="0">
              <a:solidFill>
                <a:srgbClr val="333333"/>
              </a:solidFill>
              <a:effectLst/>
              <a:latin typeface="Open Sans" panose="020B0606030504020204" pitchFamily="34" charset="0"/>
            </a:endParaRPr>
          </a:p>
        </p:txBody>
      </p:sp>
      <p:pic>
        <p:nvPicPr>
          <p:cNvPr id="3" name="图片 2">
            <a:extLst>
              <a:ext uri="{FF2B5EF4-FFF2-40B4-BE49-F238E27FC236}">
                <a16:creationId xmlns:a16="http://schemas.microsoft.com/office/drawing/2014/main" id="{089F4A1B-2050-ED45-8318-47C998654602}"/>
              </a:ext>
            </a:extLst>
          </p:cNvPr>
          <p:cNvPicPr>
            <a:picLocks noChangeAspect="1"/>
          </p:cNvPicPr>
          <p:nvPr/>
        </p:nvPicPr>
        <p:blipFill>
          <a:blip r:embed="rId3"/>
          <a:stretch>
            <a:fillRect/>
          </a:stretch>
        </p:blipFill>
        <p:spPr>
          <a:xfrm>
            <a:off x="7284243" y="3047424"/>
            <a:ext cx="2781300" cy="1295400"/>
          </a:xfrm>
          <a:prstGeom prst="rect">
            <a:avLst/>
          </a:prstGeom>
        </p:spPr>
      </p:pic>
    </p:spTree>
    <p:extLst>
      <p:ext uri="{BB962C8B-B14F-4D97-AF65-F5344CB8AC3E}">
        <p14:creationId xmlns:p14="http://schemas.microsoft.com/office/powerpoint/2010/main" val="2276130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 altLang="zh-CN" dirty="0">
                <a:latin typeface="Arial" panose="020B0604020202020204" pitchFamily="34" charset="0"/>
                <a:cs typeface="Arial" panose="020B0604020202020204" pitchFamily="34" charset="0"/>
              </a:rPr>
              <a:t>Introduction</a:t>
            </a:r>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841068" y="1300443"/>
            <a:ext cx="10418603" cy="4687981"/>
          </a:xfrm>
        </p:spPr>
        <p:txBody>
          <a:bodyPr>
            <a:normAutofit/>
          </a:bodyPr>
          <a:lstStyle/>
          <a:p>
            <a:pPr marL="0" indent="0" algn="just">
              <a:lnSpc>
                <a:spcPct val="150000"/>
              </a:lnSpc>
              <a:buNone/>
            </a:pPr>
            <a:r>
              <a:rPr lang="en" altLang="zh-CN" sz="3200" dirty="0">
                <a:cs typeface="Times New Roman" panose="02020603050405020304" pitchFamily="18" charset="0"/>
              </a:rPr>
              <a:t>In this paper, we consider the very restricted setting in the intersection of these two models. We require the algorithm outputs a single cluster identifier for each point online while using space and time at most poly-logarithmic in the length of the stream. This setting is harder than the streaming model.</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3693460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340021EE-5388-9B43-9FD8-51735EC25289}"/>
              </a:ext>
            </a:extLst>
          </p:cNvPr>
          <p:cNvSpPr txBox="1"/>
          <p:nvPr/>
        </p:nvSpPr>
        <p:spPr>
          <a:xfrm>
            <a:off x="1505275" y="1538700"/>
            <a:ext cx="9179859" cy="523220"/>
          </a:xfrm>
          <a:prstGeom prst="rect">
            <a:avLst/>
          </a:prstGeom>
          <a:noFill/>
        </p:spPr>
        <p:txBody>
          <a:bodyPr wrap="square">
            <a:spAutoFit/>
          </a:bodyPr>
          <a:lstStyle/>
          <a:p>
            <a:r>
              <a:rPr lang="en" altLang="zh-CN" sz="2800" b="1" dirty="0"/>
              <a:t>The specific problem to be addressed by this paper</a:t>
            </a:r>
          </a:p>
        </p:txBody>
      </p:sp>
      <p:sp>
        <p:nvSpPr>
          <p:cNvPr id="3" name="文本框 2">
            <a:extLst>
              <a:ext uri="{FF2B5EF4-FFF2-40B4-BE49-F238E27FC236}">
                <a16:creationId xmlns:a16="http://schemas.microsoft.com/office/drawing/2014/main" id="{3EB2ABBC-533F-5A41-BF2D-F5C4FB18594E}"/>
              </a:ext>
            </a:extLst>
          </p:cNvPr>
          <p:cNvSpPr txBox="1"/>
          <p:nvPr/>
        </p:nvSpPr>
        <p:spPr>
          <a:xfrm>
            <a:off x="1505275" y="3047424"/>
            <a:ext cx="9656711" cy="584775"/>
          </a:xfrm>
          <a:prstGeom prst="rect">
            <a:avLst/>
          </a:prstGeom>
          <a:noFill/>
        </p:spPr>
        <p:txBody>
          <a:bodyPr wrap="square" rtlCol="0">
            <a:spAutoFit/>
          </a:bodyPr>
          <a:lstStyle/>
          <a:p>
            <a:pPr marL="457200" indent="-457200">
              <a:buFont typeface="Wingdings" pitchFamily="2" charset="2"/>
              <a:buChar char="Ø"/>
            </a:pPr>
            <a:r>
              <a:rPr kumimoji="1" lang="en-US" altLang="zh-CN" sz="3200" dirty="0"/>
              <a:t>How to build a streaming k-means algorithm</a:t>
            </a:r>
            <a:endParaRPr kumimoji="1" lang="zh-CN" altLang="en-US" sz="3200" dirty="0"/>
          </a:p>
        </p:txBody>
      </p:sp>
    </p:spTree>
    <p:extLst>
      <p:ext uri="{BB962C8B-B14F-4D97-AF65-F5344CB8AC3E}">
        <p14:creationId xmlns:p14="http://schemas.microsoft.com/office/powerpoint/2010/main" val="3809521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 altLang="zh-CN" dirty="0">
                <a:latin typeface="Arial" panose="020B0604020202020204" pitchFamily="34" charset="0"/>
                <a:cs typeface="Arial" panose="020B0604020202020204" pitchFamily="34" charset="0"/>
              </a:rPr>
              <a:t>Motivation</a:t>
            </a:r>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669924" y="1587313"/>
            <a:ext cx="10508274" cy="3092263"/>
          </a:xfrm>
        </p:spPr>
        <p:txBody>
          <a:bodyPr>
            <a:normAutofit/>
          </a:bodyPr>
          <a:lstStyle/>
          <a:p>
            <a:pPr algn="just">
              <a:lnSpc>
                <a:spcPct val="150000"/>
              </a:lnSpc>
              <a:buFont typeface="Wingdings" pitchFamily="2" charset="2"/>
              <a:buChar char="n"/>
            </a:pPr>
            <a:r>
              <a:rPr lang="en" altLang="zh-CN" sz="2800" dirty="0"/>
              <a:t>The results of k-means were shown to provide powerful unsupervised features on par </a:t>
            </a:r>
            <a:r>
              <a:rPr lang="en-US" altLang="zh-CN" sz="2800" dirty="0"/>
              <a:t>——</a:t>
            </a:r>
            <a:r>
              <a:rPr lang="zh-CN" altLang="en-US" sz="2800" dirty="0"/>
              <a:t> </a:t>
            </a:r>
            <a:r>
              <a:rPr lang="en-US" altLang="zh-CN" sz="2800" dirty="0"/>
              <a:t>feature learning.</a:t>
            </a:r>
          </a:p>
          <a:p>
            <a:pPr>
              <a:lnSpc>
                <a:spcPct val="150000"/>
              </a:lnSpc>
              <a:buFont typeface="Wingdings" pitchFamily="2" charset="2"/>
              <a:buChar char="n"/>
            </a:pPr>
            <a:r>
              <a:rPr lang="en" altLang="zh-CN" sz="2800" dirty="0"/>
              <a:t>The importance of such an online k-means model was already recognized in machine learning community</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365343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kumimoji="1" lang="en" altLang="zh-CN" dirty="0">
                <a:latin typeface="Arial" panose="020B0604020202020204" pitchFamily="34" charset="0"/>
                <a:cs typeface="Arial" panose="020B0604020202020204" pitchFamily="34" charset="0"/>
              </a:rPr>
              <a:t>K-Means</a:t>
            </a:r>
            <a:endParaRPr lang="en" altLang="zh-CN" dirty="0">
              <a:latin typeface="Arial" panose="020B0604020202020204" pitchFamily="34" charset="0"/>
              <a:cs typeface="Arial" panose="020B0604020202020204" pitchFamily="34" charset="0"/>
            </a:endParaRPr>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1030142" y="1319215"/>
            <a:ext cx="9395619" cy="5019675"/>
          </a:xfrm>
        </p:spPr>
        <p:txBody>
          <a:bodyPr>
            <a:normAutofit/>
          </a:bodyPr>
          <a:lstStyle/>
          <a:p>
            <a:pPr marL="0" indent="0">
              <a:lnSpc>
                <a:spcPct val="150000"/>
              </a:lnSpc>
              <a:spcBef>
                <a:spcPts val="915"/>
              </a:spcBef>
              <a:buNone/>
            </a:pPr>
            <a:r>
              <a:rPr lang="en" altLang="zh-CN" sz="2800" b="1" dirty="0">
                <a:latin typeface="Arial" panose="020B0604020202020204" pitchFamily="34" charset="0"/>
                <a:cs typeface="Arial" panose="020B0604020202020204" pitchFamily="34" charset="0"/>
              </a:rPr>
              <a:t>A algorithm to cluster data.</a:t>
            </a:r>
          </a:p>
          <a:p>
            <a:pPr marL="0" indent="0">
              <a:lnSpc>
                <a:spcPct val="150000"/>
              </a:lnSpc>
              <a:spcBef>
                <a:spcPts val="915"/>
              </a:spcBef>
              <a:buNone/>
            </a:pPr>
            <a:r>
              <a:rPr lang="en" altLang="zh-CN" sz="2800" b="1" dirty="0">
                <a:latin typeface="Arial" panose="020B0604020202020204" pitchFamily="34" charset="0"/>
                <a:cs typeface="Arial" panose="020B0604020202020204" pitchFamily="34" charset="0"/>
              </a:rPr>
              <a:t>Step 1: define K values first.</a:t>
            </a:r>
          </a:p>
          <a:p>
            <a:pPr marL="0" indent="0">
              <a:lnSpc>
                <a:spcPct val="150000"/>
              </a:lnSpc>
              <a:spcBef>
                <a:spcPts val="915"/>
              </a:spcBef>
              <a:buNone/>
            </a:pPr>
            <a:r>
              <a:rPr lang="en" altLang="zh-CN" sz="2800" b="1" dirty="0">
                <a:latin typeface="Arial" panose="020B0604020202020204" pitchFamily="34" charset="0"/>
                <a:cs typeface="Arial" panose="020B0604020202020204" pitchFamily="34" charset="0"/>
              </a:rPr>
              <a:t>Step2: for each data we give a cluster identifier from 1 to k.</a:t>
            </a:r>
          </a:p>
          <a:p>
            <a:pPr marL="0" indent="0">
              <a:lnSpc>
                <a:spcPct val="150000"/>
              </a:lnSpc>
              <a:spcBef>
                <a:spcPts val="915"/>
              </a:spcBef>
              <a:buNone/>
            </a:pPr>
            <a:r>
              <a:rPr lang="en" altLang="zh-CN" sz="2800" b="1" dirty="0">
                <a:latin typeface="Arial" panose="020B0604020202020204" pitchFamily="34" charset="0"/>
                <a:cs typeface="Arial" panose="020B0604020202020204" pitchFamily="34" charset="0"/>
              </a:rPr>
              <a:t>Step3: Calculate new cluster center and update it many times.</a:t>
            </a:r>
            <a:endParaRPr lang="en" altLang="zh-CN" sz="2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227899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 altLang="zh-CN" dirty="0">
                <a:latin typeface="Arial" panose="020B0604020202020204" pitchFamily="34" charset="0"/>
                <a:cs typeface="Arial" panose="020B0604020202020204" pitchFamily="34" charset="0"/>
              </a:rPr>
              <a:t>Prior Art </a:t>
            </a:r>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669924" y="1587313"/>
            <a:ext cx="10508274" cy="3092263"/>
          </a:xfrm>
        </p:spPr>
        <p:txBody>
          <a:bodyPr>
            <a:normAutofit/>
          </a:bodyPr>
          <a:lstStyle/>
          <a:p>
            <a:pPr>
              <a:lnSpc>
                <a:spcPct val="150000"/>
              </a:lnSpc>
            </a:pPr>
            <a:r>
              <a:rPr lang="en" altLang="zh-CN" sz="2800" dirty="0"/>
              <a:t> Offline setting where the set of all points is known in Advance.</a:t>
            </a:r>
          </a:p>
          <a:p>
            <a:pPr>
              <a:lnSpc>
                <a:spcPct val="150000"/>
              </a:lnSpc>
            </a:pPr>
            <a:r>
              <a:rPr lang="en" altLang="zh-CN" sz="2800" dirty="0"/>
              <a:t> Streaming model </a:t>
            </a:r>
            <a:r>
              <a:rPr lang="en-US" altLang="zh-CN" sz="2800" dirty="0"/>
              <a:t>——</a:t>
            </a:r>
            <a:r>
              <a:rPr lang="zh-CN" altLang="en-US" sz="2800" dirty="0"/>
              <a:t> </a:t>
            </a:r>
            <a:r>
              <a:rPr lang="en" altLang="zh-CN" sz="2800" dirty="0"/>
              <a:t>reduces the number of passes needed over the data and enables improved parallelization</a:t>
            </a:r>
          </a:p>
          <a:p>
            <a:pPr marL="0" indent="0">
              <a:lnSpc>
                <a:spcPct val="150000"/>
              </a:lnSpc>
              <a:buNone/>
            </a:pPr>
            <a:endParaRPr lang="en" altLang="zh-CN" sz="2800" dirty="0"/>
          </a:p>
          <a:p>
            <a:pPr>
              <a:lnSpc>
                <a:spcPct val="150000"/>
              </a:lnSpc>
            </a:pPr>
            <a:endParaRPr lang="en" altLang="zh-CN" sz="2800"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517520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340021EE-5388-9B43-9FD8-51735EC25289}"/>
              </a:ext>
            </a:extLst>
          </p:cNvPr>
          <p:cNvSpPr txBox="1"/>
          <p:nvPr/>
        </p:nvSpPr>
        <p:spPr>
          <a:xfrm>
            <a:off x="669924" y="2438400"/>
            <a:ext cx="10320805" cy="1384995"/>
          </a:xfrm>
          <a:prstGeom prst="rect">
            <a:avLst/>
          </a:prstGeom>
          <a:noFill/>
        </p:spPr>
        <p:txBody>
          <a:bodyPr wrap="square">
            <a:spAutoFit/>
          </a:bodyPr>
          <a:lstStyle/>
          <a:p>
            <a:r>
              <a:rPr lang="en" altLang="zh-CN" sz="2800" b="1" dirty="0"/>
              <a:t>Has that specific problem been studied before? What is the unique assumption/insight/observation/trick/… that had led to the solution proposed in this paper?</a:t>
            </a:r>
          </a:p>
        </p:txBody>
      </p:sp>
    </p:spTree>
    <p:extLst>
      <p:ext uri="{BB962C8B-B14F-4D97-AF65-F5344CB8AC3E}">
        <p14:creationId xmlns:p14="http://schemas.microsoft.com/office/powerpoint/2010/main" val="1281875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340021EE-5388-9B43-9FD8-51735EC25289}"/>
              </a:ext>
            </a:extLst>
          </p:cNvPr>
          <p:cNvSpPr txBox="1"/>
          <p:nvPr/>
        </p:nvSpPr>
        <p:spPr>
          <a:xfrm>
            <a:off x="934802" y="1806953"/>
            <a:ext cx="10320805" cy="2597762"/>
          </a:xfrm>
          <a:prstGeom prst="rect">
            <a:avLst/>
          </a:prstGeom>
          <a:noFill/>
        </p:spPr>
        <p:txBody>
          <a:bodyPr wrap="square">
            <a:spAutoFit/>
          </a:bodyPr>
          <a:lstStyle/>
          <a:p>
            <a:pPr algn="just">
              <a:lnSpc>
                <a:spcPct val="150000"/>
              </a:lnSpc>
            </a:pPr>
            <a:r>
              <a:rPr lang="en" altLang="zh-CN" sz="2800" dirty="0"/>
              <a:t>Interestingly, their algorithm is often referred to as “the doubling algorithm” since the cluster diameters double as the algorithm receives more points. In our work the facility location cost is doubled which is technically different but intuitively related.</a:t>
            </a:r>
          </a:p>
        </p:txBody>
      </p:sp>
    </p:spTree>
    <p:extLst>
      <p:ext uri="{BB962C8B-B14F-4D97-AF65-F5344CB8AC3E}">
        <p14:creationId xmlns:p14="http://schemas.microsoft.com/office/powerpoint/2010/main" val="317221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 altLang="zh-CN" dirty="0">
                <a:latin typeface="Arial" panose="020B0604020202020204" pitchFamily="34" charset="0"/>
                <a:cs typeface="Arial" panose="020B0604020202020204" pitchFamily="34" charset="0"/>
              </a:rPr>
              <a:t>Introduction</a:t>
            </a:r>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669924" y="1587313"/>
            <a:ext cx="10508274" cy="3092263"/>
          </a:xfrm>
        </p:spPr>
        <p:txBody>
          <a:bodyPr>
            <a:normAutofit/>
          </a:bodyPr>
          <a:lstStyle/>
          <a:p>
            <a:pPr algn="just">
              <a:lnSpc>
                <a:spcPct val="150000"/>
              </a:lnSpc>
              <a:buFont typeface="Wingdings" pitchFamily="2" charset="2"/>
              <a:buChar char="u"/>
            </a:pPr>
            <a:r>
              <a:rPr lang="en-US" altLang="zh-CN" sz="3200" dirty="0">
                <a:cs typeface="Times New Roman" panose="02020603050405020304" pitchFamily="18" charset="0"/>
              </a:rPr>
              <a:t> Online K-means ( No prior knowledge )</a:t>
            </a:r>
          </a:p>
          <a:p>
            <a:pPr algn="just">
              <a:lnSpc>
                <a:spcPct val="150000"/>
              </a:lnSpc>
              <a:buFont typeface="Wingdings" pitchFamily="2" charset="2"/>
              <a:buChar char="u"/>
            </a:pPr>
            <a:r>
              <a:rPr lang="en-US" altLang="zh-CN" sz="3200" dirty="0">
                <a:cs typeface="Times New Roman" panose="02020603050405020304" pitchFamily="18" charset="0"/>
              </a:rPr>
              <a:t> Semi-online K-means ( Having a lower bound )</a:t>
            </a:r>
            <a:endParaRPr lang="en" altLang="zh-CN" sz="3200" dirty="0">
              <a:cs typeface="Times New Roman" panose="02020603050405020304" pitchFamily="18" charset="0"/>
            </a:endParaRP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3936573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kumimoji="1" lang="en" altLang="zh-CN" dirty="0">
                <a:latin typeface="Arial" panose="020B0604020202020204" pitchFamily="34" charset="0"/>
                <a:cs typeface="Arial" panose="020B0604020202020204" pitchFamily="34" charset="0"/>
              </a:rPr>
              <a:t>Algorithm</a:t>
            </a:r>
            <a:r>
              <a:rPr kumimoji="1" lang="zh-CN" altLang="en-US" dirty="0">
                <a:latin typeface="Arial" panose="020B0604020202020204" pitchFamily="34" charset="0"/>
                <a:cs typeface="Arial" panose="020B0604020202020204" pitchFamily="34" charset="0"/>
              </a:rPr>
              <a:t> </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340021EE-5388-9B43-9FD8-51735EC25289}"/>
              </a:ext>
            </a:extLst>
          </p:cNvPr>
          <p:cNvSpPr txBox="1"/>
          <p:nvPr/>
        </p:nvSpPr>
        <p:spPr>
          <a:xfrm>
            <a:off x="4624993" y="3075057"/>
            <a:ext cx="2940424" cy="707886"/>
          </a:xfrm>
          <a:prstGeom prst="rect">
            <a:avLst/>
          </a:prstGeom>
          <a:noFill/>
        </p:spPr>
        <p:txBody>
          <a:bodyPr wrap="square">
            <a:spAutoFit/>
          </a:bodyPr>
          <a:lstStyle/>
          <a:p>
            <a:pPr algn="l"/>
            <a:r>
              <a:rPr lang="en" altLang="zh-CN" sz="4000" b="1" i="0" u="none" strike="noStrike" dirty="0">
                <a:solidFill>
                  <a:srgbClr val="333333"/>
                </a:solidFill>
                <a:effectLst/>
                <a:latin typeface="Open Sans" panose="020B0606030504020204" pitchFamily="34" charset="0"/>
              </a:rPr>
              <a:t>Algorithm</a:t>
            </a:r>
          </a:p>
        </p:txBody>
      </p:sp>
    </p:spTree>
    <p:extLst>
      <p:ext uri="{BB962C8B-B14F-4D97-AF65-F5344CB8AC3E}">
        <p14:creationId xmlns:p14="http://schemas.microsoft.com/office/powerpoint/2010/main" val="3730740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kumimoji="1" lang="en" altLang="zh-CN" dirty="0">
                <a:latin typeface="Arial" panose="020B0604020202020204" pitchFamily="34" charset="0"/>
                <a:cs typeface="Arial" panose="020B0604020202020204" pitchFamily="34" charset="0"/>
              </a:rPr>
              <a:t>Algorithm</a:t>
            </a:r>
            <a:r>
              <a:rPr kumimoji="1" lang="zh-CN" altLang="en-US" dirty="0">
                <a:latin typeface="Arial" panose="020B0604020202020204" pitchFamily="34" charset="0"/>
                <a:cs typeface="Arial" panose="020B0604020202020204" pitchFamily="34" charset="0"/>
              </a:rPr>
              <a:t> </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340021EE-5388-9B43-9FD8-51735EC25289}"/>
              </a:ext>
            </a:extLst>
          </p:cNvPr>
          <p:cNvSpPr txBox="1"/>
          <p:nvPr/>
        </p:nvSpPr>
        <p:spPr>
          <a:xfrm>
            <a:off x="2599765" y="2692690"/>
            <a:ext cx="7799294" cy="584775"/>
          </a:xfrm>
          <a:prstGeom prst="rect">
            <a:avLst/>
          </a:prstGeom>
          <a:noFill/>
        </p:spPr>
        <p:txBody>
          <a:bodyPr wrap="square">
            <a:spAutoFit/>
          </a:bodyPr>
          <a:lstStyle/>
          <a:p>
            <a:pPr algn="just"/>
            <a:r>
              <a:rPr lang="en" altLang="zh-CN" sz="3200" b="1" dirty="0"/>
              <a:t>1. Semi-Online k-means Algorithm</a:t>
            </a:r>
          </a:p>
        </p:txBody>
      </p:sp>
    </p:spTree>
    <p:extLst>
      <p:ext uri="{BB962C8B-B14F-4D97-AF65-F5344CB8AC3E}">
        <p14:creationId xmlns:p14="http://schemas.microsoft.com/office/powerpoint/2010/main" val="601710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kumimoji="1" lang="en" altLang="zh-CN" dirty="0">
                <a:latin typeface="Arial" panose="020B0604020202020204" pitchFamily="34" charset="0"/>
                <a:cs typeface="Arial" panose="020B0604020202020204" pitchFamily="34" charset="0"/>
              </a:rPr>
              <a:t>Algorithm</a:t>
            </a:r>
            <a:r>
              <a:rPr kumimoji="1" lang="zh-CN" altLang="en-US" dirty="0">
                <a:latin typeface="Arial" panose="020B0604020202020204" pitchFamily="34" charset="0"/>
                <a:cs typeface="Arial" panose="020B0604020202020204" pitchFamily="34" charset="0"/>
              </a:rPr>
              <a:t> </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3F1F7A40-7E90-9B4C-8BAD-14B5F6BE9744}"/>
              </a:ext>
            </a:extLst>
          </p:cNvPr>
          <p:cNvPicPr>
            <a:picLocks noChangeAspect="1"/>
          </p:cNvPicPr>
          <p:nvPr/>
        </p:nvPicPr>
        <p:blipFill>
          <a:blip r:embed="rId3"/>
          <a:stretch>
            <a:fillRect/>
          </a:stretch>
        </p:blipFill>
        <p:spPr>
          <a:xfrm>
            <a:off x="2163855" y="1280669"/>
            <a:ext cx="7320803" cy="4703061"/>
          </a:xfrm>
          <a:prstGeom prst="rect">
            <a:avLst/>
          </a:prstGeom>
        </p:spPr>
      </p:pic>
    </p:spTree>
    <p:extLst>
      <p:ext uri="{BB962C8B-B14F-4D97-AF65-F5344CB8AC3E}">
        <p14:creationId xmlns:p14="http://schemas.microsoft.com/office/powerpoint/2010/main" val="125097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kumimoji="1" lang="en" altLang="zh-CN" dirty="0">
                <a:latin typeface="Arial" panose="020B0604020202020204" pitchFamily="34" charset="0"/>
                <a:cs typeface="Arial" panose="020B0604020202020204" pitchFamily="34" charset="0"/>
              </a:rPr>
              <a:t>Algorithm</a:t>
            </a:r>
            <a:r>
              <a:rPr kumimoji="1" lang="zh-CN" altLang="en-US" dirty="0">
                <a:latin typeface="Arial" panose="020B0604020202020204" pitchFamily="34" charset="0"/>
                <a:cs typeface="Arial" panose="020B0604020202020204" pitchFamily="34" charset="0"/>
              </a:rPr>
              <a:t> </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340021EE-5388-9B43-9FD8-51735EC25289}"/>
              </a:ext>
            </a:extLst>
          </p:cNvPr>
          <p:cNvSpPr txBox="1"/>
          <p:nvPr/>
        </p:nvSpPr>
        <p:spPr>
          <a:xfrm>
            <a:off x="2599765" y="2692690"/>
            <a:ext cx="7799294" cy="584775"/>
          </a:xfrm>
          <a:prstGeom prst="rect">
            <a:avLst/>
          </a:prstGeom>
          <a:noFill/>
        </p:spPr>
        <p:txBody>
          <a:bodyPr wrap="square">
            <a:spAutoFit/>
          </a:bodyPr>
          <a:lstStyle/>
          <a:p>
            <a:pPr algn="just"/>
            <a:r>
              <a:rPr lang="en" altLang="zh-CN" sz="3200" b="1" dirty="0"/>
              <a:t>2. Fully Online k-means Algorithm</a:t>
            </a:r>
          </a:p>
        </p:txBody>
      </p:sp>
    </p:spTree>
    <p:extLst>
      <p:ext uri="{BB962C8B-B14F-4D97-AF65-F5344CB8AC3E}">
        <p14:creationId xmlns:p14="http://schemas.microsoft.com/office/powerpoint/2010/main" val="3313783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kumimoji="1" lang="en" altLang="zh-CN" dirty="0">
                <a:latin typeface="Arial" panose="020B0604020202020204" pitchFamily="34" charset="0"/>
                <a:cs typeface="Arial" panose="020B0604020202020204" pitchFamily="34" charset="0"/>
              </a:rPr>
              <a:t>Algorithm</a:t>
            </a:r>
            <a:r>
              <a:rPr kumimoji="1" lang="zh-CN" altLang="en-US" dirty="0">
                <a:latin typeface="Arial" panose="020B0604020202020204" pitchFamily="34" charset="0"/>
                <a:cs typeface="Arial" panose="020B0604020202020204" pitchFamily="34" charset="0"/>
              </a:rPr>
              <a:t> </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6710555F-4D9F-FA46-B27C-F3FF4CAB1372}"/>
              </a:ext>
            </a:extLst>
          </p:cNvPr>
          <p:cNvPicPr>
            <a:picLocks noChangeAspect="1"/>
          </p:cNvPicPr>
          <p:nvPr/>
        </p:nvPicPr>
        <p:blipFill>
          <a:blip r:embed="rId3"/>
          <a:stretch>
            <a:fillRect/>
          </a:stretch>
        </p:blipFill>
        <p:spPr>
          <a:xfrm>
            <a:off x="2626659" y="1133481"/>
            <a:ext cx="5983940" cy="4962871"/>
          </a:xfrm>
          <a:prstGeom prst="rect">
            <a:avLst/>
          </a:prstGeom>
        </p:spPr>
      </p:pic>
    </p:spTree>
    <p:extLst>
      <p:ext uri="{BB962C8B-B14F-4D97-AF65-F5344CB8AC3E}">
        <p14:creationId xmlns:p14="http://schemas.microsoft.com/office/powerpoint/2010/main" val="2868553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kumimoji="1" lang="en" altLang="zh-CN" dirty="0">
                <a:latin typeface="Arial" panose="020B0604020202020204" pitchFamily="34" charset="0"/>
                <a:cs typeface="Arial" panose="020B0604020202020204" pitchFamily="34" charset="0"/>
              </a:rPr>
              <a:t>Algorithm</a:t>
            </a:r>
            <a:r>
              <a:rPr kumimoji="1" lang="zh-CN" altLang="en-US" dirty="0">
                <a:latin typeface="Arial" panose="020B0604020202020204" pitchFamily="34" charset="0"/>
                <a:cs typeface="Arial" panose="020B0604020202020204" pitchFamily="34" charset="0"/>
              </a:rPr>
              <a:t> </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340021EE-5388-9B43-9FD8-51735EC25289}"/>
              </a:ext>
            </a:extLst>
          </p:cNvPr>
          <p:cNvSpPr txBox="1"/>
          <p:nvPr/>
        </p:nvSpPr>
        <p:spPr>
          <a:xfrm>
            <a:off x="2599765" y="2692690"/>
            <a:ext cx="7799294" cy="1077218"/>
          </a:xfrm>
          <a:prstGeom prst="rect">
            <a:avLst/>
          </a:prstGeom>
          <a:noFill/>
        </p:spPr>
        <p:txBody>
          <a:bodyPr wrap="square">
            <a:spAutoFit/>
          </a:bodyPr>
          <a:lstStyle/>
          <a:p>
            <a:pPr algn="just"/>
            <a:r>
              <a:rPr lang="en" altLang="zh-CN" sz="3200" b="1" dirty="0"/>
              <a:t>3. modifications to the algorithm</a:t>
            </a:r>
          </a:p>
          <a:p>
            <a:pPr algn="just"/>
            <a:endParaRPr lang="en" altLang="zh-CN" sz="3200" b="1" dirty="0"/>
          </a:p>
        </p:txBody>
      </p:sp>
    </p:spTree>
    <p:extLst>
      <p:ext uri="{BB962C8B-B14F-4D97-AF65-F5344CB8AC3E}">
        <p14:creationId xmlns:p14="http://schemas.microsoft.com/office/powerpoint/2010/main" val="50209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lang="en" altLang="zh-CN" dirty="0"/>
              <a:t>Online K-Means</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669924" y="1992817"/>
            <a:ext cx="10850562" cy="4022972"/>
          </a:xfrm>
        </p:spPr>
        <p:txBody>
          <a:bodyPr>
            <a:normAutofit/>
          </a:bodyPr>
          <a:lstStyle/>
          <a:p>
            <a:pPr marL="0" indent="0">
              <a:lnSpc>
                <a:spcPct val="100000"/>
              </a:lnSpc>
              <a:spcBef>
                <a:spcPts val="25"/>
              </a:spcBef>
              <a:buNone/>
            </a:pPr>
            <a:r>
              <a:rPr lang="en" altLang="zh-CN" sz="2800" b="1" dirty="0">
                <a:cs typeface="Arial"/>
              </a:rPr>
              <a:t>Step1: assign cluster identifier to data immediately until give k cluster identifiers.</a:t>
            </a:r>
          </a:p>
          <a:p>
            <a:pPr marL="0" indent="0">
              <a:lnSpc>
                <a:spcPct val="100000"/>
              </a:lnSpc>
              <a:spcBef>
                <a:spcPts val="25"/>
              </a:spcBef>
              <a:buNone/>
            </a:pPr>
            <a:endParaRPr lang="en" altLang="zh-CN" sz="2800" b="1" dirty="0">
              <a:cs typeface="Arial"/>
            </a:endParaRPr>
          </a:p>
          <a:p>
            <a:pPr marL="0" indent="0">
              <a:lnSpc>
                <a:spcPct val="100000"/>
              </a:lnSpc>
              <a:spcBef>
                <a:spcPts val="25"/>
              </a:spcBef>
              <a:buNone/>
            </a:pPr>
            <a:r>
              <a:rPr lang="en" altLang="zh-CN" sz="2800" b="1" dirty="0">
                <a:cs typeface="Arial"/>
              </a:rPr>
              <a:t>Step2: find the min distance between two vectors and use the data to calculate the f which will decide how many clusters in the end of the process.</a:t>
            </a:r>
          </a:p>
          <a:p>
            <a:pPr marL="0" indent="0">
              <a:lnSpc>
                <a:spcPct val="100000"/>
              </a:lnSpc>
              <a:spcBef>
                <a:spcPts val="25"/>
              </a:spcBef>
              <a:buNone/>
            </a:pPr>
            <a:endParaRPr lang="en" altLang="zh-CN" sz="2800" b="1" dirty="0">
              <a:cs typeface="Arial"/>
            </a:endParaRPr>
          </a:p>
          <a:p>
            <a:pPr marL="0" indent="0">
              <a:lnSpc>
                <a:spcPct val="100000"/>
              </a:lnSpc>
              <a:spcBef>
                <a:spcPts val="25"/>
              </a:spcBef>
              <a:buNone/>
            </a:pPr>
            <a:r>
              <a:rPr lang="en-US" altLang="zh-CN" sz="2800" b="1" dirty="0">
                <a:cs typeface="Arial"/>
              </a:rPr>
              <a:t>S</a:t>
            </a:r>
            <a:r>
              <a:rPr lang="en" altLang="zh-CN" sz="2800" b="1" dirty="0">
                <a:cs typeface="Arial"/>
              </a:rPr>
              <a:t>tep3: after 3k(1 + log(n)) times, double f and try to cluster more accuracy.</a:t>
            </a:r>
          </a:p>
          <a:p>
            <a:pPr marL="0" indent="0">
              <a:lnSpc>
                <a:spcPct val="100000"/>
              </a:lnSpc>
              <a:spcBef>
                <a:spcPts val="25"/>
              </a:spcBef>
              <a:buNone/>
            </a:pPr>
            <a:endParaRPr lang="en" altLang="zh-CN" sz="2800" dirty="0">
              <a:cs typeface="Arial"/>
            </a:endParaRP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3231149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kumimoji="1" lang="en" altLang="zh-CN" dirty="0">
                <a:latin typeface="Arial" panose="020B0604020202020204" pitchFamily="34" charset="0"/>
                <a:cs typeface="Arial" panose="020B0604020202020204" pitchFamily="34" charset="0"/>
              </a:rPr>
              <a:t>Algorithm</a:t>
            </a:r>
            <a:r>
              <a:rPr kumimoji="1" lang="zh-CN" altLang="en-US" dirty="0">
                <a:latin typeface="Arial" panose="020B0604020202020204" pitchFamily="34" charset="0"/>
                <a:cs typeface="Arial" panose="020B0604020202020204" pitchFamily="34" charset="0"/>
              </a:rPr>
              <a:t> </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17A6DCD4-9AE1-6549-B913-3A49B440C1AF}"/>
              </a:ext>
            </a:extLst>
          </p:cNvPr>
          <p:cNvPicPr>
            <a:picLocks noChangeAspect="1"/>
          </p:cNvPicPr>
          <p:nvPr/>
        </p:nvPicPr>
        <p:blipFill>
          <a:blip r:embed="rId3"/>
          <a:stretch>
            <a:fillRect/>
          </a:stretch>
        </p:blipFill>
        <p:spPr>
          <a:xfrm>
            <a:off x="2959100" y="1097650"/>
            <a:ext cx="5651499" cy="5239649"/>
          </a:xfrm>
          <a:prstGeom prst="rect">
            <a:avLst/>
          </a:prstGeom>
        </p:spPr>
      </p:pic>
    </p:spTree>
    <p:extLst>
      <p:ext uri="{BB962C8B-B14F-4D97-AF65-F5344CB8AC3E}">
        <p14:creationId xmlns:p14="http://schemas.microsoft.com/office/powerpoint/2010/main" val="2335352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t>Experimental</a:t>
            </a:r>
            <a:r>
              <a:rPr kumimoji="1" lang="zh-CN" altLang="en-US" dirty="0">
                <a:latin typeface="Arial" panose="020B0604020202020204" pitchFamily="34" charset="0"/>
                <a:cs typeface="Arial" panose="020B0604020202020204" pitchFamily="34" charset="0"/>
              </a:rPr>
              <a:t> </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340021EE-5388-9B43-9FD8-51735EC25289}"/>
              </a:ext>
            </a:extLst>
          </p:cNvPr>
          <p:cNvSpPr txBox="1"/>
          <p:nvPr/>
        </p:nvSpPr>
        <p:spPr>
          <a:xfrm>
            <a:off x="669924" y="2320459"/>
            <a:ext cx="10850563" cy="2217082"/>
          </a:xfrm>
          <a:prstGeom prst="rect">
            <a:avLst/>
          </a:prstGeom>
          <a:noFill/>
        </p:spPr>
        <p:txBody>
          <a:bodyPr wrap="square">
            <a:spAutoFit/>
          </a:bodyPr>
          <a:lstStyle/>
          <a:p>
            <a:pPr algn="just">
              <a:lnSpc>
                <a:spcPct val="150000"/>
              </a:lnSpc>
            </a:pPr>
            <a:r>
              <a:rPr lang="en" altLang="zh-CN" sz="3200" b="1" dirty="0"/>
              <a:t>How had the authors evaluated their solutions? Is the evaluation part convincing? Is there anything missed in the evaluation part?</a:t>
            </a:r>
          </a:p>
        </p:txBody>
      </p:sp>
    </p:spTree>
    <p:extLst>
      <p:ext uri="{BB962C8B-B14F-4D97-AF65-F5344CB8AC3E}">
        <p14:creationId xmlns:p14="http://schemas.microsoft.com/office/powerpoint/2010/main" val="3453729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t>Experimental</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lang="en" altLang="zh-CN" dirty="0"/>
              <a:t>Datasets</a:t>
            </a:r>
            <a:r>
              <a:rPr lang="zh-CN" altLang="en-US" dirty="0"/>
              <a:t> </a:t>
            </a:r>
            <a:r>
              <a:rPr kumimoji="1" lang="en" altLang="zh-CN" dirty="0"/>
              <a:t>on 12 different datasets 1</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24F40E3B-6FD0-0045-9F80-4C275CDE0D84}"/>
              </a:ext>
            </a:extLst>
          </p:cNvPr>
          <p:cNvPicPr>
            <a:picLocks noChangeAspect="1"/>
          </p:cNvPicPr>
          <p:nvPr/>
        </p:nvPicPr>
        <p:blipFill>
          <a:blip r:embed="rId3"/>
          <a:stretch>
            <a:fillRect/>
          </a:stretch>
        </p:blipFill>
        <p:spPr>
          <a:xfrm>
            <a:off x="2958352" y="1091228"/>
            <a:ext cx="6543067" cy="5126768"/>
          </a:xfrm>
          <a:prstGeom prst="rect">
            <a:avLst/>
          </a:prstGeom>
        </p:spPr>
      </p:pic>
    </p:spTree>
    <p:extLst>
      <p:ext uri="{BB962C8B-B14F-4D97-AF65-F5344CB8AC3E}">
        <p14:creationId xmlns:p14="http://schemas.microsoft.com/office/powerpoint/2010/main" val="2242149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t>Experimental</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lang="en" altLang="zh-CN" dirty="0"/>
              <a:t>Datasets</a:t>
            </a:r>
            <a:r>
              <a:rPr lang="zh-CN" altLang="en-US" dirty="0"/>
              <a:t> </a:t>
            </a:r>
            <a:r>
              <a:rPr kumimoji="1" lang="en" altLang="zh-CN" dirty="0"/>
              <a:t>on 12 different datasets 2</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0764CCBA-D8CE-3742-A009-DCE29AF2893D}"/>
              </a:ext>
            </a:extLst>
          </p:cNvPr>
          <p:cNvPicPr>
            <a:picLocks noChangeAspect="1"/>
          </p:cNvPicPr>
          <p:nvPr/>
        </p:nvPicPr>
        <p:blipFill>
          <a:blip r:embed="rId3"/>
          <a:stretch>
            <a:fillRect/>
          </a:stretch>
        </p:blipFill>
        <p:spPr>
          <a:xfrm>
            <a:off x="2641179" y="1130554"/>
            <a:ext cx="6162163" cy="5311527"/>
          </a:xfrm>
          <a:prstGeom prst="rect">
            <a:avLst/>
          </a:prstGeom>
        </p:spPr>
      </p:pic>
    </p:spTree>
    <p:extLst>
      <p:ext uri="{BB962C8B-B14F-4D97-AF65-F5344CB8AC3E}">
        <p14:creationId xmlns:p14="http://schemas.microsoft.com/office/powerpoint/2010/main" val="2352674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t>Experimental</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kumimoji="1" lang="en" altLang="zh-CN" dirty="0">
                <a:latin typeface="Arial" panose="020B0604020202020204" pitchFamily="34" charset="0"/>
                <a:cs typeface="Arial" panose="020B0604020202020204" pitchFamily="34" charset="0"/>
              </a:rPr>
              <a:t>Number of cluster | actual vs target</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7A69869E-5B6F-734B-ADEF-03A44D724E2E}"/>
              </a:ext>
            </a:extLst>
          </p:cNvPr>
          <p:cNvPicPr>
            <a:picLocks noChangeAspect="1"/>
          </p:cNvPicPr>
          <p:nvPr/>
        </p:nvPicPr>
        <p:blipFill>
          <a:blip r:embed="rId3"/>
          <a:stretch>
            <a:fillRect/>
          </a:stretch>
        </p:blipFill>
        <p:spPr>
          <a:xfrm>
            <a:off x="1683543" y="1339850"/>
            <a:ext cx="8382000" cy="4584700"/>
          </a:xfrm>
          <a:prstGeom prst="rect">
            <a:avLst/>
          </a:prstGeom>
        </p:spPr>
      </p:pic>
    </p:spTree>
    <p:extLst>
      <p:ext uri="{BB962C8B-B14F-4D97-AF65-F5344CB8AC3E}">
        <p14:creationId xmlns:p14="http://schemas.microsoft.com/office/powerpoint/2010/main" val="1353753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fontScale="90000"/>
          </a:bodyPr>
          <a:lstStyle/>
          <a:p>
            <a:r>
              <a:rPr lang="en" altLang="zh-CN" dirty="0"/>
              <a:t>Experimental</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lang="en" altLang="zh-CN" dirty="0"/>
              <a:t>Online k-means clustering cost (f</a:t>
            </a:r>
            <a:r>
              <a:rPr lang="en-US" altLang="zh-CN" dirty="0"/>
              <a:t>-</a:t>
            </a:r>
            <a:r>
              <a:rPr lang="en" altLang="zh-CN" dirty="0"/>
              <a:t>online) as a</a:t>
            </a:r>
            <a:br>
              <a:rPr lang="en" altLang="zh-CN" dirty="0"/>
            </a:br>
            <a:r>
              <a:rPr lang="en" altLang="zh-CN" dirty="0"/>
              <a:t>function of k</a:t>
            </a:r>
            <a:r>
              <a:rPr lang="en-US" altLang="zh-CN" dirty="0"/>
              <a:t>-</a:t>
            </a:r>
            <a:r>
              <a:rPr lang="en" altLang="zh-CN" dirty="0"/>
              <a:t>target for the different datasets.</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7" name="图片 6">
            <a:extLst>
              <a:ext uri="{FF2B5EF4-FFF2-40B4-BE49-F238E27FC236}">
                <a16:creationId xmlns:a16="http://schemas.microsoft.com/office/drawing/2014/main" id="{9C543D77-CA05-B646-BD9C-2341428A9841}"/>
              </a:ext>
            </a:extLst>
          </p:cNvPr>
          <p:cNvPicPr>
            <a:picLocks noChangeAspect="1"/>
          </p:cNvPicPr>
          <p:nvPr/>
        </p:nvPicPr>
        <p:blipFill>
          <a:blip r:embed="rId3"/>
          <a:stretch>
            <a:fillRect/>
          </a:stretch>
        </p:blipFill>
        <p:spPr>
          <a:xfrm>
            <a:off x="2229970" y="1295400"/>
            <a:ext cx="8305800" cy="4267200"/>
          </a:xfrm>
          <a:prstGeom prst="rect">
            <a:avLst/>
          </a:prstGeom>
        </p:spPr>
      </p:pic>
    </p:spTree>
    <p:extLst>
      <p:ext uri="{BB962C8B-B14F-4D97-AF65-F5344CB8AC3E}">
        <p14:creationId xmlns:p14="http://schemas.microsoft.com/office/powerpoint/2010/main" val="1551873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fontScale="90000"/>
          </a:bodyPr>
          <a:lstStyle/>
          <a:p>
            <a:r>
              <a:rPr lang="en" altLang="zh-CN" dirty="0"/>
              <a:t>Experimental</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lang="en" altLang="zh-CN" dirty="0"/>
              <a:t>Online k-means clustering cost (f</a:t>
            </a:r>
            <a:r>
              <a:rPr lang="en-US" altLang="zh-CN" dirty="0"/>
              <a:t>-</a:t>
            </a:r>
            <a:r>
              <a:rPr lang="en" altLang="zh-CN" dirty="0"/>
              <a:t>online) as a</a:t>
            </a:r>
            <a:br>
              <a:rPr lang="en" altLang="zh-CN" dirty="0"/>
            </a:br>
            <a:r>
              <a:rPr lang="en" altLang="zh-CN" dirty="0"/>
              <a:t>function of k</a:t>
            </a:r>
            <a:r>
              <a:rPr lang="en-US" altLang="zh-CN" dirty="0"/>
              <a:t>-</a:t>
            </a:r>
            <a:r>
              <a:rPr lang="en" altLang="zh-CN" dirty="0"/>
              <a:t>target for the different datasets.</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E6F47810-5CEB-FE45-A469-FB6A29CC7AFA}"/>
              </a:ext>
            </a:extLst>
          </p:cNvPr>
          <p:cNvPicPr>
            <a:picLocks noChangeAspect="1"/>
          </p:cNvPicPr>
          <p:nvPr/>
        </p:nvPicPr>
        <p:blipFill>
          <a:blip r:embed="rId3"/>
          <a:stretch>
            <a:fillRect/>
          </a:stretch>
        </p:blipFill>
        <p:spPr>
          <a:xfrm>
            <a:off x="1910555" y="1397000"/>
            <a:ext cx="8369300" cy="4470400"/>
          </a:xfrm>
          <a:prstGeom prst="rect">
            <a:avLst/>
          </a:prstGeom>
        </p:spPr>
      </p:pic>
    </p:spTree>
    <p:extLst>
      <p:ext uri="{BB962C8B-B14F-4D97-AF65-F5344CB8AC3E}">
        <p14:creationId xmlns:p14="http://schemas.microsoft.com/office/powerpoint/2010/main" val="4024048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dirty="0"/>
              <a:t>Weakness</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6" name="文本框 5">
            <a:extLst>
              <a:ext uri="{FF2B5EF4-FFF2-40B4-BE49-F238E27FC236}">
                <a16:creationId xmlns:a16="http://schemas.microsoft.com/office/drawing/2014/main" id="{E2BC1143-E979-8143-8F2A-BDFAA7FDAAD2}"/>
              </a:ext>
            </a:extLst>
          </p:cNvPr>
          <p:cNvSpPr txBox="1"/>
          <p:nvPr/>
        </p:nvSpPr>
        <p:spPr>
          <a:xfrm>
            <a:off x="860612" y="1559859"/>
            <a:ext cx="9950824" cy="2955746"/>
          </a:xfrm>
          <a:prstGeom prst="rect">
            <a:avLst/>
          </a:prstGeom>
          <a:noFill/>
        </p:spPr>
        <p:txBody>
          <a:bodyPr wrap="square" rtlCol="0">
            <a:spAutoFit/>
          </a:bodyPr>
          <a:lstStyle/>
          <a:p>
            <a:pPr marL="514350" indent="-514350">
              <a:lnSpc>
                <a:spcPct val="150000"/>
              </a:lnSpc>
              <a:buFont typeface="+mj-lt"/>
              <a:buAutoNum type="arabicPeriod"/>
            </a:pPr>
            <a:r>
              <a:rPr kumimoji="1" lang="en" altLang="zh-CN" sz="3200" dirty="0"/>
              <a:t>The author only gives the ratio, but not the specific data of the experiment. So the result is not enough convinced.</a:t>
            </a:r>
          </a:p>
          <a:p>
            <a:pPr marL="514350" indent="-514350">
              <a:lnSpc>
                <a:spcPct val="150000"/>
              </a:lnSpc>
              <a:buFont typeface="+mj-lt"/>
              <a:buAutoNum type="arabicPeriod"/>
            </a:pPr>
            <a:r>
              <a:rPr kumimoji="1" lang="en" altLang="zh-CN" sz="3200" dirty="0"/>
              <a:t>The model is not universal, but it is data sensitive.</a:t>
            </a:r>
            <a:endParaRPr kumimoji="1" lang="zh-CN" altLang="en-US" sz="3200" dirty="0"/>
          </a:p>
        </p:txBody>
      </p:sp>
    </p:spTree>
    <p:extLst>
      <p:ext uri="{BB962C8B-B14F-4D97-AF65-F5344CB8AC3E}">
        <p14:creationId xmlns:p14="http://schemas.microsoft.com/office/powerpoint/2010/main" val="1682367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dirty="0"/>
              <a:t>Summarize</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6" name="文本框 5">
            <a:extLst>
              <a:ext uri="{FF2B5EF4-FFF2-40B4-BE49-F238E27FC236}">
                <a16:creationId xmlns:a16="http://schemas.microsoft.com/office/drawing/2014/main" id="{E2BC1143-E979-8143-8F2A-BDFAA7FDAAD2}"/>
              </a:ext>
            </a:extLst>
          </p:cNvPr>
          <p:cNvSpPr txBox="1"/>
          <p:nvPr/>
        </p:nvSpPr>
        <p:spPr>
          <a:xfrm>
            <a:off x="920936" y="1162752"/>
            <a:ext cx="9950824" cy="4801314"/>
          </a:xfrm>
          <a:prstGeom prst="rect">
            <a:avLst/>
          </a:prstGeom>
          <a:noFill/>
        </p:spPr>
        <p:txBody>
          <a:bodyPr wrap="square" rtlCol="0">
            <a:spAutoFit/>
          </a:bodyPr>
          <a:lstStyle/>
          <a:p>
            <a:r>
              <a:rPr lang="en" altLang="zh-CN" sz="2400" dirty="0"/>
              <a:t>K-means++ </a:t>
            </a:r>
          </a:p>
          <a:p>
            <a:pPr marL="457200" indent="-457200">
              <a:buFont typeface="Arial" panose="020B0604020202020204" pitchFamily="34" charset="0"/>
              <a:buChar char="•"/>
            </a:pPr>
            <a:r>
              <a:rPr lang="en" altLang="zh-CN" sz="2400" dirty="0"/>
              <a:t>k-means++ is an offline algorithm </a:t>
            </a:r>
            <a:r>
              <a:rPr lang="en-US" altLang="zh-CN" sz="2400" dirty="0"/>
              <a:t>——</a:t>
            </a:r>
            <a:r>
              <a:rPr lang="zh-CN" altLang="en-US" sz="2400" dirty="0"/>
              <a:t> </a:t>
            </a:r>
            <a:r>
              <a:rPr lang="en" altLang="zh-CN" sz="2400" dirty="0"/>
              <a:t>k passes over the data</a:t>
            </a:r>
          </a:p>
          <a:p>
            <a:pPr marL="457200" indent="-457200">
              <a:buFont typeface="Arial" panose="020B0604020202020204" pitchFamily="34" charset="0"/>
              <a:buChar char="•"/>
            </a:pPr>
            <a:r>
              <a:rPr lang="en" altLang="zh-CN" sz="2400" dirty="0"/>
              <a:t>k-means++ is usually better in terms of cost.</a:t>
            </a:r>
          </a:p>
          <a:p>
            <a:r>
              <a:rPr lang="en" altLang="zh-CN" sz="2400" dirty="0"/>
              <a:t> Streaming K-means</a:t>
            </a:r>
          </a:p>
          <a:p>
            <a:pPr marL="514350" indent="-514350">
              <a:buFont typeface="Arial" panose="020B0604020202020204" pitchFamily="34" charset="0"/>
              <a:buChar char="•"/>
            </a:pPr>
            <a:r>
              <a:rPr lang="en" altLang="zh-CN" sz="2400" dirty="0">
                <a:latin typeface="Helvetica" pitchFamily="2" charset="0"/>
              </a:rPr>
              <a:t>Online computational model</a:t>
            </a:r>
          </a:p>
          <a:p>
            <a:endParaRPr lang="en" altLang="zh-CN" dirty="0"/>
          </a:p>
          <a:p>
            <a:r>
              <a:rPr lang="en" altLang="zh-CN" sz="2400" dirty="0"/>
              <a:t>K-means #</a:t>
            </a:r>
          </a:p>
          <a:p>
            <a:pPr marL="342900" indent="-342900">
              <a:buFont typeface="Arial" panose="020B0604020202020204" pitchFamily="34" charset="0"/>
              <a:buChar char="•"/>
            </a:pPr>
            <a:r>
              <a:rPr lang="en" altLang="zh-CN" sz="2400" dirty="0"/>
              <a:t>our streaming methods achieve much lower cost than Online Lloyd’s, for </a:t>
            </a:r>
            <a:r>
              <a:rPr lang="en" altLang="zh-CN" sz="2400"/>
              <a:t>all settings of </a:t>
            </a:r>
            <a:r>
              <a:rPr lang="en" altLang="zh-CN" sz="2400" dirty="0"/>
              <a:t>k, and lower cost than Batch Lloyd’s for most settings of k</a:t>
            </a:r>
          </a:p>
          <a:p>
            <a:pPr marL="342900" indent="-342900">
              <a:buFont typeface="Arial" panose="020B0604020202020204" pitchFamily="34" charset="0"/>
              <a:buChar char="•"/>
            </a:pPr>
            <a:r>
              <a:rPr lang="en" altLang="zh-CN" sz="2400" dirty="0"/>
              <a:t>K-Means# is almost the same as the k-means++ algorithm except that in each round of choosing centers. The running time of the above algorithm is clearly O(</a:t>
            </a:r>
            <a:r>
              <a:rPr lang="en" altLang="zh-CN" sz="2400" dirty="0" err="1"/>
              <a:t>ndk</a:t>
            </a:r>
            <a:r>
              <a:rPr lang="en" altLang="zh-CN" sz="2400" dirty="0"/>
              <a:t> log k).</a:t>
            </a:r>
          </a:p>
        </p:txBody>
      </p:sp>
    </p:spTree>
    <p:extLst>
      <p:ext uri="{BB962C8B-B14F-4D97-AF65-F5344CB8AC3E}">
        <p14:creationId xmlns:p14="http://schemas.microsoft.com/office/powerpoint/2010/main" val="119689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lang="en" altLang="zh-CN" dirty="0"/>
              <a:t>Online K-Means</a:t>
            </a:r>
            <a:endParaRPr lang="zh-CN" altLang="en-US" dirty="0"/>
          </a:p>
        </p:txBody>
      </p:sp>
      <p:pic>
        <p:nvPicPr>
          <p:cNvPr id="3" name="Content Placeholder 2">
            <a:extLst>
              <a:ext uri="{FF2B5EF4-FFF2-40B4-BE49-F238E27FC236}">
                <a16:creationId xmlns:a16="http://schemas.microsoft.com/office/drawing/2014/main" id="{06699CC5-04E2-1840-B52B-061442C765AC}"/>
              </a:ext>
            </a:extLst>
          </p:cNvPr>
          <p:cNvPicPr>
            <a:picLocks noGrp="1" noChangeAspect="1"/>
          </p:cNvPicPr>
          <p:nvPr>
            <p:ph idx="1"/>
          </p:nvPr>
        </p:nvPicPr>
        <p:blipFill>
          <a:blip r:embed="rId3"/>
          <a:stretch>
            <a:fillRect/>
          </a:stretch>
        </p:blipFill>
        <p:spPr>
          <a:xfrm>
            <a:off x="2840739" y="2145459"/>
            <a:ext cx="5918200" cy="3517900"/>
          </a:xfrm>
          <a:prstGeom prst="rect">
            <a:avLst/>
          </a:prstGeom>
        </p:spPr>
      </p:pic>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409285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dirty="0">
                <a:latin typeface="Arial" panose="020B0604020202020204" pitchFamily="34" charset="0"/>
                <a:cs typeface="Arial" panose="020B0604020202020204" pitchFamily="34" charset="0"/>
              </a:rPr>
              <a:t>Example to understand Online K-Means</a:t>
            </a:r>
            <a:endParaRPr lang="zh-CN" altLang="en-US" dirty="0"/>
          </a:p>
        </p:txBody>
      </p:sp>
      <p:pic>
        <p:nvPicPr>
          <p:cNvPr id="3" name="Content Placeholder 2">
            <a:extLst>
              <a:ext uri="{FF2B5EF4-FFF2-40B4-BE49-F238E27FC236}">
                <a16:creationId xmlns:a16="http://schemas.microsoft.com/office/drawing/2014/main" id="{1DAC5DC0-EF74-4945-86C3-567034C7D481}"/>
              </a:ext>
            </a:extLst>
          </p:cNvPr>
          <p:cNvPicPr>
            <a:picLocks noGrp="1" noChangeAspect="1"/>
          </p:cNvPicPr>
          <p:nvPr>
            <p:ph idx="1"/>
          </p:nvPr>
        </p:nvPicPr>
        <p:blipFill>
          <a:blip r:embed="rId3"/>
          <a:stretch>
            <a:fillRect/>
          </a:stretch>
        </p:blipFill>
        <p:spPr>
          <a:xfrm>
            <a:off x="2618489" y="1962150"/>
            <a:ext cx="8191500" cy="3340100"/>
          </a:xfrm>
          <a:prstGeom prst="rect">
            <a:avLst/>
          </a:prstGeom>
        </p:spPr>
      </p:pic>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386937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dirty="0">
                <a:latin typeface="Arial" panose="020B0604020202020204" pitchFamily="34" charset="0"/>
                <a:cs typeface="Arial" panose="020B0604020202020204" pitchFamily="34" charset="0"/>
              </a:rPr>
              <a:t>Example to understand Online K-Means</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7" name="Content Placeholder 6">
            <a:extLst>
              <a:ext uri="{FF2B5EF4-FFF2-40B4-BE49-F238E27FC236}">
                <a16:creationId xmlns:a16="http://schemas.microsoft.com/office/drawing/2014/main" id="{B4289D17-4AD9-C444-BC8B-93BC6FA0124D}"/>
              </a:ext>
            </a:extLst>
          </p:cNvPr>
          <p:cNvPicPr>
            <a:picLocks noGrp="1" noChangeAspect="1"/>
          </p:cNvPicPr>
          <p:nvPr>
            <p:ph idx="1"/>
          </p:nvPr>
        </p:nvPicPr>
        <p:blipFill>
          <a:blip r:embed="rId3"/>
          <a:stretch>
            <a:fillRect/>
          </a:stretch>
        </p:blipFill>
        <p:spPr>
          <a:xfrm>
            <a:off x="2623997" y="1873250"/>
            <a:ext cx="6565900" cy="3517900"/>
          </a:xfrm>
          <a:prstGeom prst="rect">
            <a:avLst/>
          </a:prstGeom>
        </p:spPr>
      </p:pic>
    </p:spTree>
    <p:extLst>
      <p:ext uri="{BB962C8B-B14F-4D97-AF65-F5344CB8AC3E}">
        <p14:creationId xmlns:p14="http://schemas.microsoft.com/office/powerpoint/2010/main" val="307383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dirty="0">
                <a:latin typeface="Arial" panose="020B0604020202020204" pitchFamily="34" charset="0"/>
                <a:cs typeface="Arial" panose="020B0604020202020204" pitchFamily="34" charset="0"/>
              </a:rPr>
              <a:t>Example to understand Online K-Means</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8" name="Content Placeholder 7">
            <a:extLst>
              <a:ext uri="{FF2B5EF4-FFF2-40B4-BE49-F238E27FC236}">
                <a16:creationId xmlns:a16="http://schemas.microsoft.com/office/drawing/2014/main" id="{DC628AD1-829D-7443-8D93-E0DDF3EB0E5C}"/>
              </a:ext>
            </a:extLst>
          </p:cNvPr>
          <p:cNvPicPr>
            <a:picLocks noGrp="1" noChangeAspect="1"/>
          </p:cNvPicPr>
          <p:nvPr>
            <p:ph idx="1"/>
          </p:nvPr>
        </p:nvPicPr>
        <p:blipFill>
          <a:blip r:embed="rId3"/>
          <a:stretch>
            <a:fillRect/>
          </a:stretch>
        </p:blipFill>
        <p:spPr>
          <a:xfrm>
            <a:off x="2533976" y="1176618"/>
            <a:ext cx="8305800" cy="4241800"/>
          </a:xfrm>
          <a:prstGeom prst="rect">
            <a:avLst/>
          </a:prstGeom>
        </p:spPr>
      </p:pic>
    </p:spTree>
    <p:extLst>
      <p:ext uri="{BB962C8B-B14F-4D97-AF65-F5344CB8AC3E}">
        <p14:creationId xmlns:p14="http://schemas.microsoft.com/office/powerpoint/2010/main" val="382522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dirty="0">
                <a:latin typeface="Arial" panose="020B0604020202020204" pitchFamily="34" charset="0"/>
                <a:cs typeface="Arial" panose="020B0604020202020204" pitchFamily="34" charset="0"/>
              </a:rPr>
              <a:t>Example to understand Online K-Means</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6" name="Content Placeholder 5">
            <a:extLst>
              <a:ext uri="{FF2B5EF4-FFF2-40B4-BE49-F238E27FC236}">
                <a16:creationId xmlns:a16="http://schemas.microsoft.com/office/drawing/2014/main" id="{234F5FE3-B903-6B43-9C52-E95072F6548F}"/>
              </a:ext>
            </a:extLst>
          </p:cNvPr>
          <p:cNvPicPr>
            <a:picLocks noGrp="1" noChangeAspect="1"/>
          </p:cNvPicPr>
          <p:nvPr>
            <p:ph idx="1"/>
          </p:nvPr>
        </p:nvPicPr>
        <p:blipFill>
          <a:blip r:embed="rId3"/>
          <a:stretch>
            <a:fillRect/>
          </a:stretch>
        </p:blipFill>
        <p:spPr>
          <a:xfrm>
            <a:off x="2355803" y="1238250"/>
            <a:ext cx="7962900" cy="4381500"/>
          </a:xfrm>
          <a:prstGeom prst="rect">
            <a:avLst/>
          </a:prstGeom>
        </p:spPr>
      </p:pic>
    </p:spTree>
    <p:extLst>
      <p:ext uri="{BB962C8B-B14F-4D97-AF65-F5344CB8AC3E}">
        <p14:creationId xmlns:p14="http://schemas.microsoft.com/office/powerpoint/2010/main" val="71532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dirty="0">
                <a:latin typeface="Arial" panose="020B0604020202020204" pitchFamily="34" charset="0"/>
                <a:cs typeface="Arial" panose="020B0604020202020204" pitchFamily="34" charset="0"/>
              </a:rPr>
              <a:t>Example to understand Online K-Means</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8" name="Content Placeholder 7">
            <a:extLst>
              <a:ext uri="{FF2B5EF4-FFF2-40B4-BE49-F238E27FC236}">
                <a16:creationId xmlns:a16="http://schemas.microsoft.com/office/drawing/2014/main" id="{A380DECB-D848-E74F-B52C-38E81F328A2A}"/>
              </a:ext>
            </a:extLst>
          </p:cNvPr>
          <p:cNvPicPr>
            <a:picLocks noGrp="1" noChangeAspect="1"/>
          </p:cNvPicPr>
          <p:nvPr>
            <p:ph idx="1"/>
          </p:nvPr>
        </p:nvPicPr>
        <p:blipFill>
          <a:blip r:embed="rId3"/>
          <a:stretch>
            <a:fillRect/>
          </a:stretch>
        </p:blipFill>
        <p:spPr>
          <a:xfrm>
            <a:off x="2194065" y="1187450"/>
            <a:ext cx="8178800" cy="4483100"/>
          </a:xfrm>
          <a:prstGeom prst="rect">
            <a:avLst/>
          </a:prstGeom>
        </p:spPr>
      </p:pic>
    </p:spTree>
    <p:extLst>
      <p:ext uri="{BB962C8B-B14F-4D97-AF65-F5344CB8AC3E}">
        <p14:creationId xmlns:p14="http://schemas.microsoft.com/office/powerpoint/2010/main" val="975419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18adb86-5929-4bf5-a1c6-bcf101f86030"/>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1287</TotalTime>
  <Words>2793</Words>
  <Application>Microsoft Macintosh PowerPoint</Application>
  <PresentationFormat>宽屏</PresentationFormat>
  <Paragraphs>212</Paragraphs>
  <Slides>38</Slides>
  <Notes>38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Arial</vt:lpstr>
      <vt:lpstr>Calibri</vt:lpstr>
      <vt:lpstr>Helvetica</vt:lpstr>
      <vt:lpstr>Open Sans</vt:lpstr>
      <vt:lpstr>Times New Roman</vt:lpstr>
      <vt:lpstr>Wingdings</vt:lpstr>
      <vt:lpstr>主题5</vt:lpstr>
      <vt:lpstr>PowerPoint 演示文稿</vt:lpstr>
      <vt:lpstr>Introduction —— K-Means</vt:lpstr>
      <vt:lpstr>Introduction —— Online K-Means</vt:lpstr>
      <vt:lpstr>Introduction —— Online K-Means</vt:lpstr>
      <vt:lpstr>Example to understand Online K-Means</vt:lpstr>
      <vt:lpstr>Example to understand Online K-Means</vt:lpstr>
      <vt:lpstr>Example to understand Online K-Means</vt:lpstr>
      <vt:lpstr>Example to understand Online K-Means</vt:lpstr>
      <vt:lpstr>Example to understand Online K-Means</vt:lpstr>
      <vt:lpstr>Difference of Online K-Means</vt:lpstr>
      <vt:lpstr>Introduction —— K-Means#</vt:lpstr>
      <vt:lpstr>Introduction —— GMMM+03</vt:lpstr>
      <vt:lpstr>Experiment</vt:lpstr>
      <vt:lpstr>PowerPoint 演示文稿</vt:lpstr>
      <vt:lpstr>Introduction </vt:lpstr>
      <vt:lpstr>Introduction </vt:lpstr>
      <vt:lpstr>Introduction</vt:lpstr>
      <vt:lpstr>Introduction </vt:lpstr>
      <vt:lpstr>Motivation</vt:lpstr>
      <vt:lpstr>Prior Art </vt:lpstr>
      <vt:lpstr>Introduction </vt:lpstr>
      <vt:lpstr>Introduction </vt:lpstr>
      <vt:lpstr>Introduction</vt:lpstr>
      <vt:lpstr>Algorithm </vt:lpstr>
      <vt:lpstr>Algorithm </vt:lpstr>
      <vt:lpstr>Algorithm </vt:lpstr>
      <vt:lpstr>Algorithm </vt:lpstr>
      <vt:lpstr>Algorithm </vt:lpstr>
      <vt:lpstr>Algorithm </vt:lpstr>
      <vt:lpstr>Algorithm </vt:lpstr>
      <vt:lpstr>Experimental </vt:lpstr>
      <vt:lpstr>Experimental —— Datasets on 12 different datasets 1</vt:lpstr>
      <vt:lpstr>Experimental —— Datasets on 12 different datasets 2</vt:lpstr>
      <vt:lpstr>Experimental —— Number of cluster | actual vs target</vt:lpstr>
      <vt:lpstr>Experimental —— Online k-means clustering cost (f-online) as a function of k-target for the different datasets.</vt:lpstr>
      <vt:lpstr>Experimental —— Online k-means clustering cost (f-online) as a function of k-target for the different datasets.</vt:lpstr>
      <vt:lpstr>Weakness</vt:lpstr>
      <vt:lpstr>Summarize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LIN, Youguang</cp:lastModifiedBy>
  <cp:revision>67</cp:revision>
  <cp:lastPrinted>2018-02-05T16:00:00Z</cp:lastPrinted>
  <dcterms:created xsi:type="dcterms:W3CDTF">2018-02-05T16:00:00Z</dcterms:created>
  <dcterms:modified xsi:type="dcterms:W3CDTF">2021-12-28T03:37:15Z</dcterms:modified>
  <cp:category>business proposal;oral defense;training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2018-08-30T08:24:10.9447553Z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