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9"/>
  </p:notesMasterIdLst>
  <p:sldIdLst>
    <p:sldId id="256" r:id="rId2"/>
    <p:sldId id="290" r:id="rId3"/>
    <p:sldId id="288" r:id="rId4"/>
    <p:sldId id="285" r:id="rId5"/>
    <p:sldId id="296" r:id="rId6"/>
    <p:sldId id="259" r:id="rId7"/>
    <p:sldId id="295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66CC"/>
    <a:srgbClr val="00CC99"/>
    <a:srgbClr val="12366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68" d="100"/>
          <a:sy n="68" d="100"/>
        </p:scale>
        <p:origin x="-1242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C6F41B-BD3A-477D-835A-B03C490143FB}" type="datetimeFigureOut">
              <a:rPr lang="ru-RU"/>
              <a:pPr>
                <a:defRPr/>
              </a:pPr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9790DA7-8E07-47C3-912A-7EC46969BC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27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D1F89-2D99-463B-9A5D-D880FE535E57}" type="slidenum">
              <a:rPr lang="ru-RU" smtClean="0">
                <a:cs typeface="Arial" charset="0"/>
              </a:rPr>
              <a:pPr/>
              <a:t>1</a:t>
            </a:fld>
            <a:endParaRPr lang="ru-RU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655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B6451F-7C53-44B0-80F6-82B6377F6AF1}" type="slidenum">
              <a:rPr lang="ru-RU" sz="1200"/>
              <a:pPr algn="r"/>
              <a:t>2</a:t>
            </a:fld>
            <a:endParaRPr 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EAB08-3E7E-442A-BE1B-D02F2E83A3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2754A-C147-4C28-96BE-67A411DBE7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54BC3-93AD-45CA-8804-3842E2D000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9DE02-AC35-4AF1-BA46-FA882BAD0F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B8A8B-B75D-4C76-829D-527C64B6600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901A-46BC-45BC-B5D0-80C12C0EF9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8B874-21D8-494D-8C8B-E51C3B6EC7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997A2-52B1-4385-AF73-C9194A80E3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516F0-9B9C-43A2-84E1-4B5C271239F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8D3E6-8569-48C8-B230-54F9F0CD8F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8391E-2A73-465A-8000-24EF0087756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476FE3F-C898-4D40-83E2-9D5AE48CB5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1" y="28355"/>
            <a:ext cx="9131318" cy="1596154"/>
          </a:xfrm>
          <a:extLst/>
        </p:spPr>
        <p:txBody>
          <a:bodyPr/>
          <a:lstStyle/>
          <a:p>
            <a:pPr marL="182880" indent="0" algn="ctr" eaLnBrk="1" fontAlgn="auto" hangingPunct="1">
              <a:spcAft>
                <a:spcPts val="0"/>
              </a:spcAft>
              <a:buNone/>
              <a:defRPr/>
            </a:pPr>
            <a:r>
              <a:rPr lang="ru-RU" sz="2000" b="1" dirty="0" smtClean="0">
                <a:latin typeface="Times New Roman" pitchFamily="18" charset="0"/>
              </a:rPr>
              <a:t>Учреждение образования</a:t>
            </a:r>
            <a:br>
              <a:rPr lang="ru-RU" sz="2000" b="1" dirty="0" smtClean="0">
                <a:latin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</a:rPr>
              <a:t>«ГОМЕЛЬСКИЙ ТОРГОВО-ЭКОНОМИЧЕСКИЙ КОЛЛЕДЖ»</a:t>
            </a:r>
            <a:br>
              <a:rPr lang="ru-RU" sz="2000" b="1" dirty="0" smtClean="0">
                <a:latin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</a:rPr>
              <a:t>БЕЛКООПСОЮЗА</a:t>
            </a:r>
            <a:br>
              <a:rPr lang="ru-RU" sz="2000" b="1" dirty="0" smtClean="0">
                <a:latin typeface="Times New Roman" pitchFamily="18" charset="0"/>
              </a:rPr>
            </a:br>
            <a:endParaRPr lang="ru-RU" sz="2000" dirty="0" smtClean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9512" y="1340768"/>
            <a:ext cx="8640959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</a:pP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Специальность </a:t>
            </a:r>
            <a:r>
              <a:rPr lang="ru-RU" sz="2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4-02-0413-01</a:t>
            </a:r>
            <a:endParaRPr lang="ru-RU" sz="4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</a:endParaRPr>
          </a:p>
          <a:p>
            <a:pPr lvl="0" algn="ctr" fontAlgn="auto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</a:pP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«Торговое обслуживание»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" y="3749472"/>
            <a:ext cx="4128265" cy="309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49472"/>
            <a:ext cx="4788024" cy="309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 bwMode="auto">
          <a:xfrm>
            <a:off x="0" y="188640"/>
            <a:ext cx="9144000" cy="612068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182880" indent="0">
              <a:buNone/>
            </a:pPr>
            <a:r>
              <a:rPr lang="ru-RU" sz="2800" b="1" u="sng" cap="none" dirty="0" smtClean="0">
                <a:solidFill>
                  <a:srgbClr val="0033CC"/>
                </a:solidFill>
                <a:effectLst/>
                <a:latin typeface="+mn-lt"/>
              </a:rPr>
              <a:t/>
            </a:r>
            <a:br>
              <a:rPr lang="ru-RU" sz="2800" b="1" u="sng" cap="none" dirty="0" smtClean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u="sng" cap="none" dirty="0" smtClean="0">
                <a:solidFill>
                  <a:srgbClr val="0033CC"/>
                </a:solidFill>
                <a:effectLst/>
                <a:latin typeface="+mn-lt"/>
              </a:rPr>
              <a:t>КВАЛИФИКАЦИЯ:</a:t>
            </a:r>
            <a: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  <a:t> </a:t>
            </a:r>
            <a:r>
              <a:rPr lang="ru-RU" sz="3100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ПРОДАВЕЦ 4 разряда</a:t>
            </a:r>
            <a: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  <a:t/>
            </a:r>
            <a:b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  <a:t/>
            </a:r>
            <a:b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u="sng" cap="none" dirty="0" smtClean="0">
                <a:solidFill>
                  <a:srgbClr val="0033CC"/>
                </a:solidFill>
                <a:effectLst/>
                <a:latin typeface="+mn-lt"/>
              </a:rPr>
              <a:t>ФОРМЫ ПОЛУЧЕНИЯ ОБРАЗОВАНИЯ:</a:t>
            </a:r>
            <a:br>
              <a:rPr lang="ru-RU" sz="2800" b="1" u="sng" cap="none" dirty="0" smtClean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  <a:t> 	дневная</a:t>
            </a:r>
            <a:b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на основе </a:t>
            </a:r>
            <a:r>
              <a:rPr lang="ru-RU" sz="2800" b="1" cap="none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общего </a:t>
            </a:r>
            <a: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среднего образования (11 классов</a:t>
            </a:r>
            <a:r>
              <a:rPr lang="ru-RU" sz="2800" b="1" cap="none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)</a:t>
            </a:r>
            <a:br>
              <a:rPr lang="ru-RU" sz="2800" b="1" cap="none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  <a:t>срок обучения </a:t>
            </a:r>
            <a:r>
              <a:rPr lang="ru-RU" sz="2200" i="1" dirty="0" smtClean="0">
                <a:solidFill>
                  <a:srgbClr val="002060"/>
                </a:solidFill>
                <a:effectLst/>
                <a:latin typeface="+mn-lt"/>
              </a:rPr>
              <a:t>- </a:t>
            </a:r>
            <a:r>
              <a:rPr lang="ru-RU" sz="2200" b="1" i="1" cap="none" dirty="0" smtClean="0">
                <a:solidFill>
                  <a:srgbClr val="002060"/>
                </a:solidFill>
                <a:effectLst/>
                <a:latin typeface="+mn-lt"/>
              </a:rPr>
              <a:t>10 </a:t>
            </a:r>
            <a: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  <a:t>месяцев</a:t>
            </a:r>
            <a:b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</a:br>
            <a:r>
              <a:rPr lang="ru-RU" sz="2800" b="1" cap="none" dirty="0" smtClean="0">
                <a:solidFill>
                  <a:srgbClr val="0033CC"/>
                </a:solidFill>
                <a:effectLst/>
                <a:latin typeface="+mn-lt"/>
              </a:rPr>
              <a:t> 	</a:t>
            </a:r>
            <a:r>
              <a:rPr lang="ru-RU" sz="2800" b="1" cap="none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ru-RU" sz="2800" b="1" cap="none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endParaRPr lang="ru-RU" sz="2800" b="1" cap="none" dirty="0" smtClean="0"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67" y="4262481"/>
            <a:ext cx="4572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/>
          <p:cNvSpPr>
            <a:spLocks noChangeArrowheads="1"/>
          </p:cNvSpPr>
          <p:nvPr/>
        </p:nvSpPr>
        <p:spPr bwMode="auto">
          <a:xfrm>
            <a:off x="250825" y="1484313"/>
            <a:ext cx="8893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sz="2400" dirty="0">
                <a:latin typeface="Times New Roman" pitchFamily="18" charset="0"/>
              </a:rPr>
              <a:t>	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algn="dist"/>
            <a:endParaRPr lang="ru-RU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ctrTitle" idx="4294967295"/>
          </p:nvPr>
        </p:nvSpPr>
        <p:spPr bwMode="auto">
          <a:xfrm>
            <a:off x="1" y="19828"/>
            <a:ext cx="9137322" cy="8636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0033CC"/>
                </a:solidFill>
                <a:effectLst/>
              </a:rPr>
              <a:t>ПРОДАВЕЦ</a:t>
            </a:r>
            <a:endParaRPr lang="ru-RU" b="1" cap="none" dirty="0" smtClean="0">
              <a:solidFill>
                <a:srgbClr val="0033CC"/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" y="3665519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9059" y="1052736"/>
            <a:ext cx="9134941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indent="176213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Эта профессия связанная с 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продажей 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товаров населению, оказанием 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помощи 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покупателю в выборе товаров и предоставлением 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услуг, 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связанных с подробным описание 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интересующего 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товара</a:t>
            </a:r>
            <a:r>
              <a:rPr lang="ru-RU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508104" y="3212976"/>
            <a:ext cx="3528392" cy="3645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Продавец — молодец!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 товары продает —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Молоко, сметану, мед.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другой — морковь, томаты,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у него богатый!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Третий продает сапожки,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Туфельки и босоножки.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четвертый — стол и шкаф,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Стулья, </a:t>
            </a:r>
            <a:r>
              <a:rPr lang="ru-RU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вешалки для шляп.</a:t>
            </a: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Продавцы товары знают,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Даром время не теряют,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все, что просим, продадут.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их привычный труд!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684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ru-RU" sz="3200" b="1" cap="none" dirty="0" smtClean="0">
                <a:effectLst/>
              </a:rPr>
              <a:t/>
            </a:r>
            <a:br>
              <a:rPr lang="ru-RU" sz="3200" b="1" cap="none" dirty="0" smtClean="0">
                <a:effectLst/>
              </a:rPr>
            </a:br>
            <a:r>
              <a:rPr lang="ru-RU" sz="3200" cap="none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3200" cap="none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3200" cap="none" dirty="0" smtClean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272" cy="683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4" y="4437112"/>
            <a:ext cx="3379828" cy="23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t="6077" r="14620" b="6580"/>
          <a:stretch/>
        </p:blipFill>
        <p:spPr bwMode="auto">
          <a:xfrm>
            <a:off x="3275856" y="4797152"/>
            <a:ext cx="2347369" cy="203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Должен 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знать: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приемы и методы прогрессивного обслуживания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покупателей;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ассортимент, классификацию, характеристику и назначение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товаров;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основных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поставщиков товаров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нормы естественной убыли товаров и порядок их списания;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способы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пользования товарами и ухода за ними;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правила расшифровки артикула, маркировки и штрихового кода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цены на товары; приемы подбора, отмеривания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отреза;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шкалы размеров изделий и правила их определения;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требования технических нормативных правовых актов, предъявляемые к качеству товаров, таре и маркировке;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виды брака и правила обмена товаров;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гарантийные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сроки товаров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устройство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 правила эксплуатации обслуживаемого торгово-технического оборудования, кассовых суммирующих аппаратов и специальных компьютерных систем;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признаки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платежеспособности государственных денежных знаков;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продажи по безналичному расчету; </a:t>
            </a:r>
            <a:endParaRPr lang="ru-RU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санитарные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правила и нормы;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закон Республики Беларусь "О защите прав потребителей";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правила ведения розничной торговли и торгово-производственной деятельности на территории Республики Беларусь;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требования охраны труда и пожарной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безопасности и др.</a:t>
            </a:r>
            <a:endParaRPr lang="ru-RU" b="0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 bwMode="auto">
          <a:xfrm>
            <a:off x="107504" y="476673"/>
            <a:ext cx="9036496" cy="518457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ru-RU" sz="2400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Товароведение продовольственных товаров</a:t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Товароведение непродовольственных товаров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Организация и технология торговли</a:t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Деловые коммуникации</a:t>
            </a: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Торговые вычисления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Иностранный язык в профессии</a:t>
            </a: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Торговое оборудование</a:t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Бухгалтерский учет</a:t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Основы экономики и предпринимательской деятельности</a:t>
            </a: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 smtClean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Информационные технологии и др.</a:t>
            </a:r>
            <a:r>
              <a:rPr lang="ru-RU" sz="2400" b="1" cap="none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/>
            </a:r>
            <a:br>
              <a:rPr lang="ru-RU" sz="2400" b="1" cap="none" dirty="0" smtClean="0">
                <a:solidFill>
                  <a:schemeClr val="accent3">
                    <a:lumMod val="50000"/>
                  </a:schemeClr>
                </a:solidFill>
                <a:effectLst/>
              </a:rPr>
            </a:br>
            <a:r>
              <a:rPr lang="ru-RU" sz="2400" b="1" cap="none" dirty="0" smtClean="0">
                <a:solidFill>
                  <a:schemeClr val="tx1"/>
                </a:solidFill>
                <a:effectLst/>
              </a:rPr>
              <a:t>                                                                  </a:t>
            </a:r>
          </a:p>
        </p:txBody>
      </p:sp>
      <p:sp>
        <p:nvSpPr>
          <p:cNvPr id="24580" name="Rectangle 4"/>
          <p:cNvSpPr>
            <a:spLocks noGrp="1"/>
          </p:cNvSpPr>
          <p:nvPr>
            <p:ph sz="quarter" idx="13"/>
          </p:nvPr>
        </p:nvSpPr>
        <p:spPr>
          <a:xfrm>
            <a:off x="0" y="0"/>
            <a:ext cx="8893175" cy="620688"/>
          </a:xfrm>
        </p:spPr>
        <p:txBody>
          <a:bodyPr>
            <a:normAutofit/>
          </a:bodyPr>
          <a:lstStyle/>
          <a:p>
            <a:pPr marL="0" indent="0" algn="ctr">
              <a:buFont typeface="Wingdings 2" pitchFamily="18" charset="2"/>
              <a:buNone/>
            </a:pPr>
            <a:r>
              <a:rPr lang="ru-RU" sz="2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ИЗУЧАЕМЫЕ ПРЕДМЕТЫ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68967"/>
            <a:ext cx="3995936" cy="25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19672" y="3398044"/>
            <a:ext cx="6512511" cy="32713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800" cap="none" dirty="0" smtClean="0">
                <a:latin typeface="Times New Roman" pitchFamily="18" charset="0"/>
                <a:cs typeface="Times New Roman" pitchFamily="18" charset="0"/>
              </a:rPr>
              <a:t>Белорусский республиканский союз потребительских обществ</a:t>
            </a:r>
            <a:endParaRPr lang="ru-RU" sz="380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3398043"/>
            <a:ext cx="8686800" cy="268208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1" name="Picture 3" descr="C:\Users\Цикловая комиссия\Desktop\эмблема БКС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3" t="3304" r="31302"/>
          <a:stretch/>
        </p:blipFill>
        <p:spPr bwMode="auto">
          <a:xfrm>
            <a:off x="3460652" y="140676"/>
            <a:ext cx="2264899" cy="32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8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10611</TotalTime>
  <Words>279</Words>
  <Application>Microsoft Office PowerPoint</Application>
  <PresentationFormat>Экран (4:3)</PresentationFormat>
  <Paragraphs>45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Учреждение образования «ГОМЕЛЬСКИЙ ТОРГОВО-ЭКОНОМИЧЕСКИЙ КОЛЛЕДЖ» БЕЛКООПСОЮЗА </vt:lpstr>
      <vt:lpstr> КВАЛИФИКАЦИЯ: ПРОДАВЕЦ 4 разряда  ФОРМЫ ПОЛУЧЕНИЯ ОБРАЗОВАНИЯ:   дневная на основе общего среднего образования (11 классов) срок обучения - 10 месяцев    </vt:lpstr>
      <vt:lpstr>ПРОДАВЕЦ</vt:lpstr>
      <vt:lpstr>  </vt:lpstr>
      <vt:lpstr>Презентация PowerPoint</vt:lpstr>
      <vt:lpstr>- Товароведение продовольственных товаров - Товароведение непродовольственных товаров - Организация и технология торговли - Деловые коммуникации - Торговые вычисления - Иностранный язык в профессии - Торговое оборудование - Бухгалтерский учет - Основы экономики и предпринимательской деятельности - Информационные технологии и др.                                                                   </vt:lpstr>
      <vt:lpstr>Белорусский республиканский союз потребительских обществ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УО ГОМЕЛЬСКИЙ ТОРГОВО-ЭКОНОМИЧЕСКИЙ КОЛЛЕДЖ БЕЛКООПСОЮЗА СПЕЦИАЛЬНОСТЬ: 2-25 01 10 35 «КОММЕРЧЕСКАЯ ДЕЯТЕЛЬНОСТЬ» (товароведное направление)</dc:title>
  <dc:creator>гтэк</dc:creator>
  <cp:lastModifiedBy>Потапнёва</cp:lastModifiedBy>
  <cp:revision>81</cp:revision>
  <cp:lastPrinted>2023-01-30T10:02:30Z</cp:lastPrinted>
  <dcterms:created xsi:type="dcterms:W3CDTF">2011-06-28T08:37:13Z</dcterms:created>
  <dcterms:modified xsi:type="dcterms:W3CDTF">2025-02-11T14:31:25Z</dcterms:modified>
</cp:coreProperties>
</file>