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B4C71EC6-210F-42DE-9C53-41977AD35B3D}" type="datetimeFigureOut">
              <a:rPr lang="ru-RU" smtClean="0"/>
              <a:t>08.09.2015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16632"/>
            <a:ext cx="7772400" cy="1470025"/>
          </a:xfrm>
        </p:spPr>
        <p:txBody>
          <a:bodyPr/>
          <a:lstStyle/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Суицид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068960"/>
            <a:ext cx="7664896" cy="3168352"/>
          </a:xfrm>
        </p:spPr>
        <p:txBody>
          <a:bodyPr>
            <a:normAutofit/>
          </a:bodyPr>
          <a:lstStyle/>
          <a:p>
            <a:pPr algn="ctr"/>
            <a:r>
              <a:rPr lang="ru-RU" sz="4300" b="1" dirty="0"/>
              <a:t>Информационно – образовательный материал для педагогов-кураторов, воспитателей, родителей.</a:t>
            </a:r>
            <a:endParaRPr lang="ru-RU" sz="4300" dirty="0"/>
          </a:p>
          <a:p>
            <a:pPr algn="ctr"/>
            <a:endParaRPr lang="ru-RU" sz="5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4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/>
          </a:bodyPr>
          <a:lstStyle/>
          <a:p>
            <a:r>
              <a:rPr lang="ru-RU" sz="4400" b="1" dirty="0"/>
              <a:t>Кто подвержен </a:t>
            </a:r>
            <a:r>
              <a:rPr lang="ru-RU" sz="4400" b="1" dirty="0" smtClean="0"/>
              <a:t>суициду?</a:t>
            </a:r>
            <a:endParaRPr lang="ru-RU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51125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Предыдущая (незаконченная)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попытка </a:t>
            </a:r>
            <a:r>
              <a:rPr lang="ru-RU" dirty="0"/>
              <a:t>суицида. (</a:t>
            </a:r>
            <a:r>
              <a:rPr lang="ru-RU" dirty="0" err="1"/>
              <a:t>парасуицид</a:t>
            </a:r>
            <a:r>
              <a:rPr lang="ru-RU" dirty="0"/>
              <a:t>). По данным некоторых источников процент достигает 30</a:t>
            </a:r>
            <a:r>
              <a:rPr lang="ru-RU" dirty="0" smtClean="0"/>
              <a:t>%.</a:t>
            </a:r>
          </a:p>
          <a:p>
            <a:r>
              <a:rPr lang="ru-RU" dirty="0" smtClean="0"/>
              <a:t>суицидальные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угрозы</a:t>
            </a:r>
            <a:r>
              <a:rPr lang="ru-RU" dirty="0"/>
              <a:t>, прямые или завуалированные. </a:t>
            </a:r>
            <a:endParaRPr lang="ru-RU" dirty="0" smtClean="0"/>
          </a:p>
          <a:p>
            <a:r>
              <a:rPr lang="ru-RU" dirty="0" smtClean="0"/>
              <a:t>Тенденции </a:t>
            </a:r>
            <a:r>
              <a:rPr lang="ru-RU" dirty="0"/>
              <a:t>к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самоповреждению</a:t>
            </a:r>
            <a:r>
              <a:rPr lang="ru-RU" dirty="0"/>
              <a:t> (</a:t>
            </a:r>
            <a:r>
              <a:rPr lang="ru-RU" dirty="0" err="1"/>
              <a:t>аутоагрессия</a:t>
            </a:r>
            <a:r>
              <a:rPr lang="ru-RU" dirty="0"/>
              <a:t>). </a:t>
            </a:r>
            <a:endParaRPr lang="ru-RU" dirty="0" smtClean="0"/>
          </a:p>
          <a:p>
            <a:r>
              <a:rPr lang="ru-RU" dirty="0" smtClean="0"/>
              <a:t>суициды </a:t>
            </a:r>
            <a:r>
              <a:rPr lang="ru-RU" dirty="0"/>
              <a:t>в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семье</a:t>
            </a:r>
          </a:p>
          <a:p>
            <a:r>
              <a:rPr lang="ru-RU" dirty="0" smtClean="0"/>
              <a:t>алкоголизм</a:t>
            </a:r>
            <a:r>
              <a:rPr lang="ru-RU" dirty="0"/>
              <a:t>. </a:t>
            </a:r>
            <a:r>
              <a:rPr lang="ru-RU" dirty="0" smtClean="0"/>
              <a:t>Риск </a:t>
            </a:r>
            <a:r>
              <a:rPr lang="ru-RU" dirty="0"/>
              <a:t>суицидов очень высок у больных употребляющих алкоголь. Это заболевание имеет отношение к 25 - 30% самоубийств; среди молодых людей его </a:t>
            </a:r>
            <a:r>
              <a:rPr lang="ru-RU" dirty="0" smtClean="0"/>
              <a:t>«</a:t>
            </a:r>
            <a:r>
              <a:rPr lang="ru-RU" dirty="0" smtClean="0">
                <a:solidFill>
                  <a:schemeClr val="tx1"/>
                </a:solidFill>
              </a:rPr>
              <a:t>вклад»</a:t>
            </a:r>
            <a:r>
              <a:rPr lang="ru-RU" dirty="0" smtClean="0"/>
              <a:t> </a:t>
            </a:r>
            <a:r>
              <a:rPr lang="ru-RU" dirty="0"/>
              <a:t>может быть еще выше — до 50%. Длительное злоупотребление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алкоголем</a:t>
            </a:r>
            <a:r>
              <a:rPr lang="ru-RU" dirty="0"/>
              <a:t> способствует усилению депрессии, чувства вины и психической боли, которые, как известно, часто предшествуют суициду.</a:t>
            </a:r>
          </a:p>
        </p:txBody>
      </p:sp>
    </p:spTree>
    <p:extLst>
      <p:ext uri="{BB962C8B-B14F-4D97-AF65-F5344CB8AC3E}">
        <p14:creationId xmlns:p14="http://schemas.microsoft.com/office/powerpoint/2010/main" val="304138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Группа риска.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51125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Молодежь: с нарушением межличностных отношений, “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одиночки</a:t>
            </a:r>
            <a:r>
              <a:rPr lang="ru-RU" dirty="0"/>
              <a:t>”, злоупотребляющие алкоголем или наркотиками, отличающиеся </a:t>
            </a:r>
            <a:r>
              <a:rPr lang="ru-RU" dirty="0" err="1"/>
              <a:t>девиантным</a:t>
            </a:r>
            <a:r>
              <a:rPr lang="ru-RU" dirty="0"/>
              <a:t> или криминальным поведением, включающим физическое насилие;</a:t>
            </a:r>
          </a:p>
          <a:p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Сверхкритичные</a:t>
            </a:r>
            <a:r>
              <a:rPr lang="ru-RU" dirty="0"/>
              <a:t> к себе.</a:t>
            </a:r>
          </a:p>
          <a:p>
            <a:r>
              <a:rPr lang="ru-RU" dirty="0"/>
              <a:t>Лица, страдающие от недавно испытанных унижений или </a:t>
            </a:r>
            <a:r>
              <a:rPr lang="ru-RU" dirty="0">
                <a:solidFill>
                  <a:srgbClr val="FF0000"/>
                </a:solidFill>
              </a:rPr>
              <a:t>трагических</a:t>
            </a:r>
            <a:r>
              <a:rPr lang="ru-RU" dirty="0"/>
              <a:t>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утрат</a:t>
            </a:r>
            <a:r>
              <a:rPr lang="ru-RU" dirty="0"/>
              <a:t>.</a:t>
            </a:r>
          </a:p>
          <a:p>
            <a:r>
              <a:rPr lang="ru-RU" dirty="0"/>
              <a:t>Подростки, </a:t>
            </a:r>
            <a:r>
              <a:rPr lang="ru-RU" dirty="0" err="1"/>
              <a:t>фрустрированные</a:t>
            </a:r>
            <a:r>
              <a:rPr lang="ru-RU" dirty="0"/>
              <a:t> несоответствием между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ожидавшимися</a:t>
            </a:r>
            <a:r>
              <a:rPr lang="ru-RU" dirty="0"/>
              <a:t> успехами в жизни и реальными достижениями.</a:t>
            </a:r>
          </a:p>
          <a:p>
            <a:r>
              <a:rPr lang="ru-RU" dirty="0"/>
              <a:t>Люди,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страдающие</a:t>
            </a:r>
            <a:r>
              <a:rPr lang="ru-RU" dirty="0"/>
              <a:t> от болезней или </a:t>
            </a:r>
            <a:r>
              <a:rPr lang="ru-RU" dirty="0">
                <a:solidFill>
                  <a:srgbClr val="FF0000"/>
                </a:solidFill>
              </a:rPr>
              <a:t>покинутые</a:t>
            </a:r>
            <a:r>
              <a:rPr lang="ru-RU" dirty="0"/>
              <a:t> окружением.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00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157192"/>
            <a:ext cx="7554416" cy="101500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/>
              <a:t>Признаками эмоциональных нарушений </a:t>
            </a:r>
            <a:r>
              <a:rPr lang="ru-RU" sz="3200" b="1" dirty="0" smtClean="0"/>
              <a:t>являются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4896544"/>
          </a:xfrm>
        </p:spPr>
        <p:txBody>
          <a:bodyPr>
            <a:noAutofit/>
          </a:bodyPr>
          <a:lstStyle/>
          <a:p>
            <a:r>
              <a:rPr lang="ru-RU" dirty="0"/>
              <a:t>потеря аппетита или импульсивное обжорство, </a:t>
            </a:r>
            <a:endParaRPr lang="ru-RU" dirty="0" smtClean="0"/>
          </a:p>
          <a:p>
            <a:r>
              <a:rPr lang="ru-RU" dirty="0" smtClean="0"/>
              <a:t>бессонница </a:t>
            </a:r>
            <a:r>
              <a:rPr lang="ru-RU" dirty="0"/>
              <a:t>или повышенная сонливость в течение, по крайней мере</a:t>
            </a:r>
            <a:r>
              <a:rPr lang="ru-RU" dirty="0" smtClean="0"/>
              <a:t>,</a:t>
            </a:r>
          </a:p>
          <a:p>
            <a:r>
              <a:rPr lang="ru-RU" dirty="0" smtClean="0"/>
              <a:t> </a:t>
            </a:r>
            <a:r>
              <a:rPr lang="ru-RU" dirty="0"/>
              <a:t>последних дней частые жалобы на соматические недомогания (на боли в животе, головные боли, постоянную усталость, частую сонливость</a:t>
            </a:r>
            <a:r>
              <a:rPr lang="ru-RU" dirty="0" smtClean="0"/>
              <a:t>)</a:t>
            </a:r>
          </a:p>
          <a:p>
            <a:r>
              <a:rPr lang="ru-RU" dirty="0" smtClean="0"/>
              <a:t> </a:t>
            </a:r>
            <a:r>
              <a:rPr lang="ru-RU" dirty="0"/>
              <a:t>необычно пренебрежительное отношение к своему внешнему виду постоянное чувство одиночества, </a:t>
            </a:r>
            <a:endParaRPr lang="ru-RU" dirty="0" smtClean="0"/>
          </a:p>
          <a:p>
            <a:r>
              <a:rPr lang="ru-RU" dirty="0" smtClean="0"/>
              <a:t>бесполезности</a:t>
            </a:r>
            <a:r>
              <a:rPr lang="ru-RU" dirty="0"/>
              <a:t>, вины или грусти</a:t>
            </a:r>
          </a:p>
        </p:txBody>
      </p:sp>
    </p:spTree>
    <p:extLst>
      <p:ext uri="{BB962C8B-B14F-4D97-AF65-F5344CB8AC3E}">
        <p14:creationId xmlns:p14="http://schemas.microsoft.com/office/powerpoint/2010/main" val="418509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373216"/>
            <a:ext cx="7554416" cy="79898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/>
              <a:t>Признаками эмоциональных нарушений являются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460851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ощущение скуки при проведении времени в привычном окружении или выполнении работы, </a:t>
            </a:r>
            <a:endParaRPr lang="ru-RU" dirty="0" smtClean="0"/>
          </a:p>
          <a:p>
            <a:r>
              <a:rPr lang="ru-RU" dirty="0" smtClean="0"/>
              <a:t>которая </a:t>
            </a:r>
            <a:r>
              <a:rPr lang="ru-RU" dirty="0"/>
              <a:t>раньше приносила удовольствие уход от контактов, </a:t>
            </a:r>
            <a:endParaRPr lang="ru-RU" dirty="0" smtClean="0"/>
          </a:p>
          <a:p>
            <a:r>
              <a:rPr lang="ru-RU" dirty="0" smtClean="0"/>
              <a:t>изоляция </a:t>
            </a:r>
            <a:r>
              <a:rPr lang="ru-RU" dirty="0"/>
              <a:t>от друзей и семьи, </a:t>
            </a:r>
            <a:endParaRPr lang="ru-RU" dirty="0" smtClean="0"/>
          </a:p>
          <a:p>
            <a:r>
              <a:rPr lang="ru-RU" dirty="0" smtClean="0"/>
              <a:t>превращение </a:t>
            </a:r>
            <a:r>
              <a:rPr lang="ru-RU" dirty="0"/>
              <a:t>в человека одиночку нарушение внимания со снижением качества выполняемой </a:t>
            </a:r>
            <a:r>
              <a:rPr lang="ru-RU" dirty="0" smtClean="0"/>
              <a:t>работы</a:t>
            </a:r>
          </a:p>
          <a:p>
            <a:r>
              <a:rPr lang="ru-RU" dirty="0" smtClean="0"/>
              <a:t> </a:t>
            </a:r>
            <a:r>
              <a:rPr lang="ru-RU" dirty="0"/>
              <a:t>погруженность в размышления о смерти </a:t>
            </a:r>
            <a:endParaRPr lang="ru-RU" dirty="0" smtClean="0"/>
          </a:p>
          <a:p>
            <a:r>
              <a:rPr lang="ru-RU" dirty="0" smtClean="0"/>
              <a:t>отсутствие </a:t>
            </a:r>
            <a:r>
              <a:rPr lang="ru-RU" dirty="0"/>
              <a:t>планов на будущее внезапные приступы гнева, </a:t>
            </a:r>
            <a:endParaRPr lang="ru-RU" dirty="0" smtClean="0"/>
          </a:p>
          <a:p>
            <a:r>
              <a:rPr lang="ru-RU" dirty="0" smtClean="0"/>
              <a:t>зачастую </a:t>
            </a:r>
            <a:r>
              <a:rPr lang="ru-RU" dirty="0"/>
              <a:t>возникающие из-за мелочей</a:t>
            </a:r>
          </a:p>
        </p:txBody>
      </p:sp>
    </p:spTree>
    <p:extLst>
      <p:ext uri="{BB962C8B-B14F-4D97-AF65-F5344CB8AC3E}">
        <p14:creationId xmlns:p14="http://schemas.microsoft.com/office/powerpoint/2010/main" val="1145006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437112"/>
            <a:ext cx="7626424" cy="1735088"/>
          </a:xfrm>
        </p:spPr>
        <p:txBody>
          <a:bodyPr>
            <a:normAutofit/>
          </a:bodyPr>
          <a:lstStyle/>
          <a:p>
            <a:pPr algn="ctr"/>
            <a:r>
              <a:rPr lang="ru-RU" sz="3200" b="1" cap="all" dirty="0"/>
              <a:t>ЧТО МОЖЕТ УДЕРЖАТЬ подростка от </a:t>
            </a:r>
            <a:r>
              <a:rPr lang="ru-RU" sz="3200" b="1" cap="all" dirty="0" smtClean="0"/>
              <a:t>суицида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20688"/>
            <a:ext cx="7543800" cy="38862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Установите </a:t>
            </a:r>
            <a:r>
              <a:rPr lang="ru-RU" dirty="0"/>
              <a:t>заботливые взаимоотношения с ребенком</a:t>
            </a:r>
          </a:p>
          <a:p>
            <a:pPr lvl="0"/>
            <a:r>
              <a:rPr lang="ru-RU" dirty="0"/>
              <a:t>Будьте внимательным слушателем</a:t>
            </a:r>
          </a:p>
          <a:p>
            <a:pPr lvl="0"/>
            <a:r>
              <a:rPr lang="ru-RU" dirty="0"/>
              <a:t>Будьте искренними в общении, спокойно и доходчиво спрашивайте о тревожащей ситуации</a:t>
            </a:r>
          </a:p>
          <a:p>
            <a:pPr lvl="0"/>
            <a:r>
              <a:rPr lang="ru-RU" dirty="0"/>
              <a:t>Помогите определить источник психического дискомфорта</a:t>
            </a:r>
          </a:p>
          <a:p>
            <a:pPr lvl="0"/>
            <a:r>
              <a:rPr lang="ru-RU" dirty="0"/>
              <a:t>Вселяйте надежду, что все проблемы можно решить конструктивно</a:t>
            </a:r>
          </a:p>
          <a:p>
            <a:pPr lvl="0"/>
            <a:r>
              <a:rPr lang="ru-RU" dirty="0"/>
              <a:t>Помогите ребенку осознать его личностные ресурсы</a:t>
            </a:r>
          </a:p>
          <a:p>
            <a:pPr lvl="0"/>
            <a:r>
              <a:rPr lang="ru-RU" dirty="0"/>
              <a:t>Окажите поддержку в успешной реализации ребенка в настоящем и помогите определить перспективу на будущее</a:t>
            </a:r>
          </a:p>
          <a:p>
            <a:pPr lvl="0"/>
            <a:r>
              <a:rPr lang="ru-RU" b="1" dirty="0"/>
              <a:t>Внимательно выслушайте подростка!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47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013176"/>
            <a:ext cx="7920880" cy="1224136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 smtClean="0"/>
              <a:t>Рекомендации для </a:t>
            </a:r>
            <a:r>
              <a:rPr lang="ru-RU" sz="2400" b="1" dirty="0"/>
              <a:t>родителей по профилактике подростковых суицидов</a:t>
            </a:r>
            <a:r>
              <a:rPr lang="ru-RU" sz="2400" dirty="0"/>
              <a:t>.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367930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6400" dirty="0" smtClean="0"/>
              <a:t>1</a:t>
            </a:r>
            <a:r>
              <a:rPr lang="ru-RU" sz="6400" dirty="0"/>
              <a:t>. Открыто обсуждайте семейные и внутренние проблемы детей. 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2. Помогайте своим детям строить реальные цели в жизни и стремиться к ним. 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3. Обязательно содействуйте в преодолении препятствий. 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4. Любые стоящие положительные начинания молодых людей одобряйте словом и делом. 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5. Ни при каких обстоятельствах не применяйте физические наказания. 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6. Больше любите своих подрастающих детей, будьте внимательными и, что особенно важно, деликатными с ними. 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От заботливого, любящего человека, находящегося рядом в трудную минуту, зависит многое. Он может спасти потенциальному </a:t>
            </a:r>
            <a:r>
              <a:rPr lang="ru-RU" sz="6400" dirty="0" err="1"/>
              <a:t>суициденту</a:t>
            </a:r>
            <a:r>
              <a:rPr lang="ru-RU" sz="6400" dirty="0"/>
              <a:t> жизнь.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Самое главное, надо научиться принимать своих детей такими, какие они есть. Ведь это мы, родители, формируя отношения, помогая ребёнку в его развитии, получаем результат воздействия, результат своего труда. </a:t>
            </a:r>
          </a:p>
          <a:p>
            <a:pPr>
              <a:lnSpc>
                <a:spcPct val="120000"/>
              </a:lnSpc>
            </a:pPr>
            <a:r>
              <a:rPr lang="ru-RU" sz="6400" dirty="0" smtClean="0"/>
              <a:t>Принятие </a:t>
            </a:r>
            <a:r>
              <a:rPr lang="ru-RU" sz="6400" dirty="0"/>
              <a:t>человека таковым, каким он является, принятие его сущности и сути его существования на Земле - и есть Любовь в истинном её проявлении.</a:t>
            </a:r>
          </a:p>
          <a:p>
            <a:pPr>
              <a:lnSpc>
                <a:spcPct val="120000"/>
              </a:lnSpc>
            </a:pPr>
            <a:r>
              <a:rPr lang="ru-RU" sz="6400" dirty="0"/>
              <a:t>Поэтому  совет родителям прост и доступен</a:t>
            </a:r>
            <a:r>
              <a:rPr lang="ru-RU" sz="6400" dirty="0" smtClean="0"/>
              <a:t>: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ru-RU" sz="6400" dirty="0" smtClean="0"/>
              <a:t> </a:t>
            </a:r>
            <a:r>
              <a:rPr lang="ru-RU" sz="6400" b="1" dirty="0">
                <a:solidFill>
                  <a:srgbClr val="FF0000"/>
                </a:solidFill>
              </a:rPr>
              <a:t>"Любите своих детей, будьте искренне и честны в своём отношении к своим детям и к самим себе".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84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Суицид – умышленное самоповреждение со смертельным исходом, (лишение </a:t>
            </a:r>
            <a:r>
              <a: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себя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жизни).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F:\zdEDve7ZgOluf1FBJYDPBkVil1u7g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35034"/>
            <a:ext cx="7704856" cy="413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0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7554416" cy="160020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Психологический смысл Суицида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400" dirty="0"/>
              <a:t>Чаще всего заключается в </a:t>
            </a:r>
            <a:r>
              <a:rPr lang="ru-RU" sz="4400" dirty="0" err="1" smtClean="0"/>
              <a:t>отреагировании</a:t>
            </a:r>
            <a:r>
              <a:rPr lang="ru-RU" sz="4400" dirty="0" smtClean="0"/>
              <a:t> </a:t>
            </a:r>
            <a:r>
              <a:rPr lang="ru-RU" sz="4400" dirty="0"/>
              <a:t>аффекта, снятии эмоционального напряжения, </a:t>
            </a:r>
            <a:r>
              <a:rPr lang="ru-RU" sz="4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ухода</a:t>
            </a:r>
            <a:r>
              <a:rPr lang="ru-RU" sz="4400" dirty="0"/>
              <a:t> от той ситуации, в которой волей неволей он оказывается.</a:t>
            </a:r>
          </a:p>
        </p:txBody>
      </p:sp>
    </p:spTree>
    <p:extLst>
      <p:ext uri="{BB962C8B-B14F-4D97-AF65-F5344CB8AC3E}">
        <p14:creationId xmlns:p14="http://schemas.microsoft.com/office/powerpoint/2010/main" val="366691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517232"/>
            <a:ext cx="7554416" cy="65496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900" b="1" dirty="0">
                <a:latin typeface="Times New Roman" pitchFamily="18" charset="0"/>
                <a:cs typeface="Times New Roman" pitchFamily="18" charset="0"/>
              </a:rPr>
              <a:t>Суицидальное </a:t>
            </a:r>
            <a:r>
              <a:rPr lang="ru-RU" sz="4900" b="1" dirty="0" smtClean="0">
                <a:latin typeface="Times New Roman" pitchFamily="18" charset="0"/>
                <a:cs typeface="Times New Roman" pitchFamily="18" charset="0"/>
              </a:rPr>
              <a:t>поведение</a:t>
            </a:r>
            <a:endParaRPr lang="ru-RU" dirty="0"/>
          </a:p>
        </p:txBody>
      </p:sp>
      <p:pic>
        <p:nvPicPr>
          <p:cNvPr id="2050" name="Picture 2" descr="F:\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7560840" cy="513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1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Times New Roman" pitchFamily="18" charset="0"/>
                <a:cs typeface="Times New Roman" pitchFamily="18" charset="0"/>
              </a:rPr>
              <a:t>Демонстративное поведение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1080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При демонстративном поведении способы суицидального поведения чаще всего проявляются в виде </a:t>
            </a:r>
            <a:r>
              <a:rPr lang="ru-RU" i="1" dirty="0">
                <a:solidFill>
                  <a:srgbClr val="C00000"/>
                </a:solidFill>
              </a:rPr>
              <a:t>порезов вен</a:t>
            </a:r>
            <a:r>
              <a:rPr lang="ru-RU" i="1" dirty="0"/>
              <a:t>, </a:t>
            </a:r>
            <a:r>
              <a:rPr lang="ru-RU" i="1" dirty="0">
                <a:solidFill>
                  <a:srgbClr val="C00000"/>
                </a:solidFill>
              </a:rPr>
              <a:t>отравления неядовитыми лекарствами, изображения повешения 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074" name="Picture 2" descr="F:\HPIM06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00200"/>
            <a:ext cx="7344816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1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/>
          </a:bodyPr>
          <a:lstStyle/>
          <a:p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Аффективное суицидальное поведение</a:t>
            </a:r>
            <a:r>
              <a:rPr lang="ru-RU" sz="4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10801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При аффективном суицидальном поведении чаща прибегают к </a:t>
            </a:r>
            <a:r>
              <a:rPr lang="ru-RU" i="1" dirty="0"/>
              <a:t>попыткам повешения, отравлению токсичными и сильнодействующими </a:t>
            </a:r>
            <a:r>
              <a:rPr lang="ru-RU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препаратами</a:t>
            </a:r>
            <a:r>
              <a:rPr lang="ru-RU" i="1" dirty="0"/>
              <a:t>. </a:t>
            </a:r>
            <a:endParaRPr lang="ru-RU" dirty="0"/>
          </a:p>
        </p:txBody>
      </p:sp>
      <p:pic>
        <p:nvPicPr>
          <p:cNvPr id="4098" name="Picture 2" descr="F:\12968131511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5"/>
            <a:ext cx="7344816" cy="427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3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/>
          </a:bodyPr>
          <a:lstStyle/>
          <a:p>
            <a:r>
              <a:rPr lang="ru-RU" sz="3600" b="1" dirty="0"/>
              <a:t>Истинное суицидальное поведение</a:t>
            </a:r>
            <a:r>
              <a:rPr lang="ru-RU" sz="3600" b="1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истинном суицидальном поведении чаще прибегают к </a:t>
            </a:r>
            <a:r>
              <a:rPr lang="ru-RU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повешению.</a:t>
            </a:r>
            <a:r>
              <a:rPr lang="ru-RU" i="1" dirty="0"/>
              <a:t> </a:t>
            </a:r>
            <a:endParaRPr lang="ru-RU" dirty="0"/>
          </a:p>
        </p:txBody>
      </p:sp>
      <p:pic>
        <p:nvPicPr>
          <p:cNvPr id="5122" name="Picture 2" descr="F:\newsbel.by-15.04.2015-4fBfioYFWZHOx5KaydVHsJb9IVEFxY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340768"/>
            <a:ext cx="7560840" cy="42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30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 fontScale="90000"/>
          </a:bodyPr>
          <a:lstStyle/>
          <a:p>
            <a:r>
              <a:rPr lang="ru-RU" sz="4400" b="1" dirty="0" err="1"/>
              <a:t>Предсуицидальный</a:t>
            </a:r>
            <a:r>
              <a:rPr lang="ru-RU" sz="4400" b="1" dirty="0"/>
              <a:t> синдром</a:t>
            </a:r>
            <a:r>
              <a:rPr lang="ru-RU" sz="4400" b="1" dirty="0" smtClean="0"/>
              <a:t>.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5040560"/>
          </a:xfrm>
        </p:spPr>
        <p:txBody>
          <a:bodyPr>
            <a:normAutofit/>
          </a:bodyPr>
          <a:lstStyle/>
          <a:p>
            <a:r>
              <a:rPr lang="ru-RU" b="1" dirty="0" err="1"/>
              <a:t>Предсуицидальный</a:t>
            </a:r>
            <a:r>
              <a:rPr lang="ru-RU" b="1" dirty="0"/>
              <a:t> синдром: </a:t>
            </a:r>
            <a:r>
              <a:rPr lang="ru-RU" dirty="0"/>
              <a:t>Психологический </a:t>
            </a:r>
            <a:r>
              <a:rPr lang="ru-RU" dirty="0" err="1"/>
              <a:t>симптомокомплекс</a:t>
            </a:r>
            <a:r>
              <a:rPr lang="ru-RU" dirty="0"/>
              <a:t>, свидетельствующий о надвигающемся суицидальном акте, т. е. этап суицидальной динамики, длительность которого составляет от нескольких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минут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/>
              <a:t>до нескольких недель и месяцев. Наблюдается чаще у старших подростков и взрослых в случае наличия тенденции к суицидальным актам в сложных ситуациях.</a:t>
            </a:r>
          </a:p>
          <a:p>
            <a:r>
              <a:rPr lang="ru-RU" dirty="0"/>
              <a:t>Дети - </a:t>
            </a:r>
            <a:r>
              <a:rPr lang="ru-RU" dirty="0" err="1"/>
              <a:t>суиценденты</a:t>
            </a:r>
            <a:r>
              <a:rPr lang="ru-RU" dirty="0"/>
              <a:t> чаще лишены родительского внимания и заботы, в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75 % </a:t>
            </a:r>
            <a:r>
              <a:rPr lang="ru-RU" dirty="0"/>
              <a:t>их родителей разведены или проживают отдельно, часто дети проживают в интернатах или с приемными родителями.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38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73216"/>
            <a:ext cx="7554416" cy="798984"/>
          </a:xfrm>
        </p:spPr>
        <p:txBody>
          <a:bodyPr>
            <a:normAutofit/>
          </a:bodyPr>
          <a:lstStyle/>
          <a:p>
            <a:r>
              <a:rPr lang="ru-RU" sz="4400" b="1" dirty="0"/>
              <a:t>Кто подвержен </a:t>
            </a:r>
            <a:r>
              <a:rPr lang="ru-RU" sz="4400" b="1" dirty="0" smtClean="0"/>
              <a:t>суициду</a:t>
            </a:r>
            <a:r>
              <a:rPr lang="ru-RU" sz="4400" b="1" dirty="0"/>
              <a:t>?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404664"/>
            <a:ext cx="7543800" cy="5112568"/>
          </a:xfrm>
        </p:spPr>
        <p:txBody>
          <a:bodyPr>
            <a:noAutofit/>
          </a:bodyPr>
          <a:lstStyle/>
          <a:p>
            <a:r>
              <a:rPr lang="ru-RU" dirty="0"/>
              <a:t>хроническое употребление наркотиков и токсических </a:t>
            </a:r>
            <a:r>
              <a:rPr lang="ru-RU" dirty="0" smtClean="0"/>
              <a:t>препаратов.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Наркотики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и алкоголь </a:t>
            </a:r>
            <a:r>
              <a:rPr lang="ru-RU" dirty="0"/>
              <a:t>представляют собой относительно летальную комбинацию. Они ослабляют мотивационный контроль над поведением человека, обостряют депрессию или даже вызывают психозы. </a:t>
            </a:r>
            <a:endParaRPr lang="ru-RU" dirty="0" smtClean="0"/>
          </a:p>
          <a:p>
            <a:r>
              <a:rPr lang="ru-RU" dirty="0" smtClean="0"/>
              <a:t>аффективные </a:t>
            </a:r>
            <a:r>
              <a:rPr lang="ru-RU" dirty="0"/>
              <a:t>расстройства, особенно тяжелые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депрессии</a:t>
            </a:r>
            <a:r>
              <a:rPr lang="ru-RU" dirty="0"/>
              <a:t> ( психопатологические синдромы). </a:t>
            </a:r>
            <a:endParaRPr lang="ru-RU" dirty="0" smtClean="0"/>
          </a:p>
          <a:p>
            <a:r>
              <a:rPr lang="ru-RU" dirty="0" smtClean="0"/>
              <a:t>хронические </a:t>
            </a:r>
            <a:r>
              <a:rPr lang="ru-RU" dirty="0"/>
              <a:t>или смертельные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болезни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smtClean="0"/>
              <a:t>тяжелые </a:t>
            </a:r>
            <a:r>
              <a:rPr lang="ru-RU" dirty="0"/>
              <a:t>утраты, например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смерть</a:t>
            </a:r>
            <a:r>
              <a:rPr lang="ru-RU" dirty="0"/>
              <a:t> супруга (родителя), особенно в течение первого года после потери. </a:t>
            </a:r>
            <a:endParaRPr lang="ru-RU" dirty="0" smtClean="0"/>
          </a:p>
          <a:p>
            <a:r>
              <a:rPr lang="ru-RU" dirty="0" smtClean="0"/>
              <a:t>семейные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проблемы</a:t>
            </a:r>
            <a:r>
              <a:rPr lang="ru-RU" dirty="0"/>
              <a:t>: уход из семьи или развод.</a:t>
            </a:r>
          </a:p>
        </p:txBody>
      </p:sp>
    </p:spTree>
    <p:extLst>
      <p:ext uri="{BB962C8B-B14F-4D97-AF65-F5344CB8AC3E}">
        <p14:creationId xmlns:p14="http://schemas.microsoft.com/office/powerpoint/2010/main" val="30413855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52</TotalTime>
  <Words>813</Words>
  <Application>Microsoft Office PowerPoint</Application>
  <PresentationFormat>Экран (4:3)</PresentationFormat>
  <Paragraphs>68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NewsPrint</vt:lpstr>
      <vt:lpstr>Суицид.</vt:lpstr>
      <vt:lpstr>Суицид – умышленное самоповреждение со смертельным исходом, (лишение себя жизни).</vt:lpstr>
      <vt:lpstr>Психологический смысл Суицида </vt:lpstr>
      <vt:lpstr>Суицидальное поведение</vt:lpstr>
      <vt:lpstr>Демонстративное поведение.</vt:lpstr>
      <vt:lpstr>Аффективное суицидальное поведение.</vt:lpstr>
      <vt:lpstr>Истинное суицидальное поведение.</vt:lpstr>
      <vt:lpstr>Предсуицидальный синдром.</vt:lpstr>
      <vt:lpstr>Кто подвержен суициду?</vt:lpstr>
      <vt:lpstr>Кто подвержен суициду?</vt:lpstr>
      <vt:lpstr>Группа риска.</vt:lpstr>
      <vt:lpstr>Признаками эмоциональных нарушений являются</vt:lpstr>
      <vt:lpstr>Признаками эмоциональных нарушений являются</vt:lpstr>
      <vt:lpstr>ЧТО МОЖЕТ УДЕРЖАТЬ подростка от суицида</vt:lpstr>
      <vt:lpstr>Рекомендации для родителей по профилактике подростковых суицидов.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Суицид.</dc:title>
  <cp:lastModifiedBy>User</cp:lastModifiedBy>
  <cp:revision>8</cp:revision>
  <dcterms:modified xsi:type="dcterms:W3CDTF">2015-09-08T12:05:36Z</dcterms:modified>
</cp:coreProperties>
</file>