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5"/>
  </p:notesMasterIdLst>
  <p:handoutMasterIdLst>
    <p:handoutMasterId r:id="rId6"/>
  </p:handoutMasterIdLst>
  <p:sldIdLst>
    <p:sldId id="297" r:id="rId2"/>
    <p:sldId id="298" r:id="rId3"/>
    <p:sldId id="296" r:id="rId4"/>
  </p:sldIdLst>
  <p:sldSz cx="9144000" cy="5143500" type="screen16x9"/>
  <p:notesSz cx="6858000" cy="9144000"/>
  <p:embeddedFontLst>
    <p:embeddedFont>
      <p:font typeface="Arial Unicode MS" panose="020B0604020202020204" pitchFamily="34" charset="-122"/>
      <p:regular r:id="rId7"/>
    </p:embeddedFont>
    <p:embeddedFont>
      <p:font typeface="Calibri" panose="020F0502020204030204" pitchFamily="34" charset="0"/>
      <p:regular r:id="rId8"/>
      <p:bold r:id="rId9"/>
      <p:italic r:id="rId10"/>
      <p:boldItalic r:id="rId1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16" pos="386">
          <p15:clr>
            <a:srgbClr val="A4A3A4"/>
          </p15:clr>
        </p15:guide>
        <p15:guide id="17" pos="5375">
          <p15:clr>
            <a:srgbClr val="A4A3A4"/>
          </p15:clr>
        </p15:guide>
        <p15:guide id="18" orient="horz" pos="1620" userDrawn="1">
          <p15:clr>
            <a:srgbClr val="A4A3A4"/>
          </p15:clr>
        </p15:guide>
        <p15:guide id="19" orient="horz" pos="22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PTer_Tang"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2B38"/>
    <a:srgbClr val="151F29"/>
    <a:srgbClr val="FC611F"/>
    <a:srgbClr val="FFC543"/>
    <a:srgbClr val="F34D03"/>
    <a:srgbClr val="343A42"/>
    <a:srgbClr val="FEAF00"/>
    <a:srgbClr val="FFCC5B"/>
    <a:srgbClr val="EAA200"/>
    <a:srgbClr val="D69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1848" autoAdjust="0"/>
  </p:normalViewPr>
  <p:slideViewPr>
    <p:cSldViewPr snapToGrid="0">
      <p:cViewPr varScale="1">
        <p:scale>
          <a:sx n="118" d="100"/>
          <a:sy n="118" d="100"/>
        </p:scale>
        <p:origin x="54" y="57"/>
      </p:cViewPr>
      <p:guideLst>
        <p:guide pos="2880"/>
        <p:guide pos="386"/>
        <p:guide pos="5375"/>
        <p:guide orient="horz" pos="1620"/>
        <p:guide orient="horz" pos="221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4" d="100"/>
          <a:sy n="54" d="100"/>
        </p:scale>
        <p:origin x="282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73B35E-2B52-46A9-B487-11FFF08415F9}" type="datetimeFigureOut">
              <a:rPr lang="zh-CN" altLang="en-US" smtClean="0"/>
              <a:t>2019/11/10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A6BF4F-2F03-42A8-A044-974FC80D27F5}" type="slidenum">
              <a:rPr lang="zh-CN" altLang="en-US" smtClean="0"/>
              <a:t>‹#›</a:t>
            </a:fld>
            <a:endParaRPr lang="zh-CN" altLang="en-US"/>
          </a:p>
        </p:txBody>
      </p:sp>
    </p:spTree>
    <p:extLst>
      <p:ext uri="{BB962C8B-B14F-4D97-AF65-F5344CB8AC3E}">
        <p14:creationId xmlns:p14="http://schemas.microsoft.com/office/powerpoint/2010/main" val="801088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CCFDA-07A8-45FD-A46A-DFD73DA7AABA}" type="datetimeFigureOut">
              <a:rPr lang="zh-CN" altLang="en-US" smtClean="0"/>
              <a:t>2019/11/10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DB06F-26D1-4B27-BADA-80ECDEEE8BC7}" type="slidenum">
              <a:rPr lang="zh-CN" altLang="en-US" smtClean="0"/>
              <a:t>‹#›</a:t>
            </a:fld>
            <a:endParaRPr lang="zh-CN" altLang="en-US"/>
          </a:p>
        </p:txBody>
      </p:sp>
    </p:spTree>
    <p:extLst>
      <p:ext uri="{BB962C8B-B14F-4D97-AF65-F5344CB8AC3E}">
        <p14:creationId xmlns:p14="http://schemas.microsoft.com/office/powerpoint/2010/main" val="106969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80DB06F-26D1-4B27-BADA-80ECDEEE8BC7}" type="slidenum">
              <a:rPr lang="zh-CN" altLang="en-US" smtClean="0"/>
              <a:t>1</a:t>
            </a:fld>
            <a:endParaRPr lang="zh-CN" altLang="en-US"/>
          </a:p>
        </p:txBody>
      </p:sp>
    </p:spTree>
    <p:extLst>
      <p:ext uri="{BB962C8B-B14F-4D97-AF65-F5344CB8AC3E}">
        <p14:creationId xmlns:p14="http://schemas.microsoft.com/office/powerpoint/2010/main" val="2389754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80DB06F-26D1-4B27-BADA-80ECDEEE8BC7}" type="slidenum">
              <a:rPr lang="zh-CN" altLang="en-US" smtClean="0"/>
              <a:t>2</a:t>
            </a:fld>
            <a:endParaRPr lang="zh-CN" altLang="en-US"/>
          </a:p>
        </p:txBody>
      </p:sp>
    </p:spTree>
    <p:extLst>
      <p:ext uri="{BB962C8B-B14F-4D97-AF65-F5344CB8AC3E}">
        <p14:creationId xmlns:p14="http://schemas.microsoft.com/office/powerpoint/2010/main" val="7326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DBL</a:t>
            </a:r>
            <a:r>
              <a:rPr lang="zh-CN" altLang="zh-CN" sz="1200" kern="1200" dirty="0">
                <a:solidFill>
                  <a:schemeClr val="tx1"/>
                </a:solidFill>
                <a:effectLst/>
                <a:latin typeface="+mn-lt"/>
                <a:ea typeface="+mn-ea"/>
                <a:cs typeface="+mn-cs"/>
              </a:rPr>
              <a:t>设计学习理论：设计是艺术的范畴</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设计思维集合了艺术思维的形象性和科学思维的逻辑思维</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属于一种高阶思维。教育界人士将其引用到教学中</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产生了一种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基于设计的学习</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理论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简称为</a:t>
            </a:r>
            <a:r>
              <a:rPr lang="en-US" altLang="zh-CN" sz="1200" kern="1200" dirty="0">
                <a:solidFill>
                  <a:schemeClr val="tx1"/>
                </a:solidFill>
                <a:effectLst/>
                <a:latin typeface="+mn-lt"/>
                <a:ea typeface="+mn-ea"/>
                <a:cs typeface="+mn-cs"/>
              </a:rPr>
              <a:t>DBL</a:t>
            </a:r>
            <a:r>
              <a:rPr lang="zh-CN" altLang="zh-CN" sz="1200" kern="1200" dirty="0">
                <a:solidFill>
                  <a:schemeClr val="tx1"/>
                </a:solidFill>
                <a:effectLst/>
                <a:latin typeface="+mn-lt"/>
                <a:ea typeface="+mn-ea"/>
                <a:cs typeface="+mn-cs"/>
              </a:rPr>
              <a:t>设计学习理论。</a:t>
            </a:r>
            <a:r>
              <a:rPr lang="en-US" altLang="zh-CN" sz="1200" kern="1200" dirty="0">
                <a:solidFill>
                  <a:schemeClr val="tx1"/>
                </a:solidFill>
                <a:effectLst/>
                <a:latin typeface="+mn-lt"/>
                <a:ea typeface="+mn-ea"/>
                <a:cs typeface="+mn-cs"/>
              </a:rPr>
              <a:t>DBL</a:t>
            </a:r>
            <a:r>
              <a:rPr lang="zh-CN" altLang="zh-CN" sz="1200" kern="1200" dirty="0">
                <a:solidFill>
                  <a:schemeClr val="tx1"/>
                </a:solidFill>
                <a:effectLst/>
                <a:latin typeface="+mn-lt"/>
                <a:ea typeface="+mn-ea"/>
                <a:cs typeface="+mn-cs"/>
              </a:rPr>
              <a:t>即基于设计的学习</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这一学习理论的关键就在于</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设计</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是让学生通过设计的方法解决问题、构建知识、发挥学生的个性以及培养学生的创造力</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这一学习方式是我国教育界所积极提倡的。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学习进阶理论：学习进阶是对学生连贯且逐渐深入的思维方式的假定描述</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在一个适当的时间跨度下</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学生在学习和探究某一重要的知识或者实践领域时</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其思维方式的逐渐进阶。学习进阶强调学生的认知过程是循序渐进且螺旋式上升的过程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因此</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通过合理的利用学习进阶理论</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根据学生的实际情况拟定教学目标并实施循序渐进的教学</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需要注重教学的连贯性，</a:t>
            </a:r>
            <a:r>
              <a:rPr lang="zh-CN" altLang="zh-CN" sz="1200" kern="1200" dirty="0">
                <a:solidFill>
                  <a:schemeClr val="tx1"/>
                </a:solidFill>
                <a:effectLst/>
                <a:latin typeface="+mn-lt"/>
                <a:ea typeface="+mn-ea"/>
                <a:cs typeface="+mn-cs"/>
              </a:rPr>
              <a:t>实现学生认知的逐步进阶</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最终达到课程标准所规定要求的目的。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内在认知负荷是由学习内容本身引起的</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其高低主要取决于内容的复杂程度。越复杂的内容在工作记忆中进行加工时需要同时处理的信息单元越多</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并且还要</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理解</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各单元之间的相互关系</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因此容易产生较高的认知负荷。外在认知负荷主要由信息的呈现方式决定。相同的信息</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采用不同的方式呈现</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占用的认知资源并不相同</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如同时使用文本和图片来呈现学习内容要比只使用文本或图片占用学习者更多的认知资源</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认知负荷更高。相关认知负荷是指在新的图示建构或图示自动化的过程中占用的认知资源。</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在这三类认知负荷中</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一般认为</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外在认知负荷与知识的建构无关</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并且在多数情况下会对学习造成干扰</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因此要尽量加以减少。内在认知负荷和相关认知负荷与知识建构直接相关</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应该作为认知资源使用的主体。认知负荷理论进行教学设计研究关注的首要问题即是如何有效利用有限的认知资源，保证学习信息不超出工作记忆的加工容量。</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掌握学习理论：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面向全体学生的掌握学习理论</a:t>
            </a:r>
          </a:p>
          <a:p>
            <a:r>
              <a:rPr lang="zh-CN" altLang="zh-CN" sz="1200" kern="1200" dirty="0">
                <a:solidFill>
                  <a:schemeClr val="tx1"/>
                </a:solidFill>
                <a:effectLst/>
                <a:latin typeface="+mn-lt"/>
                <a:ea typeface="+mn-ea"/>
                <a:cs typeface="+mn-cs"/>
              </a:rPr>
              <a:t>起源于工厂标准化、流水线式生产思想的教育教学人才培养模式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是一个要求在规定的时间内</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采用标准化的教材、统一的教学方式、统一的教学媒体以及标准化的考核评价方式等实现标准化的教学过程。在教学设计的过程中</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教师被迫选择以中等水平的学生群体作为参照</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开展教学设计、教学进程安排和教学评价等活动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其结果必然会导致学生之间出现学习差异和成绩分化的现象。学生成绩分化的正态分布曲线反过来继续强化教师的教学设计</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并最终形成一种教学设计与学习成效的恶性循环。然而</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如果教学是一种有目的、有意识的活动而且富有成效</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那么学生的学习成绩就应该是一种偏态分布</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即绝大多数智力正常的学生的学习成绩能达到优良甚至优秀。基于上述认识</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布鲁姆提出的掌握学习理论认为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只要给予足够的时间和适当的教学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几乎所有的学生对几乎所有的内容都可以达到掌握的程度</a:t>
            </a:r>
            <a:r>
              <a:rPr lang="en-US" altLang="zh-CN" sz="1200" kern="1200" dirty="0">
                <a:solidFill>
                  <a:schemeClr val="tx1"/>
                </a:solidFill>
                <a:effectLst/>
                <a:latin typeface="+mn-lt"/>
                <a:ea typeface="+mn-ea"/>
                <a:cs typeface="+mn-cs"/>
              </a:rPr>
              <a:t>[8] </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掌握学习理论提出后</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世界各国教育界进行了大规模的掌握学习实验</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但由于受当时条件的限制</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还不能彻底解决统一教学与学生个别学习需求之间的矛盾</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尤其是优秀学生的学习需求无法得到满足</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而使该理论的发展处于停滞状态。时隔半个多世纪后的今天</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信息技术对于满足学生学习需求的天然优势得以彰显</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掌握学习理论为混合式教学尤其是课前知识传递阶段的学习提供了坚实的</a:t>
            </a:r>
            <a:r>
              <a:rPr lang="zh-CN" altLang="zh-CN" sz="1200" kern="1200">
                <a:solidFill>
                  <a:schemeClr val="tx1"/>
                </a:solidFill>
                <a:effectLst/>
                <a:latin typeface="+mn-lt"/>
                <a:ea typeface="+mn-ea"/>
                <a:cs typeface="+mn-cs"/>
              </a:rPr>
              <a:t>理论基础</a:t>
            </a:r>
            <a:r>
              <a:rPr lang="zh-CN" altLang="en-US" sz="1200" kern="1200">
                <a:solidFill>
                  <a:schemeClr val="tx1"/>
                </a:solidFill>
                <a:effectLst/>
                <a:latin typeface="+mn-lt"/>
                <a:ea typeface="+mn-ea"/>
                <a:cs typeface="+mn-cs"/>
              </a:rPr>
              <a:t>，</a:t>
            </a:r>
            <a:r>
              <a:rPr lang="zh-CN" altLang="zh-CN" sz="1200" kern="1200">
                <a:solidFill>
                  <a:schemeClr val="tx1"/>
                </a:solidFill>
                <a:effectLst/>
                <a:latin typeface="+mn-lt"/>
                <a:ea typeface="+mn-ea"/>
                <a:cs typeface="+mn-cs"/>
              </a:rPr>
              <a:t>于是产生了翻转课堂等的教学模式。教学步骤发生了很大的改变，教师的工作从讲授变为了帮助学生解决问题。</a:t>
            </a:r>
            <a:r>
              <a:rPr lang="zh-CN" altLang="zh-CN">
                <a:effectLst/>
              </a:rPr>
              <a:t> </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D80DB06F-26D1-4B27-BADA-80ECDEEE8BC7}" type="slidenum">
              <a:rPr lang="zh-CN" altLang="en-US" smtClean="0"/>
              <a:t>3</a:t>
            </a:fld>
            <a:endParaRPr lang="zh-CN" altLang="en-US"/>
          </a:p>
        </p:txBody>
      </p:sp>
    </p:spTree>
    <p:extLst>
      <p:ext uri="{BB962C8B-B14F-4D97-AF65-F5344CB8AC3E}">
        <p14:creationId xmlns:p14="http://schemas.microsoft.com/office/powerpoint/2010/main" val="121698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BCBD30-92A3-41D3-B856-2D8D66AD7106}" type="datetime1">
              <a:rPr lang="zh-CN" altLang="en-US" smtClean="0"/>
              <a:t>2019/11/10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t>‹#›</a:t>
            </a:fld>
            <a:endParaRPr lang="zh-CN" altLang="en-US"/>
          </a:p>
        </p:txBody>
      </p:sp>
    </p:spTree>
    <p:extLst>
      <p:ext uri="{BB962C8B-B14F-4D97-AF65-F5344CB8AC3E}">
        <p14:creationId xmlns:p14="http://schemas.microsoft.com/office/powerpoint/2010/main" val="1155284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E5EDAB2-564E-4532-81D9-99F974405A41}" type="datetime1">
              <a:rPr lang="zh-CN" altLang="en-US" smtClean="0"/>
              <a:t>2019/11/10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t>‹#›</a:t>
            </a:fld>
            <a:endParaRPr lang="zh-CN" altLang="en-US"/>
          </a:p>
        </p:txBody>
      </p:sp>
    </p:spTree>
    <p:extLst>
      <p:ext uri="{BB962C8B-B14F-4D97-AF65-F5344CB8AC3E}">
        <p14:creationId xmlns:p14="http://schemas.microsoft.com/office/powerpoint/2010/main" val="312378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0034B0C-A1BD-45C6-8646-14FE5DDBB0A6}" type="datetime1">
              <a:rPr lang="zh-CN" altLang="en-US" smtClean="0"/>
              <a:t>2019/11/10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t>‹#›</a:t>
            </a:fld>
            <a:endParaRPr lang="zh-CN" altLang="en-US"/>
          </a:p>
        </p:txBody>
      </p:sp>
    </p:spTree>
    <p:extLst>
      <p:ext uri="{BB962C8B-B14F-4D97-AF65-F5344CB8AC3E}">
        <p14:creationId xmlns:p14="http://schemas.microsoft.com/office/powerpoint/2010/main" val="141123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D3D77D-49A0-4D11-AD82-4565438F9E92}" type="datetime1">
              <a:rPr lang="zh-CN" altLang="en-US" smtClean="0"/>
              <a:t>2019/11/10</a:t>
            </a:fld>
            <a:endParaRPr lang="zh-CN" altLang="en-US"/>
          </a:p>
        </p:txBody>
      </p:sp>
      <p:sp>
        <p:nvSpPr>
          <p:cNvPr id="5" name="页脚占位符 4"/>
          <p:cNvSpPr>
            <a:spLocks noGrp="1"/>
          </p:cNvSpPr>
          <p:nvPr>
            <p:ph type="ftr" sz="quarter" idx="11"/>
          </p:nvPr>
        </p:nvSpPr>
        <p:spPr/>
        <p:txBody>
          <a:bodyPr/>
          <a:lstStyle/>
          <a:p>
            <a:endParaRPr lang="zh-CN" altLang="en-US"/>
          </a:p>
        </p:txBody>
      </p:sp>
      <p:grpSp>
        <p:nvGrpSpPr>
          <p:cNvPr id="11" name="组合 10"/>
          <p:cNvGrpSpPr/>
          <p:nvPr userDrawn="1"/>
        </p:nvGrpSpPr>
        <p:grpSpPr>
          <a:xfrm>
            <a:off x="8539966" y="214157"/>
            <a:ext cx="359569" cy="522682"/>
            <a:chOff x="8512534" y="214157"/>
            <a:chExt cx="359569" cy="522682"/>
          </a:xfrm>
        </p:grpSpPr>
        <p:sp>
          <p:nvSpPr>
            <p:cNvPr id="12"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3"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FC611F"/>
            </a:solidFill>
            <a:ln>
              <a:noFill/>
            </a:ln>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4"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grpSp>
      <p:sp>
        <p:nvSpPr>
          <p:cNvPr id="6" name="灯片编号占位符 5"/>
          <p:cNvSpPr>
            <a:spLocks noGrp="1"/>
          </p:cNvSpPr>
          <p:nvPr>
            <p:ph type="sldNum" sz="quarter" idx="12"/>
          </p:nvPr>
        </p:nvSpPr>
        <p:spPr>
          <a:xfrm>
            <a:off x="7649248" y="261670"/>
            <a:ext cx="2133600" cy="274637"/>
          </a:xfrm>
        </p:spPr>
        <p:txBody>
          <a:bodyPr/>
          <a:lstStyle>
            <a:lvl1pPr algn="ctr">
              <a:defRPr sz="1600">
                <a:solidFill>
                  <a:schemeClr val="bg1"/>
                </a:solidFill>
              </a:defRPr>
            </a:lvl1pPr>
          </a:lstStyle>
          <a:p>
            <a:fld id="{9C689EE7-C798-4E5C-9338-2BD7BFF69A97}" type="slidenum">
              <a:rPr lang="zh-CN" altLang="en-US" smtClean="0"/>
              <a:pPr/>
              <a:t>‹#›</a:t>
            </a:fld>
            <a:endParaRPr lang="zh-CN" altLang="en-US" dirty="0"/>
          </a:p>
        </p:txBody>
      </p:sp>
    </p:spTree>
    <p:extLst>
      <p:ext uri="{BB962C8B-B14F-4D97-AF65-F5344CB8AC3E}">
        <p14:creationId xmlns:p14="http://schemas.microsoft.com/office/powerpoint/2010/main" val="2918090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3E1FB8-671C-42D5-8780-4A37A3F9ABBB}" type="datetime1">
              <a:rPr lang="zh-CN" altLang="en-US" smtClean="0"/>
              <a:t>2019/11/10</a:t>
            </a:fld>
            <a:endParaRPr lang="zh-CN" altLang="en-US"/>
          </a:p>
        </p:txBody>
      </p:sp>
      <p:sp>
        <p:nvSpPr>
          <p:cNvPr id="5" name="页脚占位符 4"/>
          <p:cNvSpPr>
            <a:spLocks noGrp="1"/>
          </p:cNvSpPr>
          <p:nvPr>
            <p:ph type="ftr" sz="quarter" idx="11"/>
          </p:nvPr>
        </p:nvSpPr>
        <p:spPr/>
        <p:txBody>
          <a:bodyPr/>
          <a:lstStyle/>
          <a:p>
            <a:endParaRPr lang="zh-CN" altLang="en-US"/>
          </a:p>
        </p:txBody>
      </p:sp>
      <p:grpSp>
        <p:nvGrpSpPr>
          <p:cNvPr id="16" name="组合 15"/>
          <p:cNvGrpSpPr/>
          <p:nvPr userDrawn="1"/>
        </p:nvGrpSpPr>
        <p:grpSpPr>
          <a:xfrm>
            <a:off x="8539966" y="214157"/>
            <a:ext cx="359569" cy="522682"/>
            <a:chOff x="8512534" y="214157"/>
            <a:chExt cx="359569" cy="522682"/>
          </a:xfrm>
        </p:grpSpPr>
        <p:sp>
          <p:nvSpPr>
            <p:cNvPr id="17"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8"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1C2B38"/>
            </a:solidFill>
            <a:ln>
              <a:noFill/>
            </a:ln>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9"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grpSp>
      <p:sp>
        <p:nvSpPr>
          <p:cNvPr id="20" name="灯片编号占位符 5"/>
          <p:cNvSpPr>
            <a:spLocks noGrp="1"/>
          </p:cNvSpPr>
          <p:nvPr>
            <p:ph type="sldNum" sz="quarter" idx="12"/>
          </p:nvPr>
        </p:nvSpPr>
        <p:spPr>
          <a:xfrm>
            <a:off x="7649248" y="261670"/>
            <a:ext cx="2133600" cy="274637"/>
          </a:xfrm>
        </p:spPr>
        <p:txBody>
          <a:bodyPr/>
          <a:lstStyle>
            <a:lvl1pPr algn="ctr">
              <a:defRPr sz="1600">
                <a:solidFill>
                  <a:schemeClr val="bg1"/>
                </a:solidFill>
              </a:defRPr>
            </a:lvl1pPr>
          </a:lstStyle>
          <a:p>
            <a:fld id="{58D60263-A96F-46DE-8AEE-71093E484CCF}" type="slidenum">
              <a:rPr lang="zh-CN" altLang="en-US" smtClean="0"/>
              <a:t>‹#›</a:t>
            </a:fld>
            <a:endParaRPr lang="zh-CN" altLang="en-US" dirty="0"/>
          </a:p>
        </p:txBody>
      </p:sp>
    </p:spTree>
    <p:extLst>
      <p:ext uri="{BB962C8B-B14F-4D97-AF65-F5344CB8AC3E}">
        <p14:creationId xmlns:p14="http://schemas.microsoft.com/office/powerpoint/2010/main" val="391644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E389472F-A5DA-4179-B9F8-99F9FACC98FA}" type="datetime1">
              <a:rPr lang="zh-CN" altLang="en-US" smtClean="0"/>
              <a:t>2019/11/10</a:t>
            </a:fld>
            <a:endParaRPr lang="zh-CN" altLang="en-US"/>
          </a:p>
        </p:txBody>
      </p:sp>
      <p:sp>
        <p:nvSpPr>
          <p:cNvPr id="6" name="页脚占位符 5"/>
          <p:cNvSpPr>
            <a:spLocks noGrp="1"/>
          </p:cNvSpPr>
          <p:nvPr>
            <p:ph type="ftr" sz="quarter" idx="11"/>
          </p:nvPr>
        </p:nvSpPr>
        <p:spPr/>
        <p:txBody>
          <a:bodyPr/>
          <a:lstStyle/>
          <a:p>
            <a:endParaRPr lang="zh-CN" altLang="en-US"/>
          </a:p>
        </p:txBody>
      </p:sp>
      <p:grpSp>
        <p:nvGrpSpPr>
          <p:cNvPr id="18" name="组合 17"/>
          <p:cNvGrpSpPr/>
          <p:nvPr userDrawn="1"/>
        </p:nvGrpSpPr>
        <p:grpSpPr>
          <a:xfrm>
            <a:off x="8539966" y="214157"/>
            <a:ext cx="359569" cy="522682"/>
            <a:chOff x="8512534" y="214157"/>
            <a:chExt cx="359569" cy="522682"/>
          </a:xfrm>
        </p:grpSpPr>
        <p:sp>
          <p:nvSpPr>
            <p:cNvPr id="19"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0"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464F5A"/>
            </a:solidFill>
            <a:ln>
              <a:noFill/>
            </a:ln>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1"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grpSp>
      <p:sp>
        <p:nvSpPr>
          <p:cNvPr id="22" name="灯片编号占位符 5"/>
          <p:cNvSpPr>
            <a:spLocks noGrp="1"/>
          </p:cNvSpPr>
          <p:nvPr>
            <p:ph type="sldNum" sz="quarter" idx="12"/>
          </p:nvPr>
        </p:nvSpPr>
        <p:spPr>
          <a:xfrm>
            <a:off x="7649248" y="261670"/>
            <a:ext cx="2133600" cy="274637"/>
          </a:xfrm>
        </p:spPr>
        <p:txBody>
          <a:bodyPr/>
          <a:lstStyle>
            <a:lvl1pPr algn="ctr">
              <a:defRPr sz="1600">
                <a:solidFill>
                  <a:schemeClr val="bg1"/>
                </a:solidFill>
              </a:defRPr>
            </a:lvl1pPr>
          </a:lstStyle>
          <a:p>
            <a:fld id="{15126A41-347E-4916-BBAE-EA725A5E32CB}" type="slidenum">
              <a:rPr lang="zh-CN" altLang="en-US" smtClean="0"/>
              <a:t>‹#›</a:t>
            </a:fld>
            <a:endParaRPr lang="zh-CN" altLang="en-US" dirty="0"/>
          </a:p>
        </p:txBody>
      </p:sp>
    </p:spTree>
    <p:extLst>
      <p:ext uri="{BB962C8B-B14F-4D97-AF65-F5344CB8AC3E}">
        <p14:creationId xmlns:p14="http://schemas.microsoft.com/office/powerpoint/2010/main" val="32139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10879419-A016-494D-98D6-AC0758BAF85D}" type="datetime1">
              <a:rPr lang="zh-CN" altLang="en-US" smtClean="0"/>
              <a:t>2019/11/10</a:t>
            </a:fld>
            <a:endParaRPr lang="zh-CN" altLang="en-US"/>
          </a:p>
        </p:txBody>
      </p:sp>
      <p:sp>
        <p:nvSpPr>
          <p:cNvPr id="8" name="页脚占位符 7"/>
          <p:cNvSpPr>
            <a:spLocks noGrp="1"/>
          </p:cNvSpPr>
          <p:nvPr>
            <p:ph type="ftr" sz="quarter" idx="11"/>
          </p:nvPr>
        </p:nvSpPr>
        <p:spPr/>
        <p:txBody>
          <a:bodyPr/>
          <a:lstStyle/>
          <a:p>
            <a:endParaRPr lang="zh-CN" altLang="en-US"/>
          </a:p>
        </p:txBody>
      </p:sp>
      <p:grpSp>
        <p:nvGrpSpPr>
          <p:cNvPr id="20" name="组合 19"/>
          <p:cNvGrpSpPr/>
          <p:nvPr userDrawn="1"/>
        </p:nvGrpSpPr>
        <p:grpSpPr>
          <a:xfrm>
            <a:off x="8539966" y="214157"/>
            <a:ext cx="359569" cy="522682"/>
            <a:chOff x="8512534" y="214157"/>
            <a:chExt cx="359569" cy="522682"/>
          </a:xfrm>
        </p:grpSpPr>
        <p:sp>
          <p:nvSpPr>
            <p:cNvPr id="21"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2"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FFC543"/>
            </a:solidFill>
            <a:ln>
              <a:noFill/>
            </a:ln>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3" name="Oval 42"/>
            <p:cNvSpPr>
              <a:spLocks noChangeArrowheads="1"/>
            </p:cNvSpPr>
            <p:nvPr userDrawn="1"/>
          </p:nvSpPr>
          <p:spPr bwMode="auto">
            <a:xfrm>
              <a:off x="8557317" y="265733"/>
              <a:ext cx="270000" cy="270000"/>
            </a:xfrm>
            <a:prstGeom prst="ellipse">
              <a:avLst/>
            </a:prstGeom>
            <a:solidFill>
              <a:schemeClr val="bg1">
                <a:alpha val="69000"/>
              </a:schemeClr>
            </a:solidFill>
            <a:ln w="57150">
              <a:noFill/>
            </a:ln>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grpSp>
      <p:sp>
        <p:nvSpPr>
          <p:cNvPr id="24" name="灯片编号占位符 5"/>
          <p:cNvSpPr>
            <a:spLocks noGrp="1"/>
          </p:cNvSpPr>
          <p:nvPr>
            <p:ph type="sldNum" sz="quarter" idx="12"/>
          </p:nvPr>
        </p:nvSpPr>
        <p:spPr>
          <a:xfrm>
            <a:off x="7649248" y="261670"/>
            <a:ext cx="2133600" cy="274637"/>
          </a:xfrm>
        </p:spPr>
        <p:txBody>
          <a:bodyPr/>
          <a:lstStyle>
            <a:lvl1pPr algn="ctr">
              <a:defRPr sz="1600">
                <a:solidFill>
                  <a:srgbClr val="152C34"/>
                </a:solidFill>
              </a:defRPr>
            </a:lvl1pPr>
          </a:lstStyle>
          <a:p>
            <a:fld id="{9C689EE7-C798-4E5C-9338-2BD7BFF69A97}" type="slidenum">
              <a:rPr lang="zh-CN" altLang="en-US" smtClean="0"/>
              <a:pPr/>
              <a:t>‹#›</a:t>
            </a:fld>
            <a:endParaRPr lang="zh-CN" altLang="en-US" dirty="0"/>
          </a:p>
        </p:txBody>
      </p:sp>
    </p:spTree>
    <p:extLst>
      <p:ext uri="{BB962C8B-B14F-4D97-AF65-F5344CB8AC3E}">
        <p14:creationId xmlns:p14="http://schemas.microsoft.com/office/powerpoint/2010/main" val="105643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3516252-7B8A-42FB-B731-A593BE82547B}" type="datetime1">
              <a:rPr lang="zh-CN" altLang="en-US" smtClean="0"/>
              <a:t>2019/11/10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7B34C1-29DF-48A7-B438-B832F2B2885C}" type="slidenum">
              <a:rPr lang="zh-CN" altLang="en-US" smtClean="0"/>
              <a:t>‹#›</a:t>
            </a:fld>
            <a:endParaRPr lang="zh-CN" altLang="en-US"/>
          </a:p>
        </p:txBody>
      </p:sp>
    </p:spTree>
    <p:extLst>
      <p:ext uri="{BB962C8B-B14F-4D97-AF65-F5344CB8AC3E}">
        <p14:creationId xmlns:p14="http://schemas.microsoft.com/office/powerpoint/2010/main" val="158016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0A479A-F0E9-408E-AC96-12A50DF6DFD5}" type="datetime1">
              <a:rPr lang="zh-CN" altLang="en-US" smtClean="0"/>
              <a:t>2019/11/10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7B34C1-29DF-48A7-B438-B832F2B2885C}" type="slidenum">
              <a:rPr lang="zh-CN" altLang="en-US" smtClean="0"/>
              <a:t>‹#›</a:t>
            </a:fld>
            <a:endParaRPr lang="zh-CN" altLang="en-US"/>
          </a:p>
        </p:txBody>
      </p:sp>
    </p:spTree>
    <p:extLst>
      <p:ext uri="{BB962C8B-B14F-4D97-AF65-F5344CB8AC3E}">
        <p14:creationId xmlns:p14="http://schemas.microsoft.com/office/powerpoint/2010/main" val="245588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78516493-6163-4328-B0E8-1451112E27BD}" type="datetime1">
              <a:rPr lang="zh-CN" altLang="en-US" smtClean="0"/>
              <a:t>2019/11/10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7B34C1-29DF-48A7-B438-B832F2B2885C}" type="slidenum">
              <a:rPr lang="zh-CN" altLang="en-US" smtClean="0"/>
              <a:t>‹#›</a:t>
            </a:fld>
            <a:endParaRPr lang="zh-CN" altLang="en-US"/>
          </a:p>
        </p:txBody>
      </p:sp>
    </p:spTree>
    <p:extLst>
      <p:ext uri="{BB962C8B-B14F-4D97-AF65-F5344CB8AC3E}">
        <p14:creationId xmlns:p14="http://schemas.microsoft.com/office/powerpoint/2010/main" val="286402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765B05B-AFAC-47C2-9CCD-15FF9FAC62EE}" type="datetime1">
              <a:rPr lang="zh-CN" altLang="en-US" smtClean="0"/>
              <a:t>2019/11/10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7B34C1-29DF-48A7-B438-B832F2B2885C}" type="slidenum">
              <a:rPr lang="zh-CN" altLang="en-US" smtClean="0"/>
              <a:t>‹#›</a:t>
            </a:fld>
            <a:endParaRPr lang="zh-CN" altLang="en-US"/>
          </a:p>
        </p:txBody>
      </p:sp>
    </p:spTree>
    <p:extLst>
      <p:ext uri="{BB962C8B-B14F-4D97-AF65-F5344CB8AC3E}">
        <p14:creationId xmlns:p14="http://schemas.microsoft.com/office/powerpoint/2010/main" val="2666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C3076CB3-27E0-44FC-A32A-88810EDA6F90}" type="datetime1">
              <a:rPr lang="zh-CN" altLang="en-US" smtClean="0"/>
              <a:t>2019/11/10</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67B34C1-29DF-48A7-B438-B832F2B2885C}" type="slidenum">
              <a:rPr lang="zh-CN" altLang="en-US" smtClean="0"/>
              <a:t>‹#›</a:t>
            </a:fld>
            <a:endParaRPr lang="zh-CN" altLang="en-US"/>
          </a:p>
        </p:txBody>
      </p:sp>
    </p:spTree>
    <p:extLst>
      <p:ext uri="{BB962C8B-B14F-4D97-AF65-F5344CB8AC3E}">
        <p14:creationId xmlns:p14="http://schemas.microsoft.com/office/powerpoint/2010/main" val="3830867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C689EE7-C798-4E5C-9338-2BD7BFF69A97}" type="slidenum">
              <a:rPr lang="zh-CN" altLang="en-US" smtClean="0"/>
              <a:pPr/>
              <a:t>1</a:t>
            </a:fld>
            <a:endParaRPr lang="zh-CN" altLang="en-US" dirty="0"/>
          </a:p>
        </p:txBody>
      </p:sp>
      <p:sp>
        <p:nvSpPr>
          <p:cNvPr id="21" name="矩形 20"/>
          <p:cNvSpPr/>
          <p:nvPr/>
        </p:nvSpPr>
        <p:spPr>
          <a:xfrm>
            <a:off x="283464" y="286512"/>
            <a:ext cx="155448" cy="457200"/>
          </a:xfrm>
          <a:prstGeom prst="rect">
            <a:avLst/>
          </a:prstGeom>
          <a:solidFill>
            <a:srgbClr val="FFC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502920" y="286512"/>
            <a:ext cx="0" cy="457200"/>
          </a:xfrm>
          <a:prstGeom prst="line">
            <a:avLst/>
          </a:prstGeom>
          <a:ln w="38100">
            <a:solidFill>
              <a:srgbClr val="FFC543"/>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2920" y="315057"/>
            <a:ext cx="2749471" cy="400110"/>
          </a:xfrm>
          <a:prstGeom prst="rect">
            <a:avLst/>
          </a:prstGeom>
        </p:spPr>
        <p:txBody>
          <a:bodyPr wrap="none">
            <a:spAutoFit/>
          </a:bodyPr>
          <a:lstStyle/>
          <a:p>
            <a:r>
              <a:rPr lang="zh-CN" altLang="en-US" sz="2000" b="1" dirty="0">
                <a:solidFill>
                  <a:srgbClr val="FFC543"/>
                </a:solidFill>
                <a:latin typeface="Arial Unicode MS" pitchFamily="34" charset="-122"/>
                <a:ea typeface="Arial Unicode MS" pitchFamily="34" charset="-122"/>
                <a:cs typeface="Arial Unicode MS" pitchFamily="34" charset="-122"/>
              </a:rPr>
              <a:t>人本主义学习理论基础</a:t>
            </a:r>
          </a:p>
        </p:txBody>
      </p:sp>
      <p:sp>
        <p:nvSpPr>
          <p:cNvPr id="24" name="TextBox 557">
            <a:extLst>
              <a:ext uri="{FF2B5EF4-FFF2-40B4-BE49-F238E27FC236}">
                <a16:creationId xmlns:a16="http://schemas.microsoft.com/office/drawing/2014/main" id="{68C16E2B-12BB-4AA4-BA78-9F1453B7D649}"/>
              </a:ext>
            </a:extLst>
          </p:cNvPr>
          <p:cNvSpPr txBox="1"/>
          <p:nvPr/>
        </p:nvSpPr>
        <p:spPr>
          <a:xfrm>
            <a:off x="1458882" y="1647843"/>
            <a:ext cx="6226236" cy="1847814"/>
          </a:xfrm>
          <a:prstGeom prst="rect">
            <a:avLst/>
          </a:prstGeom>
          <a:noFill/>
        </p:spPr>
        <p:txBody>
          <a:bodyPr wrap="square" rtlCol="0">
            <a:spAutoFit/>
          </a:bodyPr>
          <a:lstStyle/>
          <a:p>
            <a:pPr>
              <a:lnSpc>
                <a:spcPct val="200000"/>
              </a:lnSpc>
            </a:pPr>
            <a:r>
              <a:rPr lang="en-US" altLang="zh-CN" sz="2000" b="1" dirty="0">
                <a:solidFill>
                  <a:srgbClr val="1C2B38"/>
                </a:solidFill>
              </a:rPr>
              <a:t>1.</a:t>
            </a:r>
            <a:r>
              <a:rPr lang="zh-CN" altLang="en-US" sz="2000" b="1" dirty="0">
                <a:solidFill>
                  <a:srgbClr val="1C2B38"/>
                </a:solidFill>
              </a:rPr>
              <a:t>人格观</a:t>
            </a:r>
            <a:r>
              <a:rPr lang="en-US" altLang="zh-CN" sz="2000" b="1" dirty="0">
                <a:solidFill>
                  <a:srgbClr val="1C2B38"/>
                </a:solidFill>
              </a:rPr>
              <a:t>——</a:t>
            </a:r>
            <a:r>
              <a:rPr lang="zh-CN" altLang="en-US" sz="2000" b="1" dirty="0">
                <a:solidFill>
                  <a:srgbClr val="1C2B38"/>
                </a:solidFill>
              </a:rPr>
              <a:t>以“自我”为核心</a:t>
            </a:r>
            <a:endParaRPr lang="en-US" altLang="zh-CN" sz="2000" b="1" dirty="0">
              <a:solidFill>
                <a:srgbClr val="1C2B38"/>
              </a:solidFill>
            </a:endParaRPr>
          </a:p>
          <a:p>
            <a:pPr>
              <a:lnSpc>
                <a:spcPct val="200000"/>
              </a:lnSpc>
            </a:pPr>
            <a:r>
              <a:rPr lang="en-US" altLang="zh-CN" sz="2000" b="1" dirty="0">
                <a:solidFill>
                  <a:srgbClr val="1C2B38"/>
                </a:solidFill>
              </a:rPr>
              <a:t>2.</a:t>
            </a:r>
            <a:r>
              <a:rPr lang="zh-CN" altLang="en-US" sz="2000" b="1" dirty="0">
                <a:solidFill>
                  <a:srgbClr val="1C2B38"/>
                </a:solidFill>
              </a:rPr>
              <a:t>心理治疗观</a:t>
            </a:r>
            <a:r>
              <a:rPr lang="en-US" altLang="zh-CN" sz="2000" b="1" dirty="0">
                <a:solidFill>
                  <a:srgbClr val="1C2B38"/>
                </a:solidFill>
              </a:rPr>
              <a:t>——</a:t>
            </a:r>
            <a:r>
              <a:rPr lang="zh-CN" altLang="en-US" sz="2000" b="1" dirty="0">
                <a:solidFill>
                  <a:srgbClr val="1C2B38"/>
                </a:solidFill>
              </a:rPr>
              <a:t>强调自我概念对自我行为的决定作用</a:t>
            </a:r>
            <a:endParaRPr lang="en-US" altLang="zh-CN" sz="2000" b="1" dirty="0">
              <a:solidFill>
                <a:srgbClr val="1C2B38"/>
              </a:solidFill>
            </a:endParaRPr>
          </a:p>
          <a:p>
            <a:pPr>
              <a:lnSpc>
                <a:spcPct val="200000"/>
              </a:lnSpc>
            </a:pPr>
            <a:r>
              <a:rPr lang="en-US" altLang="zh-CN" sz="2000" b="1" dirty="0">
                <a:solidFill>
                  <a:srgbClr val="1C2B38"/>
                </a:solidFill>
              </a:rPr>
              <a:t>3.</a:t>
            </a:r>
            <a:r>
              <a:rPr lang="zh-CN" altLang="en-US" sz="2000" b="1" dirty="0">
                <a:solidFill>
                  <a:srgbClr val="1C2B38"/>
                </a:solidFill>
              </a:rPr>
              <a:t>哲学观</a:t>
            </a:r>
            <a:r>
              <a:rPr lang="en-US" altLang="zh-CN" sz="2000" b="1" dirty="0">
                <a:solidFill>
                  <a:srgbClr val="1C2B38"/>
                </a:solidFill>
              </a:rPr>
              <a:t>——</a:t>
            </a:r>
            <a:r>
              <a:rPr lang="zh-CN" altLang="en-US" sz="2000" b="1" dirty="0">
                <a:solidFill>
                  <a:srgbClr val="1C2B38"/>
                </a:solidFill>
              </a:rPr>
              <a:t>人性的建设性与人生的变化性</a:t>
            </a:r>
          </a:p>
        </p:txBody>
      </p:sp>
    </p:spTree>
    <p:extLst>
      <p:ext uri="{BB962C8B-B14F-4D97-AF65-F5344CB8AC3E}">
        <p14:creationId xmlns:p14="http://schemas.microsoft.com/office/powerpoint/2010/main" val="80990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C689EE7-C798-4E5C-9338-2BD7BFF69A97}" type="slidenum">
              <a:rPr lang="zh-CN" altLang="en-US" smtClean="0"/>
              <a:pPr/>
              <a:t>2</a:t>
            </a:fld>
            <a:endParaRPr lang="zh-CN" altLang="en-US" dirty="0"/>
          </a:p>
        </p:txBody>
      </p:sp>
      <p:sp>
        <p:nvSpPr>
          <p:cNvPr id="21" name="矩形 20"/>
          <p:cNvSpPr/>
          <p:nvPr/>
        </p:nvSpPr>
        <p:spPr>
          <a:xfrm>
            <a:off x="283464" y="286512"/>
            <a:ext cx="155448" cy="457200"/>
          </a:xfrm>
          <a:prstGeom prst="rect">
            <a:avLst/>
          </a:prstGeom>
          <a:solidFill>
            <a:srgbClr val="FFC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502920" y="286512"/>
            <a:ext cx="0" cy="457200"/>
          </a:xfrm>
          <a:prstGeom prst="line">
            <a:avLst/>
          </a:prstGeom>
          <a:ln w="38100">
            <a:solidFill>
              <a:srgbClr val="FFC543"/>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2920" y="315057"/>
            <a:ext cx="3518912" cy="400110"/>
          </a:xfrm>
          <a:prstGeom prst="rect">
            <a:avLst/>
          </a:prstGeom>
        </p:spPr>
        <p:txBody>
          <a:bodyPr wrap="none">
            <a:spAutoFit/>
          </a:bodyPr>
          <a:lstStyle/>
          <a:p>
            <a:r>
              <a:rPr lang="zh-CN" altLang="en-US" sz="2000" b="1" dirty="0">
                <a:solidFill>
                  <a:srgbClr val="FFC543"/>
                </a:solidFill>
                <a:latin typeface="Arial Unicode MS" pitchFamily="34" charset="-122"/>
                <a:ea typeface="Arial Unicode MS" pitchFamily="34" charset="-122"/>
                <a:cs typeface="Arial Unicode MS" pitchFamily="34" charset="-122"/>
              </a:rPr>
              <a:t>人本主义学习理论与教学设计</a:t>
            </a:r>
          </a:p>
        </p:txBody>
      </p:sp>
      <p:sp>
        <p:nvSpPr>
          <p:cNvPr id="24" name="TextBox 557">
            <a:extLst>
              <a:ext uri="{FF2B5EF4-FFF2-40B4-BE49-F238E27FC236}">
                <a16:creationId xmlns:a16="http://schemas.microsoft.com/office/drawing/2014/main" id="{68C16E2B-12BB-4AA4-BA78-9F1453B7D649}"/>
              </a:ext>
            </a:extLst>
          </p:cNvPr>
          <p:cNvSpPr txBox="1"/>
          <p:nvPr/>
        </p:nvSpPr>
        <p:spPr>
          <a:xfrm>
            <a:off x="2580494" y="1032290"/>
            <a:ext cx="3983012" cy="3078920"/>
          </a:xfrm>
          <a:prstGeom prst="rect">
            <a:avLst/>
          </a:prstGeom>
          <a:noFill/>
        </p:spPr>
        <p:txBody>
          <a:bodyPr wrap="square" rtlCol="0">
            <a:spAutoFit/>
          </a:bodyPr>
          <a:lstStyle/>
          <a:p>
            <a:pPr>
              <a:lnSpc>
                <a:spcPct val="200000"/>
              </a:lnSpc>
            </a:pPr>
            <a:r>
              <a:rPr lang="en-US" altLang="zh-CN" sz="2000" b="1" dirty="0">
                <a:solidFill>
                  <a:srgbClr val="1C2B38"/>
                </a:solidFill>
              </a:rPr>
              <a:t>1.</a:t>
            </a:r>
            <a:r>
              <a:rPr lang="zh-CN" altLang="en-US" sz="2000" b="1" dirty="0">
                <a:solidFill>
                  <a:srgbClr val="1C2B38"/>
                </a:solidFill>
              </a:rPr>
              <a:t>课程观</a:t>
            </a:r>
            <a:r>
              <a:rPr lang="en-US" altLang="zh-CN" sz="2000" b="1" dirty="0">
                <a:solidFill>
                  <a:srgbClr val="1C2B38"/>
                </a:solidFill>
              </a:rPr>
              <a:t>——</a:t>
            </a:r>
            <a:r>
              <a:rPr lang="zh-CN" altLang="en-US" sz="2000" b="1" dirty="0">
                <a:solidFill>
                  <a:srgbClr val="1C2B38"/>
                </a:solidFill>
              </a:rPr>
              <a:t>促进学生的自我实现</a:t>
            </a:r>
            <a:endParaRPr lang="en-US" altLang="zh-CN" sz="2000" b="1" dirty="0">
              <a:solidFill>
                <a:srgbClr val="1C2B38"/>
              </a:solidFill>
            </a:endParaRPr>
          </a:p>
          <a:p>
            <a:pPr>
              <a:lnSpc>
                <a:spcPct val="200000"/>
              </a:lnSpc>
            </a:pPr>
            <a:r>
              <a:rPr lang="en-US" altLang="zh-CN" sz="2000" b="1" dirty="0">
                <a:solidFill>
                  <a:srgbClr val="1C2B38"/>
                </a:solidFill>
              </a:rPr>
              <a:t>2.</a:t>
            </a:r>
            <a:r>
              <a:rPr lang="zh-CN" altLang="en-US" sz="2000" b="1" dirty="0">
                <a:solidFill>
                  <a:srgbClr val="1C2B38"/>
                </a:solidFill>
              </a:rPr>
              <a:t>教学观</a:t>
            </a:r>
            <a:r>
              <a:rPr lang="en-US" altLang="zh-CN" sz="2000" b="1" dirty="0">
                <a:solidFill>
                  <a:srgbClr val="1C2B38"/>
                </a:solidFill>
              </a:rPr>
              <a:t>——</a:t>
            </a:r>
            <a:r>
              <a:rPr lang="zh-CN" altLang="en-US" sz="2000" b="1" dirty="0">
                <a:solidFill>
                  <a:srgbClr val="1C2B38"/>
                </a:solidFill>
              </a:rPr>
              <a:t>重视学生、尊重学生</a:t>
            </a:r>
            <a:endParaRPr lang="en-US" altLang="zh-CN" sz="2000" b="1" dirty="0">
              <a:solidFill>
                <a:srgbClr val="1C2B38"/>
              </a:solidFill>
            </a:endParaRPr>
          </a:p>
          <a:p>
            <a:pPr>
              <a:lnSpc>
                <a:spcPct val="200000"/>
              </a:lnSpc>
            </a:pPr>
            <a:r>
              <a:rPr lang="en-US" altLang="zh-CN" sz="2000" b="1" dirty="0">
                <a:solidFill>
                  <a:srgbClr val="1C2B38"/>
                </a:solidFill>
              </a:rPr>
              <a:t>3.</a:t>
            </a:r>
            <a:r>
              <a:rPr lang="zh-CN" altLang="en-US" sz="2000" b="1" dirty="0">
                <a:solidFill>
                  <a:srgbClr val="1C2B38"/>
                </a:solidFill>
              </a:rPr>
              <a:t>学习观</a:t>
            </a:r>
            <a:r>
              <a:rPr lang="en-US" altLang="zh-CN" sz="2000" b="1" dirty="0">
                <a:solidFill>
                  <a:srgbClr val="1C2B38"/>
                </a:solidFill>
              </a:rPr>
              <a:t>——</a:t>
            </a:r>
            <a:r>
              <a:rPr lang="zh-CN" altLang="en-US" sz="2000" b="1" dirty="0">
                <a:solidFill>
                  <a:srgbClr val="1C2B38"/>
                </a:solidFill>
              </a:rPr>
              <a:t>有意义的自由学习观</a:t>
            </a:r>
            <a:endParaRPr lang="en-US" altLang="zh-CN" sz="2000" b="1" dirty="0">
              <a:solidFill>
                <a:srgbClr val="1C2B38"/>
              </a:solidFill>
            </a:endParaRPr>
          </a:p>
          <a:p>
            <a:pPr>
              <a:lnSpc>
                <a:spcPct val="200000"/>
              </a:lnSpc>
            </a:pPr>
            <a:r>
              <a:rPr lang="en-US" altLang="zh-CN" sz="2000" b="1" dirty="0">
                <a:solidFill>
                  <a:srgbClr val="1C2B38"/>
                </a:solidFill>
              </a:rPr>
              <a:t>4.</a:t>
            </a:r>
            <a:r>
              <a:rPr lang="zh-CN" altLang="en-US" sz="2000" b="1" dirty="0">
                <a:solidFill>
                  <a:srgbClr val="1C2B38"/>
                </a:solidFill>
              </a:rPr>
              <a:t>师生观</a:t>
            </a:r>
            <a:r>
              <a:rPr lang="en-US" altLang="zh-CN" sz="2000" b="1" dirty="0">
                <a:solidFill>
                  <a:srgbClr val="1C2B38"/>
                </a:solidFill>
              </a:rPr>
              <a:t>——</a:t>
            </a:r>
            <a:r>
              <a:rPr lang="zh-CN" altLang="en-US" sz="2000" b="1" dirty="0">
                <a:solidFill>
                  <a:srgbClr val="1C2B38"/>
                </a:solidFill>
              </a:rPr>
              <a:t>宽松环境中发展自我</a:t>
            </a:r>
            <a:endParaRPr lang="en-US" altLang="zh-CN" sz="2000" b="1" dirty="0">
              <a:solidFill>
                <a:srgbClr val="1C2B38"/>
              </a:solidFill>
            </a:endParaRPr>
          </a:p>
          <a:p>
            <a:pPr>
              <a:lnSpc>
                <a:spcPct val="200000"/>
              </a:lnSpc>
            </a:pPr>
            <a:r>
              <a:rPr lang="en-US" altLang="zh-CN" sz="2000" b="1" dirty="0">
                <a:solidFill>
                  <a:srgbClr val="1C2B38"/>
                </a:solidFill>
              </a:rPr>
              <a:t>5.</a:t>
            </a:r>
            <a:r>
              <a:rPr lang="zh-CN" altLang="en-US" sz="2000" b="1" dirty="0">
                <a:solidFill>
                  <a:srgbClr val="1C2B38"/>
                </a:solidFill>
              </a:rPr>
              <a:t>评价观</a:t>
            </a:r>
            <a:r>
              <a:rPr lang="en-US" altLang="zh-CN" sz="2000" b="1" dirty="0">
                <a:solidFill>
                  <a:srgbClr val="1C2B38"/>
                </a:solidFill>
              </a:rPr>
              <a:t>——</a:t>
            </a:r>
            <a:r>
              <a:rPr lang="zh-CN" altLang="en-US" sz="2000" b="1" dirty="0">
                <a:solidFill>
                  <a:srgbClr val="1C2B38"/>
                </a:solidFill>
              </a:rPr>
              <a:t>在个体内差异性评价</a:t>
            </a:r>
          </a:p>
        </p:txBody>
      </p:sp>
    </p:spTree>
    <p:extLst>
      <p:ext uri="{BB962C8B-B14F-4D97-AF65-F5344CB8AC3E}">
        <p14:creationId xmlns:p14="http://schemas.microsoft.com/office/powerpoint/2010/main" val="312861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C689EE7-C798-4E5C-9338-2BD7BFF69A97}" type="slidenum">
              <a:rPr lang="zh-CN" altLang="en-US" smtClean="0"/>
              <a:pPr/>
              <a:t>3</a:t>
            </a:fld>
            <a:endParaRPr lang="zh-CN" altLang="en-US" dirty="0"/>
          </a:p>
        </p:txBody>
      </p:sp>
      <p:sp>
        <p:nvSpPr>
          <p:cNvPr id="402" name="Freeform 79"/>
          <p:cNvSpPr>
            <a:spLocks/>
          </p:cNvSpPr>
          <p:nvPr/>
        </p:nvSpPr>
        <p:spPr bwMode="auto">
          <a:xfrm>
            <a:off x="3215453" y="2220129"/>
            <a:ext cx="674968" cy="1383784"/>
          </a:xfrm>
          <a:custGeom>
            <a:avLst/>
            <a:gdLst>
              <a:gd name="T0" fmla="*/ 15 w 60"/>
              <a:gd name="T1" fmla="*/ 51 h 123"/>
              <a:gd name="T2" fmla="*/ 0 w 60"/>
              <a:gd name="T3" fmla="*/ 62 h 123"/>
              <a:gd name="T4" fmla="*/ 15 w 60"/>
              <a:gd name="T5" fmla="*/ 73 h 123"/>
              <a:gd name="T6" fmla="*/ 37 w 60"/>
              <a:gd name="T7" fmla="*/ 123 h 123"/>
              <a:gd name="T8" fmla="*/ 59 w 60"/>
              <a:gd name="T9" fmla="*/ 101 h 123"/>
              <a:gd name="T10" fmla="*/ 45 w 60"/>
              <a:gd name="T11" fmla="*/ 62 h 123"/>
              <a:gd name="T12" fmla="*/ 60 w 60"/>
              <a:gd name="T13" fmla="*/ 22 h 123"/>
              <a:gd name="T14" fmla="*/ 39 w 60"/>
              <a:gd name="T15" fmla="*/ 0 h 123"/>
              <a:gd name="T16" fmla="*/ 15 w 60"/>
              <a:gd name="T17" fmla="*/ 5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3">
                <a:moveTo>
                  <a:pt x="15" y="51"/>
                </a:moveTo>
                <a:cubicBezTo>
                  <a:pt x="0" y="62"/>
                  <a:pt x="0" y="62"/>
                  <a:pt x="0" y="62"/>
                </a:cubicBezTo>
                <a:cubicBezTo>
                  <a:pt x="15" y="73"/>
                  <a:pt x="15" y="73"/>
                  <a:pt x="15" y="73"/>
                </a:cubicBezTo>
                <a:cubicBezTo>
                  <a:pt x="17" y="92"/>
                  <a:pt x="25" y="109"/>
                  <a:pt x="37" y="123"/>
                </a:cubicBezTo>
                <a:cubicBezTo>
                  <a:pt x="59" y="101"/>
                  <a:pt x="59" y="101"/>
                  <a:pt x="59" y="101"/>
                </a:cubicBezTo>
                <a:cubicBezTo>
                  <a:pt x="50" y="90"/>
                  <a:pt x="45" y="77"/>
                  <a:pt x="45" y="62"/>
                </a:cubicBezTo>
                <a:cubicBezTo>
                  <a:pt x="45" y="47"/>
                  <a:pt x="51" y="33"/>
                  <a:pt x="60" y="22"/>
                </a:cubicBezTo>
                <a:cubicBezTo>
                  <a:pt x="39" y="0"/>
                  <a:pt x="39" y="0"/>
                  <a:pt x="39" y="0"/>
                </a:cubicBezTo>
                <a:cubicBezTo>
                  <a:pt x="26" y="14"/>
                  <a:pt x="17" y="32"/>
                  <a:pt x="15" y="51"/>
                </a:cubicBez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80"/>
          <p:cNvSpPr>
            <a:spLocks/>
          </p:cNvSpPr>
          <p:nvPr/>
        </p:nvSpPr>
        <p:spPr bwMode="auto">
          <a:xfrm>
            <a:off x="3665432" y="3390870"/>
            <a:ext cx="1419623" cy="674968"/>
          </a:xfrm>
          <a:custGeom>
            <a:avLst/>
            <a:gdLst>
              <a:gd name="T0" fmla="*/ 22 w 126"/>
              <a:gd name="T1" fmla="*/ 0 h 60"/>
              <a:gd name="T2" fmla="*/ 0 w 126"/>
              <a:gd name="T3" fmla="*/ 22 h 60"/>
              <a:gd name="T4" fmla="*/ 54 w 126"/>
              <a:gd name="T5" fmla="*/ 48 h 60"/>
              <a:gd name="T6" fmla="*/ 63 w 126"/>
              <a:gd name="T7" fmla="*/ 60 h 60"/>
              <a:gd name="T8" fmla="*/ 72 w 126"/>
              <a:gd name="T9" fmla="*/ 48 h 60"/>
              <a:gd name="T10" fmla="*/ 126 w 126"/>
              <a:gd name="T11" fmla="*/ 24 h 60"/>
              <a:gd name="T12" fmla="*/ 105 w 126"/>
              <a:gd name="T13" fmla="*/ 2 h 60"/>
              <a:gd name="T14" fmla="*/ 64 w 126"/>
              <a:gd name="T15" fmla="*/ 18 h 60"/>
              <a:gd name="T16" fmla="*/ 22 w 126"/>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60">
                <a:moveTo>
                  <a:pt x="22" y="0"/>
                </a:moveTo>
                <a:cubicBezTo>
                  <a:pt x="0" y="22"/>
                  <a:pt x="0" y="22"/>
                  <a:pt x="0" y="22"/>
                </a:cubicBezTo>
                <a:cubicBezTo>
                  <a:pt x="14" y="36"/>
                  <a:pt x="33" y="46"/>
                  <a:pt x="54" y="48"/>
                </a:cubicBezTo>
                <a:cubicBezTo>
                  <a:pt x="63" y="60"/>
                  <a:pt x="63" y="60"/>
                  <a:pt x="63" y="60"/>
                </a:cubicBezTo>
                <a:cubicBezTo>
                  <a:pt x="72" y="48"/>
                  <a:pt x="72" y="48"/>
                  <a:pt x="72" y="48"/>
                </a:cubicBezTo>
                <a:cubicBezTo>
                  <a:pt x="93" y="47"/>
                  <a:pt x="112" y="38"/>
                  <a:pt x="126" y="24"/>
                </a:cubicBezTo>
                <a:cubicBezTo>
                  <a:pt x="105" y="2"/>
                  <a:pt x="105" y="2"/>
                  <a:pt x="105" y="2"/>
                </a:cubicBezTo>
                <a:cubicBezTo>
                  <a:pt x="94" y="12"/>
                  <a:pt x="80" y="18"/>
                  <a:pt x="64" y="18"/>
                </a:cubicBezTo>
                <a:cubicBezTo>
                  <a:pt x="48" y="18"/>
                  <a:pt x="33" y="11"/>
                  <a:pt x="22" y="0"/>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81"/>
          <p:cNvSpPr>
            <a:spLocks/>
          </p:cNvSpPr>
          <p:nvPr/>
        </p:nvSpPr>
        <p:spPr bwMode="auto">
          <a:xfrm>
            <a:off x="3687333" y="1748249"/>
            <a:ext cx="1385775" cy="684923"/>
          </a:xfrm>
          <a:custGeom>
            <a:avLst/>
            <a:gdLst>
              <a:gd name="T0" fmla="*/ 61 w 123"/>
              <a:gd name="T1" fmla="*/ 0 h 61"/>
              <a:gd name="T2" fmla="*/ 50 w 123"/>
              <a:gd name="T3" fmla="*/ 15 h 61"/>
              <a:gd name="T4" fmla="*/ 0 w 123"/>
              <a:gd name="T5" fmla="*/ 39 h 61"/>
              <a:gd name="T6" fmla="*/ 22 w 123"/>
              <a:gd name="T7" fmla="*/ 61 h 61"/>
              <a:gd name="T8" fmla="*/ 62 w 123"/>
              <a:gd name="T9" fmla="*/ 45 h 61"/>
              <a:gd name="T10" fmla="*/ 101 w 123"/>
              <a:gd name="T11" fmla="*/ 59 h 61"/>
              <a:gd name="T12" fmla="*/ 123 w 123"/>
              <a:gd name="T13" fmla="*/ 37 h 61"/>
              <a:gd name="T14" fmla="*/ 72 w 123"/>
              <a:gd name="T15" fmla="*/ 14 h 61"/>
              <a:gd name="T16" fmla="*/ 61 w 123"/>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61">
                <a:moveTo>
                  <a:pt x="61" y="0"/>
                </a:moveTo>
                <a:cubicBezTo>
                  <a:pt x="50" y="15"/>
                  <a:pt x="50" y="15"/>
                  <a:pt x="50" y="15"/>
                </a:cubicBezTo>
                <a:cubicBezTo>
                  <a:pt x="31" y="17"/>
                  <a:pt x="13" y="26"/>
                  <a:pt x="0" y="39"/>
                </a:cubicBezTo>
                <a:cubicBezTo>
                  <a:pt x="22" y="61"/>
                  <a:pt x="22" y="61"/>
                  <a:pt x="22" y="61"/>
                </a:cubicBezTo>
                <a:cubicBezTo>
                  <a:pt x="32" y="51"/>
                  <a:pt x="47" y="45"/>
                  <a:pt x="62" y="45"/>
                </a:cubicBezTo>
                <a:cubicBezTo>
                  <a:pt x="77" y="45"/>
                  <a:pt x="91" y="50"/>
                  <a:pt x="101" y="59"/>
                </a:cubicBezTo>
                <a:cubicBezTo>
                  <a:pt x="123" y="37"/>
                  <a:pt x="123" y="37"/>
                  <a:pt x="123" y="37"/>
                </a:cubicBezTo>
                <a:cubicBezTo>
                  <a:pt x="109" y="25"/>
                  <a:pt x="91" y="16"/>
                  <a:pt x="72" y="14"/>
                </a:cubicBezTo>
                <a:lnTo>
                  <a:pt x="61" y="0"/>
                </a:ln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82"/>
          <p:cNvSpPr>
            <a:spLocks/>
          </p:cNvSpPr>
          <p:nvPr/>
        </p:nvSpPr>
        <p:spPr bwMode="auto">
          <a:xfrm>
            <a:off x="4870021" y="2198228"/>
            <a:ext cx="676959" cy="1427587"/>
          </a:xfrm>
          <a:custGeom>
            <a:avLst/>
            <a:gdLst>
              <a:gd name="T0" fmla="*/ 48 w 60"/>
              <a:gd name="T1" fmla="*/ 55 h 127"/>
              <a:gd name="T2" fmla="*/ 21 w 60"/>
              <a:gd name="T3" fmla="*/ 0 h 127"/>
              <a:gd name="T4" fmla="*/ 0 w 60"/>
              <a:gd name="T5" fmla="*/ 22 h 127"/>
              <a:gd name="T6" fmla="*/ 17 w 60"/>
              <a:gd name="T7" fmla="*/ 64 h 127"/>
              <a:gd name="T8" fmla="*/ 1 w 60"/>
              <a:gd name="T9" fmla="*/ 105 h 127"/>
              <a:gd name="T10" fmla="*/ 23 w 60"/>
              <a:gd name="T11" fmla="*/ 127 h 127"/>
              <a:gd name="T12" fmla="*/ 47 w 60"/>
              <a:gd name="T13" fmla="*/ 74 h 127"/>
              <a:gd name="T14" fmla="*/ 60 w 60"/>
              <a:gd name="T15" fmla="*/ 64 h 127"/>
              <a:gd name="T16" fmla="*/ 48 w 60"/>
              <a:gd name="T17" fmla="*/ 5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7">
                <a:moveTo>
                  <a:pt x="48" y="55"/>
                </a:moveTo>
                <a:cubicBezTo>
                  <a:pt x="45" y="34"/>
                  <a:pt x="36" y="14"/>
                  <a:pt x="21" y="0"/>
                </a:cubicBezTo>
                <a:cubicBezTo>
                  <a:pt x="0" y="22"/>
                  <a:pt x="0" y="22"/>
                  <a:pt x="0" y="22"/>
                </a:cubicBezTo>
                <a:cubicBezTo>
                  <a:pt x="10" y="33"/>
                  <a:pt x="17" y="48"/>
                  <a:pt x="17" y="64"/>
                </a:cubicBezTo>
                <a:cubicBezTo>
                  <a:pt x="17" y="80"/>
                  <a:pt x="11" y="94"/>
                  <a:pt x="1" y="105"/>
                </a:cubicBezTo>
                <a:cubicBezTo>
                  <a:pt x="23" y="127"/>
                  <a:pt x="23" y="127"/>
                  <a:pt x="23" y="127"/>
                </a:cubicBezTo>
                <a:cubicBezTo>
                  <a:pt x="36" y="113"/>
                  <a:pt x="45" y="94"/>
                  <a:pt x="47" y="74"/>
                </a:cubicBezTo>
                <a:cubicBezTo>
                  <a:pt x="60" y="64"/>
                  <a:pt x="60" y="64"/>
                  <a:pt x="60" y="64"/>
                </a:cubicBezTo>
                <a:lnTo>
                  <a:pt x="48" y="5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83"/>
          <p:cNvSpPr>
            <a:spLocks/>
          </p:cNvSpPr>
          <p:nvPr/>
        </p:nvSpPr>
        <p:spPr bwMode="auto">
          <a:xfrm>
            <a:off x="2741582" y="2827401"/>
            <a:ext cx="260828" cy="236936"/>
          </a:xfrm>
          <a:custGeom>
            <a:avLst/>
            <a:gdLst>
              <a:gd name="T0" fmla="*/ 68 w 131"/>
              <a:gd name="T1" fmla="*/ 0 h 119"/>
              <a:gd name="T2" fmla="*/ 34 w 131"/>
              <a:gd name="T3" fmla="*/ 23 h 119"/>
              <a:gd name="T4" fmla="*/ 0 w 131"/>
              <a:gd name="T5" fmla="*/ 51 h 119"/>
              <a:gd name="T6" fmla="*/ 0 w 131"/>
              <a:gd name="T7" fmla="*/ 119 h 119"/>
              <a:gd name="T8" fmla="*/ 46 w 131"/>
              <a:gd name="T9" fmla="*/ 119 h 119"/>
              <a:gd name="T10" fmla="*/ 46 w 131"/>
              <a:gd name="T11" fmla="*/ 57 h 119"/>
              <a:gd name="T12" fmla="*/ 85 w 131"/>
              <a:gd name="T13" fmla="*/ 57 h 119"/>
              <a:gd name="T14" fmla="*/ 85 w 131"/>
              <a:gd name="T15" fmla="*/ 119 h 119"/>
              <a:gd name="T16" fmla="*/ 131 w 131"/>
              <a:gd name="T17" fmla="*/ 119 h 119"/>
              <a:gd name="T18" fmla="*/ 131 w 131"/>
              <a:gd name="T19" fmla="*/ 51 h 119"/>
              <a:gd name="T20" fmla="*/ 97 w 131"/>
              <a:gd name="T21" fmla="*/ 23 h 119"/>
              <a:gd name="T22" fmla="*/ 68 w 131"/>
              <a:gd name="T23"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19">
                <a:moveTo>
                  <a:pt x="68" y="0"/>
                </a:moveTo>
                <a:lnTo>
                  <a:pt x="34" y="23"/>
                </a:lnTo>
                <a:lnTo>
                  <a:pt x="0" y="51"/>
                </a:lnTo>
                <a:lnTo>
                  <a:pt x="0" y="119"/>
                </a:lnTo>
                <a:lnTo>
                  <a:pt x="46" y="119"/>
                </a:lnTo>
                <a:lnTo>
                  <a:pt x="46" y="57"/>
                </a:lnTo>
                <a:lnTo>
                  <a:pt x="85" y="57"/>
                </a:lnTo>
                <a:lnTo>
                  <a:pt x="85" y="119"/>
                </a:lnTo>
                <a:lnTo>
                  <a:pt x="131" y="119"/>
                </a:lnTo>
                <a:lnTo>
                  <a:pt x="131" y="51"/>
                </a:lnTo>
                <a:lnTo>
                  <a:pt x="97" y="23"/>
                </a:lnTo>
                <a:lnTo>
                  <a:pt x="68" y="0"/>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84"/>
          <p:cNvSpPr>
            <a:spLocks/>
          </p:cNvSpPr>
          <p:nvPr/>
        </p:nvSpPr>
        <p:spPr bwMode="auto">
          <a:xfrm>
            <a:off x="2707734" y="2771652"/>
            <a:ext cx="338479" cy="157293"/>
          </a:xfrm>
          <a:custGeom>
            <a:avLst/>
            <a:gdLst>
              <a:gd name="T0" fmla="*/ 136 w 170"/>
              <a:gd name="T1" fmla="*/ 39 h 79"/>
              <a:gd name="T2" fmla="*/ 136 w 170"/>
              <a:gd name="T3" fmla="*/ 5 h 79"/>
              <a:gd name="T4" fmla="*/ 114 w 170"/>
              <a:gd name="T5" fmla="*/ 5 h 79"/>
              <a:gd name="T6" fmla="*/ 114 w 170"/>
              <a:gd name="T7" fmla="*/ 22 h 79"/>
              <a:gd name="T8" fmla="*/ 97 w 170"/>
              <a:gd name="T9" fmla="*/ 5 h 79"/>
              <a:gd name="T10" fmla="*/ 85 w 170"/>
              <a:gd name="T11" fmla="*/ 0 h 79"/>
              <a:gd name="T12" fmla="*/ 74 w 170"/>
              <a:gd name="T13" fmla="*/ 5 h 79"/>
              <a:gd name="T14" fmla="*/ 0 w 170"/>
              <a:gd name="T15" fmla="*/ 68 h 79"/>
              <a:gd name="T16" fmla="*/ 6 w 170"/>
              <a:gd name="T17" fmla="*/ 79 h 79"/>
              <a:gd name="T18" fmla="*/ 85 w 170"/>
              <a:gd name="T19" fmla="*/ 17 h 79"/>
              <a:gd name="T20" fmla="*/ 164 w 170"/>
              <a:gd name="T21" fmla="*/ 79 h 79"/>
              <a:gd name="T22" fmla="*/ 170 w 170"/>
              <a:gd name="T23" fmla="*/ 68 h 79"/>
              <a:gd name="T24" fmla="*/ 136 w 170"/>
              <a:gd name="T25" fmla="*/ 3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9">
                <a:moveTo>
                  <a:pt x="136" y="39"/>
                </a:moveTo>
                <a:lnTo>
                  <a:pt x="136" y="5"/>
                </a:lnTo>
                <a:lnTo>
                  <a:pt x="114" y="5"/>
                </a:lnTo>
                <a:lnTo>
                  <a:pt x="114" y="22"/>
                </a:lnTo>
                <a:lnTo>
                  <a:pt x="97" y="5"/>
                </a:lnTo>
                <a:lnTo>
                  <a:pt x="85" y="0"/>
                </a:lnTo>
                <a:lnTo>
                  <a:pt x="74" y="5"/>
                </a:lnTo>
                <a:lnTo>
                  <a:pt x="0" y="68"/>
                </a:lnTo>
                <a:lnTo>
                  <a:pt x="6" y="79"/>
                </a:lnTo>
                <a:lnTo>
                  <a:pt x="85" y="17"/>
                </a:lnTo>
                <a:lnTo>
                  <a:pt x="164" y="79"/>
                </a:lnTo>
                <a:lnTo>
                  <a:pt x="170" y="68"/>
                </a:lnTo>
                <a:lnTo>
                  <a:pt x="136" y="39"/>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85"/>
          <p:cNvSpPr>
            <a:spLocks/>
          </p:cNvSpPr>
          <p:nvPr/>
        </p:nvSpPr>
        <p:spPr bwMode="auto">
          <a:xfrm>
            <a:off x="5636577" y="2771652"/>
            <a:ext cx="203088" cy="416131"/>
          </a:xfrm>
          <a:custGeom>
            <a:avLst/>
            <a:gdLst>
              <a:gd name="T0" fmla="*/ 14 w 18"/>
              <a:gd name="T1" fmla="*/ 0 h 37"/>
              <a:gd name="T2" fmla="*/ 5 w 18"/>
              <a:gd name="T3" fmla="*/ 0 h 37"/>
              <a:gd name="T4" fmla="*/ 0 w 18"/>
              <a:gd name="T5" fmla="*/ 3 h 37"/>
              <a:gd name="T6" fmla="*/ 0 w 18"/>
              <a:gd name="T7" fmla="*/ 3 h 37"/>
              <a:gd name="T8" fmla="*/ 0 w 18"/>
              <a:gd name="T9" fmla="*/ 4 h 37"/>
              <a:gd name="T10" fmla="*/ 0 w 18"/>
              <a:gd name="T11" fmla="*/ 17 h 37"/>
              <a:gd name="T12" fmla="*/ 2 w 18"/>
              <a:gd name="T13" fmla="*/ 18 h 37"/>
              <a:gd name="T14" fmla="*/ 3 w 18"/>
              <a:gd name="T15" fmla="*/ 17 h 37"/>
              <a:gd name="T16" fmla="*/ 3 w 18"/>
              <a:gd name="T17" fmla="*/ 6 h 37"/>
              <a:gd name="T18" fmla="*/ 4 w 18"/>
              <a:gd name="T19" fmla="*/ 6 h 37"/>
              <a:gd name="T20" fmla="*/ 4 w 18"/>
              <a:gd name="T21" fmla="*/ 16 h 37"/>
              <a:gd name="T22" fmla="*/ 4 w 18"/>
              <a:gd name="T23" fmla="*/ 17 h 37"/>
              <a:gd name="T24" fmla="*/ 4 w 18"/>
              <a:gd name="T25" fmla="*/ 35 h 37"/>
              <a:gd name="T26" fmla="*/ 6 w 18"/>
              <a:gd name="T27" fmla="*/ 37 h 37"/>
              <a:gd name="T28" fmla="*/ 9 w 18"/>
              <a:gd name="T29" fmla="*/ 35 h 37"/>
              <a:gd name="T30" fmla="*/ 9 w 18"/>
              <a:gd name="T31" fmla="*/ 19 h 37"/>
              <a:gd name="T32" fmla="*/ 10 w 18"/>
              <a:gd name="T33" fmla="*/ 19 h 37"/>
              <a:gd name="T34" fmla="*/ 10 w 18"/>
              <a:gd name="T35" fmla="*/ 35 h 37"/>
              <a:gd name="T36" fmla="*/ 12 w 18"/>
              <a:gd name="T37" fmla="*/ 37 h 37"/>
              <a:gd name="T38" fmla="*/ 14 w 18"/>
              <a:gd name="T39" fmla="*/ 35 h 37"/>
              <a:gd name="T40" fmla="*/ 14 w 18"/>
              <a:gd name="T41" fmla="*/ 16 h 37"/>
              <a:gd name="T42" fmla="*/ 14 w 18"/>
              <a:gd name="T43" fmla="*/ 16 h 37"/>
              <a:gd name="T44" fmla="*/ 14 w 18"/>
              <a:gd name="T45" fmla="*/ 6 h 37"/>
              <a:gd name="T46" fmla="*/ 15 w 18"/>
              <a:gd name="T47" fmla="*/ 6 h 37"/>
              <a:gd name="T48" fmla="*/ 15 w 18"/>
              <a:gd name="T49" fmla="*/ 17 h 37"/>
              <a:gd name="T50" fmla="*/ 17 w 18"/>
              <a:gd name="T51" fmla="*/ 18 h 37"/>
              <a:gd name="T52" fmla="*/ 18 w 18"/>
              <a:gd name="T53" fmla="*/ 17 h 37"/>
              <a:gd name="T54" fmla="*/ 18 w 18"/>
              <a:gd name="T55" fmla="*/ 4 h 37"/>
              <a:gd name="T56" fmla="*/ 18 w 18"/>
              <a:gd name="T57" fmla="*/ 3 h 37"/>
              <a:gd name="T58" fmla="*/ 18 w 18"/>
              <a:gd name="T59" fmla="*/ 3 h 37"/>
              <a:gd name="T60" fmla="*/ 14 w 18"/>
              <a:gd name="T6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37">
                <a:moveTo>
                  <a:pt x="14" y="0"/>
                </a:moveTo>
                <a:cubicBezTo>
                  <a:pt x="5" y="0"/>
                  <a:pt x="5" y="0"/>
                  <a:pt x="5" y="0"/>
                </a:cubicBezTo>
                <a:cubicBezTo>
                  <a:pt x="1" y="0"/>
                  <a:pt x="0" y="2"/>
                  <a:pt x="0" y="3"/>
                </a:cubicBezTo>
                <a:cubicBezTo>
                  <a:pt x="0" y="3"/>
                  <a:pt x="0" y="3"/>
                  <a:pt x="0" y="3"/>
                </a:cubicBezTo>
                <a:cubicBezTo>
                  <a:pt x="0" y="4"/>
                  <a:pt x="0" y="4"/>
                  <a:pt x="0" y="4"/>
                </a:cubicBezTo>
                <a:cubicBezTo>
                  <a:pt x="0" y="17"/>
                  <a:pt x="0" y="17"/>
                  <a:pt x="0" y="17"/>
                </a:cubicBezTo>
                <a:cubicBezTo>
                  <a:pt x="0" y="17"/>
                  <a:pt x="1" y="18"/>
                  <a:pt x="2" y="18"/>
                </a:cubicBezTo>
                <a:cubicBezTo>
                  <a:pt x="2" y="18"/>
                  <a:pt x="3" y="17"/>
                  <a:pt x="3" y="17"/>
                </a:cubicBezTo>
                <a:cubicBezTo>
                  <a:pt x="3" y="6"/>
                  <a:pt x="3" y="6"/>
                  <a:pt x="3" y="6"/>
                </a:cubicBezTo>
                <a:cubicBezTo>
                  <a:pt x="4" y="6"/>
                  <a:pt x="4" y="6"/>
                  <a:pt x="4" y="6"/>
                </a:cubicBezTo>
                <a:cubicBezTo>
                  <a:pt x="4" y="16"/>
                  <a:pt x="4" y="16"/>
                  <a:pt x="4" y="16"/>
                </a:cubicBezTo>
                <a:cubicBezTo>
                  <a:pt x="4" y="16"/>
                  <a:pt x="4" y="16"/>
                  <a:pt x="4" y="17"/>
                </a:cubicBezTo>
                <a:cubicBezTo>
                  <a:pt x="4" y="35"/>
                  <a:pt x="4" y="35"/>
                  <a:pt x="4" y="35"/>
                </a:cubicBezTo>
                <a:cubicBezTo>
                  <a:pt x="4" y="36"/>
                  <a:pt x="5" y="37"/>
                  <a:pt x="6" y="37"/>
                </a:cubicBezTo>
                <a:cubicBezTo>
                  <a:pt x="8" y="37"/>
                  <a:pt x="9" y="36"/>
                  <a:pt x="9" y="35"/>
                </a:cubicBezTo>
                <a:cubicBezTo>
                  <a:pt x="9" y="19"/>
                  <a:pt x="9" y="19"/>
                  <a:pt x="9" y="19"/>
                </a:cubicBezTo>
                <a:cubicBezTo>
                  <a:pt x="10" y="19"/>
                  <a:pt x="10" y="19"/>
                  <a:pt x="10" y="19"/>
                </a:cubicBezTo>
                <a:cubicBezTo>
                  <a:pt x="10" y="35"/>
                  <a:pt x="10" y="35"/>
                  <a:pt x="10" y="35"/>
                </a:cubicBezTo>
                <a:cubicBezTo>
                  <a:pt x="10" y="36"/>
                  <a:pt x="11" y="37"/>
                  <a:pt x="12" y="37"/>
                </a:cubicBezTo>
                <a:cubicBezTo>
                  <a:pt x="13" y="37"/>
                  <a:pt x="14" y="36"/>
                  <a:pt x="14" y="35"/>
                </a:cubicBezTo>
                <a:cubicBezTo>
                  <a:pt x="14" y="16"/>
                  <a:pt x="14" y="16"/>
                  <a:pt x="14" y="16"/>
                </a:cubicBezTo>
                <a:cubicBezTo>
                  <a:pt x="14" y="16"/>
                  <a:pt x="14" y="16"/>
                  <a:pt x="14" y="16"/>
                </a:cubicBezTo>
                <a:cubicBezTo>
                  <a:pt x="14" y="6"/>
                  <a:pt x="14" y="6"/>
                  <a:pt x="14" y="6"/>
                </a:cubicBezTo>
                <a:cubicBezTo>
                  <a:pt x="15" y="6"/>
                  <a:pt x="15" y="6"/>
                  <a:pt x="15" y="6"/>
                </a:cubicBezTo>
                <a:cubicBezTo>
                  <a:pt x="15" y="17"/>
                  <a:pt x="15" y="17"/>
                  <a:pt x="15" y="17"/>
                </a:cubicBezTo>
                <a:cubicBezTo>
                  <a:pt x="15" y="17"/>
                  <a:pt x="16" y="18"/>
                  <a:pt x="17" y="18"/>
                </a:cubicBezTo>
                <a:cubicBezTo>
                  <a:pt x="18" y="18"/>
                  <a:pt x="18" y="17"/>
                  <a:pt x="18" y="17"/>
                </a:cubicBezTo>
                <a:cubicBezTo>
                  <a:pt x="18" y="4"/>
                  <a:pt x="18" y="4"/>
                  <a:pt x="18" y="4"/>
                </a:cubicBezTo>
                <a:cubicBezTo>
                  <a:pt x="18" y="3"/>
                  <a:pt x="18" y="3"/>
                  <a:pt x="18" y="3"/>
                </a:cubicBezTo>
                <a:cubicBezTo>
                  <a:pt x="18" y="3"/>
                  <a:pt x="18" y="3"/>
                  <a:pt x="18" y="3"/>
                </a:cubicBezTo>
                <a:cubicBezTo>
                  <a:pt x="18" y="2"/>
                  <a:pt x="17" y="0"/>
                  <a:pt x="14" y="0"/>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Oval 86"/>
          <p:cNvSpPr>
            <a:spLocks noChangeArrowheads="1"/>
          </p:cNvSpPr>
          <p:nvPr/>
        </p:nvSpPr>
        <p:spPr bwMode="auto">
          <a:xfrm>
            <a:off x="5692327" y="2682054"/>
            <a:ext cx="89598" cy="77651"/>
          </a:xfrm>
          <a:prstGeom prst="ellipse">
            <a:avLst/>
          </a:pr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87"/>
          <p:cNvSpPr>
            <a:spLocks/>
          </p:cNvSpPr>
          <p:nvPr/>
        </p:nvSpPr>
        <p:spPr bwMode="auto">
          <a:xfrm>
            <a:off x="4173151" y="4131543"/>
            <a:ext cx="416131" cy="394229"/>
          </a:xfrm>
          <a:custGeom>
            <a:avLst/>
            <a:gdLst>
              <a:gd name="T0" fmla="*/ 0 w 37"/>
              <a:gd name="T1" fmla="*/ 34 h 35"/>
              <a:gd name="T2" fmla="*/ 2 w 37"/>
              <a:gd name="T3" fmla="*/ 35 h 35"/>
              <a:gd name="T4" fmla="*/ 6 w 37"/>
              <a:gd name="T5" fmla="*/ 27 h 35"/>
              <a:gd name="T6" fmla="*/ 23 w 37"/>
              <a:gd name="T7" fmla="*/ 24 h 35"/>
              <a:gd name="T8" fmla="*/ 37 w 37"/>
              <a:gd name="T9" fmla="*/ 0 h 35"/>
              <a:gd name="T10" fmla="*/ 4 w 37"/>
              <a:gd name="T11" fmla="*/ 26 h 35"/>
              <a:gd name="T12" fmla="*/ 20 w 37"/>
              <a:gd name="T13" fmla="*/ 11 h 35"/>
              <a:gd name="T14" fmla="*/ 0 w 37"/>
              <a:gd name="T15" fmla="*/ 34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5">
                <a:moveTo>
                  <a:pt x="0" y="34"/>
                </a:moveTo>
                <a:cubicBezTo>
                  <a:pt x="0" y="34"/>
                  <a:pt x="0" y="35"/>
                  <a:pt x="2" y="35"/>
                </a:cubicBezTo>
                <a:cubicBezTo>
                  <a:pt x="2" y="33"/>
                  <a:pt x="6" y="27"/>
                  <a:pt x="6" y="27"/>
                </a:cubicBezTo>
                <a:cubicBezTo>
                  <a:pt x="6" y="27"/>
                  <a:pt x="15" y="33"/>
                  <a:pt x="23" y="24"/>
                </a:cubicBezTo>
                <a:cubicBezTo>
                  <a:pt x="32" y="14"/>
                  <a:pt x="26" y="7"/>
                  <a:pt x="37" y="0"/>
                </a:cubicBezTo>
                <a:cubicBezTo>
                  <a:pt x="9" y="6"/>
                  <a:pt x="4" y="15"/>
                  <a:pt x="4" y="26"/>
                </a:cubicBezTo>
                <a:cubicBezTo>
                  <a:pt x="7" y="21"/>
                  <a:pt x="14" y="13"/>
                  <a:pt x="20" y="11"/>
                </a:cubicBezTo>
                <a:cubicBezTo>
                  <a:pt x="9" y="18"/>
                  <a:pt x="3" y="29"/>
                  <a:pt x="0" y="34"/>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88"/>
          <p:cNvSpPr>
            <a:spLocks/>
          </p:cNvSpPr>
          <p:nvPr/>
        </p:nvSpPr>
        <p:spPr bwMode="auto">
          <a:xfrm>
            <a:off x="4206999" y="1387868"/>
            <a:ext cx="336488" cy="302640"/>
          </a:xfrm>
          <a:custGeom>
            <a:avLst/>
            <a:gdLst>
              <a:gd name="T0" fmla="*/ 15 w 30"/>
              <a:gd name="T1" fmla="*/ 6 h 27"/>
              <a:gd name="T2" fmla="*/ 8 w 30"/>
              <a:gd name="T3" fmla="*/ 0 h 27"/>
              <a:gd name="T4" fmla="*/ 1 w 30"/>
              <a:gd name="T5" fmla="*/ 9 h 27"/>
              <a:gd name="T6" fmla="*/ 15 w 30"/>
              <a:gd name="T7" fmla="*/ 27 h 27"/>
              <a:gd name="T8" fmla="*/ 30 w 30"/>
              <a:gd name="T9" fmla="*/ 9 h 27"/>
              <a:gd name="T10" fmla="*/ 23 w 30"/>
              <a:gd name="T11" fmla="*/ 0 h 27"/>
              <a:gd name="T12" fmla="*/ 15 w 30"/>
              <a:gd name="T13" fmla="*/ 6 h 27"/>
            </a:gdLst>
            <a:ahLst/>
            <a:cxnLst>
              <a:cxn ang="0">
                <a:pos x="T0" y="T1"/>
              </a:cxn>
              <a:cxn ang="0">
                <a:pos x="T2" y="T3"/>
              </a:cxn>
              <a:cxn ang="0">
                <a:pos x="T4" y="T5"/>
              </a:cxn>
              <a:cxn ang="0">
                <a:pos x="T6" y="T7"/>
              </a:cxn>
              <a:cxn ang="0">
                <a:pos x="T8" y="T9"/>
              </a:cxn>
              <a:cxn ang="0">
                <a:pos x="T10" y="T11"/>
              </a:cxn>
              <a:cxn ang="0">
                <a:pos x="T12" y="T13"/>
              </a:cxn>
            </a:cxnLst>
            <a:rect l="0" t="0" r="r" b="b"/>
            <a:pathLst>
              <a:path w="30" h="27">
                <a:moveTo>
                  <a:pt x="15" y="6"/>
                </a:moveTo>
                <a:cubicBezTo>
                  <a:pt x="14" y="2"/>
                  <a:pt x="11" y="0"/>
                  <a:pt x="8" y="0"/>
                </a:cubicBezTo>
                <a:cubicBezTo>
                  <a:pt x="2" y="0"/>
                  <a:pt x="0" y="4"/>
                  <a:pt x="1" y="9"/>
                </a:cubicBezTo>
                <a:cubicBezTo>
                  <a:pt x="1" y="15"/>
                  <a:pt x="9" y="19"/>
                  <a:pt x="15" y="27"/>
                </a:cubicBezTo>
                <a:cubicBezTo>
                  <a:pt x="21" y="19"/>
                  <a:pt x="29" y="15"/>
                  <a:pt x="30" y="9"/>
                </a:cubicBezTo>
                <a:cubicBezTo>
                  <a:pt x="30" y="4"/>
                  <a:pt x="28" y="1"/>
                  <a:pt x="23" y="0"/>
                </a:cubicBezTo>
                <a:cubicBezTo>
                  <a:pt x="19" y="0"/>
                  <a:pt x="17" y="2"/>
                  <a:pt x="15" y="6"/>
                </a:cubicBez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TextBox 553"/>
          <p:cNvSpPr txBox="1"/>
          <p:nvPr/>
        </p:nvSpPr>
        <p:spPr>
          <a:xfrm>
            <a:off x="744653" y="3391296"/>
            <a:ext cx="1737976" cy="400110"/>
          </a:xfrm>
          <a:prstGeom prst="rect">
            <a:avLst/>
          </a:prstGeom>
          <a:noFill/>
        </p:spPr>
        <p:txBody>
          <a:bodyPr wrap="none" rtlCol="0">
            <a:spAutoFit/>
          </a:bodyPr>
          <a:lstStyle/>
          <a:p>
            <a:pPr algn="ctr"/>
            <a:r>
              <a:rPr lang="zh-CN" altLang="en-US" sz="2000" b="1" dirty="0">
                <a:solidFill>
                  <a:srgbClr val="1C2B38"/>
                </a:solidFill>
              </a:rPr>
              <a:t>学习进阶理论</a:t>
            </a:r>
          </a:p>
        </p:txBody>
      </p:sp>
      <p:sp>
        <p:nvSpPr>
          <p:cNvPr id="556" name="TextBox 555"/>
          <p:cNvSpPr txBox="1"/>
          <p:nvPr/>
        </p:nvSpPr>
        <p:spPr>
          <a:xfrm>
            <a:off x="6052708" y="3390870"/>
            <a:ext cx="1737976" cy="400110"/>
          </a:xfrm>
          <a:prstGeom prst="rect">
            <a:avLst/>
          </a:prstGeom>
          <a:noFill/>
        </p:spPr>
        <p:txBody>
          <a:bodyPr wrap="none" rtlCol="0">
            <a:spAutoFit/>
          </a:bodyPr>
          <a:lstStyle/>
          <a:p>
            <a:pPr algn="ctr"/>
            <a:r>
              <a:rPr lang="zh-CN" altLang="en-US" sz="2000" b="1" dirty="0">
                <a:solidFill>
                  <a:srgbClr val="1C2B38"/>
                </a:solidFill>
              </a:rPr>
              <a:t>掌握学习理论</a:t>
            </a:r>
          </a:p>
        </p:txBody>
      </p:sp>
      <p:sp>
        <p:nvSpPr>
          <p:cNvPr id="557" name="矩形 556"/>
          <p:cNvSpPr/>
          <p:nvPr/>
        </p:nvSpPr>
        <p:spPr>
          <a:xfrm>
            <a:off x="744653" y="1482829"/>
            <a:ext cx="2623126" cy="170495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zh-CN" altLang="en-US" sz="1200" dirty="0">
                <a:solidFill>
                  <a:srgbClr val="1C2B38"/>
                </a:solidFill>
              </a:rPr>
              <a:t>关键就在于“设计”；</a:t>
            </a:r>
            <a:endParaRPr lang="en-US" altLang="zh-CN" sz="1200" dirty="0">
              <a:solidFill>
                <a:srgbClr val="1C2B38"/>
              </a:solidFill>
            </a:endParaRPr>
          </a:p>
          <a:p>
            <a:pPr marL="285750" indent="-285750" algn="just">
              <a:lnSpc>
                <a:spcPct val="150000"/>
              </a:lnSpc>
              <a:buFont typeface="Arial" panose="020B0604020202020204" pitchFamily="34" charset="0"/>
              <a:buChar char="•"/>
            </a:pPr>
            <a:r>
              <a:rPr lang="zh-CN" altLang="en-US" sz="1200" dirty="0">
                <a:solidFill>
                  <a:srgbClr val="1C2B38"/>
                </a:solidFill>
              </a:rPr>
              <a:t>教学设计过程中需要充分考虑到学生自由发展的需求；</a:t>
            </a:r>
            <a:endParaRPr lang="en-US" altLang="zh-CN" sz="1200" dirty="0">
              <a:solidFill>
                <a:srgbClr val="1C2B38"/>
              </a:solidFill>
            </a:endParaRPr>
          </a:p>
          <a:p>
            <a:pPr marL="285750" indent="-285750" algn="just">
              <a:lnSpc>
                <a:spcPct val="150000"/>
              </a:lnSpc>
              <a:buFont typeface="Arial" panose="020B0604020202020204" pitchFamily="34" charset="0"/>
              <a:buChar char="•"/>
            </a:pPr>
            <a:r>
              <a:rPr lang="zh-CN" altLang="en-US" sz="1200" dirty="0">
                <a:solidFill>
                  <a:srgbClr val="1C2B38"/>
                </a:solidFill>
              </a:rPr>
              <a:t>在教学目标上倾向于培养学生解决问题的能力。</a:t>
            </a:r>
            <a:endParaRPr lang="en-US" altLang="zh-CN" sz="1200" dirty="0">
              <a:solidFill>
                <a:srgbClr val="1C2B38"/>
              </a:solidFill>
            </a:endParaRPr>
          </a:p>
          <a:p>
            <a:pPr algn="just">
              <a:lnSpc>
                <a:spcPct val="150000"/>
              </a:lnSpc>
            </a:pPr>
            <a:endParaRPr lang="zh-CN" altLang="en-US" sz="1100" dirty="0">
              <a:solidFill>
                <a:srgbClr val="1C2B38"/>
              </a:solidFill>
            </a:endParaRPr>
          </a:p>
        </p:txBody>
      </p:sp>
      <p:sp>
        <p:nvSpPr>
          <p:cNvPr id="558" name="TextBox 557"/>
          <p:cNvSpPr txBox="1"/>
          <p:nvPr/>
        </p:nvSpPr>
        <p:spPr>
          <a:xfrm>
            <a:off x="724824" y="1135022"/>
            <a:ext cx="2153155" cy="400110"/>
          </a:xfrm>
          <a:prstGeom prst="rect">
            <a:avLst/>
          </a:prstGeom>
          <a:noFill/>
        </p:spPr>
        <p:txBody>
          <a:bodyPr wrap="none" rtlCol="0">
            <a:spAutoFit/>
          </a:bodyPr>
          <a:lstStyle/>
          <a:p>
            <a:pPr algn="ctr"/>
            <a:r>
              <a:rPr lang="en-US" altLang="zh-CN" sz="2000" b="1" dirty="0">
                <a:solidFill>
                  <a:srgbClr val="1C2B38"/>
                </a:solidFill>
              </a:rPr>
              <a:t>DBL</a:t>
            </a:r>
            <a:r>
              <a:rPr lang="zh-CN" altLang="en-US" sz="2000" b="1" dirty="0">
                <a:solidFill>
                  <a:srgbClr val="1C2B38"/>
                </a:solidFill>
              </a:rPr>
              <a:t>设计学习理论</a:t>
            </a:r>
          </a:p>
        </p:txBody>
      </p:sp>
      <p:sp>
        <p:nvSpPr>
          <p:cNvPr id="560" name="TextBox 559"/>
          <p:cNvSpPr txBox="1"/>
          <p:nvPr/>
        </p:nvSpPr>
        <p:spPr>
          <a:xfrm>
            <a:off x="6052708" y="1133575"/>
            <a:ext cx="1737976" cy="400110"/>
          </a:xfrm>
          <a:prstGeom prst="rect">
            <a:avLst/>
          </a:prstGeom>
          <a:noFill/>
        </p:spPr>
        <p:txBody>
          <a:bodyPr wrap="none" rtlCol="0">
            <a:spAutoFit/>
          </a:bodyPr>
          <a:lstStyle/>
          <a:p>
            <a:pPr algn="ctr"/>
            <a:r>
              <a:rPr lang="zh-CN" altLang="en-US" sz="2000" b="1" dirty="0">
                <a:solidFill>
                  <a:srgbClr val="1C2B38"/>
                </a:solidFill>
              </a:rPr>
              <a:t>认知负荷理论</a:t>
            </a:r>
          </a:p>
        </p:txBody>
      </p:sp>
      <p:sp>
        <p:nvSpPr>
          <p:cNvPr id="21" name="矩形 20"/>
          <p:cNvSpPr/>
          <p:nvPr/>
        </p:nvSpPr>
        <p:spPr>
          <a:xfrm>
            <a:off x="283464" y="286512"/>
            <a:ext cx="155448" cy="457200"/>
          </a:xfrm>
          <a:prstGeom prst="rect">
            <a:avLst/>
          </a:prstGeom>
          <a:solidFill>
            <a:srgbClr val="FFC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502920" y="286512"/>
            <a:ext cx="0" cy="457200"/>
          </a:xfrm>
          <a:prstGeom prst="line">
            <a:avLst/>
          </a:prstGeom>
          <a:ln w="38100">
            <a:solidFill>
              <a:srgbClr val="FFC543"/>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2920" y="315057"/>
            <a:ext cx="1741182" cy="400110"/>
          </a:xfrm>
          <a:prstGeom prst="rect">
            <a:avLst/>
          </a:prstGeom>
        </p:spPr>
        <p:txBody>
          <a:bodyPr wrap="none">
            <a:spAutoFit/>
          </a:bodyPr>
          <a:lstStyle/>
          <a:p>
            <a:pPr algn="ctr"/>
            <a:r>
              <a:rPr lang="zh-CN" altLang="en-US" sz="2000" b="1" dirty="0">
                <a:solidFill>
                  <a:srgbClr val="FFC543"/>
                </a:solidFill>
                <a:latin typeface="Arial Unicode MS" pitchFamily="34" charset="-122"/>
                <a:ea typeface="Arial Unicode MS" pitchFamily="34" charset="-122"/>
                <a:cs typeface="Arial Unicode MS" pitchFamily="34" charset="-122"/>
              </a:rPr>
              <a:t>其他学习理论</a:t>
            </a:r>
          </a:p>
        </p:txBody>
      </p:sp>
      <p:sp>
        <p:nvSpPr>
          <p:cNvPr id="25" name="矩形 24">
            <a:extLst>
              <a:ext uri="{FF2B5EF4-FFF2-40B4-BE49-F238E27FC236}">
                <a16:creationId xmlns:a16="http://schemas.microsoft.com/office/drawing/2014/main" id="{96C328ED-452D-9342-B9DB-2132DC29F9C9}"/>
              </a:ext>
            </a:extLst>
          </p:cNvPr>
          <p:cNvSpPr/>
          <p:nvPr/>
        </p:nvSpPr>
        <p:spPr>
          <a:xfrm>
            <a:off x="723860" y="3736482"/>
            <a:ext cx="2623126" cy="89466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zh-CN" altLang="en-US" sz="1200" dirty="0">
                <a:solidFill>
                  <a:srgbClr val="1C2B38"/>
                </a:solidFill>
              </a:rPr>
              <a:t>思维方式逐渐进阶；</a:t>
            </a:r>
            <a:endParaRPr lang="en-US" altLang="zh-CN" sz="1200" dirty="0">
              <a:solidFill>
                <a:srgbClr val="1C2B38"/>
              </a:solidFill>
            </a:endParaRPr>
          </a:p>
          <a:p>
            <a:pPr marL="285750" indent="-285750" algn="just">
              <a:lnSpc>
                <a:spcPct val="150000"/>
              </a:lnSpc>
              <a:buFont typeface="Arial" panose="020B0604020202020204" pitchFamily="34" charset="0"/>
              <a:buChar char="•"/>
            </a:pPr>
            <a:r>
              <a:rPr lang="zh-CN" altLang="en-US" sz="1200" dirty="0">
                <a:solidFill>
                  <a:srgbClr val="1C2B38"/>
                </a:solidFill>
              </a:rPr>
              <a:t>强调认知过程的循序渐进；</a:t>
            </a:r>
            <a:endParaRPr lang="en-US" altLang="zh-CN" sz="1100" dirty="0">
              <a:solidFill>
                <a:srgbClr val="1C2B38"/>
              </a:solidFill>
            </a:endParaRPr>
          </a:p>
          <a:p>
            <a:pPr marL="285750" indent="-285750" algn="just">
              <a:lnSpc>
                <a:spcPct val="150000"/>
              </a:lnSpc>
              <a:buFont typeface="Arial" panose="020B0604020202020204" pitchFamily="34" charset="0"/>
              <a:buChar char="•"/>
            </a:pPr>
            <a:r>
              <a:rPr lang="zh-CN" altLang="en-US" sz="1100" dirty="0">
                <a:solidFill>
                  <a:srgbClr val="1C2B38"/>
                </a:solidFill>
              </a:rPr>
              <a:t>教学设计中需要注重连贯性。</a:t>
            </a:r>
            <a:endParaRPr lang="en-US" altLang="zh-CN" sz="1200" dirty="0">
              <a:solidFill>
                <a:srgbClr val="1C2B38"/>
              </a:solidFill>
            </a:endParaRPr>
          </a:p>
        </p:txBody>
      </p:sp>
      <p:sp>
        <p:nvSpPr>
          <p:cNvPr id="26" name="矩形 25">
            <a:extLst>
              <a:ext uri="{FF2B5EF4-FFF2-40B4-BE49-F238E27FC236}">
                <a16:creationId xmlns:a16="http://schemas.microsoft.com/office/drawing/2014/main" id="{E91C4E69-21DF-EB43-9F00-702356BD74EF}"/>
              </a:ext>
            </a:extLst>
          </p:cNvPr>
          <p:cNvSpPr/>
          <p:nvPr/>
        </p:nvSpPr>
        <p:spPr>
          <a:xfrm>
            <a:off x="6052708" y="1540776"/>
            <a:ext cx="2623126" cy="135870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zh-CN" altLang="en-US" sz="1200" dirty="0">
                <a:solidFill>
                  <a:srgbClr val="1C2B38"/>
                </a:solidFill>
              </a:rPr>
              <a:t>认知负荷包括内在、外在、相关；</a:t>
            </a:r>
            <a:endParaRPr lang="en-US" altLang="zh-CN" sz="1200" dirty="0">
              <a:solidFill>
                <a:srgbClr val="1C2B38"/>
              </a:solidFill>
            </a:endParaRPr>
          </a:p>
          <a:p>
            <a:pPr marL="285750" indent="-285750" algn="just">
              <a:lnSpc>
                <a:spcPct val="150000"/>
              </a:lnSpc>
              <a:buFont typeface="Arial" panose="020B0604020202020204" pitchFamily="34" charset="0"/>
              <a:buChar char="•"/>
            </a:pPr>
            <a:r>
              <a:rPr lang="zh-CN" altLang="en-US" sz="1100" dirty="0">
                <a:solidFill>
                  <a:srgbClr val="1C2B38"/>
                </a:solidFill>
              </a:rPr>
              <a:t>减少外在负荷，注重内在和相关负荷。</a:t>
            </a:r>
            <a:endParaRPr lang="en-US" altLang="zh-CN" sz="1100" dirty="0">
              <a:solidFill>
                <a:srgbClr val="1C2B38"/>
              </a:solidFill>
            </a:endParaRPr>
          </a:p>
          <a:p>
            <a:pPr marL="285750" indent="-285750" algn="just">
              <a:lnSpc>
                <a:spcPct val="150000"/>
              </a:lnSpc>
              <a:buFont typeface="Arial" panose="020B0604020202020204" pitchFamily="34" charset="0"/>
              <a:buChar char="•"/>
            </a:pPr>
            <a:r>
              <a:rPr lang="zh-CN" altLang="en-US" sz="1100" dirty="0">
                <a:solidFill>
                  <a:srgbClr val="1C2B38"/>
                </a:solidFill>
              </a:rPr>
              <a:t>如何利用有限资源保证信息不超出容量。</a:t>
            </a:r>
            <a:endParaRPr lang="en-US" altLang="zh-CN" sz="1200" dirty="0">
              <a:solidFill>
                <a:srgbClr val="1C2B38"/>
              </a:solidFill>
            </a:endParaRPr>
          </a:p>
        </p:txBody>
      </p:sp>
      <p:sp>
        <p:nvSpPr>
          <p:cNvPr id="27" name="矩形 26">
            <a:extLst>
              <a:ext uri="{FF2B5EF4-FFF2-40B4-BE49-F238E27FC236}">
                <a16:creationId xmlns:a16="http://schemas.microsoft.com/office/drawing/2014/main" id="{BF75EA43-AF30-A640-9955-8D1E940A73AC}"/>
              </a:ext>
            </a:extLst>
          </p:cNvPr>
          <p:cNvSpPr/>
          <p:nvPr/>
        </p:nvSpPr>
        <p:spPr>
          <a:xfrm>
            <a:off x="6052708" y="3772660"/>
            <a:ext cx="2623126" cy="89466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zh-CN" altLang="en-US" sz="1200" dirty="0">
                <a:solidFill>
                  <a:srgbClr val="1C2B38"/>
                </a:solidFill>
              </a:rPr>
              <a:t>面向全体学生；</a:t>
            </a:r>
            <a:endParaRPr lang="en-US" altLang="zh-CN" sz="1200" dirty="0">
              <a:solidFill>
                <a:srgbClr val="1C2B38"/>
              </a:solidFill>
            </a:endParaRPr>
          </a:p>
          <a:p>
            <a:pPr marL="285750" indent="-285750" algn="just">
              <a:lnSpc>
                <a:spcPct val="150000"/>
              </a:lnSpc>
              <a:buFont typeface="Arial" panose="020B0604020202020204" pitchFamily="34" charset="0"/>
              <a:buChar char="•"/>
            </a:pPr>
            <a:r>
              <a:rPr lang="zh-CN" altLang="en-US" sz="1200" dirty="0">
                <a:solidFill>
                  <a:srgbClr val="1C2B38"/>
                </a:solidFill>
              </a:rPr>
              <a:t>利用信息技术；</a:t>
            </a:r>
            <a:endParaRPr lang="en-US" altLang="zh-CN" sz="1100" dirty="0">
              <a:solidFill>
                <a:srgbClr val="1C2B38"/>
              </a:solidFill>
            </a:endParaRPr>
          </a:p>
          <a:p>
            <a:pPr marL="285750" indent="-285750" algn="just">
              <a:lnSpc>
                <a:spcPct val="150000"/>
              </a:lnSpc>
              <a:buFont typeface="Arial" panose="020B0604020202020204" pitchFamily="34" charset="0"/>
              <a:buChar char="•"/>
            </a:pPr>
            <a:r>
              <a:rPr lang="zh-CN" altLang="en-US" sz="1100" dirty="0">
                <a:solidFill>
                  <a:srgbClr val="1C2B38"/>
                </a:solidFill>
              </a:rPr>
              <a:t>新的教学模式：如翻转课堂。</a:t>
            </a:r>
            <a:endParaRPr lang="en-US" altLang="zh-CN" sz="1200" dirty="0">
              <a:solidFill>
                <a:srgbClr val="1C2B38"/>
              </a:solidFill>
            </a:endParaRPr>
          </a:p>
        </p:txBody>
      </p:sp>
    </p:spTree>
    <p:extLst>
      <p:ext uri="{BB962C8B-B14F-4D97-AF65-F5344CB8AC3E}">
        <p14:creationId xmlns:p14="http://schemas.microsoft.com/office/powerpoint/2010/main" val="3050364164"/>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2368</TotalTime>
  <Words>1008</Words>
  <Application>Microsoft Office PowerPoint</Application>
  <PresentationFormat>全屏显示(16:9)</PresentationFormat>
  <Paragraphs>40</Paragraphs>
  <Slides>3</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Arial Unicode MS</vt:lpstr>
      <vt:lpstr>Calibri</vt:lpstr>
      <vt:lpstr>Arial</vt:lpstr>
      <vt:lpstr>自定义设计方案</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Zhou Zhendong</cp:lastModifiedBy>
  <cp:revision>233</cp:revision>
  <dcterms:modified xsi:type="dcterms:W3CDTF">2019-11-10T11:09:18Z</dcterms:modified>
</cp:coreProperties>
</file>