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82" autoAdjust="0"/>
  </p:normalViewPr>
  <p:slideViewPr>
    <p:cSldViewPr snapToGrid="0" showGuides="1">
      <p:cViewPr varScale="1">
        <p:scale>
          <a:sx n="83" d="100"/>
          <a:sy n="83" d="100"/>
        </p:scale>
        <p:origin x="12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BF80-4C5C-4279-A6AE-50058878E983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F07D6-5175-4C82-831E-47EA6098D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07D6-5175-4C82-831E-47EA6098D6F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4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2424387"/>
            <a:ext cx="11946834" cy="86953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5400" b="0" kern="1200" spc="100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330736"/>
            <a:ext cx="11946834" cy="60754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3200" b="0" kern="4600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5437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L Text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4400" b="0" u="none" kern="1200" dirty="0">
                <a:solidFill>
                  <a:srgbClr val="C0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6534" y="1750797"/>
            <a:ext cx="10615617" cy="4123229"/>
          </a:xfrm>
          <a:prstGeom prst="rect">
            <a:avLst/>
          </a:prstGeo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0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9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Suheadings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bullet text</a:t>
            </a:r>
          </a:p>
          <a:p>
            <a:pPr marL="70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bullet text</a:t>
            </a:r>
          </a:p>
          <a:p>
            <a:pPr marL="12429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three bullet text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  <a:prstGeom prst="rect">
            <a:avLst/>
          </a:prstGeom>
        </p:spPr>
        <p:txBody>
          <a:bodyPr/>
          <a:lstStyle>
            <a:lvl1pPr>
              <a:defRPr sz="1000" b="1" spc="6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CA" dirty="0"/>
              <a:t>STATISTICS CANADA   CANDEV DATA CHALLENGE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43E9593E-4846-4B5D-9BF7-4BF4DBE40B8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562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7151" userDrawn="1">
          <p15:clr>
            <a:srgbClr val="FBAE40"/>
          </p15:clr>
        </p15:guide>
        <p15:guide id="6" pos="7446" userDrawn="1">
          <p15:clr>
            <a:srgbClr val="FBAE40"/>
          </p15:clr>
        </p15:guide>
        <p15:guide id="8" orient="horz" pos="527" userDrawn="1">
          <p15:clr>
            <a:srgbClr val="FBAE40"/>
          </p15:clr>
        </p15:guide>
        <p15:guide id="9" orient="horz" pos="109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5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3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9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63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3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4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dirty="0"/>
              <a:t>Exploring Government Funding to Businesses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670101"/>
            <a:ext cx="11946834" cy="607543"/>
          </a:xfrm>
        </p:spPr>
        <p:txBody>
          <a:bodyPr/>
          <a:lstStyle/>
          <a:p>
            <a:r>
              <a:rPr lang="en-CA" dirty="0"/>
              <a:t>Presented to TBS by Team 2325:</a:t>
            </a:r>
          </a:p>
          <a:p>
            <a:r>
              <a:rPr lang="en-CA" dirty="0" err="1"/>
              <a:t>Quanhan</a:t>
            </a:r>
            <a:r>
              <a:rPr lang="en-CA" dirty="0"/>
              <a:t> Xi, </a:t>
            </a:r>
            <a:r>
              <a:rPr lang="en-CA" dirty="0" err="1"/>
              <a:t>Qianxiang</a:t>
            </a:r>
            <a:r>
              <a:rPr lang="en-CA" dirty="0"/>
              <a:t> Zang, Saran </a:t>
            </a:r>
            <a:r>
              <a:rPr lang="en-CA" dirty="0" err="1"/>
              <a:t>Vadlamudi</a:t>
            </a:r>
            <a:r>
              <a:rPr lang="en-CA"/>
              <a:t>, Linyi Guo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32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</a:rPr>
              <a:t>Mapping G&amp;C Data Geographically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500"/>
              </a:spcBef>
              <a:defRPr/>
            </a:pPr>
            <a:r>
              <a:rPr lang="en-US" dirty="0"/>
              <a:t>~ 358k rows in original dataset “Proactive Disclosure”.</a:t>
            </a:r>
          </a:p>
          <a:p>
            <a:pPr lvl="0">
              <a:spcBef>
                <a:spcPts val="500"/>
              </a:spcBef>
              <a:defRPr/>
            </a:pPr>
            <a:r>
              <a:rPr lang="en-US" dirty="0"/>
              <a:t>~ 116k rows in our cleaned dataset.</a:t>
            </a:r>
          </a:p>
          <a:p>
            <a:pPr lvl="1"/>
            <a:r>
              <a:rPr lang="en-CA" dirty="0"/>
              <a:t>Each row corresponds to a specific grant or contribution dating back to 2006.</a:t>
            </a:r>
          </a:p>
          <a:p>
            <a:pPr lvl="1"/>
            <a:r>
              <a:rPr lang="en-CA" dirty="0"/>
              <a:t>Our cleaned set: 2013-2019, and removing missing-data samples.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CA" dirty="0"/>
              <a:t>Value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CA" dirty="0"/>
              <a:t>Geographic Information (province, postal code, etc.)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CA" dirty="0"/>
              <a:t>Type and title of recipient (Not-for-profit, Aboriginal, etc.)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CA" dirty="0"/>
              <a:t>Program start/end date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CA" dirty="0"/>
              <a:t>Department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CA" dirty="0"/>
              <a:t>Etc...</a:t>
            </a:r>
          </a:p>
          <a:p>
            <a:pPr lvl="0">
              <a:spcBef>
                <a:spcPts val="500"/>
              </a:spcBef>
              <a:defRPr/>
            </a:pPr>
            <a:r>
              <a:rPr lang="en-US" dirty="0"/>
              <a:t>Interactive application developed via </a:t>
            </a:r>
            <a:r>
              <a:rPr lang="en-US" dirty="0" err="1"/>
              <a:t>RShiny</a:t>
            </a:r>
            <a:r>
              <a:rPr lang="en-US" dirty="0"/>
              <a:t>. </a:t>
            </a:r>
          </a:p>
          <a:p>
            <a:pPr lvl="0">
              <a:spcBef>
                <a:spcPts val="500"/>
              </a:spcBef>
              <a:defRPr/>
            </a:pPr>
            <a:endParaRPr lang="en-US" dirty="0"/>
          </a:p>
          <a:p>
            <a:pPr lvl="2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endParaRPr lang="en-CA" dirty="0"/>
          </a:p>
          <a:p>
            <a:pPr marL="1062900" lvl="2" indent="0">
              <a:buClr>
                <a:schemeClr val="bg1">
                  <a:lumMod val="65000"/>
                </a:schemeClr>
              </a:buClr>
              <a:buNone/>
            </a:pPr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52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450" y="1845498"/>
            <a:ext cx="10615617" cy="4123229"/>
          </a:xfrm>
        </p:spPr>
        <p:txBody>
          <a:bodyPr/>
          <a:lstStyle/>
          <a:p>
            <a:pPr lvl="2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endParaRPr lang="en-CA" dirty="0"/>
          </a:p>
          <a:p>
            <a:pPr marL="1062900" lvl="2" indent="0">
              <a:buClr>
                <a:schemeClr val="bg1">
                  <a:lumMod val="65000"/>
                </a:schemeClr>
              </a:buClr>
              <a:buNone/>
            </a:pPr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dirty="0"/>
              <a:t>STATISTICS CANADA   CANDEV DATA CHALLENGE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74187-3C1D-4168-A8CD-467B99E157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0" y="612243"/>
            <a:ext cx="10795811" cy="5798125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52AA0EE-EB07-4D4B-A96D-DCE9F6056AFC}"/>
              </a:ext>
            </a:extLst>
          </p:cNvPr>
          <p:cNvSpPr/>
          <p:nvPr/>
        </p:nvSpPr>
        <p:spPr>
          <a:xfrm>
            <a:off x="10572203" y="212959"/>
            <a:ext cx="1789559" cy="1352426"/>
          </a:xfrm>
          <a:prstGeom prst="cloudCallout">
            <a:avLst>
              <a:gd name="adj1" fmla="val -50390"/>
              <a:gd name="adj2" fmla="val 59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Filter by Year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C21BFD7D-4D80-4426-9BEA-47A89867AFD5}"/>
              </a:ext>
            </a:extLst>
          </p:cNvPr>
          <p:cNvSpPr/>
          <p:nvPr/>
        </p:nvSpPr>
        <p:spPr>
          <a:xfrm>
            <a:off x="6323717" y="348074"/>
            <a:ext cx="2171816" cy="898724"/>
          </a:xfrm>
          <a:prstGeom prst="cloudCallout">
            <a:avLst>
              <a:gd name="adj1" fmla="val 47473"/>
              <a:gd name="adj2" fmla="val 49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Filter by Province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992C6-E14B-416C-BFD5-230DC0E5F7BF}"/>
              </a:ext>
            </a:extLst>
          </p:cNvPr>
          <p:cNvCxnSpPr>
            <a:cxnSpLocks/>
          </p:cNvCxnSpPr>
          <p:nvPr/>
        </p:nvCxnSpPr>
        <p:spPr>
          <a:xfrm flipH="1">
            <a:off x="2245065" y="3063711"/>
            <a:ext cx="452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7DB1F-380F-4889-9534-CECFBE8413C0}"/>
              </a:ext>
            </a:extLst>
          </p:cNvPr>
          <p:cNvSpPr/>
          <p:nvPr/>
        </p:nvSpPr>
        <p:spPr>
          <a:xfrm>
            <a:off x="60664" y="2509520"/>
            <a:ext cx="2143760" cy="91948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/>
                </a:solidFill>
              </a:rPr>
              <a:t>Gradient darkness scaled by relative total G&amp;C amount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A3502C-147B-4135-8EBF-214A30CD5E47}"/>
              </a:ext>
            </a:extLst>
          </p:cNvPr>
          <p:cNvCxnSpPr>
            <a:cxnSpLocks/>
          </p:cNvCxnSpPr>
          <p:nvPr/>
        </p:nvCxnSpPr>
        <p:spPr>
          <a:xfrm>
            <a:off x="9958586" y="4045497"/>
            <a:ext cx="0" cy="681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B26CDAD-FD88-4E24-898A-2B3A6ED01019}"/>
              </a:ext>
            </a:extLst>
          </p:cNvPr>
          <p:cNvSpPr/>
          <p:nvPr/>
        </p:nvSpPr>
        <p:spPr>
          <a:xfrm>
            <a:off x="8886706" y="4720049"/>
            <a:ext cx="2143760" cy="91948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/>
                </a:solidFill>
              </a:rPr>
              <a:t>Breakdown by recipient type</a:t>
            </a:r>
          </a:p>
        </p:txBody>
      </p:sp>
    </p:spTree>
    <p:extLst>
      <p:ext uri="{BB962C8B-B14F-4D97-AF65-F5344CB8AC3E}">
        <p14:creationId xmlns:p14="http://schemas.microsoft.com/office/powerpoint/2010/main" val="381417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>
                <a:solidFill>
                  <a:schemeClr val="tx1"/>
                </a:solidFill>
              </a:rPr>
              <a:t>Area Breakdown via Forward Sortation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534" y="1496148"/>
            <a:ext cx="10615617" cy="4123229"/>
          </a:xfrm>
        </p:spPr>
        <p:txBody>
          <a:bodyPr/>
          <a:lstStyle/>
          <a:p>
            <a:pPr lvl="0">
              <a:spcBef>
                <a:spcPts val="500"/>
              </a:spcBef>
              <a:defRPr/>
            </a:pPr>
            <a:r>
              <a:rPr lang="en-US" dirty="0"/>
              <a:t>Forward Sortation Areas (FSA): First 3 characters of postal code.</a:t>
            </a:r>
          </a:p>
          <a:p>
            <a:pPr lvl="0">
              <a:spcBef>
                <a:spcPts val="500"/>
              </a:spcBef>
              <a:defRPr/>
            </a:pPr>
            <a:r>
              <a:rPr lang="en-US" dirty="0"/>
              <a:t>Postal District: First letter of postal code.</a:t>
            </a:r>
          </a:p>
          <a:p>
            <a:pPr lvl="1">
              <a:defRPr/>
            </a:pPr>
            <a:r>
              <a:rPr lang="en-US" dirty="0"/>
              <a:t>Generally subdivided into equal population size.</a:t>
            </a:r>
          </a:p>
          <a:p>
            <a:pPr lvl="2">
              <a:defRPr/>
            </a:pPr>
            <a:r>
              <a:rPr lang="en-US" dirty="0"/>
              <a:t>E.g., Toronto, Montreal, and the entirety of SK, AB, BC all have one postal district.</a:t>
            </a:r>
          </a:p>
          <a:p>
            <a:pPr lvl="0">
              <a:spcBef>
                <a:spcPts val="500"/>
              </a:spcBef>
              <a:defRPr/>
            </a:pPr>
            <a:r>
              <a:rPr lang="en-US" dirty="0"/>
              <a:t>We construct socio-economically similar regions in Canada by grouping 2-4 postal districts.</a:t>
            </a:r>
          </a:p>
          <a:p>
            <a:pPr lvl="2">
              <a:defRPr/>
            </a:pPr>
            <a:r>
              <a:rPr lang="en-US" dirty="0"/>
              <a:t>SE Ontario</a:t>
            </a:r>
          </a:p>
          <a:p>
            <a:pPr lvl="2">
              <a:defRPr/>
            </a:pPr>
            <a:r>
              <a:rPr lang="en-US" dirty="0"/>
              <a:t>E Quebec &amp; Maritimes</a:t>
            </a:r>
          </a:p>
          <a:p>
            <a:pPr lvl="2">
              <a:defRPr/>
            </a:pPr>
            <a:r>
              <a:rPr lang="en-US" dirty="0"/>
              <a:t>NW Quebec, Labrador, &amp; Islands </a:t>
            </a:r>
          </a:p>
          <a:p>
            <a:pPr lvl="2">
              <a:defRPr/>
            </a:pPr>
            <a:r>
              <a:rPr lang="en-US" dirty="0"/>
              <a:t>BC &amp; Alberta</a:t>
            </a:r>
          </a:p>
          <a:p>
            <a:pPr lvl="2">
              <a:defRPr/>
            </a:pPr>
            <a:r>
              <a:rPr lang="en-US" dirty="0"/>
              <a:t>W Ontario &amp; </a:t>
            </a:r>
            <a:r>
              <a:rPr lang="en-US" dirty="0" err="1"/>
              <a:t>Praries</a:t>
            </a:r>
            <a:endParaRPr lang="en-US" dirty="0"/>
          </a:p>
          <a:p>
            <a:pPr lvl="2">
              <a:defRPr/>
            </a:pPr>
            <a:r>
              <a:rPr lang="en-US" dirty="0"/>
              <a:t>Territories</a:t>
            </a:r>
          </a:p>
          <a:p>
            <a:pPr lvl="2">
              <a:defRPr/>
            </a:pPr>
            <a:endParaRPr lang="en-US" dirty="0"/>
          </a:p>
          <a:p>
            <a:pPr marL="1062900" lvl="2" indent="0">
              <a:buClr>
                <a:schemeClr val="bg1">
                  <a:lumMod val="65000"/>
                </a:schemeClr>
              </a:buClr>
              <a:buNone/>
            </a:pPr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7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6A5E8-9941-4078-9710-5FF25348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02BB5-B0B6-4692-9FD4-E6E71409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46978-0EF4-4E9C-AC09-3DBF9733E5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27" y="827316"/>
            <a:ext cx="10094779" cy="5478309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372F0A1-5ED9-417A-80EC-A4734EF39D6F}"/>
              </a:ext>
            </a:extLst>
          </p:cNvPr>
          <p:cNvSpPr/>
          <p:nvPr/>
        </p:nvSpPr>
        <p:spPr>
          <a:xfrm>
            <a:off x="9918620" y="475533"/>
            <a:ext cx="2171816" cy="898724"/>
          </a:xfrm>
          <a:prstGeom prst="cloudCallout">
            <a:avLst>
              <a:gd name="adj1" fmla="val -52083"/>
              <a:gd name="adj2" fmla="val 54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Filter by Region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8AE560-2841-490D-AB9F-0BF7BB11A306}"/>
              </a:ext>
            </a:extLst>
          </p:cNvPr>
          <p:cNvCxnSpPr>
            <a:cxnSpLocks/>
          </p:cNvCxnSpPr>
          <p:nvPr/>
        </p:nvCxnSpPr>
        <p:spPr>
          <a:xfrm>
            <a:off x="9275868" y="3839636"/>
            <a:ext cx="0" cy="681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05F3336-9861-4E8D-B465-508C65DFBC5B}"/>
              </a:ext>
            </a:extLst>
          </p:cNvPr>
          <p:cNvSpPr/>
          <p:nvPr/>
        </p:nvSpPr>
        <p:spPr>
          <a:xfrm>
            <a:off x="8203988" y="4514188"/>
            <a:ext cx="2143760" cy="91948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/>
                </a:solidFill>
              </a:rPr>
              <a:t>Breakdown by recipient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52CD11-2F66-4B40-857A-22A6B7A694DF}"/>
              </a:ext>
            </a:extLst>
          </p:cNvPr>
          <p:cNvCxnSpPr>
            <a:cxnSpLocks/>
          </p:cNvCxnSpPr>
          <p:nvPr/>
        </p:nvCxnSpPr>
        <p:spPr>
          <a:xfrm flipH="1">
            <a:off x="2289810" y="3063711"/>
            <a:ext cx="9508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4BEE301-AF41-4890-B8FC-1771E3B8E095}"/>
              </a:ext>
            </a:extLst>
          </p:cNvPr>
          <p:cNvSpPr/>
          <p:nvPr/>
        </p:nvSpPr>
        <p:spPr>
          <a:xfrm>
            <a:off x="105410" y="2509520"/>
            <a:ext cx="2143760" cy="91948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/>
                </a:solidFill>
              </a:rPr>
              <a:t>Gradient darkness scaled by relative total G&amp;C amount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02E5BE-1924-4870-AD7D-4A78FAB88D80}"/>
              </a:ext>
            </a:extLst>
          </p:cNvPr>
          <p:cNvSpPr/>
          <p:nvPr/>
        </p:nvSpPr>
        <p:spPr>
          <a:xfrm>
            <a:off x="190500" y="5448300"/>
            <a:ext cx="11801475" cy="34907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/>
                </a:solidFill>
              </a:rPr>
              <a:t>Above: E Quebec &amp; Maritimes has 4 Districts: E Quebec, Montreal, NB, and NS.</a:t>
            </a:r>
          </a:p>
        </p:txBody>
      </p:sp>
    </p:spTree>
    <p:extLst>
      <p:ext uri="{BB962C8B-B14F-4D97-AF65-F5344CB8AC3E}">
        <p14:creationId xmlns:p14="http://schemas.microsoft.com/office/powerpoint/2010/main" val="13257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7806-B77B-4763-B34E-186D7051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>
                <a:solidFill>
                  <a:schemeClr val="tx1"/>
                </a:solidFill>
              </a:rPr>
              <a:t>Other Features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7B1E-AE14-4501-A02C-2D59EB0F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34" y="1481559"/>
            <a:ext cx="10615617" cy="4392467"/>
          </a:xfrm>
        </p:spPr>
        <p:txBody>
          <a:bodyPr/>
          <a:lstStyle/>
          <a:p>
            <a:r>
              <a:rPr lang="en-CA" dirty="0" err="1"/>
              <a:t>Ablility</a:t>
            </a:r>
            <a:r>
              <a:rPr lang="en-CA" dirty="0"/>
              <a:t> to switch between tabs: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Data Explorer: Interactive database consisting of our cleaned data</a:t>
            </a:r>
          </a:p>
          <a:p>
            <a:pPr lvl="1"/>
            <a:r>
              <a:rPr lang="en-CA" dirty="0"/>
              <a:t>Can filter by province, min amount, max amount.</a:t>
            </a:r>
          </a:p>
          <a:p>
            <a:pPr marL="360000" lvl="1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B5B02-4B06-4008-BC23-0431AD5C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8F8AD-78B3-45D8-B03E-D183C315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CE694-B594-44DB-9249-1F9F4E176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9" y="2121031"/>
            <a:ext cx="9425651" cy="12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993"/>
      </p:ext>
    </p:extLst>
  </p:cSld>
  <p:clrMapOvr>
    <a:masterClrMapping/>
  </p:clrMapOvr>
</p:sld>
</file>

<file path=ppt/theme/theme1.xml><?xml version="1.0" encoding="utf-8"?>
<a:theme xmlns:a="http://schemas.openxmlformats.org/drawingml/2006/main" name="D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318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DL Theme</vt:lpstr>
      <vt:lpstr>Exploring Government Funding to Businesses</vt:lpstr>
      <vt:lpstr>Mapping G&amp;C Data Geographically</vt:lpstr>
      <vt:lpstr>PowerPoint Presentation</vt:lpstr>
      <vt:lpstr>Area Breakdown via Forward Sortation Areas</vt:lpstr>
      <vt:lpstr>PowerPoint Presentation</vt:lpstr>
      <vt:lpstr>Other Features</vt:lpstr>
    </vt:vector>
  </TitlesOfParts>
  <Company>StatCan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Pfitzer, Jennifer - HRPBTD/DPRHTO</dc:creator>
  <cp:lastModifiedBy>Johnny</cp:lastModifiedBy>
  <cp:revision>40</cp:revision>
  <dcterms:created xsi:type="dcterms:W3CDTF">2019-07-30T16:57:20Z</dcterms:created>
  <dcterms:modified xsi:type="dcterms:W3CDTF">2020-01-19T16:29:34Z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-268891320</vt:i4>
  </property>
  <property fmtid="{D5CDD505-2E9C-101B-9397-08002B2CF9AE}" pid="3" name="_NewReviewCycle">
    <vt:lpwstr/>
  </property>
  <property fmtid="{D5CDD505-2E9C-101B-9397-08002B2CF9AE}" pid="4" name="_EmailSubject">
    <vt:lpwstr>CANDEV Slide deck</vt:lpwstr>
  </property>
  <property fmtid="{D5CDD505-2E9C-101B-9397-08002B2CF9AE}" pid="5" name="_AuthorEmail">
    <vt:lpwstr>heidi.boles@canada.ca</vt:lpwstr>
  </property>
  <property fmtid="{D5CDD505-2E9C-101B-9397-08002B2CF9AE}" pid="6" name="_AuthorEmailDisplayName">
    <vt:lpwstr>Boles, Heidi (STATCAN)</vt:lpwstr>
  </property>
  <property fmtid="{D5CDD505-2E9C-101B-9397-08002B2CF9AE}" pid="7" name="_PreviousAdHocReviewCycleID">
    <vt:i4>1857029606</vt:i4>
  </property>
</Properties>
</file>