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1" r:id="rId2"/>
    <p:sldId id="257" r:id="rId3"/>
    <p:sldId id="271" r:id="rId4"/>
    <p:sldId id="300" r:id="rId5"/>
    <p:sldId id="285" r:id="rId6"/>
    <p:sldId id="286" r:id="rId7"/>
    <p:sldId id="287" r:id="rId8"/>
    <p:sldId id="289" r:id="rId9"/>
    <p:sldId id="290" r:id="rId10"/>
    <p:sldId id="291" r:id="rId11"/>
    <p:sldId id="292" r:id="rId12"/>
    <p:sldId id="293" r:id="rId13"/>
    <p:sldId id="295" r:id="rId14"/>
    <p:sldId id="296" r:id="rId15"/>
    <p:sldId id="298" r:id="rId16"/>
    <p:sldId id="299" r:id="rId17"/>
    <p:sldId id="265" r:id="rId1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6" d="100"/>
          <a:sy n="86" d="100"/>
        </p:scale>
        <p:origin x="562" y="8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2018年6月3日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2018年6月3日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17</a:t>
            </a:fld>
            <a:endParaRPr lang="zh-CN" altLang="en-US" dirty="0"/>
          </a:p>
        </p:txBody>
      </p:sp>
    </p:spTree>
    <p:extLst>
      <p:ext uri="{BB962C8B-B14F-4D97-AF65-F5344CB8AC3E}">
        <p14:creationId xmlns:p14="http://schemas.microsoft.com/office/powerpoint/2010/main" val="775659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2018年6月3日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2018年6月3日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2018年6月3日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2018年6月3日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2018年6月3日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2018年6月3日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2018年6月3日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2018年6月3日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2018年6月3日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3844" y="1342862"/>
            <a:ext cx="9604310" cy="2691469"/>
          </a:xfrm>
        </p:spPr>
        <p:txBody>
          <a:bodyPr rtlCol="0">
            <a:normAutofit/>
          </a:bodyPr>
          <a:lstStyle/>
          <a:p>
            <a:pPr algn="ctr" rtl="0"/>
            <a:r>
              <a:rPr lang="zh-CN" altLang="en-US" sz="6000" dirty="0">
                <a:latin typeface="Arial" panose="020B0604020202020204" pitchFamily="34" charset="0"/>
                <a:ea typeface="微软雅黑" panose="020B0503020204020204" pitchFamily="34" charset="-122"/>
                <a:sym typeface="Arial" panose="020B0604020202020204" pitchFamily="34" charset="0"/>
              </a:rPr>
              <a:t>基于生存分析和机器学习对手机客户流失问题的研究</a:t>
            </a:r>
          </a:p>
        </p:txBody>
      </p:sp>
      <p:sp>
        <p:nvSpPr>
          <p:cNvPr id="3" name="副标题 2"/>
          <p:cNvSpPr>
            <a:spLocks noGrp="1"/>
          </p:cNvSpPr>
          <p:nvPr>
            <p:ph type="subTitle" idx="1"/>
          </p:nvPr>
        </p:nvSpPr>
        <p:spPr>
          <a:xfrm>
            <a:off x="3744323" y="5408606"/>
            <a:ext cx="4703352" cy="1356178"/>
          </a:xfrm>
        </p:spPr>
        <p:txBody>
          <a:bodyPr rtlCol="0">
            <a:normAutofit lnSpcReduction="10000"/>
          </a:bodyPr>
          <a:lstStyle/>
          <a:p>
            <a:pPr algn="ctr" rtl="0"/>
            <a:r>
              <a:rPr lang="zh-CN" altLang="en-US" dirty="0">
                <a:latin typeface="Arial" panose="020B0604020202020204" pitchFamily="34" charset="0"/>
                <a:sym typeface="Arial" panose="020B0604020202020204" pitchFamily="34" charset="0"/>
              </a:rPr>
              <a:t> 答 辩 人 ： </a:t>
            </a:r>
            <a:r>
              <a:rPr lang="zh-CN" altLang="en-US" dirty="0">
                <a:latin typeface="Arial" panose="020B0604020202020204" pitchFamily="34" charset="0"/>
                <a:ea typeface="微软雅黑" panose="020B0503020204020204" pitchFamily="34" charset="-122"/>
                <a:sym typeface="Arial" panose="020B0604020202020204" pitchFamily="34" charset="0"/>
              </a:rPr>
              <a:t>郭林怡</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gn="ctr" rtl="0"/>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gn="ctr" rtl="0"/>
            <a:r>
              <a:rPr lang="zh-CN" altLang="en-US" dirty="0">
                <a:latin typeface="Arial" panose="020B0604020202020204" pitchFamily="34" charset="0"/>
                <a:sym typeface="Arial" panose="020B0604020202020204" pitchFamily="34" charset="0"/>
              </a:rPr>
              <a:t>指导教师： 李    锋</a:t>
            </a:r>
            <a:endParaRPr lang="en-US" altLang="zh-CN" dirty="0">
              <a:latin typeface="Arial" panose="020B0604020202020204" pitchFamily="34" charset="0"/>
              <a:sym typeface="Arial" panose="020B0604020202020204" pitchFamily="34" charset="0"/>
            </a:endParaRPr>
          </a:p>
          <a:p>
            <a:pPr algn="ctr" rtl="0"/>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gn="ctr" rtl="0"/>
            <a:r>
              <a:rPr lang="zh-CN" altLang="en-US" dirty="0">
                <a:latin typeface="Arial" panose="020B0604020202020204" pitchFamily="34" charset="0"/>
                <a:sym typeface="Arial" panose="020B0604020202020204" pitchFamily="34" charset="0"/>
              </a:rPr>
              <a:t>郑州大学数学与统计学院</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5959867-0F26-4C10-8B77-7F810BA90EC7}"/>
              </a:ext>
            </a:extLst>
          </p:cNvPr>
          <p:cNvPicPr>
            <a:picLocks noChangeAspect="1"/>
          </p:cNvPicPr>
          <p:nvPr/>
        </p:nvPicPr>
        <p:blipFill>
          <a:blip r:embed="rId2"/>
          <a:stretch>
            <a:fillRect/>
          </a:stretch>
        </p:blipFill>
        <p:spPr>
          <a:xfrm>
            <a:off x="2124294" y="173798"/>
            <a:ext cx="8343462" cy="5503102"/>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0745D8F-EA46-44B5-95A8-7CC089CF1143}"/>
                  </a:ext>
                </a:extLst>
              </p:cNvPr>
              <p:cNvSpPr txBox="1"/>
              <p:nvPr/>
            </p:nvSpPr>
            <p:spPr>
              <a:xfrm>
                <a:off x="323850" y="5476875"/>
                <a:ext cx="11668125" cy="136864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2000" b="1" i="1" smtClean="0">
                          <a:solidFill>
                            <a:schemeClr val="accent1"/>
                          </a:solidFill>
                          <a:latin typeface="Cambria Math" panose="02040503050406030204" pitchFamily="18" charset="0"/>
                        </a:rPr>
                        <m:t>𝒍𝒏</m:t>
                      </m:r>
                      <m:d>
                        <m:dPr>
                          <m:begChr m:val="（"/>
                          <m:endChr m:val="）"/>
                          <m:ctrlPr>
                            <a:rPr lang="zh-CN" altLang="zh-CN" sz="2000" b="1" i="1">
                              <a:solidFill>
                                <a:schemeClr val="accent1"/>
                              </a:solidFill>
                              <a:latin typeface="Cambria Math" panose="02040503050406030204" pitchFamily="18" charset="0"/>
                            </a:rPr>
                          </m:ctrlPr>
                        </m:dPr>
                        <m:e>
                          <m:f>
                            <m:fPr>
                              <m:ctrlPr>
                                <a:rPr lang="zh-CN" altLang="zh-CN" sz="2000" b="1" i="1">
                                  <a:solidFill>
                                    <a:schemeClr val="accent1"/>
                                  </a:solidFill>
                                  <a:latin typeface="Cambria Math" panose="02040503050406030204" pitchFamily="18" charset="0"/>
                                </a:rPr>
                              </m:ctrlPr>
                            </m:fPr>
                            <m:num>
                              <m:r>
                                <a:rPr lang="en-US" altLang="zh-CN" sz="2000" b="1" i="1">
                                  <a:solidFill>
                                    <a:schemeClr val="accent1"/>
                                  </a:solidFill>
                                  <a:latin typeface="Cambria Math" panose="02040503050406030204" pitchFamily="18" charset="0"/>
                                </a:rPr>
                                <m:t>𝑷</m:t>
                              </m:r>
                            </m:num>
                            <m:den>
                              <m:r>
                                <a:rPr lang="en-US" altLang="zh-CN" sz="2000" b="1" i="1">
                                  <a:solidFill>
                                    <a:schemeClr val="accent1"/>
                                  </a:solidFill>
                                  <a:latin typeface="Cambria Math" panose="02040503050406030204" pitchFamily="18" charset="0"/>
                                </a:rPr>
                                <m:t>𝟏</m:t>
                              </m:r>
                              <m:r>
                                <a:rPr lang="en-US" altLang="zh-CN" sz="2000" b="1" i="1">
                                  <a:solidFill>
                                    <a:schemeClr val="accent1"/>
                                  </a:solidFill>
                                  <a:latin typeface="Cambria Math" panose="02040503050406030204" pitchFamily="18" charset="0"/>
                                </a:rPr>
                                <m:t>−</m:t>
                              </m:r>
                              <m:r>
                                <a:rPr lang="en-US" altLang="zh-CN" sz="2000" b="1" i="1">
                                  <a:solidFill>
                                    <a:schemeClr val="accent1"/>
                                  </a:solidFill>
                                  <a:latin typeface="Cambria Math" panose="02040503050406030204" pitchFamily="18" charset="0"/>
                                </a:rPr>
                                <m:t>𝑷</m:t>
                              </m:r>
                            </m:den>
                          </m:f>
                        </m:e>
                      </m:d>
                      <m:r>
                        <a:rPr lang="en-US" altLang="zh-CN" sz="2000" b="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𝟎</m:t>
                          </m:r>
                        </m:sub>
                      </m:sSub>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𝟏</m:t>
                          </m:r>
                        </m:sub>
                      </m:sSub>
                      <m:r>
                        <a:rPr lang="en-US" altLang="zh-CN" sz="2000" b="1" i="1">
                          <a:solidFill>
                            <a:schemeClr val="accent1"/>
                          </a:solidFill>
                          <a:latin typeface="Cambria Math" panose="02040503050406030204" pitchFamily="18" charset="0"/>
                        </a:rPr>
                        <m:t>𝑭𝑬𝑬</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𝟐</m:t>
                          </m:r>
                        </m:sub>
                      </m:sSub>
                      <m:r>
                        <a:rPr lang="en-US" altLang="zh-CN" sz="2000" b="1" i="1">
                          <a:solidFill>
                            <a:schemeClr val="accent1"/>
                          </a:solidFill>
                          <a:latin typeface="Cambria Math" panose="02040503050406030204" pitchFamily="18" charset="0"/>
                        </a:rPr>
                        <m:t>𝑬𝑿𝑻𝑰𝑴𝑬</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𝟑</m:t>
                          </m:r>
                        </m:sub>
                      </m:sSub>
                      <m:r>
                        <a:rPr lang="en-US" altLang="zh-CN" sz="2000" b="1" i="1">
                          <a:solidFill>
                            <a:schemeClr val="accent1"/>
                          </a:solidFill>
                          <a:latin typeface="Cambria Math" panose="02040503050406030204" pitchFamily="18" charset="0"/>
                        </a:rPr>
                        <m:t>𝑬𝑿𝑫𝑨𝑻𝑨</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𝟒</m:t>
                          </m:r>
                        </m:sub>
                      </m:sSub>
                      <m:r>
                        <a:rPr lang="en-US" altLang="zh-CN" sz="2000" b="1" i="1">
                          <a:solidFill>
                            <a:schemeClr val="accent1"/>
                          </a:solidFill>
                          <a:latin typeface="Cambria Math" panose="02040503050406030204" pitchFamily="18" charset="0"/>
                        </a:rPr>
                        <m:t>𝑪𝑯𝑨𝑵𝑮𝑬</m:t>
                      </m:r>
                    </m:oMath>
                  </m:oMathPara>
                </a14:m>
                <a:endParaRPr lang="zh-CN" altLang="zh-CN" sz="2000" b="1" dirty="0">
                  <a:solidFill>
                    <a:schemeClr val="accent1"/>
                  </a:solidFill>
                </a:endParaRPr>
              </a:p>
              <a:p>
                <a:pPr/>
                <a14:m>
                  <m:oMathPara xmlns:m="http://schemas.openxmlformats.org/officeDocument/2006/math">
                    <m:oMathParaPr>
                      <m:jc m:val="centerGroup"/>
                    </m:oMathParaPr>
                    <m:oMath xmlns:m="http://schemas.openxmlformats.org/officeDocument/2006/math">
                      <m:r>
                        <a:rPr lang="en-US" altLang="zh-CN" sz="2000" b="1" i="1">
                          <a:solidFill>
                            <a:schemeClr val="accent1"/>
                          </a:solidFill>
                          <a:latin typeface="Cambria Math" panose="02040503050406030204" pitchFamily="18" charset="0"/>
                        </a:rPr>
                        <m:t>              +</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𝟓</m:t>
                          </m:r>
                        </m:sub>
                      </m:sSub>
                      <m:r>
                        <a:rPr lang="en-US" altLang="zh-CN" sz="2000" b="1" i="1">
                          <a:solidFill>
                            <a:schemeClr val="accent1"/>
                          </a:solidFill>
                          <a:latin typeface="Cambria Math" panose="02040503050406030204" pitchFamily="18" charset="0"/>
                        </a:rPr>
                        <m:t>𝑪𝑶𝑵𝑻𝑹𝑨𝑪𝑻</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𝟔</m:t>
                          </m:r>
                        </m:sub>
                      </m:sSub>
                      <m:r>
                        <a:rPr lang="en-US" altLang="zh-CN" sz="2000" b="1" i="1">
                          <a:solidFill>
                            <a:schemeClr val="accent1"/>
                          </a:solidFill>
                          <a:latin typeface="Cambria Math" panose="02040503050406030204" pitchFamily="18" charset="0"/>
                        </a:rPr>
                        <m:t>𝑬𝑿𝑷𝑹𝑶𝑫𝑼𝑪𝑻𝑺</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𝟕</m:t>
                          </m:r>
                        </m:sub>
                      </m:sSub>
                      <m:r>
                        <a:rPr lang="en-US" altLang="zh-CN" sz="2000" b="1" i="1">
                          <a:solidFill>
                            <a:schemeClr val="accent1"/>
                          </a:solidFill>
                          <a:latin typeface="Cambria Math" panose="02040503050406030204" pitchFamily="18" charset="0"/>
                        </a:rPr>
                        <m:t>𝑮𝑹𝑶𝑼𝑷</m:t>
                      </m:r>
                    </m:oMath>
                  </m:oMathPara>
                </a14:m>
                <a:endParaRPr lang="zh-CN" altLang="zh-CN" sz="2000" b="1" dirty="0">
                  <a:solidFill>
                    <a:schemeClr val="accent1"/>
                  </a:solidFill>
                </a:endParaRPr>
              </a:p>
              <a:p>
                <a:endParaRPr lang="zh-CN" altLang="en-US" dirty="0"/>
              </a:p>
            </p:txBody>
          </p:sp>
        </mc:Choice>
        <mc:Fallback xmlns="">
          <p:sp>
            <p:nvSpPr>
              <p:cNvPr id="4" name="文本框 3">
                <a:extLst>
                  <a:ext uri="{FF2B5EF4-FFF2-40B4-BE49-F238E27FC236}">
                    <a16:creationId xmlns:a16="http://schemas.microsoft.com/office/drawing/2014/main" id="{A0745D8F-EA46-44B5-95A8-7CC089CF1143}"/>
                  </a:ext>
                </a:extLst>
              </p:cNvPr>
              <p:cNvSpPr txBox="1">
                <a:spLocks noRot="1" noChangeAspect="1" noMove="1" noResize="1" noEditPoints="1" noAdjustHandles="1" noChangeArrowheads="1" noChangeShapeType="1" noTextEdit="1"/>
              </p:cNvSpPr>
              <p:nvPr/>
            </p:nvSpPr>
            <p:spPr>
              <a:xfrm>
                <a:off x="323850" y="5476875"/>
                <a:ext cx="11668125" cy="13686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487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3BF36954-DCFB-4A1B-B0B0-A08103C6F140}"/>
              </a:ext>
            </a:extLst>
          </p:cNvPr>
          <p:cNvGraphicFramePr>
            <a:graphicFrameLocks noGrp="1"/>
          </p:cNvGraphicFramePr>
          <p:nvPr>
            <p:ph sz="half" idx="2"/>
            <p:extLst>
              <p:ext uri="{D42A27DB-BD31-4B8C-83A1-F6EECF244321}">
                <p14:modId xmlns:p14="http://schemas.microsoft.com/office/powerpoint/2010/main" val="3762370104"/>
              </p:ext>
            </p:extLst>
          </p:nvPr>
        </p:nvGraphicFramePr>
        <p:xfrm>
          <a:off x="2476499" y="1141413"/>
          <a:ext cx="7343776" cy="1483360"/>
        </p:xfrm>
        <a:graphic>
          <a:graphicData uri="http://schemas.openxmlformats.org/drawingml/2006/table">
            <a:tbl>
              <a:tblPr firstRow="1" bandRow="1">
                <a:tableStyleId>{BC89EF96-8CEA-46FF-86C4-4CE0E7609802}</a:tableStyleId>
              </a:tblPr>
              <a:tblGrid>
                <a:gridCol w="1835944">
                  <a:extLst>
                    <a:ext uri="{9D8B030D-6E8A-4147-A177-3AD203B41FA5}">
                      <a16:colId xmlns:a16="http://schemas.microsoft.com/office/drawing/2014/main" val="4188906990"/>
                    </a:ext>
                  </a:extLst>
                </a:gridCol>
                <a:gridCol w="1835944">
                  <a:extLst>
                    <a:ext uri="{9D8B030D-6E8A-4147-A177-3AD203B41FA5}">
                      <a16:colId xmlns:a16="http://schemas.microsoft.com/office/drawing/2014/main" val="2495373120"/>
                    </a:ext>
                  </a:extLst>
                </a:gridCol>
                <a:gridCol w="1835944">
                  <a:extLst>
                    <a:ext uri="{9D8B030D-6E8A-4147-A177-3AD203B41FA5}">
                      <a16:colId xmlns:a16="http://schemas.microsoft.com/office/drawing/2014/main" val="2902718629"/>
                    </a:ext>
                  </a:extLst>
                </a:gridCol>
                <a:gridCol w="1835944">
                  <a:extLst>
                    <a:ext uri="{9D8B030D-6E8A-4147-A177-3AD203B41FA5}">
                      <a16:colId xmlns:a16="http://schemas.microsoft.com/office/drawing/2014/main" val="3037359080"/>
                    </a:ext>
                  </a:extLst>
                </a:gridCol>
              </a:tblGrid>
              <a:tr h="370840">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 </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总计</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8220020"/>
                  </a:ext>
                </a:extLst>
              </a:tr>
              <a:tr h="370840">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176</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71</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247</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8885006"/>
                  </a:ext>
                </a:extLst>
              </a:tr>
              <a:tr h="370840">
                <a:tc>
                  <a:txBody>
                    <a:bodyPr/>
                    <a:lstStyle/>
                    <a:p>
                      <a:pPr indent="304800" algn="l">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151</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1095</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1246</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82306957"/>
                  </a:ext>
                </a:extLst>
              </a:tr>
              <a:tr h="370840">
                <a:tc>
                  <a:txBody>
                    <a:bodyPr/>
                    <a:lstStyle/>
                    <a:p>
                      <a:pPr indent="304800" algn="l">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总计</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327</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1166</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1493</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62074762"/>
                  </a:ext>
                </a:extLst>
              </a:tr>
            </a:tbl>
          </a:graphicData>
        </a:graphic>
      </p:graphicFrame>
      <p:graphicFrame>
        <p:nvGraphicFramePr>
          <p:cNvPr id="8" name="内容占位符 7">
            <a:extLst>
              <a:ext uri="{FF2B5EF4-FFF2-40B4-BE49-F238E27FC236}">
                <a16:creationId xmlns:a16="http://schemas.microsoft.com/office/drawing/2014/main" id="{1B517AF4-C1AF-416C-97BC-D9057FBEED1F}"/>
              </a:ext>
            </a:extLst>
          </p:cNvPr>
          <p:cNvGraphicFramePr>
            <a:graphicFrameLocks noGrp="1"/>
          </p:cNvGraphicFramePr>
          <p:nvPr>
            <p:ph sz="quarter" idx="4"/>
            <p:extLst>
              <p:ext uri="{D42A27DB-BD31-4B8C-83A1-F6EECF244321}">
                <p14:modId xmlns:p14="http://schemas.microsoft.com/office/powerpoint/2010/main" val="2302400124"/>
              </p:ext>
            </p:extLst>
          </p:nvPr>
        </p:nvGraphicFramePr>
        <p:xfrm>
          <a:off x="2476499" y="4026835"/>
          <a:ext cx="7343776" cy="1483360"/>
        </p:xfrm>
        <a:graphic>
          <a:graphicData uri="http://schemas.openxmlformats.org/drawingml/2006/table">
            <a:tbl>
              <a:tblPr firstRow="1" bandRow="1">
                <a:tableStyleId>{BC89EF96-8CEA-46FF-86C4-4CE0E7609802}</a:tableStyleId>
              </a:tblPr>
              <a:tblGrid>
                <a:gridCol w="1835944">
                  <a:extLst>
                    <a:ext uri="{9D8B030D-6E8A-4147-A177-3AD203B41FA5}">
                      <a16:colId xmlns:a16="http://schemas.microsoft.com/office/drawing/2014/main" val="323281060"/>
                    </a:ext>
                  </a:extLst>
                </a:gridCol>
                <a:gridCol w="1835944">
                  <a:extLst>
                    <a:ext uri="{9D8B030D-6E8A-4147-A177-3AD203B41FA5}">
                      <a16:colId xmlns:a16="http://schemas.microsoft.com/office/drawing/2014/main" val="3075202667"/>
                    </a:ext>
                  </a:extLst>
                </a:gridCol>
                <a:gridCol w="1835944">
                  <a:extLst>
                    <a:ext uri="{9D8B030D-6E8A-4147-A177-3AD203B41FA5}">
                      <a16:colId xmlns:a16="http://schemas.microsoft.com/office/drawing/2014/main" val="2584148957"/>
                    </a:ext>
                  </a:extLst>
                </a:gridCol>
                <a:gridCol w="1835944">
                  <a:extLst>
                    <a:ext uri="{9D8B030D-6E8A-4147-A177-3AD203B41FA5}">
                      <a16:colId xmlns:a16="http://schemas.microsoft.com/office/drawing/2014/main" val="3183626383"/>
                    </a:ext>
                  </a:extLst>
                </a:gridCol>
              </a:tblGrid>
              <a:tr h="370840">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 </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总计</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6401040"/>
                  </a:ext>
                </a:extLst>
              </a:tr>
              <a:tr h="370840">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405</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173</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578</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472271"/>
                  </a:ext>
                </a:extLst>
              </a:tr>
              <a:tr h="370840">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349</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2555</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2904</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2016052"/>
                  </a:ext>
                </a:extLst>
              </a:tr>
              <a:tr h="370840">
                <a:tc>
                  <a:txBody>
                    <a:bodyPr/>
                    <a:lstStyle/>
                    <a:p>
                      <a:pPr indent="1270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总计</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754</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2728</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3482</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2991379"/>
                  </a:ext>
                </a:extLst>
              </a:tr>
            </a:tbl>
          </a:graphicData>
        </a:graphic>
      </p:graphicFrame>
      <p:sp>
        <p:nvSpPr>
          <p:cNvPr id="9" name="文本框 8">
            <a:extLst>
              <a:ext uri="{FF2B5EF4-FFF2-40B4-BE49-F238E27FC236}">
                <a16:creationId xmlns:a16="http://schemas.microsoft.com/office/drawing/2014/main" id="{A01B176A-3B2B-490E-8C5B-0E69E6BD445F}"/>
              </a:ext>
            </a:extLst>
          </p:cNvPr>
          <p:cNvSpPr txBox="1"/>
          <p:nvPr/>
        </p:nvSpPr>
        <p:spPr>
          <a:xfrm>
            <a:off x="2805344" y="647932"/>
            <a:ext cx="6542842" cy="369332"/>
          </a:xfrm>
          <a:prstGeom prst="rect">
            <a:avLst/>
          </a:prstGeom>
          <a:noFill/>
        </p:spPr>
        <p:txBody>
          <a:bodyPr wrap="square" rtlCol="0">
            <a:spAutoFit/>
          </a:bodyPr>
          <a:lstStyle/>
          <a:p>
            <a:pPr algn="ctr"/>
            <a:r>
              <a:rPr lang="zh-CN" altLang="en-US" dirty="0">
                <a:solidFill>
                  <a:schemeClr val="accent1"/>
                </a:solidFill>
              </a:rPr>
              <a:t>保留交叉验证测试集上的预测结果</a:t>
            </a:r>
          </a:p>
        </p:txBody>
      </p:sp>
      <p:sp>
        <p:nvSpPr>
          <p:cNvPr id="10" name="文本框 9">
            <a:extLst>
              <a:ext uri="{FF2B5EF4-FFF2-40B4-BE49-F238E27FC236}">
                <a16:creationId xmlns:a16="http://schemas.microsoft.com/office/drawing/2014/main" id="{3293CF29-A737-44D6-8AC5-6883D8DEF6B1}"/>
              </a:ext>
            </a:extLst>
          </p:cNvPr>
          <p:cNvSpPr txBox="1"/>
          <p:nvPr/>
        </p:nvSpPr>
        <p:spPr>
          <a:xfrm>
            <a:off x="4288515" y="3514000"/>
            <a:ext cx="3719744" cy="369332"/>
          </a:xfrm>
          <a:prstGeom prst="rect">
            <a:avLst/>
          </a:prstGeom>
          <a:noFill/>
        </p:spPr>
        <p:txBody>
          <a:bodyPr wrap="square" rtlCol="0">
            <a:spAutoFit/>
          </a:bodyPr>
          <a:lstStyle/>
          <a:p>
            <a:r>
              <a:rPr lang="zh-CN" altLang="en-US" dirty="0">
                <a:solidFill>
                  <a:schemeClr val="accent1"/>
                </a:solidFill>
              </a:rPr>
              <a:t>保留交叉验证训练集上的预测结果</a:t>
            </a:r>
          </a:p>
        </p:txBody>
      </p:sp>
      <p:sp>
        <p:nvSpPr>
          <p:cNvPr id="11" name="文本框 10">
            <a:extLst>
              <a:ext uri="{FF2B5EF4-FFF2-40B4-BE49-F238E27FC236}">
                <a16:creationId xmlns:a16="http://schemas.microsoft.com/office/drawing/2014/main" id="{2DC27B99-AB27-433C-A73D-1F1039AC6E11}"/>
              </a:ext>
            </a:extLst>
          </p:cNvPr>
          <p:cNvSpPr txBox="1"/>
          <p:nvPr/>
        </p:nvSpPr>
        <p:spPr>
          <a:xfrm>
            <a:off x="2805344" y="2823099"/>
            <a:ext cx="2432481" cy="369332"/>
          </a:xfrm>
          <a:prstGeom prst="rect">
            <a:avLst/>
          </a:prstGeom>
          <a:noFill/>
        </p:spPr>
        <p:txBody>
          <a:bodyPr wrap="square" rtlCol="0">
            <a:spAutoFit/>
          </a:bodyPr>
          <a:lstStyle/>
          <a:p>
            <a:r>
              <a:rPr lang="zh-CN" altLang="en-US" dirty="0"/>
              <a:t>误判率：</a:t>
            </a:r>
            <a:r>
              <a:rPr lang="en-US" altLang="zh-CN" dirty="0"/>
              <a:t>0.148693905</a:t>
            </a:r>
            <a:endParaRPr lang="zh-CN" altLang="en-US" dirty="0"/>
          </a:p>
        </p:txBody>
      </p:sp>
      <p:sp>
        <p:nvSpPr>
          <p:cNvPr id="12" name="文本框 11">
            <a:extLst>
              <a:ext uri="{FF2B5EF4-FFF2-40B4-BE49-F238E27FC236}">
                <a16:creationId xmlns:a16="http://schemas.microsoft.com/office/drawing/2014/main" id="{2F016F24-BC2A-44AA-9758-763B5B8FD4BA}"/>
              </a:ext>
            </a:extLst>
          </p:cNvPr>
          <p:cNvSpPr txBox="1"/>
          <p:nvPr/>
        </p:nvSpPr>
        <p:spPr>
          <a:xfrm>
            <a:off x="2663301" y="5663953"/>
            <a:ext cx="3506680" cy="369332"/>
          </a:xfrm>
          <a:prstGeom prst="rect">
            <a:avLst/>
          </a:prstGeom>
          <a:noFill/>
        </p:spPr>
        <p:txBody>
          <a:bodyPr wrap="square" rtlCol="0">
            <a:spAutoFit/>
          </a:bodyPr>
          <a:lstStyle/>
          <a:p>
            <a:r>
              <a:rPr lang="zh-CN" altLang="en-US" dirty="0"/>
              <a:t>误判率：</a:t>
            </a:r>
            <a:r>
              <a:rPr lang="en-US" altLang="zh-CN" dirty="0"/>
              <a:t>0.149913843</a:t>
            </a:r>
            <a:endParaRPr lang="zh-CN" altLang="en-US" dirty="0"/>
          </a:p>
        </p:txBody>
      </p:sp>
      <p:sp>
        <p:nvSpPr>
          <p:cNvPr id="6" name="流程图: 接点 5">
            <a:extLst>
              <a:ext uri="{FF2B5EF4-FFF2-40B4-BE49-F238E27FC236}">
                <a16:creationId xmlns:a16="http://schemas.microsoft.com/office/drawing/2014/main" id="{72AF4129-6824-4617-80F5-AC58BB966F07}"/>
              </a:ext>
            </a:extLst>
          </p:cNvPr>
          <p:cNvSpPr/>
          <p:nvPr/>
        </p:nvSpPr>
        <p:spPr>
          <a:xfrm>
            <a:off x="6383044" y="1510745"/>
            <a:ext cx="550415" cy="395746"/>
          </a:xfrm>
          <a:prstGeom prst="flowChartConnector">
            <a:avLst/>
          </a:prstGeom>
          <a:noFill/>
          <a:ln w="3810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1FE4827-A5F3-4E7B-8548-14E91672571A}"/>
              </a:ext>
            </a:extLst>
          </p:cNvPr>
          <p:cNvSpPr txBox="1"/>
          <p:nvPr/>
        </p:nvSpPr>
        <p:spPr>
          <a:xfrm>
            <a:off x="8220722" y="532660"/>
            <a:ext cx="2050742" cy="369332"/>
          </a:xfrm>
          <a:prstGeom prst="rect">
            <a:avLst/>
          </a:prstGeom>
          <a:noFill/>
        </p:spPr>
        <p:txBody>
          <a:bodyPr wrap="square" rtlCol="0">
            <a:spAutoFit/>
          </a:bodyPr>
          <a:lstStyle/>
          <a:p>
            <a:r>
              <a:rPr lang="en-US" altLang="zh-CN" dirty="0">
                <a:solidFill>
                  <a:srgbClr val="00B0F0"/>
                </a:solidFill>
              </a:rPr>
              <a:t>0.0475552579</a:t>
            </a:r>
            <a:endParaRPr lang="zh-CN" altLang="en-US" dirty="0">
              <a:solidFill>
                <a:srgbClr val="00B0F0"/>
              </a:solidFill>
            </a:endParaRPr>
          </a:p>
        </p:txBody>
      </p:sp>
    </p:spTree>
    <p:extLst>
      <p:ext uri="{BB962C8B-B14F-4D97-AF65-F5344CB8AC3E}">
        <p14:creationId xmlns:p14="http://schemas.microsoft.com/office/powerpoint/2010/main" val="84744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6"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E3FA-2D7E-4544-AF74-3186974EF578}"/>
              </a:ext>
            </a:extLst>
          </p:cNvPr>
          <p:cNvSpPr>
            <a:spLocks noGrp="1"/>
          </p:cNvSpPr>
          <p:nvPr>
            <p:ph type="title"/>
          </p:nvPr>
        </p:nvSpPr>
        <p:spPr>
          <a:xfrm>
            <a:off x="1295400" y="758917"/>
            <a:ext cx="2060359" cy="760645"/>
          </a:xfrm>
        </p:spPr>
        <p:txBody>
          <a:bodyPr>
            <a:normAutofit/>
          </a:bodyPr>
          <a:lstStyle/>
          <a:p>
            <a:r>
              <a:rPr lang="zh-CN" altLang="en-US" sz="4000" dirty="0"/>
              <a:t>决策树</a:t>
            </a:r>
          </a:p>
        </p:txBody>
      </p:sp>
      <p:sp>
        <p:nvSpPr>
          <p:cNvPr id="3" name="内容占位符 2">
            <a:extLst>
              <a:ext uri="{FF2B5EF4-FFF2-40B4-BE49-F238E27FC236}">
                <a16:creationId xmlns:a16="http://schemas.microsoft.com/office/drawing/2014/main" id="{0026144E-4C70-47CB-8BE9-9B69452F43D4}"/>
              </a:ext>
            </a:extLst>
          </p:cNvPr>
          <p:cNvSpPr>
            <a:spLocks noGrp="1"/>
          </p:cNvSpPr>
          <p:nvPr>
            <p:ph idx="1"/>
          </p:nvPr>
        </p:nvSpPr>
        <p:spPr>
          <a:xfrm>
            <a:off x="1295400" y="1997477"/>
            <a:ext cx="9601200" cy="3471168"/>
          </a:xfrm>
        </p:spPr>
        <p:txBody>
          <a:bodyPr>
            <a:normAutofit/>
          </a:bodyPr>
          <a:lstStyle/>
          <a:p>
            <a:pPr marL="0" indent="0">
              <a:buNone/>
            </a:pPr>
            <a:r>
              <a:rPr lang="en-US" altLang="zh-CN" sz="2800" dirty="0"/>
              <a:t>      </a:t>
            </a:r>
            <a:r>
              <a:rPr lang="zh-CN" altLang="zh-CN" sz="2800" dirty="0"/>
              <a:t>决策树（</a:t>
            </a:r>
            <a:r>
              <a:rPr lang="en-US" altLang="zh-CN" sz="2800" dirty="0"/>
              <a:t>Decision Tree</a:t>
            </a:r>
            <a:r>
              <a:rPr lang="zh-CN" altLang="zh-CN" sz="2800" dirty="0"/>
              <a:t>）既是一种在机器学习中经常用到的方法，也是一种在日常生活中我们潜意识里经常用到的方法。它是一种基于树的模型，由决策节点，决策分支和叶子三个部分组成。实际上，各种决策树都是根据某种规则对训练数据进行递归式的分类，并最终根据终止条件结束算法。根据每个节点最优值的确定标准，决策树算法可以大致分为</a:t>
            </a:r>
            <a:r>
              <a:rPr lang="en-US" altLang="zh-CN" sz="2800" dirty="0"/>
              <a:t>ID3</a:t>
            </a:r>
            <a:r>
              <a:rPr lang="zh-CN" altLang="zh-CN" sz="2800" dirty="0"/>
              <a:t>，</a:t>
            </a:r>
            <a:r>
              <a:rPr lang="en-US" altLang="zh-CN" sz="2800" dirty="0"/>
              <a:t>C4.5</a:t>
            </a:r>
            <a:r>
              <a:rPr lang="zh-CN" altLang="zh-CN" sz="2800" dirty="0"/>
              <a:t>和</a:t>
            </a:r>
            <a:r>
              <a:rPr lang="en-US" altLang="zh-CN" sz="2800" dirty="0"/>
              <a:t>CART</a:t>
            </a:r>
            <a:r>
              <a:rPr lang="zh-CN" altLang="zh-CN" sz="2800" dirty="0"/>
              <a:t>（</a:t>
            </a:r>
            <a:r>
              <a:rPr lang="en-US" altLang="zh-CN" sz="2800" dirty="0"/>
              <a:t>Classification and Regression Tree</a:t>
            </a:r>
            <a:r>
              <a:rPr lang="zh-CN" altLang="zh-CN" sz="2800" dirty="0"/>
              <a:t>）。</a:t>
            </a:r>
            <a:endParaRPr lang="zh-CN" altLang="en-US" sz="2800" dirty="0"/>
          </a:p>
        </p:txBody>
      </p:sp>
    </p:spTree>
    <p:extLst>
      <p:ext uri="{BB962C8B-B14F-4D97-AF65-F5344CB8AC3E}">
        <p14:creationId xmlns:p14="http://schemas.microsoft.com/office/powerpoint/2010/main" val="189591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92347-68EB-4673-AEC8-C2AB4826351C}"/>
              </a:ext>
            </a:extLst>
          </p:cNvPr>
          <p:cNvSpPr>
            <a:spLocks noGrp="1"/>
          </p:cNvSpPr>
          <p:nvPr>
            <p:ph type="title"/>
          </p:nvPr>
        </p:nvSpPr>
        <p:spPr>
          <a:xfrm>
            <a:off x="1295400" y="487362"/>
            <a:ext cx="9601200" cy="579438"/>
          </a:xfrm>
        </p:spPr>
        <p:txBody>
          <a:bodyPr/>
          <a:lstStyle/>
          <a:p>
            <a:pPr algn="ctr"/>
            <a:r>
              <a:rPr lang="en-US" altLang="zh-CN" dirty="0">
                <a:solidFill>
                  <a:schemeClr val="accent1"/>
                </a:solidFill>
              </a:rPr>
              <a:t>CART</a:t>
            </a:r>
            <a:r>
              <a:rPr lang="zh-CN" altLang="en-US" dirty="0">
                <a:solidFill>
                  <a:schemeClr val="accent1"/>
                </a:solidFill>
              </a:rPr>
              <a:t>决策树算法生成的树</a:t>
            </a:r>
          </a:p>
        </p:txBody>
      </p:sp>
      <p:pic>
        <p:nvPicPr>
          <p:cNvPr id="5" name="内容占位符 4">
            <a:extLst>
              <a:ext uri="{FF2B5EF4-FFF2-40B4-BE49-F238E27FC236}">
                <a16:creationId xmlns:a16="http://schemas.microsoft.com/office/drawing/2014/main" id="{8B3DEC54-E3F2-44C7-A07F-F2D3C3B8789E}"/>
              </a:ext>
            </a:extLst>
          </p:cNvPr>
          <p:cNvPicPr>
            <a:picLocks noGrp="1" noChangeAspect="1"/>
          </p:cNvPicPr>
          <p:nvPr>
            <p:ph idx="1"/>
          </p:nvPr>
        </p:nvPicPr>
        <p:blipFill>
          <a:blip r:embed="rId2"/>
          <a:stretch>
            <a:fillRect/>
          </a:stretch>
        </p:blipFill>
        <p:spPr>
          <a:xfrm>
            <a:off x="2222324" y="1066800"/>
            <a:ext cx="7747351" cy="4996649"/>
          </a:xfrm>
        </p:spPr>
      </p:pic>
    </p:spTree>
    <p:extLst>
      <p:ext uri="{BB962C8B-B14F-4D97-AF65-F5344CB8AC3E}">
        <p14:creationId xmlns:p14="http://schemas.microsoft.com/office/powerpoint/2010/main" val="92398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5B55A11-D4E4-44F0-A9B6-2916944B5C8E}"/>
              </a:ext>
            </a:extLst>
          </p:cNvPr>
          <p:cNvSpPr>
            <a:spLocks noGrp="1"/>
          </p:cNvSpPr>
          <p:nvPr>
            <p:ph type="title"/>
          </p:nvPr>
        </p:nvSpPr>
        <p:spPr>
          <a:xfrm>
            <a:off x="1295400" y="457200"/>
            <a:ext cx="9601200" cy="788988"/>
          </a:xfrm>
        </p:spPr>
        <p:txBody>
          <a:bodyPr/>
          <a:lstStyle/>
          <a:p>
            <a:pPr algn="ctr"/>
            <a:r>
              <a:rPr lang="zh-CN" altLang="en-US" dirty="0">
                <a:solidFill>
                  <a:schemeClr val="accent1"/>
                </a:solidFill>
              </a:rPr>
              <a:t>预测结果汇总</a:t>
            </a:r>
          </a:p>
        </p:txBody>
      </p:sp>
      <p:graphicFrame>
        <p:nvGraphicFramePr>
          <p:cNvPr id="10" name="内容占位符 9">
            <a:extLst>
              <a:ext uri="{FF2B5EF4-FFF2-40B4-BE49-F238E27FC236}">
                <a16:creationId xmlns:a16="http://schemas.microsoft.com/office/drawing/2014/main" id="{4D03F536-83F0-4A3C-90AB-493E1790C3FB}"/>
              </a:ext>
            </a:extLst>
          </p:cNvPr>
          <p:cNvGraphicFramePr>
            <a:graphicFrameLocks noGrp="1"/>
          </p:cNvGraphicFramePr>
          <p:nvPr>
            <p:ph idx="1"/>
            <p:extLst>
              <p:ext uri="{D42A27DB-BD31-4B8C-83A1-F6EECF244321}">
                <p14:modId xmlns:p14="http://schemas.microsoft.com/office/powerpoint/2010/main" val="2272747014"/>
              </p:ext>
            </p:extLst>
          </p:nvPr>
        </p:nvGraphicFramePr>
        <p:xfrm>
          <a:off x="1295400" y="1533525"/>
          <a:ext cx="9609338" cy="2082516"/>
        </p:xfrm>
        <a:graphic>
          <a:graphicData uri="http://schemas.openxmlformats.org/drawingml/2006/table">
            <a:tbl>
              <a:tblPr firstRow="1" bandRow="1">
                <a:tableStyleId>{BC89EF96-8CEA-46FF-86C4-4CE0E7609802}</a:tableStyleId>
              </a:tblPr>
              <a:tblGrid>
                <a:gridCol w="1928378">
                  <a:extLst>
                    <a:ext uri="{9D8B030D-6E8A-4147-A177-3AD203B41FA5}">
                      <a16:colId xmlns:a16="http://schemas.microsoft.com/office/drawing/2014/main" val="1387960822"/>
                    </a:ext>
                  </a:extLst>
                </a:gridCol>
                <a:gridCol w="1920240">
                  <a:extLst>
                    <a:ext uri="{9D8B030D-6E8A-4147-A177-3AD203B41FA5}">
                      <a16:colId xmlns:a16="http://schemas.microsoft.com/office/drawing/2014/main" val="2514215525"/>
                    </a:ext>
                  </a:extLst>
                </a:gridCol>
                <a:gridCol w="1904112">
                  <a:extLst>
                    <a:ext uri="{9D8B030D-6E8A-4147-A177-3AD203B41FA5}">
                      <a16:colId xmlns:a16="http://schemas.microsoft.com/office/drawing/2014/main" val="1947464712"/>
                    </a:ext>
                  </a:extLst>
                </a:gridCol>
                <a:gridCol w="1936368">
                  <a:extLst>
                    <a:ext uri="{9D8B030D-6E8A-4147-A177-3AD203B41FA5}">
                      <a16:colId xmlns:a16="http://schemas.microsoft.com/office/drawing/2014/main" val="666362822"/>
                    </a:ext>
                  </a:extLst>
                </a:gridCol>
                <a:gridCol w="1920240">
                  <a:extLst>
                    <a:ext uri="{9D8B030D-6E8A-4147-A177-3AD203B41FA5}">
                      <a16:colId xmlns:a16="http://schemas.microsoft.com/office/drawing/2014/main" val="3972159956"/>
                    </a:ext>
                  </a:extLst>
                </a:gridCol>
              </a:tblGrid>
              <a:tr h="488087">
                <a:tc>
                  <a:txBody>
                    <a:bodyPr/>
                    <a:lstStyle/>
                    <a:p>
                      <a:pPr algn="ctr"/>
                      <a:r>
                        <a:rPr lang="zh-CN" altLang="en-US" sz="1800" b="1" dirty="0"/>
                        <a:t>验证方法</a:t>
                      </a:r>
                    </a:p>
                  </a:txBody>
                  <a:tcPr anchor="ctr"/>
                </a:tc>
                <a:tc gridSpan="2">
                  <a:txBody>
                    <a:bodyPr/>
                    <a:lstStyle/>
                    <a:p>
                      <a:pPr algn="ctr"/>
                      <a:r>
                        <a:rPr lang="zh-CN" altLang="en-US" sz="1800" b="1" dirty="0"/>
                        <a:t>保留交叉验证</a:t>
                      </a:r>
                    </a:p>
                  </a:txBody>
                  <a:tcPr anchor="ctr"/>
                </a:tc>
                <a:tc hMerge="1">
                  <a:txBody>
                    <a:bodyPr/>
                    <a:lstStyle/>
                    <a:p>
                      <a:endParaRPr lang="zh-CN" altLang="en-US" dirty="0"/>
                    </a:p>
                  </a:txBody>
                  <a:tcPr/>
                </a:tc>
                <a:tc gridSpan="2">
                  <a:txBody>
                    <a:bodyPr/>
                    <a:lstStyle/>
                    <a:p>
                      <a:pPr algn="ctr"/>
                      <a:r>
                        <a:rPr lang="zh-CN" altLang="en-US" sz="1800" b="1" dirty="0"/>
                        <a:t>十折交叉验证</a:t>
                      </a:r>
                    </a:p>
                  </a:txBody>
                  <a:tcPr anchor="ctr"/>
                </a:tc>
                <a:tc hMerge="1">
                  <a:txBody>
                    <a:bodyPr/>
                    <a:lstStyle/>
                    <a:p>
                      <a:endParaRPr lang="zh-CN" altLang="en-US" dirty="0"/>
                    </a:p>
                  </a:txBody>
                  <a:tcPr/>
                </a:tc>
                <a:extLst>
                  <a:ext uri="{0D108BD9-81ED-4DB2-BD59-A6C34878D82A}">
                    <a16:rowId xmlns:a16="http://schemas.microsoft.com/office/drawing/2014/main" val="3755266527"/>
                  </a:ext>
                </a:extLst>
              </a:tr>
              <a:tr h="497149">
                <a:tc>
                  <a:txBody>
                    <a:bodyPr/>
                    <a:lstStyle/>
                    <a:p>
                      <a:pPr indent="14478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集合</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测试集</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训练集</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测试集</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训练集</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76082833"/>
                  </a:ext>
                </a:extLst>
              </a:tr>
              <a:tr h="370840">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C5.0</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0.129939719</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r>
                        <a:rPr lang="en-US" sz="1800" b="1" kern="100" dirty="0">
                          <a:effectLst/>
                          <a:latin typeface="等线" panose="02010600030101010101" pitchFamily="2" charset="-122"/>
                          <a:ea typeface="楷体" panose="02010609060101010101" pitchFamily="49" charset="-122"/>
                          <a:cs typeface="Times New Roman" panose="02020603050405020304" pitchFamily="18" charset="0"/>
                        </a:rPr>
                        <a:t>0.0395177495</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0.132969558</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524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0.132931727</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r>
                        <a:rPr lang="en-US" sz="1800" b="1" kern="100" dirty="0">
                          <a:effectLst/>
                          <a:latin typeface="等线" panose="02010600030101010101" pitchFamily="2" charset="-122"/>
                          <a:ea typeface="楷体" panose="02010609060101010101" pitchFamily="49" charset="-122"/>
                          <a:cs typeface="Times New Roman" panose="02020603050405020304" pitchFamily="18" charset="0"/>
                        </a:rPr>
                        <a:t>0.0516064257</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0.130779540</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9689883"/>
                  </a:ext>
                </a:extLst>
              </a:tr>
              <a:tr h="370840">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CART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524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0.138647019</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r>
                        <a:rPr lang="en-US" sz="1800" b="1" kern="100" dirty="0">
                          <a:effectLst/>
                          <a:latin typeface="等线" panose="02010600030101010101" pitchFamily="2" charset="-122"/>
                          <a:ea typeface="楷体" panose="02010609060101010101" pitchFamily="49" charset="-122"/>
                          <a:cs typeface="Times New Roman" panose="02020603050405020304" pitchFamily="18" charset="0"/>
                        </a:rPr>
                        <a:t>0.079035499</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0.129236071</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0.140763052</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r>
                        <a:rPr lang="en-US" sz="1800" b="1" kern="100" dirty="0">
                          <a:effectLst/>
                          <a:latin typeface="等线" panose="02010600030101010101" pitchFamily="2" charset="-122"/>
                          <a:ea typeface="楷体" panose="02010609060101010101" pitchFamily="49" charset="-122"/>
                          <a:cs typeface="Times New Roman" panose="02020603050405020304" pitchFamily="18" charset="0"/>
                        </a:rPr>
                        <a:t>0.0775100402</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0.130332812</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8100985"/>
                  </a:ext>
                </a:extLst>
              </a:tr>
            </a:tbl>
          </a:graphicData>
        </a:graphic>
      </p:graphicFrame>
      <p:sp>
        <p:nvSpPr>
          <p:cNvPr id="11" name="文本框 10">
            <a:extLst>
              <a:ext uri="{FF2B5EF4-FFF2-40B4-BE49-F238E27FC236}">
                <a16:creationId xmlns:a16="http://schemas.microsoft.com/office/drawing/2014/main" id="{7D9ADDAB-9288-47C0-BFEE-9DD336DC79A2}"/>
              </a:ext>
            </a:extLst>
          </p:cNvPr>
          <p:cNvSpPr txBox="1"/>
          <p:nvPr/>
        </p:nvSpPr>
        <p:spPr>
          <a:xfrm>
            <a:off x="1133475" y="4171950"/>
            <a:ext cx="10391775" cy="1200329"/>
          </a:xfrm>
          <a:prstGeom prst="rect">
            <a:avLst/>
          </a:prstGeom>
          <a:noFill/>
        </p:spPr>
        <p:txBody>
          <a:bodyPr wrap="square" rtlCol="0">
            <a:spAutoFit/>
          </a:bodyPr>
          <a:lstStyle/>
          <a:p>
            <a:r>
              <a:rPr lang="en-US" altLang="zh-CN" sz="2400" dirty="0"/>
              <a:t>       </a:t>
            </a:r>
            <a:r>
              <a:rPr lang="zh-CN" altLang="zh-CN" sz="2400" dirty="0"/>
              <a:t>综上，</a:t>
            </a:r>
            <a:r>
              <a:rPr lang="en-US" altLang="zh-CN" sz="2400" dirty="0"/>
              <a:t>C5.0</a:t>
            </a:r>
            <a:r>
              <a:rPr lang="zh-CN" altLang="zh-CN" sz="2400" dirty="0"/>
              <a:t>决策树的误判率在</a:t>
            </a:r>
            <a:r>
              <a:rPr lang="en-US" altLang="zh-CN" sz="2400" dirty="0"/>
              <a:t>13%</a:t>
            </a:r>
            <a:r>
              <a:rPr lang="zh-CN" altLang="zh-CN" sz="2400" dirty="0"/>
              <a:t>左右，</a:t>
            </a:r>
            <a:r>
              <a:rPr lang="en-US" altLang="zh-CN" sz="2400" dirty="0"/>
              <a:t>CART</a:t>
            </a:r>
            <a:r>
              <a:rPr lang="zh-CN" altLang="zh-CN" sz="2400" dirty="0"/>
              <a:t>误判率相对高了一个百分点；同时，括号内的数值表明，由</a:t>
            </a:r>
            <a:r>
              <a:rPr lang="en-US" altLang="zh-CN" sz="2400" dirty="0"/>
              <a:t>C5.0</a:t>
            </a:r>
            <a:r>
              <a:rPr lang="zh-CN" altLang="zh-CN" sz="2400" dirty="0"/>
              <a:t>决策树得到的预判可以更有效地防止客户流失，进而提高电信公司的盈利。</a:t>
            </a:r>
          </a:p>
        </p:txBody>
      </p:sp>
    </p:spTree>
    <p:extLst>
      <p:ext uri="{BB962C8B-B14F-4D97-AF65-F5344CB8AC3E}">
        <p14:creationId xmlns:p14="http://schemas.microsoft.com/office/powerpoint/2010/main" val="343495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1D7B97-FC85-4165-A322-B91BB55882CB}"/>
              </a:ext>
            </a:extLst>
          </p:cNvPr>
          <p:cNvSpPr>
            <a:spLocks noGrp="1"/>
          </p:cNvSpPr>
          <p:nvPr>
            <p:ph sz="half" idx="1"/>
          </p:nvPr>
        </p:nvSpPr>
        <p:spPr>
          <a:xfrm>
            <a:off x="1295399" y="1981199"/>
            <a:ext cx="10125076" cy="4162426"/>
          </a:xfrm>
        </p:spPr>
        <p:txBody>
          <a:bodyPr>
            <a:normAutofit/>
          </a:bodyPr>
          <a:lstStyle/>
          <a:p>
            <a:pPr marL="0" indent="0">
              <a:buNone/>
            </a:pPr>
            <a:r>
              <a:rPr lang="zh-CN" altLang="en-US" sz="2400" dirty="0"/>
              <a:t>（</a:t>
            </a:r>
            <a:r>
              <a:rPr lang="en-US" altLang="zh-CN" sz="2400" dirty="0"/>
              <a:t>1</a:t>
            </a:r>
            <a:r>
              <a:rPr lang="zh-CN" altLang="en-US" sz="2400" dirty="0"/>
              <a:t>）</a:t>
            </a:r>
            <a:r>
              <a:rPr lang="zh-CN" altLang="zh-CN" sz="2400" dirty="0"/>
              <a:t>一个用户购买额外的电信服务产品的数量以及是否签订合约对其将来是否流失具有很大的影响，因此，为了避免用户流失，电信公司需要制定足够合理的营销策略来吸引老用户购买或签订新的产品或合约</a:t>
            </a:r>
            <a:r>
              <a:rPr lang="zh-CN" altLang="en-US" sz="2400" dirty="0"/>
              <a:t>；</a:t>
            </a:r>
            <a:endParaRPr lang="en-US" altLang="zh-CN" sz="2400" dirty="0"/>
          </a:p>
          <a:p>
            <a:pPr marL="0" indent="0">
              <a:buNone/>
            </a:pPr>
            <a:r>
              <a:rPr lang="zh-CN" altLang="en-US" sz="2400" dirty="0"/>
              <a:t>（</a:t>
            </a:r>
            <a:r>
              <a:rPr lang="en-US" altLang="zh-CN" sz="2400" dirty="0"/>
              <a:t>2</a:t>
            </a:r>
            <a:r>
              <a:rPr lang="zh-CN" altLang="en-US" sz="2400" dirty="0"/>
              <a:t>）根据交叉验证的结果，</a:t>
            </a:r>
            <a:r>
              <a:rPr lang="en-US" altLang="zh-CN" sz="2400" dirty="0"/>
              <a:t>Logistic</a:t>
            </a:r>
            <a:r>
              <a:rPr lang="zh-CN" altLang="zh-CN" sz="2400" dirty="0"/>
              <a:t>回归和两种决策树（</a:t>
            </a:r>
            <a:r>
              <a:rPr lang="en-US" altLang="zh-CN" sz="2400" dirty="0"/>
              <a:t>C5.0</a:t>
            </a:r>
            <a:r>
              <a:rPr lang="zh-CN" altLang="zh-CN" sz="2400" dirty="0"/>
              <a:t>和</a:t>
            </a:r>
            <a:r>
              <a:rPr lang="en-US" altLang="zh-CN" sz="2400" dirty="0"/>
              <a:t>CART</a:t>
            </a:r>
            <a:r>
              <a:rPr lang="zh-CN" altLang="zh-CN" sz="2400" dirty="0"/>
              <a:t>）在预测时的表现都还可以接受：三个模型在测试集上误判率均在</a:t>
            </a:r>
            <a:r>
              <a:rPr lang="en-US" altLang="zh-CN" sz="2400" dirty="0"/>
              <a:t>13~15%</a:t>
            </a:r>
            <a:r>
              <a:rPr lang="zh-CN" altLang="zh-CN" sz="2400" dirty="0"/>
              <a:t>左右，其中更容易造成电信公司客户流失的误判（即实际会流失而模型预测为不会流失）所占比例在</a:t>
            </a:r>
            <a:r>
              <a:rPr lang="en-US" altLang="zh-CN" sz="2400" dirty="0"/>
              <a:t>4%~8%</a:t>
            </a:r>
            <a:r>
              <a:rPr lang="zh-CN" altLang="zh-CN" sz="2400" dirty="0"/>
              <a:t>左右。根据本文所得出的结果，</a:t>
            </a:r>
            <a:r>
              <a:rPr lang="en-US" altLang="zh-CN" sz="2400" dirty="0"/>
              <a:t>C5.0</a:t>
            </a:r>
            <a:r>
              <a:rPr lang="zh-CN" altLang="zh-CN" sz="2400" dirty="0"/>
              <a:t>决策树的表现更好一些。虽然经典的</a:t>
            </a:r>
            <a:r>
              <a:rPr lang="en-US" altLang="zh-CN" sz="2400" dirty="0"/>
              <a:t>Logistic</a:t>
            </a:r>
            <a:r>
              <a:rPr lang="zh-CN" altLang="zh-CN" sz="2400" dirty="0"/>
              <a:t>回归在测试集上的误判率高达</a:t>
            </a:r>
            <a:r>
              <a:rPr lang="en-US" altLang="zh-CN" sz="2400" dirty="0"/>
              <a:t>15%</a:t>
            </a:r>
            <a:r>
              <a:rPr lang="zh-CN" altLang="zh-CN" sz="2400" dirty="0"/>
              <a:t>，但是（</a:t>
            </a:r>
            <a:r>
              <a:rPr lang="en-US" altLang="zh-CN" sz="2400" dirty="0"/>
              <a:t>0,1</a:t>
            </a:r>
            <a:r>
              <a:rPr lang="zh-CN" altLang="zh-CN" sz="2400" dirty="0"/>
              <a:t>）对应的值只有</a:t>
            </a:r>
            <a:r>
              <a:rPr lang="en-US" altLang="zh-CN" sz="2400" dirty="0"/>
              <a:t>5%</a:t>
            </a:r>
            <a:r>
              <a:rPr lang="zh-CN" altLang="zh-CN" sz="2400" dirty="0"/>
              <a:t>左右，从电信公司的角度来说这个结果还是不错的。</a:t>
            </a:r>
          </a:p>
          <a:p>
            <a:pPr marL="0" indent="0">
              <a:buNone/>
            </a:pPr>
            <a:endParaRPr lang="zh-CN" altLang="en-US" dirty="0"/>
          </a:p>
        </p:txBody>
      </p:sp>
      <p:sp>
        <p:nvSpPr>
          <p:cNvPr id="5" name="文本框 4">
            <a:extLst>
              <a:ext uri="{FF2B5EF4-FFF2-40B4-BE49-F238E27FC236}">
                <a16:creationId xmlns:a16="http://schemas.microsoft.com/office/drawing/2014/main" id="{03F3B6A6-62A8-4333-9AD6-DDAFDBB37850}"/>
              </a:ext>
            </a:extLst>
          </p:cNvPr>
          <p:cNvSpPr txBox="1"/>
          <p:nvPr/>
        </p:nvSpPr>
        <p:spPr>
          <a:xfrm>
            <a:off x="1295400" y="559832"/>
            <a:ext cx="4676775" cy="830997"/>
          </a:xfrm>
          <a:prstGeom prst="rect">
            <a:avLst/>
          </a:prstGeom>
          <a:noFill/>
        </p:spPr>
        <p:txBody>
          <a:bodyPr wrap="square" rtlCol="0">
            <a:spAutoFit/>
          </a:bodyPr>
          <a:lstStyle/>
          <a:p>
            <a:r>
              <a:rPr lang="zh-CN" altLang="en-US" sz="4800" b="1" dirty="0">
                <a:solidFill>
                  <a:schemeClr val="accent1">
                    <a:lumMod val="75000"/>
                  </a:schemeClr>
                </a:solidFill>
              </a:rPr>
              <a:t>结论</a:t>
            </a:r>
          </a:p>
        </p:txBody>
      </p:sp>
    </p:spTree>
    <p:extLst>
      <p:ext uri="{BB962C8B-B14F-4D97-AF65-F5344CB8AC3E}">
        <p14:creationId xmlns:p14="http://schemas.microsoft.com/office/powerpoint/2010/main" val="356658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A5C17-3CF9-40B4-982C-E972E26FB07C}"/>
              </a:ext>
            </a:extLst>
          </p:cNvPr>
          <p:cNvSpPr>
            <a:spLocks noGrp="1"/>
          </p:cNvSpPr>
          <p:nvPr>
            <p:ph type="title"/>
          </p:nvPr>
        </p:nvSpPr>
        <p:spPr>
          <a:xfrm>
            <a:off x="1295400" y="408603"/>
            <a:ext cx="4467225" cy="1142385"/>
          </a:xfrm>
        </p:spPr>
        <p:txBody>
          <a:bodyPr/>
          <a:lstStyle/>
          <a:p>
            <a:r>
              <a:rPr lang="zh-CN" altLang="en-US" sz="4800" dirty="0">
                <a:latin typeface="+mn-lt"/>
                <a:ea typeface="+mn-ea"/>
                <a:cs typeface="+mn-cs"/>
              </a:rPr>
              <a:t>未来的改进方向</a:t>
            </a:r>
          </a:p>
        </p:txBody>
      </p:sp>
      <p:sp>
        <p:nvSpPr>
          <p:cNvPr id="3" name="内容占位符 2">
            <a:extLst>
              <a:ext uri="{FF2B5EF4-FFF2-40B4-BE49-F238E27FC236}">
                <a16:creationId xmlns:a16="http://schemas.microsoft.com/office/drawing/2014/main" id="{FE9B8A64-1BF0-491C-A159-332909147C5D}"/>
              </a:ext>
            </a:extLst>
          </p:cNvPr>
          <p:cNvSpPr>
            <a:spLocks noGrp="1"/>
          </p:cNvSpPr>
          <p:nvPr>
            <p:ph idx="1"/>
          </p:nvPr>
        </p:nvSpPr>
        <p:spPr>
          <a:xfrm>
            <a:off x="1295400" y="2200275"/>
            <a:ext cx="6524625" cy="3009900"/>
          </a:xfrm>
        </p:spPr>
        <p:txBody>
          <a:bodyPr>
            <a:normAutofit fontScale="92500" lnSpcReduction="20000"/>
          </a:bodyPr>
          <a:lstStyle/>
          <a:p>
            <a:r>
              <a:rPr lang="zh-CN" altLang="zh-CN" sz="4000" dirty="0"/>
              <a:t>数据的采集应更加全面</a:t>
            </a:r>
            <a:endParaRPr lang="en-US" altLang="zh-CN" sz="4000" dirty="0"/>
          </a:p>
          <a:p>
            <a:endParaRPr lang="zh-CN" altLang="zh-CN" sz="4000" dirty="0"/>
          </a:p>
          <a:p>
            <a:r>
              <a:rPr lang="zh-CN" altLang="zh-CN" sz="4000" dirty="0"/>
              <a:t>对现有模型优化的探究</a:t>
            </a:r>
            <a:endParaRPr lang="en-US" altLang="zh-CN" sz="4000" dirty="0"/>
          </a:p>
          <a:p>
            <a:endParaRPr lang="zh-CN" altLang="zh-CN" sz="4000" dirty="0"/>
          </a:p>
          <a:p>
            <a:r>
              <a:rPr lang="zh-CN" altLang="zh-CN" sz="4000" dirty="0"/>
              <a:t>客户流失原因的分析与评估</a:t>
            </a:r>
          </a:p>
          <a:p>
            <a:pPr marL="0" indent="0">
              <a:buNone/>
            </a:pPr>
            <a:endParaRPr lang="zh-CN" altLang="en-US" dirty="0"/>
          </a:p>
        </p:txBody>
      </p:sp>
    </p:spTree>
    <p:extLst>
      <p:ext uri="{BB962C8B-B14F-4D97-AF65-F5344CB8AC3E}">
        <p14:creationId xmlns:p14="http://schemas.microsoft.com/office/powerpoint/2010/main" val="217210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8000" dirty="0">
                <a:latin typeface="微软雅黑" panose="020B0503020204020204" pitchFamily="34" charset="-122"/>
                <a:ea typeface="微软雅黑" panose="020B0503020204020204" pitchFamily="34" charset="-122"/>
                <a:sym typeface="Arial" panose="020B0604020202020204" pitchFamily="34" charset="0"/>
              </a:rPr>
              <a:t>谢谢观看！</a:t>
            </a:r>
          </a:p>
        </p:txBody>
      </p:sp>
      <p:sp>
        <p:nvSpPr>
          <p:cNvPr id="3" name="文本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02012"/>
            <a:ext cx="3631706" cy="1142385"/>
          </a:xfrm>
        </p:spPr>
        <p:txBody>
          <a:bodyPr rtlCol="0">
            <a:normAutofit/>
          </a:bodyPr>
          <a:lstStyle/>
          <a:p>
            <a:pPr rtl="0"/>
            <a:r>
              <a:rPr lang="zh-CN" altLang="en-US" sz="4400" dirty="0">
                <a:latin typeface="Arial" panose="020B0604020202020204" pitchFamily="34" charset="0"/>
                <a:ea typeface="微软雅黑" panose="020B0503020204020204" pitchFamily="34" charset="-122"/>
                <a:sym typeface="Arial" panose="020B0604020202020204" pitchFamily="34" charset="0"/>
              </a:rPr>
              <a:t>论文框架</a:t>
            </a:r>
          </a:p>
        </p:txBody>
      </p:sp>
      <p:sp>
        <p:nvSpPr>
          <p:cNvPr id="3" name="内容占位符 2"/>
          <p:cNvSpPr>
            <a:spLocks noGrp="1"/>
          </p:cNvSpPr>
          <p:nvPr>
            <p:ph idx="1"/>
          </p:nvPr>
        </p:nvSpPr>
        <p:spPr>
          <a:xfrm>
            <a:off x="7333696" y="1884741"/>
            <a:ext cx="3631707" cy="4492100"/>
          </a:xfrm>
        </p:spPr>
        <p:txBody>
          <a:bodyPr rtlCol="0">
            <a:normAutofit/>
          </a:bodyPr>
          <a:lstStyle/>
          <a:p>
            <a:r>
              <a:rPr lang="zh-CN" altLang="en-US" sz="2800" dirty="0">
                <a:latin typeface="Arial" panose="020B0604020202020204" pitchFamily="34" charset="0"/>
                <a:sym typeface="Arial" panose="020B0604020202020204" pitchFamily="34" charset="0"/>
              </a:rPr>
              <a:t>问题</a:t>
            </a:r>
            <a:r>
              <a:rPr lang="zh-CN" altLang="en-US" sz="2800" dirty="0">
                <a:latin typeface="Arial" panose="020B0604020202020204" pitchFamily="34" charset="0"/>
                <a:ea typeface="微软雅黑" panose="020B0503020204020204" pitchFamily="34" charset="-122"/>
                <a:sym typeface="Arial" panose="020B0604020202020204" pitchFamily="34" charset="0"/>
              </a:rPr>
              <a:t>背景</a:t>
            </a:r>
            <a:r>
              <a:rPr lang="en-US" altLang="zh-CN" sz="2800" dirty="0">
                <a:latin typeface="Arial" panose="020B0604020202020204" pitchFamily="34" charset="0"/>
                <a:ea typeface="微软雅黑" panose="020B0503020204020204" pitchFamily="34" charset="-122"/>
                <a:sym typeface="Arial" panose="020B0604020202020204" pitchFamily="34" charset="0"/>
              </a:rPr>
              <a:t>&amp;</a:t>
            </a:r>
            <a:r>
              <a:rPr lang="zh-CN" altLang="en-US" sz="2800" dirty="0">
                <a:latin typeface="Arial" panose="020B0604020202020204" pitchFamily="34" charset="0"/>
                <a:ea typeface="微软雅黑" panose="020B0503020204020204" pitchFamily="34" charset="-122"/>
                <a:sym typeface="Arial" panose="020B0604020202020204" pitchFamily="34" charset="0"/>
              </a:rPr>
              <a:t>研究意义</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sz="2800" dirty="0">
                <a:latin typeface="Arial" panose="020B0604020202020204" pitchFamily="34" charset="0"/>
                <a:sym typeface="Arial" panose="020B0604020202020204" pitchFamily="34" charset="0"/>
              </a:rPr>
              <a:t>生存分析（</a:t>
            </a:r>
            <a:r>
              <a:rPr lang="en-US" altLang="zh-CN" sz="2800" dirty="0">
                <a:latin typeface="Arial" panose="020B0604020202020204" pitchFamily="34" charset="0"/>
                <a:sym typeface="Arial" panose="020B0604020202020204" pitchFamily="34" charset="0"/>
              </a:rPr>
              <a:t>Cox</a:t>
            </a:r>
            <a:r>
              <a:rPr lang="zh-CN" altLang="en-US" sz="2800" dirty="0">
                <a:latin typeface="Arial" panose="020B0604020202020204" pitchFamily="34" charset="0"/>
                <a:sym typeface="Arial" panose="020B0604020202020204" pitchFamily="34" charset="0"/>
              </a:rPr>
              <a:t>回归）</a:t>
            </a:r>
            <a:endParaRPr lang="en-US" altLang="zh-CN" sz="2800" dirty="0">
              <a:latin typeface="Arial" panose="020B0604020202020204" pitchFamily="34" charset="0"/>
              <a:sym typeface="Arial" panose="020B0604020202020204" pitchFamily="34" charset="0"/>
            </a:endParaRPr>
          </a:p>
          <a:p>
            <a:pPr rtl="0"/>
            <a:r>
              <a:rPr lang="zh-CN" altLang="en-US" sz="2800" dirty="0">
                <a:latin typeface="Arial" panose="020B0604020202020204" pitchFamily="34" charset="0"/>
                <a:ea typeface="微软雅黑" panose="020B0503020204020204" pitchFamily="34" charset="-122"/>
                <a:sym typeface="Arial" panose="020B0604020202020204" pitchFamily="34" charset="0"/>
              </a:rPr>
              <a:t>逻辑回归建模</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sz="2800" dirty="0">
                <a:latin typeface="Arial" panose="020B0604020202020204" pitchFamily="34" charset="0"/>
                <a:ea typeface="微软雅黑" panose="020B0503020204020204" pitchFamily="34" charset="-122"/>
                <a:sym typeface="Arial" panose="020B0604020202020204" pitchFamily="34" charset="0"/>
              </a:rPr>
              <a:t>决策树建模</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sz="2800" dirty="0">
                <a:latin typeface="Arial" panose="020B0604020202020204" pitchFamily="34" charset="0"/>
                <a:sym typeface="Arial" panose="020B0604020202020204" pitchFamily="34" charset="0"/>
              </a:rPr>
              <a:t>总结与展望</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标题 1">
            <a:extLst>
              <a:ext uri="{FF2B5EF4-FFF2-40B4-BE49-F238E27FC236}">
                <a16:creationId xmlns:a16="http://schemas.microsoft.com/office/drawing/2014/main" id="{4B7B20D1-4B9C-4188-B9B4-9F1031E0C40D}"/>
              </a:ext>
            </a:extLst>
          </p:cNvPr>
          <p:cNvSpPr txBox="1">
            <a:spLocks/>
          </p:cNvSpPr>
          <p:nvPr/>
        </p:nvSpPr>
        <p:spPr>
          <a:xfrm>
            <a:off x="7333696" y="202012"/>
            <a:ext cx="3631706"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sz="4400" dirty="0">
                <a:latin typeface="Arial" panose="020B0604020202020204" pitchFamily="34" charset="0"/>
                <a:sym typeface="Arial" panose="020B0604020202020204" pitchFamily="34" charset="0"/>
              </a:rPr>
              <a:t>主要内容</a:t>
            </a:r>
          </a:p>
        </p:txBody>
      </p:sp>
      <p:sp>
        <p:nvSpPr>
          <p:cNvPr id="5" name="内容占位符 2">
            <a:extLst>
              <a:ext uri="{FF2B5EF4-FFF2-40B4-BE49-F238E27FC236}">
                <a16:creationId xmlns:a16="http://schemas.microsoft.com/office/drawing/2014/main" id="{26B48F7B-0AFB-45EC-9520-789DCA1BA30D}"/>
              </a:ext>
            </a:extLst>
          </p:cNvPr>
          <p:cNvSpPr txBox="1">
            <a:spLocks/>
          </p:cNvSpPr>
          <p:nvPr/>
        </p:nvSpPr>
        <p:spPr>
          <a:xfrm>
            <a:off x="1295400" y="1884741"/>
            <a:ext cx="3631707" cy="4344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sz="2800" dirty="0">
                <a:latin typeface="Arial" panose="020B0604020202020204" pitchFamily="34" charset="0"/>
                <a:sym typeface="Arial" panose="020B0604020202020204" pitchFamily="34" charset="0"/>
              </a:rPr>
              <a:t>研究背景</a:t>
            </a:r>
            <a:r>
              <a:rPr lang="en-US" altLang="zh-CN" sz="2800" dirty="0">
                <a:latin typeface="Arial" panose="020B0604020202020204" pitchFamily="34" charset="0"/>
                <a:sym typeface="Arial" panose="020B0604020202020204" pitchFamily="34" charset="0"/>
              </a:rPr>
              <a:t>&amp;</a:t>
            </a:r>
            <a:r>
              <a:rPr lang="zh-CN" altLang="en-US" sz="2800" dirty="0">
                <a:latin typeface="Arial" panose="020B0604020202020204" pitchFamily="34" charset="0"/>
                <a:sym typeface="Arial" panose="020B0604020202020204" pitchFamily="34" charset="0"/>
              </a:rPr>
              <a:t>概念介绍</a:t>
            </a:r>
            <a:endParaRPr lang="en-US" altLang="zh-CN" sz="2800" dirty="0">
              <a:latin typeface="Arial" panose="020B0604020202020204" pitchFamily="34" charset="0"/>
              <a:sym typeface="Arial" panose="020B0604020202020204" pitchFamily="34" charset="0"/>
            </a:endParaRPr>
          </a:p>
          <a:p>
            <a:r>
              <a:rPr lang="zh-CN" altLang="en-US" sz="2800" dirty="0">
                <a:latin typeface="Arial" panose="020B0604020202020204" pitchFamily="34" charset="0"/>
                <a:sym typeface="Arial" panose="020B0604020202020204" pitchFamily="34" charset="0"/>
              </a:rPr>
              <a:t>数据准备</a:t>
            </a:r>
            <a:endParaRPr lang="en-US" altLang="zh-CN" sz="2800" dirty="0">
              <a:latin typeface="Arial" panose="020B0604020202020204" pitchFamily="34" charset="0"/>
              <a:sym typeface="Arial" panose="020B0604020202020204" pitchFamily="34" charset="0"/>
            </a:endParaRPr>
          </a:p>
          <a:p>
            <a:r>
              <a:rPr lang="zh-CN" altLang="en-US" sz="2800" dirty="0">
                <a:latin typeface="Arial" panose="020B0604020202020204" pitchFamily="34" charset="0"/>
                <a:sym typeface="Arial" panose="020B0604020202020204" pitchFamily="34" charset="0"/>
              </a:rPr>
              <a:t>生存分析</a:t>
            </a:r>
            <a:endParaRPr lang="en-US" altLang="zh-CN" sz="2800" dirty="0">
              <a:latin typeface="Arial" panose="020B0604020202020204" pitchFamily="34" charset="0"/>
              <a:sym typeface="Arial" panose="020B0604020202020204" pitchFamily="34" charset="0"/>
            </a:endParaRPr>
          </a:p>
          <a:p>
            <a:r>
              <a:rPr lang="zh-CN" altLang="en-US" sz="2800" dirty="0">
                <a:latin typeface="Arial" panose="020B0604020202020204" pitchFamily="34" charset="0"/>
                <a:sym typeface="Arial" panose="020B0604020202020204" pitchFamily="34" charset="0"/>
              </a:rPr>
              <a:t>逻辑回归建模</a:t>
            </a:r>
            <a:endParaRPr lang="en-US" altLang="zh-CN" sz="2800" dirty="0">
              <a:latin typeface="Arial" panose="020B0604020202020204" pitchFamily="34" charset="0"/>
              <a:sym typeface="Arial" panose="020B0604020202020204" pitchFamily="34" charset="0"/>
            </a:endParaRPr>
          </a:p>
          <a:p>
            <a:r>
              <a:rPr lang="zh-CN" altLang="en-US" sz="2800" dirty="0">
                <a:latin typeface="Arial" panose="020B0604020202020204" pitchFamily="34" charset="0"/>
                <a:sym typeface="Arial" panose="020B0604020202020204" pitchFamily="34" charset="0"/>
              </a:rPr>
              <a:t>决策树建模</a:t>
            </a:r>
            <a:endParaRPr lang="en-US" altLang="zh-CN" sz="2800" dirty="0">
              <a:latin typeface="Arial" panose="020B0604020202020204" pitchFamily="34" charset="0"/>
              <a:sym typeface="Arial" panose="020B0604020202020204" pitchFamily="34" charset="0"/>
            </a:endParaRPr>
          </a:p>
          <a:p>
            <a:r>
              <a:rPr lang="zh-CN" altLang="en-US" sz="2800" dirty="0">
                <a:latin typeface="Arial" panose="020B0604020202020204" pitchFamily="34" charset="0"/>
                <a:sym typeface="Arial" panose="020B0604020202020204" pitchFamily="34" charset="0"/>
              </a:rPr>
              <a:t>总结与展望</a:t>
            </a:r>
            <a:endParaRPr lang="en-US" altLang="zh-CN" sz="28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3056F-CB6E-49ED-B3E4-C933BC6D5A75}"/>
              </a:ext>
            </a:extLst>
          </p:cNvPr>
          <p:cNvSpPr>
            <a:spLocks noGrp="1"/>
          </p:cNvSpPr>
          <p:nvPr>
            <p:ph type="title"/>
          </p:nvPr>
        </p:nvSpPr>
        <p:spPr>
          <a:xfrm>
            <a:off x="1295400" y="395057"/>
            <a:ext cx="9601200" cy="940463"/>
          </a:xfrm>
        </p:spPr>
        <p:txBody>
          <a:bodyPr/>
          <a:lstStyle/>
          <a:p>
            <a:r>
              <a:rPr lang="zh-CN" altLang="en-US" dirty="0"/>
              <a:t>问题背景</a:t>
            </a:r>
          </a:p>
        </p:txBody>
      </p:sp>
      <p:sp>
        <p:nvSpPr>
          <p:cNvPr id="3" name="内容占位符 2">
            <a:extLst>
              <a:ext uri="{FF2B5EF4-FFF2-40B4-BE49-F238E27FC236}">
                <a16:creationId xmlns:a16="http://schemas.microsoft.com/office/drawing/2014/main" id="{575EC18F-5688-4E53-AEA8-EBE7BBC8F651}"/>
              </a:ext>
            </a:extLst>
          </p:cNvPr>
          <p:cNvSpPr>
            <a:spLocks noGrp="1"/>
          </p:cNvSpPr>
          <p:nvPr>
            <p:ph sz="half" idx="1"/>
          </p:nvPr>
        </p:nvSpPr>
        <p:spPr>
          <a:xfrm>
            <a:off x="1295399" y="1473693"/>
            <a:ext cx="9863831" cy="1349406"/>
          </a:xfrm>
        </p:spPr>
        <p:txBody>
          <a:bodyPr>
            <a:normAutofit/>
          </a:bodyPr>
          <a:lstStyle/>
          <a:p>
            <a:pPr marL="0" indent="0">
              <a:buNone/>
            </a:pPr>
            <a:r>
              <a:rPr lang="en-US" altLang="zh-CN" sz="2400" dirty="0"/>
              <a:t>       </a:t>
            </a:r>
            <a:r>
              <a:rPr lang="zh-CN" altLang="zh-CN" sz="2400" dirty="0"/>
              <a:t>自</a:t>
            </a:r>
            <a:r>
              <a:rPr lang="en-US" altLang="zh-CN" sz="2400" dirty="0"/>
              <a:t>1987</a:t>
            </a:r>
            <a:r>
              <a:rPr lang="zh-CN" altLang="zh-CN" sz="2400" dirty="0"/>
              <a:t>年我国第一台手机面世后，我国的手机用户就不断增多，据国家统计局数据显示，截止</a:t>
            </a:r>
            <a:r>
              <a:rPr lang="en-US" altLang="zh-CN" sz="2400" dirty="0"/>
              <a:t>2016</a:t>
            </a:r>
            <a:r>
              <a:rPr lang="zh-CN" altLang="zh-CN" sz="2400" dirty="0"/>
              <a:t>年年底，我国共有高达</a:t>
            </a:r>
            <a:r>
              <a:rPr lang="en-US" altLang="zh-CN" sz="2400" dirty="0"/>
              <a:t>132193.4</a:t>
            </a:r>
            <a:r>
              <a:rPr lang="zh-CN" altLang="zh-CN" sz="2400" dirty="0"/>
              <a:t>万移动电话用户。但是，随着手机的日益普及，手机号注册量越来越少</a:t>
            </a:r>
            <a:r>
              <a:rPr lang="zh-CN" altLang="en-US" sz="2400" dirty="0"/>
              <a:t>。</a:t>
            </a:r>
          </a:p>
        </p:txBody>
      </p:sp>
      <p:pic>
        <p:nvPicPr>
          <p:cNvPr id="6" name="内容占位符 5">
            <a:extLst>
              <a:ext uri="{FF2B5EF4-FFF2-40B4-BE49-F238E27FC236}">
                <a16:creationId xmlns:a16="http://schemas.microsoft.com/office/drawing/2014/main" id="{2D73C46A-56A0-4380-95CE-DDD76BC6237C}"/>
              </a:ext>
            </a:extLst>
          </p:cNvPr>
          <p:cNvPicPr>
            <a:picLocks noGrp="1" noChangeAspect="1"/>
          </p:cNvPicPr>
          <p:nvPr>
            <p:ph sz="half" idx="2"/>
          </p:nvPr>
        </p:nvPicPr>
        <p:blipFill rotWithShape="1">
          <a:blip r:embed="rId2"/>
          <a:srcRect t="12333"/>
          <a:stretch/>
        </p:blipFill>
        <p:spPr>
          <a:xfrm>
            <a:off x="2444905" y="2961272"/>
            <a:ext cx="7106880" cy="3190954"/>
          </a:xfrm>
        </p:spPr>
      </p:pic>
    </p:spTree>
    <p:extLst>
      <p:ext uri="{BB962C8B-B14F-4D97-AF65-F5344CB8AC3E}">
        <p14:creationId xmlns:p14="http://schemas.microsoft.com/office/powerpoint/2010/main" val="8161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B6774-379B-4BBC-8672-AEA552679D8F}"/>
              </a:ext>
            </a:extLst>
          </p:cNvPr>
          <p:cNvSpPr>
            <a:spLocks noGrp="1"/>
          </p:cNvSpPr>
          <p:nvPr>
            <p:ph type="title"/>
          </p:nvPr>
        </p:nvSpPr>
        <p:spPr>
          <a:xfrm>
            <a:off x="1357544" y="441154"/>
            <a:ext cx="3223334" cy="643061"/>
          </a:xfrm>
        </p:spPr>
        <p:txBody>
          <a:bodyPr/>
          <a:lstStyle/>
          <a:p>
            <a:r>
              <a:rPr lang="zh-CN" altLang="en-US" dirty="0"/>
              <a:t>研究意义</a:t>
            </a:r>
          </a:p>
        </p:txBody>
      </p:sp>
      <p:sp>
        <p:nvSpPr>
          <p:cNvPr id="3" name="内容占位符 2">
            <a:extLst>
              <a:ext uri="{FF2B5EF4-FFF2-40B4-BE49-F238E27FC236}">
                <a16:creationId xmlns:a16="http://schemas.microsoft.com/office/drawing/2014/main" id="{60F4B6C0-22B0-40B9-8FA0-47DE4AC5FC92}"/>
              </a:ext>
            </a:extLst>
          </p:cNvPr>
          <p:cNvSpPr>
            <a:spLocks noGrp="1"/>
          </p:cNvSpPr>
          <p:nvPr>
            <p:ph idx="1"/>
          </p:nvPr>
        </p:nvSpPr>
        <p:spPr>
          <a:xfrm>
            <a:off x="1357544" y="1505334"/>
            <a:ext cx="4368553" cy="2148397"/>
          </a:xfrm>
        </p:spPr>
        <p:txBody>
          <a:bodyPr/>
          <a:lstStyle/>
          <a:p>
            <a:pPr marL="457200" indent="-457200">
              <a:buFont typeface="+mj-lt"/>
              <a:buAutoNum type="arabicPeriod"/>
            </a:pPr>
            <a:r>
              <a:rPr lang="zh-CN" altLang="en-US" dirty="0"/>
              <a:t>维系老客户以保证盈利</a:t>
            </a:r>
            <a:endParaRPr lang="en-US" altLang="zh-CN" dirty="0"/>
          </a:p>
          <a:p>
            <a:pPr marL="457200" indent="-457200">
              <a:buFont typeface="+mj-lt"/>
              <a:buAutoNum type="arabicPeriod"/>
            </a:pPr>
            <a:r>
              <a:rPr lang="zh-CN" altLang="en-US" dirty="0"/>
              <a:t>提高市场竞争力</a:t>
            </a:r>
            <a:endParaRPr lang="en-US" altLang="zh-CN" dirty="0"/>
          </a:p>
          <a:p>
            <a:pPr marL="457200" indent="-457200">
              <a:buFont typeface="+mj-lt"/>
              <a:buAutoNum type="arabicPeriod"/>
            </a:pPr>
            <a:r>
              <a:rPr lang="zh-CN" altLang="en-US" dirty="0"/>
              <a:t>提高企业形象</a:t>
            </a:r>
            <a:endParaRPr lang="en-US" altLang="zh-CN" dirty="0"/>
          </a:p>
          <a:p>
            <a:pPr marL="457200" indent="-457200">
              <a:buFont typeface="+mj-lt"/>
              <a:buAutoNum type="arabicPeriod"/>
            </a:pPr>
            <a:r>
              <a:rPr lang="zh-CN" altLang="en-US" dirty="0"/>
              <a:t>有利于新产品的推广</a:t>
            </a:r>
            <a:endParaRPr lang="en-US" altLang="zh-CN" dirty="0"/>
          </a:p>
          <a:p>
            <a:pPr marL="457200" indent="-457200">
              <a:buFont typeface="+mj-lt"/>
              <a:buAutoNum type="arabicPeriod"/>
            </a:pPr>
            <a:endParaRPr lang="zh-CN" altLang="en-US" dirty="0"/>
          </a:p>
        </p:txBody>
      </p:sp>
      <p:sp>
        <p:nvSpPr>
          <p:cNvPr id="5" name="文本框 4">
            <a:extLst>
              <a:ext uri="{FF2B5EF4-FFF2-40B4-BE49-F238E27FC236}">
                <a16:creationId xmlns:a16="http://schemas.microsoft.com/office/drawing/2014/main" id="{EACB9319-F605-42E6-9FAF-E18B53D1A368}"/>
              </a:ext>
            </a:extLst>
          </p:cNvPr>
          <p:cNvSpPr txBox="1"/>
          <p:nvPr/>
        </p:nvSpPr>
        <p:spPr>
          <a:xfrm>
            <a:off x="1510683" y="3852909"/>
            <a:ext cx="9170633" cy="1323439"/>
          </a:xfrm>
          <a:prstGeom prst="rect">
            <a:avLst/>
          </a:prstGeom>
          <a:noFill/>
        </p:spPr>
        <p:txBody>
          <a:bodyPr wrap="square" rtlCol="0">
            <a:spAutoFit/>
          </a:bodyPr>
          <a:lstStyle/>
          <a:p>
            <a:r>
              <a:rPr lang="en-US" altLang="zh-CN" sz="2000" dirty="0"/>
              <a:t>       </a:t>
            </a:r>
            <a:r>
              <a:rPr lang="zh-CN" altLang="en-US" sz="2000" dirty="0"/>
              <a:t>具体来说，</a:t>
            </a:r>
            <a:r>
              <a:rPr lang="en-US" altLang="zh-CN" sz="2000" dirty="0"/>
              <a:t>Cox</a:t>
            </a:r>
            <a:r>
              <a:rPr lang="zh-CN" altLang="en-US" sz="2000" dirty="0"/>
              <a:t>比例风险模型可以告诉我们每个变量对客户流失的利弊以及影响的大小，这有助于电信企业制定各种营销战略；</a:t>
            </a:r>
            <a:r>
              <a:rPr lang="en-US" altLang="zh-CN" sz="2000" dirty="0"/>
              <a:t>Logistic</a:t>
            </a:r>
            <a:r>
              <a:rPr lang="zh-CN" altLang="en-US" sz="2000" dirty="0"/>
              <a:t>回归和决策树可以建立合适的模型来预测用户未来的流失情况，这样，电信公司就可以在用户流失之前对其采取一定的防范措施。</a:t>
            </a:r>
          </a:p>
        </p:txBody>
      </p:sp>
    </p:spTree>
    <p:extLst>
      <p:ext uri="{BB962C8B-B14F-4D97-AF65-F5344CB8AC3E}">
        <p14:creationId xmlns:p14="http://schemas.microsoft.com/office/powerpoint/2010/main" val="52658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378EA-4039-482C-AFAC-22CC149F0D1C}"/>
              </a:ext>
            </a:extLst>
          </p:cNvPr>
          <p:cNvSpPr>
            <a:spLocks noGrp="1"/>
          </p:cNvSpPr>
          <p:nvPr>
            <p:ph type="title"/>
          </p:nvPr>
        </p:nvSpPr>
        <p:spPr>
          <a:xfrm>
            <a:off x="1295400" y="392930"/>
            <a:ext cx="9601200" cy="665163"/>
          </a:xfrm>
        </p:spPr>
        <p:txBody>
          <a:bodyPr/>
          <a:lstStyle/>
          <a:p>
            <a:r>
              <a:rPr lang="en-US" altLang="zh-CN" dirty="0"/>
              <a:t>Cox</a:t>
            </a:r>
            <a:r>
              <a:rPr lang="zh-CN" altLang="en-US" dirty="0"/>
              <a:t>比例风险模型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FA7491-7626-40A5-85FD-854F96C0584C}"/>
                  </a:ext>
                </a:extLst>
              </p:cNvPr>
              <p:cNvSpPr>
                <a:spLocks noGrp="1"/>
              </p:cNvSpPr>
              <p:nvPr>
                <p:ph idx="1"/>
              </p:nvPr>
            </p:nvSpPr>
            <p:spPr>
              <a:xfrm>
                <a:off x="1295400" y="1722269"/>
                <a:ext cx="9601200" cy="4601592"/>
              </a:xfrm>
            </p:spPr>
            <p:txBody>
              <a:bodyPr>
                <a:normAutofit/>
              </a:bodyPr>
              <a:lstStyle/>
              <a:p>
                <a:pPr marL="0" indent="0">
                  <a:buNone/>
                </a:pPr>
                <a:r>
                  <a:rPr lang="en-US" altLang="zh-CN" dirty="0"/>
                  <a:t>       Cox</a:t>
                </a:r>
                <a:r>
                  <a:rPr lang="zh-CN" altLang="zh-CN" dirty="0"/>
                  <a:t>回归模型是由英国统计学家</a:t>
                </a:r>
                <a:r>
                  <a:rPr lang="en-US" altLang="zh-CN" dirty="0" err="1"/>
                  <a:t>D.R.Cox</a:t>
                </a:r>
                <a:r>
                  <a:rPr lang="en-US" altLang="zh-CN" dirty="0"/>
                  <a:t>(1972)</a:t>
                </a:r>
                <a:r>
                  <a:rPr lang="zh-CN" altLang="zh-CN" dirty="0"/>
                  <a:t>年提出的一种半参数回归模型。该模型以生存结局和生存时间为因变量，可同时分析众多因素对生存期的影响，能分析带有截尾生存时间的资料，且不要求估计资料的生存分布类型。</a:t>
                </a:r>
                <a:endParaRPr lang="en-US" altLang="zh-CN" dirty="0"/>
              </a:p>
              <a:p>
                <a:pPr marL="0" indent="0">
                  <a:buNone/>
                </a:pPr>
                <a:endParaRPr lang="en-US" altLang="zh-CN" dirty="0"/>
              </a:p>
              <a:p>
                <a:pPr marL="0" indent="0">
                  <a:buNone/>
                </a:pPr>
                <a:r>
                  <a:rPr lang="en-US" altLang="zh-CN" dirty="0"/>
                  <a:t>Cox</a:t>
                </a:r>
                <a:r>
                  <a:rPr lang="zh-CN" altLang="en-US" dirty="0"/>
                  <a:t>回归用公式可以表示为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h</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𝑋</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𝑒𝑥𝑝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𝑝</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e>
                      </m:d>
                    </m:oMath>
                  </m:oMathPara>
                </a14:m>
                <a:endParaRPr lang="zh-CN" altLang="zh-CN" dirty="0"/>
              </a:p>
              <a:p>
                <a:pPr marL="0" indent="0">
                  <a:buNone/>
                </a:pPr>
                <a:r>
                  <a:rPr lang="en-US" altLang="zh-CN" dirty="0"/>
                  <a:t>       </a:t>
                </a: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𝑝</m:t>
                        </m:r>
                      </m:sub>
                    </m:sSub>
                  </m:oMath>
                </a14:m>
                <a:r>
                  <a:rPr lang="zh-CN" altLang="zh-CN" dirty="0"/>
                  <a:t>是自变量的偏回归系数，</a:t>
                </a:r>
                <a14:m>
                  <m:oMath xmlns:m="http://schemas.openxmlformats.org/officeDocument/2006/math">
                    <m:r>
                      <a:rPr lang="en-US" altLang="zh-CN" i="1">
                        <a:latin typeface="Cambria Math" panose="02040503050406030204" pitchFamily="18" charset="0"/>
                      </a:rPr>
                      <m:t>𝑋</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e>
                    </m:d>
                  </m:oMath>
                </a14:m>
                <a:r>
                  <a:rPr lang="zh-CN" altLang="zh-CN" dirty="0"/>
                  <a:t>是影响生存时间</a:t>
                </a:r>
                <a14:m>
                  <m:oMath xmlns:m="http://schemas.openxmlformats.org/officeDocument/2006/math">
                    <m:r>
                      <m:rPr>
                        <m:sty m:val="p"/>
                      </m:rPr>
                      <a:rPr lang="en-US" altLang="zh-CN">
                        <a:latin typeface="Cambria Math" panose="02040503050406030204" pitchFamily="18" charset="0"/>
                      </a:rPr>
                      <m:t>t</m:t>
                    </m:r>
                  </m:oMath>
                </a14:m>
                <a:r>
                  <a:rPr lang="zh-CN" altLang="zh-CN" dirty="0"/>
                  <a:t>的所有变量，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zh-CN" dirty="0"/>
                  <a:t>是基础风险函数（</a:t>
                </a:r>
                <a:r>
                  <a:rPr lang="en-US" altLang="zh-CN" dirty="0"/>
                  <a:t>Baseline Survival Function</a:t>
                </a:r>
                <a:r>
                  <a:rPr lang="zh-CN" altLang="zh-CN" dirty="0"/>
                  <a:t>）。若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𝑖</m:t>
                        </m:r>
                      </m:sub>
                    </m:sSub>
                    <m:r>
                      <a:rPr lang="en-US" altLang="zh-CN">
                        <a:latin typeface="Cambria Math" panose="02040503050406030204" pitchFamily="18" charset="0"/>
                      </a:rPr>
                      <m:t>&gt;0</m:t>
                    </m:r>
                  </m:oMath>
                </a14:m>
                <a:r>
                  <a:rPr lang="zh-CN" altLang="zh-CN" dirty="0"/>
                  <a:t>，则</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是危险因素；若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𝑖</m:t>
                        </m:r>
                      </m:sub>
                    </m:sSub>
                    <m:r>
                      <a:rPr lang="en-US" altLang="zh-CN">
                        <a:latin typeface="Cambria Math" panose="02040503050406030204" pitchFamily="18" charset="0"/>
                      </a:rPr>
                      <m:t>&lt;0</m:t>
                    </m:r>
                  </m:oMath>
                </a14:m>
                <a:r>
                  <a:rPr lang="zh-CN" altLang="zh-CN" dirty="0"/>
                  <a:t>，则</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是保护因素。</a:t>
                </a:r>
              </a:p>
            </p:txBody>
          </p:sp>
        </mc:Choice>
        <mc:Fallback xmlns="">
          <p:sp>
            <p:nvSpPr>
              <p:cNvPr id="3" name="内容占位符 2">
                <a:extLst>
                  <a:ext uri="{FF2B5EF4-FFF2-40B4-BE49-F238E27FC236}">
                    <a16:creationId xmlns:a16="http://schemas.microsoft.com/office/drawing/2014/main" id="{DCFA7491-7626-40A5-85FD-854F96C0584C}"/>
                  </a:ext>
                </a:extLst>
              </p:cNvPr>
              <p:cNvSpPr>
                <a:spLocks noGrp="1" noRot="1" noChangeAspect="1" noMove="1" noResize="1" noEditPoints="1" noAdjustHandles="1" noChangeArrowheads="1" noChangeShapeType="1" noTextEdit="1"/>
              </p:cNvSpPr>
              <p:nvPr>
                <p:ph idx="1"/>
              </p:nvPr>
            </p:nvSpPr>
            <p:spPr>
              <a:xfrm>
                <a:off x="1295400" y="1722269"/>
                <a:ext cx="9601200" cy="4601592"/>
              </a:xfrm>
              <a:blipFill>
                <a:blip r:embed="rId2"/>
                <a:stretch>
                  <a:fillRect l="-698" t="-1459" r="-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177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9566D-0F5A-4C60-88FF-54BAEBDE1D11}"/>
              </a:ext>
            </a:extLst>
          </p:cNvPr>
          <p:cNvSpPr>
            <a:spLocks noGrp="1"/>
          </p:cNvSpPr>
          <p:nvPr>
            <p:ph type="title"/>
          </p:nvPr>
        </p:nvSpPr>
        <p:spPr>
          <a:xfrm>
            <a:off x="1295400" y="329952"/>
            <a:ext cx="3081291" cy="579438"/>
          </a:xfrm>
        </p:spPr>
        <p:txBody>
          <a:bodyPr>
            <a:normAutofit/>
          </a:bodyPr>
          <a:lstStyle/>
          <a:p>
            <a:r>
              <a:rPr lang="zh-CN" altLang="en-US" sz="2400" dirty="0">
                <a:solidFill>
                  <a:schemeClr val="accent1"/>
                </a:solidFill>
              </a:rPr>
              <a:t>相对危险度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BDF517-C95E-48F7-9F38-635E697C911D}"/>
                  </a:ext>
                </a:extLst>
              </p:cNvPr>
              <p:cNvSpPr>
                <a:spLocks noGrp="1"/>
              </p:cNvSpPr>
              <p:nvPr>
                <p:ph idx="1"/>
              </p:nvPr>
            </p:nvSpPr>
            <p:spPr>
              <a:xfrm>
                <a:off x="1295400" y="1056443"/>
                <a:ext cx="9721788" cy="4734757"/>
              </a:xfrm>
            </p:spPr>
            <p:txBody>
              <a:bodyPr>
                <a:normAutofit/>
              </a:bodyPr>
              <a:lstStyle/>
              <a:p>
                <a:pPr marL="0" indent="0">
                  <a:buNone/>
                </a:pPr>
                <a:r>
                  <a:rPr lang="en-US" altLang="zh-CN" dirty="0"/>
                  <a:t>      </a:t>
                </a:r>
                <a:r>
                  <a:rPr lang="zh-CN" altLang="zh-CN" dirty="0"/>
                  <a:t>相对危险度（</a:t>
                </a:r>
                <a:r>
                  <a:rPr lang="en-US" altLang="zh-CN" dirty="0"/>
                  <a:t>Risk Ratio</a:t>
                </a:r>
                <a:r>
                  <a:rPr lang="zh-CN" altLang="zh-CN" dirty="0"/>
                  <a:t>，也叫做风险比</a:t>
                </a:r>
                <a:r>
                  <a:rPr lang="en-US" altLang="zh-CN" dirty="0"/>
                  <a:t>Hazard Ratio</a:t>
                </a:r>
                <a:r>
                  <a:rPr lang="zh-CN" altLang="zh-CN" dirty="0"/>
                  <a:t>），其定义为：暴露组的危险度与对照组危险度之比，用公式可以表示为</a:t>
                </a:r>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𝑅𝑅</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𝑋</m:t>
                                </m:r>
                              </m:e>
                            </m:d>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h</m:t>
                            </m:r>
                          </m:e>
                          <m: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zh-CN" altLang="en-US" i="1">
                                        <a:latin typeface="Cambria Math" panose="02040503050406030204" pitchFamily="18" charset="0"/>
                                      </a:rPr>
                                      <m:t>∗</m:t>
                                    </m:r>
                                  </m:sup>
                                </m:sSup>
                              </m:e>
                            </m:d>
                          </m:sub>
                        </m:sSub>
                      </m:den>
                    </m:f>
                  </m:oMath>
                </a14:m>
                <a:endParaRPr lang="en-US" altLang="zh-CN" dirty="0"/>
              </a:p>
              <a:p>
                <a:pPr marL="0" indent="0">
                  <a:buNone/>
                </a:pPr>
                <a:r>
                  <a:rPr lang="en-US" altLang="zh-CN" b="0" dirty="0"/>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𝑒𝑥𝑝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𝑝</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e>
                        </m:d>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𝑒𝑥𝑝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𝑝</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e>
                        </m:d>
                      </m:den>
                    </m:f>
                  </m:oMath>
                </a14:m>
                <a:endParaRPr lang="en-US" altLang="zh-CN" i="1" dirty="0"/>
              </a:p>
              <a:p>
                <a:pPr marL="0" indent="0">
                  <a:buNone/>
                </a:pPr>
                <a:r>
                  <a:rPr lang="en-US" altLang="zh-CN" i="1"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𝑒𝑥𝑝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e>
                        </m:d>
                      </m:e>
                    </m:d>
                  </m:oMath>
                </a14:m>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𝑅𝑅</m:t>
                    </m:r>
                  </m:oMath>
                </a14:m>
                <a:r>
                  <a:rPr lang="zh-CN" altLang="zh-CN" dirty="0"/>
                  <a:t>的大小意味着暴露组的死亡率是对照组死亡率的多少倍。另外，我们认为，如果</a:t>
                </a:r>
                <a14:m>
                  <m:oMath xmlns:m="http://schemas.openxmlformats.org/officeDocument/2006/math">
                    <m:r>
                      <a:rPr lang="en-US" altLang="zh-CN" i="1">
                        <a:latin typeface="Cambria Math" panose="02040503050406030204" pitchFamily="18" charset="0"/>
                      </a:rPr>
                      <m:t>𝑅𝑅</m:t>
                    </m:r>
                  </m:oMath>
                </a14:m>
                <a:r>
                  <a:rPr lang="zh-CN" altLang="zh-CN" dirty="0"/>
                  <a:t>的值接近</a:t>
                </a:r>
                <a:r>
                  <a:rPr lang="en-US" altLang="zh-CN" dirty="0"/>
                  <a:t>1</a:t>
                </a:r>
                <a:r>
                  <a:rPr lang="zh-CN" altLang="zh-CN" dirty="0"/>
                  <a:t>，那么该因素与死亡没有太大的关系；反之，</a:t>
                </a:r>
                <a14:m>
                  <m:oMath xmlns:m="http://schemas.openxmlformats.org/officeDocument/2006/math">
                    <m:r>
                      <a:rPr lang="en-US" altLang="zh-CN" i="1">
                        <a:latin typeface="Cambria Math" panose="02040503050406030204" pitchFamily="18" charset="0"/>
                      </a:rPr>
                      <m:t>𝑅𝑅</m:t>
                    </m:r>
                  </m:oMath>
                </a14:m>
                <a:r>
                  <a:rPr lang="zh-CN" altLang="zh-CN" dirty="0"/>
                  <a:t>的值偏离</a:t>
                </a:r>
                <a:r>
                  <a:rPr lang="en-US" altLang="zh-CN" dirty="0"/>
                  <a:t>1</a:t>
                </a:r>
                <a:r>
                  <a:rPr lang="zh-CN" altLang="zh-CN" dirty="0"/>
                  <a:t>的程度越大，其与死亡的关系就越密切。</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96BDF517-C95E-48F7-9F38-635E697C911D}"/>
                  </a:ext>
                </a:extLst>
              </p:cNvPr>
              <p:cNvSpPr>
                <a:spLocks noGrp="1" noRot="1" noChangeAspect="1" noMove="1" noResize="1" noEditPoints="1" noAdjustHandles="1" noChangeArrowheads="1" noChangeShapeType="1" noTextEdit="1"/>
              </p:cNvSpPr>
              <p:nvPr>
                <p:ph idx="1"/>
              </p:nvPr>
            </p:nvSpPr>
            <p:spPr>
              <a:xfrm>
                <a:off x="1295400" y="1056443"/>
                <a:ext cx="9721788" cy="4734757"/>
              </a:xfrm>
              <a:blipFill>
                <a:blip r:embed="rId2"/>
                <a:stretch>
                  <a:fillRect l="-690" t="-1287" r="-3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52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9CFC-CB22-453E-A423-55F400D1E1ED}"/>
              </a:ext>
            </a:extLst>
          </p:cNvPr>
          <p:cNvSpPr>
            <a:spLocks noGrp="1"/>
          </p:cNvSpPr>
          <p:nvPr>
            <p:ph type="title"/>
          </p:nvPr>
        </p:nvSpPr>
        <p:spPr>
          <a:xfrm>
            <a:off x="1169487" y="230819"/>
            <a:ext cx="9601200" cy="705205"/>
          </a:xfrm>
        </p:spPr>
        <p:txBody>
          <a:bodyPr/>
          <a:lstStyle/>
          <a:p>
            <a:pPr algn="ctr"/>
            <a:r>
              <a:rPr lang="en-US" altLang="zh-CN" dirty="0">
                <a:solidFill>
                  <a:schemeClr val="accent1"/>
                </a:solidFill>
              </a:rPr>
              <a:t>Cox</a:t>
            </a:r>
            <a:r>
              <a:rPr lang="zh-CN" altLang="en-US" dirty="0">
                <a:solidFill>
                  <a:schemeClr val="accent1"/>
                </a:solidFill>
              </a:rPr>
              <a:t>输出结果</a:t>
            </a:r>
          </a:p>
        </p:txBody>
      </p:sp>
      <p:pic>
        <p:nvPicPr>
          <p:cNvPr id="5" name="内容占位符 4">
            <a:extLst>
              <a:ext uri="{FF2B5EF4-FFF2-40B4-BE49-F238E27FC236}">
                <a16:creationId xmlns:a16="http://schemas.microsoft.com/office/drawing/2014/main" id="{8CB8ACAE-37CC-4E51-8DF5-BCE04FB2C1EF}"/>
              </a:ext>
            </a:extLst>
          </p:cNvPr>
          <p:cNvPicPr>
            <a:picLocks noGrp="1" noChangeAspect="1"/>
          </p:cNvPicPr>
          <p:nvPr>
            <p:ph idx="1"/>
          </p:nvPr>
        </p:nvPicPr>
        <p:blipFill>
          <a:blip r:embed="rId2"/>
          <a:stretch>
            <a:fillRect/>
          </a:stretch>
        </p:blipFill>
        <p:spPr>
          <a:xfrm>
            <a:off x="2255139" y="1152047"/>
            <a:ext cx="7681722" cy="2396971"/>
          </a:xfrm>
        </p:spPr>
      </p:pic>
      <p:sp>
        <p:nvSpPr>
          <p:cNvPr id="6" name="文本框 5">
            <a:extLst>
              <a:ext uri="{FF2B5EF4-FFF2-40B4-BE49-F238E27FC236}">
                <a16:creationId xmlns:a16="http://schemas.microsoft.com/office/drawing/2014/main" id="{45FACD48-AEC1-414D-AD07-A6EA45762D09}"/>
              </a:ext>
            </a:extLst>
          </p:cNvPr>
          <p:cNvSpPr txBox="1"/>
          <p:nvPr/>
        </p:nvSpPr>
        <p:spPr>
          <a:xfrm>
            <a:off x="1615737" y="3765041"/>
            <a:ext cx="9019712" cy="1200329"/>
          </a:xfrm>
          <a:prstGeom prst="rect">
            <a:avLst/>
          </a:prstGeom>
          <a:noFill/>
        </p:spPr>
        <p:txBody>
          <a:bodyPr wrap="square" rtlCol="0">
            <a:spAutoFit/>
          </a:bodyPr>
          <a:lstStyle/>
          <a:p>
            <a:r>
              <a:rPr lang="zh-CN" altLang="en-US" sz="2400" dirty="0"/>
              <a:t>       通过上述数据，我们可以知道用户是否购买额外的电信服务，是否签订合约以及套餐类型等五个哑元自变量对用户流失的影响都比较大，两个连续变量的影响则相当有限。</a:t>
            </a:r>
          </a:p>
        </p:txBody>
      </p:sp>
    </p:spTree>
    <p:extLst>
      <p:ext uri="{BB962C8B-B14F-4D97-AF65-F5344CB8AC3E}">
        <p14:creationId xmlns:p14="http://schemas.microsoft.com/office/powerpoint/2010/main" val="78007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589D-D1D1-49B2-937C-61BE625652E2}"/>
              </a:ext>
            </a:extLst>
          </p:cNvPr>
          <p:cNvSpPr>
            <a:spLocks noGrp="1"/>
          </p:cNvSpPr>
          <p:nvPr>
            <p:ph type="title"/>
          </p:nvPr>
        </p:nvSpPr>
        <p:spPr>
          <a:xfrm>
            <a:off x="1295400" y="263941"/>
            <a:ext cx="2894860" cy="802859"/>
          </a:xfrm>
        </p:spPr>
        <p:txBody>
          <a:bodyPr/>
          <a:lstStyle/>
          <a:p>
            <a:r>
              <a:rPr lang="en-US" altLang="zh-CN" dirty="0"/>
              <a:t>Logistic</a:t>
            </a:r>
            <a:r>
              <a:rPr lang="zh-CN" altLang="en-US" dirty="0"/>
              <a:t>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6D7C85-D139-4E7C-AF4B-CFACA269F9A6}"/>
                  </a:ext>
                </a:extLst>
              </p:cNvPr>
              <p:cNvSpPr>
                <a:spLocks noGrp="1"/>
              </p:cNvSpPr>
              <p:nvPr>
                <p:ph idx="1"/>
              </p:nvPr>
            </p:nvSpPr>
            <p:spPr>
              <a:xfrm>
                <a:off x="1295399" y="1313895"/>
                <a:ext cx="10254449" cy="2396971"/>
              </a:xfrm>
            </p:spPr>
            <p:txBody>
              <a:bodyPr>
                <a:normAutofit/>
              </a:bodyPr>
              <a:lstStyle/>
              <a:p>
                <a:pPr marL="0" indent="0">
                  <a:buNone/>
                </a:pPr>
                <a:r>
                  <a:rPr lang="en-US" altLang="zh-CN" dirty="0"/>
                  <a:t>       </a:t>
                </a:r>
                <a:r>
                  <a:rPr lang="zh-CN" altLang="zh-CN" dirty="0"/>
                  <a:t>在日常生活中，我们经常需要利用线性回归的方法对某一事物进行预测，比如房价，股票，身高，盈利等，这些变量都有一个共性特征就是连续；而有些情况下，被预测变量可能是二元变量，比如成功或失败，成活或死亡以及本文所研究的流失或不流失等，如果强行使用线性回归的方法可能得不到理想的预测结果，这时我们就需要用逻辑回归（</a:t>
                </a:r>
                <a:r>
                  <a:rPr lang="en-US" altLang="zh-CN" dirty="0"/>
                  <a:t>Logistic Regression</a:t>
                </a:r>
                <a:r>
                  <a:rPr lang="zh-CN" altLang="zh-CN" dirty="0"/>
                  <a:t>）的方法进行预测。</a:t>
                </a:r>
              </a:p>
              <a:p>
                <a:pPr marL="0" indent="0">
                  <a:buNone/>
                </a:pPr>
                <a:r>
                  <a:rPr lang="en-US" altLang="zh-CN" dirty="0"/>
                  <a:t>       </a:t>
                </a:r>
                <a:r>
                  <a:rPr lang="zh-CN" altLang="zh-CN" dirty="0"/>
                  <a:t>下面我们先介绍一下</a:t>
                </a:r>
                <a:r>
                  <a:rPr lang="en-US" altLang="zh-CN" dirty="0"/>
                  <a:t>Logistic</a:t>
                </a:r>
                <a:r>
                  <a:rPr lang="zh-CN" altLang="zh-CN" dirty="0"/>
                  <a:t>回归将要用到的</a:t>
                </a:r>
                <a:r>
                  <a:rPr lang="en-US" altLang="zh-CN" dirty="0"/>
                  <a:t>Logistic</a:t>
                </a:r>
                <a:r>
                  <a:rPr lang="zh-CN" altLang="zh-CN" dirty="0"/>
                  <a:t>函数（也称为</a:t>
                </a:r>
                <a:r>
                  <a:rPr lang="en-US" altLang="zh-CN" dirty="0"/>
                  <a:t>sigmoid</a:t>
                </a:r>
                <a:r>
                  <a:rPr lang="zh-CN" altLang="zh-CN" dirty="0"/>
                  <a:t>函数）：我们定义</a:t>
                </a:r>
                <a14:m>
                  <m:oMath xmlns:m="http://schemas.openxmlformats.org/officeDocument/2006/math">
                    <m:r>
                      <a:rPr lang="en-US" altLang="zh-CN" i="1">
                        <a:latin typeface="Cambria Math" panose="02040503050406030204" pitchFamily="18" charset="0"/>
                      </a:rPr>
                      <m:t>𝑆</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𝑥</m:t>
                            </m:r>
                          </m:sup>
                        </m:sSup>
                      </m:den>
                    </m:f>
                  </m:oMath>
                </a14:m>
                <a:r>
                  <a:rPr lang="zh-CN" altLang="zh-CN" dirty="0"/>
                  <a:t>为</a:t>
                </a:r>
                <a:r>
                  <a:rPr lang="en-US" altLang="zh-CN" dirty="0"/>
                  <a:t>logistic</a:t>
                </a:r>
                <a:r>
                  <a:rPr lang="zh-CN" altLang="zh-CN" dirty="0"/>
                  <a:t>函数，其图像为</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3D6D7C85-D139-4E7C-AF4B-CFACA269F9A6}"/>
                  </a:ext>
                </a:extLst>
              </p:cNvPr>
              <p:cNvSpPr>
                <a:spLocks noGrp="1" noRot="1" noChangeAspect="1" noMove="1" noResize="1" noEditPoints="1" noAdjustHandles="1" noChangeArrowheads="1" noChangeShapeType="1" noTextEdit="1"/>
              </p:cNvSpPr>
              <p:nvPr>
                <p:ph idx="1"/>
              </p:nvPr>
            </p:nvSpPr>
            <p:spPr>
              <a:xfrm>
                <a:off x="1295399" y="1313895"/>
                <a:ext cx="10254449" cy="2396971"/>
              </a:xfrm>
              <a:blipFill>
                <a:blip r:embed="rId2"/>
                <a:stretch>
                  <a:fillRect l="-594" t="-2799" b="-76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6385E50-33DC-4F41-9368-DE2707139854}"/>
              </a:ext>
            </a:extLst>
          </p:cNvPr>
          <p:cNvPicPr>
            <a:picLocks noChangeAspect="1"/>
          </p:cNvPicPr>
          <p:nvPr/>
        </p:nvPicPr>
        <p:blipFill rotWithShape="1">
          <a:blip r:embed="rId3"/>
          <a:srcRect l="4007" t="22610" b="13185"/>
          <a:stretch/>
        </p:blipFill>
        <p:spPr>
          <a:xfrm>
            <a:off x="3809834" y="3957961"/>
            <a:ext cx="4572332" cy="1975559"/>
          </a:xfrm>
          <a:prstGeom prst="rect">
            <a:avLst/>
          </a:prstGeom>
        </p:spPr>
      </p:pic>
    </p:spTree>
    <p:extLst>
      <p:ext uri="{BB962C8B-B14F-4D97-AF65-F5344CB8AC3E}">
        <p14:creationId xmlns:p14="http://schemas.microsoft.com/office/powerpoint/2010/main" val="178584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60419C-C106-4A08-A7CB-5AA7CC0D8C56}"/>
                  </a:ext>
                </a:extLst>
              </p:cNvPr>
              <p:cNvSpPr>
                <a:spLocks noGrp="1"/>
              </p:cNvSpPr>
              <p:nvPr>
                <p:ph idx="1"/>
              </p:nvPr>
            </p:nvSpPr>
            <p:spPr>
              <a:xfrm>
                <a:off x="1028700" y="671512"/>
                <a:ext cx="10134600" cy="5514975"/>
              </a:xfrm>
            </p:spPr>
            <p:txBody>
              <a:bodyPr/>
              <a:lstStyle/>
              <a:p>
                <a:pPr marL="0" indent="0">
                  <a:buNone/>
                </a:pPr>
                <a:r>
                  <a:rPr lang="en-US" altLang="zh-CN" dirty="0"/>
                  <a:t>       </a:t>
                </a:r>
                <a:r>
                  <a:rPr lang="zh-CN" altLang="zh-CN" dirty="0"/>
                  <a:t>在一个二元分类问题中，如果我们记事件发生</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=1</m:t>
                    </m:r>
                  </m:oMath>
                </a14:m>
                <a:r>
                  <a:rPr lang="zh-CN" altLang="zh-CN" dirty="0"/>
                  <a:t>的概率为</a:t>
                </a:r>
                <a14:m>
                  <m:oMath xmlns:m="http://schemas.openxmlformats.org/officeDocument/2006/math">
                    <m:r>
                      <a:rPr lang="en-US" altLang="zh-CN" i="1">
                        <a:latin typeface="Cambria Math" panose="02040503050406030204" pitchFamily="18" charset="0"/>
                      </a:rPr>
                      <m:t>𝑃</m:t>
                    </m:r>
                  </m:oMath>
                </a14:m>
                <a:r>
                  <a:rPr lang="zh-CN" altLang="zh-CN" dirty="0"/>
                  <a:t>，影响因素为一个</a:t>
                </a:r>
                <a14:m>
                  <m:oMath xmlns:m="http://schemas.openxmlformats.org/officeDocument/2006/math">
                    <m:r>
                      <a:rPr lang="en-US" altLang="zh-CN" i="1">
                        <a:latin typeface="Cambria Math" panose="02040503050406030204" pitchFamily="18" charset="0"/>
                      </a:rPr>
                      <m:t>𝑝</m:t>
                    </m:r>
                  </m:oMath>
                </a14:m>
                <a:r>
                  <a:rPr lang="zh-CN" altLang="zh-CN" dirty="0"/>
                  <a:t>维向量</a:t>
                </a:r>
                <a14:m>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𝑝</m:t>
                            </m:r>
                          </m:sub>
                        </m:sSub>
                      </m:e>
                    </m:d>
                  </m:oMath>
                </a14:m>
                <a:r>
                  <a:rPr lang="zh-CN" altLang="zh-CN" dirty="0"/>
                  <a:t>，那么用</a:t>
                </a:r>
                <a:r>
                  <a:rPr lang="en-US" altLang="zh-CN" dirty="0"/>
                  <a:t>logistic</a:t>
                </a:r>
                <a:r>
                  <a:rPr lang="zh-CN" altLang="zh-CN" dirty="0"/>
                  <a:t>回归表示</a:t>
                </a:r>
                <a14:m>
                  <m:oMath xmlns:m="http://schemas.openxmlformats.org/officeDocument/2006/math">
                    <m:r>
                      <a:rPr lang="en-US" altLang="zh-CN" i="1">
                        <a:latin typeface="Cambria Math" panose="02040503050406030204" pitchFamily="18" charset="0"/>
                      </a:rPr>
                      <m:t>𝑃</m:t>
                    </m:r>
                  </m:oMath>
                </a14:m>
                <a:r>
                  <a:rPr lang="zh-CN" altLang="zh-CN" dirty="0"/>
                  <a:t>即为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𝜃</m:t>
                                  </m:r>
                                </m:e>
                                <m:sup>
                                  <m:r>
                                    <a:rPr lang="en-US" altLang="zh-CN" i="1">
                                      <a:latin typeface="Cambria Math" panose="02040503050406030204" pitchFamily="18" charset="0"/>
                                    </a:rPr>
                                    <m:t>𝑇</m:t>
                                  </m:r>
                                </m:sup>
                              </m:sSup>
                              <m:r>
                                <a:rPr lang="en-US" altLang="zh-CN" i="1">
                                  <a:latin typeface="Cambria Math" panose="02040503050406030204" pitchFamily="18" charset="0"/>
                                </a:rPr>
                                <m:t>𝑋</m:t>
                              </m:r>
                            </m:sup>
                          </m:sSup>
                        </m:den>
                      </m:f>
                    </m:oMath>
                  </m:oMathPara>
                </a14:m>
                <a:endParaRPr lang="zh-CN" altLang="zh-CN" dirty="0"/>
              </a:p>
              <a:p>
                <a:pPr marL="0" indent="0">
                  <a:buNone/>
                </a:pPr>
                <a:r>
                  <a:rPr lang="en-US" altLang="zh-CN" dirty="0"/>
                  <a:t>       </a:t>
                </a:r>
                <a:r>
                  <a:rPr lang="zh-CN" altLang="zh-CN" dirty="0"/>
                  <a:t>这里</a:t>
                </a:r>
                <a14:m>
                  <m:oMath xmlns:m="http://schemas.openxmlformats.org/officeDocument/2006/math">
                    <m:r>
                      <a:rPr lang="en-US" altLang="zh-CN" i="1">
                        <a:latin typeface="Cambria Math" panose="02040503050406030204" pitchFamily="18" charset="0"/>
                      </a:rPr>
                      <m:t>𝜃</m:t>
                    </m:r>
                  </m:oMath>
                </a14:m>
                <a:r>
                  <a:rPr lang="zh-CN" altLang="zh-CN" dirty="0"/>
                  <a:t>是一个</a:t>
                </a:r>
                <a14:m>
                  <m:oMath xmlns:m="http://schemas.openxmlformats.org/officeDocument/2006/math">
                    <m:r>
                      <a:rPr lang="en-US" altLang="zh-CN" i="1">
                        <a:latin typeface="Cambria Math" panose="02040503050406030204" pitchFamily="18" charset="0"/>
                      </a:rPr>
                      <m:t>𝑝</m:t>
                    </m:r>
                  </m:oMath>
                </a14:m>
                <a:r>
                  <a:rPr lang="zh-CN" altLang="zh-CN" dirty="0"/>
                  <a:t>维系数向量；同时</a:t>
                </a:r>
                <a14:m>
                  <m:oMath xmlns:m="http://schemas.openxmlformats.org/officeDocument/2006/math">
                    <m:r>
                      <a:rPr lang="en-US" altLang="zh-CN" i="1">
                        <a:latin typeface="Cambria Math" panose="02040503050406030204" pitchFamily="18" charset="0"/>
                      </a:rPr>
                      <m:t>𝑃</m:t>
                    </m:r>
                  </m:oMath>
                </a14:m>
                <a:r>
                  <a:rPr lang="zh-CN" altLang="zh-CN" dirty="0"/>
                  <a:t>也是二元变量</a:t>
                </a:r>
                <a14:m>
                  <m:oMath xmlns:m="http://schemas.openxmlformats.org/officeDocument/2006/math">
                    <m:r>
                      <a:rPr lang="en-US" altLang="zh-CN" i="1">
                        <a:latin typeface="Cambria Math" panose="02040503050406030204" pitchFamily="18" charset="0"/>
                      </a:rPr>
                      <m:t>𝑌</m:t>
                    </m:r>
                  </m:oMath>
                </a14:m>
                <a:r>
                  <a:rPr lang="zh-CN" altLang="zh-CN" dirty="0"/>
                  <a:t>的期望。</a:t>
                </a:r>
              </a:p>
              <a:p>
                <a:pPr marL="0" indent="0">
                  <a:buNone/>
                </a:pPr>
                <a:r>
                  <a:rPr lang="en-US" altLang="zh-CN" dirty="0"/>
                  <a:t>       </a:t>
                </a:r>
                <a:r>
                  <a:rPr lang="zh-CN" altLang="zh-CN" dirty="0"/>
                  <a:t>如果我们继续对</a:t>
                </a:r>
                <a14:m>
                  <m:oMath xmlns:m="http://schemas.openxmlformats.org/officeDocument/2006/math">
                    <m:r>
                      <a:rPr lang="en-US" altLang="zh-CN" i="1">
                        <a:latin typeface="Cambria Math" panose="02040503050406030204" pitchFamily="18" charset="0"/>
                      </a:rPr>
                      <m:t>𝑃</m:t>
                    </m:r>
                  </m:oMath>
                </a14:m>
                <a:r>
                  <a:rPr lang="zh-CN" altLang="zh-CN" dirty="0"/>
                  <a:t>做一个</a:t>
                </a:r>
                <a:r>
                  <a:rPr lang="en-US" altLang="zh-CN" dirty="0"/>
                  <a:t>Logit</a:t>
                </a:r>
                <a:r>
                  <a:rPr lang="zh-CN" altLang="zh-CN" dirty="0"/>
                  <a:t>变换，</a:t>
                </a:r>
                <a:r>
                  <a:rPr lang="en-US" altLang="zh-CN" dirty="0"/>
                  <a:t>logistic</a:t>
                </a:r>
                <a:r>
                  <a:rPr lang="zh-CN" altLang="zh-CN" dirty="0"/>
                  <a:t>回归就可以表示成：</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𝑙𝑜𝑔𝑖𝑡</m:t>
                      </m:r>
                      <m:d>
                        <m:dPr>
                          <m:ctrlPr>
                            <a:rPr lang="zh-CN" altLang="zh-CN" i="1">
                              <a:latin typeface="Cambria Math" panose="02040503050406030204" pitchFamily="18" charset="0"/>
                            </a:rPr>
                          </m:ctrlPr>
                        </m:dPr>
                        <m:e>
                          <m:r>
                            <a:rPr lang="en-US" altLang="zh-CN" i="1">
                              <a:latin typeface="Cambria Math" panose="02040503050406030204" pitchFamily="18" charset="0"/>
                            </a:rPr>
                            <m:t>𝑃</m:t>
                          </m:r>
                        </m:e>
                      </m:d>
                      <m:r>
                        <a:rPr lang="en-US" altLang="zh-CN" i="1">
                          <a:latin typeface="Cambria Math" panose="02040503050406030204" pitchFamily="18" charset="0"/>
                        </a:rPr>
                        <m:t>=</m:t>
                      </m:r>
                      <m:r>
                        <a:rPr lang="en-US" altLang="zh-CN" i="1">
                          <a:latin typeface="Cambria Math" panose="02040503050406030204" pitchFamily="18" charset="0"/>
                        </a:rPr>
                        <m:t>𝑙𝑛</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1−</m:t>
                              </m:r>
                              <m:r>
                                <a:rPr lang="en-US" altLang="zh-CN" i="1">
                                  <a:latin typeface="Cambria Math" panose="02040503050406030204" pitchFamily="18" charset="0"/>
                                </a:rPr>
                                <m:t>𝑃</m:t>
                              </m:r>
                            </m:den>
                          </m:f>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𝜃</m:t>
                          </m:r>
                        </m:e>
                        <m:sup>
                          <m:r>
                            <a:rPr lang="en-US" altLang="zh-CN" i="1">
                              <a:latin typeface="Cambria Math" panose="02040503050406030204" pitchFamily="18" charset="0"/>
                            </a:rPr>
                            <m:t>𝑇</m:t>
                          </m:r>
                        </m:sup>
                      </m:sSup>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𝑝</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𝑝</m:t>
                          </m:r>
                        </m:sub>
                      </m:sSub>
                    </m:oMath>
                  </m:oMathPara>
                </a14:m>
                <a:endParaRPr lang="zh-CN" altLang="zh-CN" dirty="0"/>
              </a:p>
              <a:p>
                <a:pPr marL="0" indent="0">
                  <a:buNone/>
                </a:pPr>
                <a:r>
                  <a:rPr lang="en-US" altLang="zh-CN" dirty="0"/>
                  <a:t>       </a:t>
                </a:r>
                <a:r>
                  <a:rPr lang="zh-CN" altLang="zh-CN" dirty="0"/>
                  <a:t>因此，</a:t>
                </a:r>
                <a:r>
                  <a:rPr lang="en-US" altLang="zh-CN" dirty="0"/>
                  <a:t>logistic</a:t>
                </a:r>
                <a:r>
                  <a:rPr lang="zh-CN" altLang="zh-CN" dirty="0"/>
                  <a:t>回归可以看做是对一个</a:t>
                </a:r>
                <a:r>
                  <a:rPr lang="en-US" altLang="zh-CN" dirty="0"/>
                  <a:t>0-1</a:t>
                </a:r>
                <a:r>
                  <a:rPr lang="zh-CN" altLang="zh-CN" dirty="0"/>
                  <a:t>变量</a:t>
                </a:r>
                <a14:m>
                  <m:oMath xmlns:m="http://schemas.openxmlformats.org/officeDocument/2006/math">
                    <m:r>
                      <a:rPr lang="en-US" altLang="zh-CN" i="1">
                        <a:latin typeface="Cambria Math" panose="02040503050406030204" pitchFamily="18" charset="0"/>
                      </a:rPr>
                      <m:t>𝑌</m:t>
                    </m:r>
                  </m:oMath>
                </a14:m>
                <a:r>
                  <a:rPr lang="zh-CN" altLang="zh-CN" dirty="0"/>
                  <a:t>的期望做</a:t>
                </a:r>
                <a:r>
                  <a:rPr lang="en-US" altLang="zh-CN" dirty="0"/>
                  <a:t>logit</a:t>
                </a:r>
                <a:r>
                  <a:rPr lang="zh-CN" altLang="zh-CN" dirty="0"/>
                  <a:t>变换，然后与自变量做线性回归，并对参数采用极大似然估计。</a:t>
                </a:r>
                <a:endParaRPr lang="en-US" altLang="zh-CN" dirty="0"/>
              </a:p>
              <a:p>
                <a:pPr marL="0" indent="0">
                  <a:buNone/>
                </a:pPr>
                <a:r>
                  <a:rPr lang="en-US" altLang="zh-CN" dirty="0"/>
                  <a:t>       </a:t>
                </a:r>
                <a:r>
                  <a:rPr lang="zh-CN" altLang="zh-CN" dirty="0"/>
                  <a:t>为了得到预测结果，我们通常设置一个阈值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zh-CN" altLang="zh-CN" dirty="0"/>
                  <a:t>，当我们将一个已知的</a:t>
                </a:r>
                <a14:m>
                  <m:oMath xmlns:m="http://schemas.openxmlformats.org/officeDocument/2006/math">
                    <m:r>
                      <a:rPr lang="en-US" altLang="zh-CN" i="1">
                        <a:latin typeface="Cambria Math" panose="02040503050406030204" pitchFamily="18" charset="0"/>
                      </a:rPr>
                      <m:t>𝑋</m:t>
                    </m:r>
                  </m:oMath>
                </a14:m>
                <a:r>
                  <a:rPr lang="zh-CN" altLang="zh-CN" dirty="0"/>
                  <a:t>代入</a:t>
                </a:r>
              </a:p>
              <a:p>
                <a:pPr marL="0" indent="0">
                  <a:buNone/>
                </a:pPr>
                <a14:m>
                  <m:oMath xmlns:m="http://schemas.openxmlformats.org/officeDocument/2006/math">
                    <m:r>
                      <a:rPr lang="en-US" altLang="zh-CN" sz="2400" i="1">
                        <a:latin typeface="Cambria Math" panose="02040503050406030204" pitchFamily="18" charset="0"/>
                      </a:rPr>
                      <m:t>𝑃</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1+</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𝜃</m:t>
                                </m:r>
                              </m:e>
                              <m:sup>
                                <m:r>
                                  <a:rPr lang="en-US" altLang="zh-CN" sz="2400" i="1">
                                    <a:latin typeface="Cambria Math" panose="02040503050406030204" pitchFamily="18" charset="0"/>
                                  </a:rPr>
                                  <m:t>𝑇</m:t>
                                </m:r>
                              </m:sup>
                            </m:sSup>
                            <m:r>
                              <a:rPr lang="en-US" altLang="zh-CN" sz="2400" i="1">
                                <a:latin typeface="Cambria Math" panose="02040503050406030204" pitchFamily="18" charset="0"/>
                              </a:rPr>
                              <m:t>𝑋</m:t>
                            </m:r>
                          </m:sup>
                        </m:sSup>
                      </m:den>
                    </m:f>
                  </m:oMath>
                </a14:m>
                <a:r>
                  <a:rPr lang="en-US" altLang="zh-CN" dirty="0"/>
                  <a:t> </a:t>
                </a:r>
                <a:r>
                  <a:rPr lang="zh-CN" altLang="zh-CN" dirty="0"/>
                  <a:t>后，如果</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&gt;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en-US" altLang="zh-CN" dirty="0"/>
                  <a:t>,</a:t>
                </a:r>
                <a:r>
                  <a:rPr lang="zh-CN" altLang="zh-CN" dirty="0"/>
                  <a:t>那么事件</a:t>
                </a:r>
                <a14:m>
                  <m:oMath xmlns:m="http://schemas.openxmlformats.org/officeDocument/2006/math">
                    <m:r>
                      <a:rPr lang="en-US" altLang="zh-CN" i="1">
                        <a:latin typeface="Cambria Math" panose="02040503050406030204" pitchFamily="18" charset="0"/>
                      </a:rPr>
                      <m:t>𝑌</m:t>
                    </m:r>
                  </m:oMath>
                </a14:m>
                <a:r>
                  <a:rPr lang="zh-CN" altLang="zh-CN" dirty="0"/>
                  <a:t>发生，即</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=1</m:t>
                    </m:r>
                  </m:oMath>
                </a14:m>
                <a:r>
                  <a:rPr lang="en-US" altLang="zh-CN" dirty="0"/>
                  <a:t>;</a:t>
                </a:r>
                <a:r>
                  <a:rPr lang="zh-CN" altLang="zh-CN" dirty="0"/>
                  <a:t>反之，</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=0</m:t>
                    </m:r>
                  </m:oMath>
                </a14:m>
                <a:r>
                  <a:rPr lang="zh-CN" altLang="zh-CN" dirty="0"/>
                  <a:t>。</a:t>
                </a:r>
                <a:endParaRPr lang="zh-CN" altLang="en-US" dirty="0"/>
              </a:p>
            </p:txBody>
          </p:sp>
        </mc:Choice>
        <mc:Fallback xmlns="">
          <p:sp>
            <p:nvSpPr>
              <p:cNvPr id="3" name="内容占位符 2">
                <a:extLst>
                  <a:ext uri="{FF2B5EF4-FFF2-40B4-BE49-F238E27FC236}">
                    <a16:creationId xmlns:a16="http://schemas.microsoft.com/office/drawing/2014/main" id="{8F60419C-C106-4A08-A7CB-5AA7CC0D8C56}"/>
                  </a:ext>
                </a:extLst>
              </p:cNvPr>
              <p:cNvSpPr>
                <a:spLocks noGrp="1" noRot="1" noChangeAspect="1" noMove="1" noResize="1" noEditPoints="1" noAdjustHandles="1" noChangeArrowheads="1" noChangeShapeType="1" noTextEdit="1"/>
              </p:cNvSpPr>
              <p:nvPr>
                <p:ph idx="1"/>
              </p:nvPr>
            </p:nvSpPr>
            <p:spPr>
              <a:xfrm>
                <a:off x="1028700" y="671512"/>
                <a:ext cx="10134600" cy="5514975"/>
              </a:xfrm>
              <a:blipFill>
                <a:blip r:embed="rId2"/>
                <a:stretch>
                  <a:fillRect l="-662" t="-1105"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884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0</TotalTime>
  <Words>1348</Words>
  <Application>Microsoft Office PowerPoint</Application>
  <PresentationFormat>宽屏</PresentationFormat>
  <Paragraphs>127</Paragraphs>
  <Slides>17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楷体</vt:lpstr>
      <vt:lpstr>微软雅黑</vt:lpstr>
      <vt:lpstr>幼圆</vt:lpstr>
      <vt:lpstr>Arial</vt:lpstr>
      <vt:lpstr>Cambria Math</vt:lpstr>
      <vt:lpstr>Times New Roman</vt:lpstr>
      <vt:lpstr>菱形网格 16x9</vt:lpstr>
      <vt:lpstr>基于生存分析和机器学习对手机客户流失问题的研究</vt:lpstr>
      <vt:lpstr>论文框架</vt:lpstr>
      <vt:lpstr>问题背景</vt:lpstr>
      <vt:lpstr>研究意义</vt:lpstr>
      <vt:lpstr>Cox比例风险模型</vt:lpstr>
      <vt:lpstr>相对危险度</vt:lpstr>
      <vt:lpstr>Cox输出结果</vt:lpstr>
      <vt:lpstr>Logistic回归</vt:lpstr>
      <vt:lpstr>PowerPoint 演示文稿</vt:lpstr>
      <vt:lpstr>PowerPoint 演示文稿</vt:lpstr>
      <vt:lpstr>PowerPoint 演示文稿</vt:lpstr>
      <vt:lpstr>决策树</vt:lpstr>
      <vt:lpstr>CART决策树算法生成的树</vt:lpstr>
      <vt:lpstr>预测结果汇总</vt:lpstr>
      <vt:lpstr>PowerPoint 演示文稿</vt:lpstr>
      <vt:lpstr>未来的改进方向</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基于生存分析和机器学习对手机客户流失问题的研究</dc:title>
  <dc:creator>林怡 郭</dc:creator>
  <cp:lastModifiedBy>林怡 郭</cp:lastModifiedBy>
  <cp:revision>42</cp:revision>
  <dcterms:created xsi:type="dcterms:W3CDTF">2018-05-30T04:42:44Z</dcterms:created>
  <dcterms:modified xsi:type="dcterms:W3CDTF">2018-06-03T11:54:29Z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